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39" r:id="rId5"/>
    <p:sldId id="340" r:id="rId6"/>
    <p:sldId id="323" r:id="rId7"/>
    <p:sldId id="331" r:id="rId8"/>
    <p:sldId id="332" r:id="rId9"/>
    <p:sldId id="333" r:id="rId10"/>
    <p:sldId id="334" r:id="rId11"/>
    <p:sldId id="330" r:id="rId12"/>
    <p:sldId id="326" r:id="rId13"/>
    <p:sldId id="327" r:id="rId14"/>
    <p:sldId id="328" r:id="rId15"/>
    <p:sldId id="329" r:id="rId16"/>
    <p:sldId id="342" r:id="rId17"/>
    <p:sldId id="343" r:id="rId18"/>
    <p:sldId id="344" r:id="rId19"/>
    <p:sldId id="335" r:id="rId20"/>
    <p:sldId id="336" r:id="rId21"/>
    <p:sldId id="337" r:id="rId22"/>
    <p:sldId id="338" r:id="rId23"/>
    <p:sldId id="325" r:id="rId24"/>
    <p:sldId id="324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6AB091-9E80-498B-A269-FD465878DA6C}">
          <p14:sldIdLst>
            <p14:sldId id="256"/>
            <p14:sldId id="258"/>
            <p14:sldId id="259"/>
            <p14:sldId id="339"/>
            <p14:sldId id="340"/>
            <p14:sldId id="323"/>
            <p14:sldId id="331"/>
            <p14:sldId id="332"/>
            <p14:sldId id="333"/>
            <p14:sldId id="334"/>
            <p14:sldId id="330"/>
            <p14:sldId id="326"/>
            <p14:sldId id="327"/>
            <p14:sldId id="328"/>
            <p14:sldId id="329"/>
            <p14:sldId id="342"/>
            <p14:sldId id="343"/>
            <p14:sldId id="344"/>
            <p14:sldId id="335"/>
            <p14:sldId id="336"/>
            <p14:sldId id="337"/>
            <p14:sldId id="338"/>
            <p14:sldId id="325"/>
            <p14:sldId id="32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1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612"/>
            <a:ext cx="2190750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0939"/>
            <a:ext cx="12192000" cy="671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7" y="6306120"/>
            <a:ext cx="10115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2960"/>
            <a:ext cx="10515600" cy="85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1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612"/>
            <a:ext cx="2190750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0939"/>
            <a:ext cx="12192000" cy="671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7" y="6306120"/>
            <a:ext cx="10115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3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>Virtual Whiteboard</a:t>
            </a:r>
            <a:br>
              <a:rPr lang="en-US" dirty="0">
                <a:solidFill>
                  <a:srgbClr val="373B3D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i-FI" dirty="0"/>
              <a:t>Calvin </a:t>
            </a:r>
            <a:r>
              <a:rPr lang="fi-FI" dirty="0" smtClean="0"/>
              <a:t>Hamus</a:t>
            </a:r>
          </a:p>
          <a:p>
            <a:pPr algn="r"/>
            <a:r>
              <a:rPr lang="fi-FI" dirty="0" smtClean="0"/>
              <a:t>Justin Tolman</a:t>
            </a:r>
          </a:p>
          <a:p>
            <a:pPr algn="r"/>
            <a:r>
              <a:rPr lang="fi-FI" dirty="0" smtClean="0"/>
              <a:t>Milson Munakami</a:t>
            </a:r>
          </a:p>
          <a:p>
            <a:pPr algn="r"/>
            <a:r>
              <a:rPr lang="fi-FI" dirty="0" smtClean="0"/>
              <a:t>Patrick </a:t>
            </a:r>
            <a:r>
              <a:rPr lang="fi-FI" dirty="0"/>
              <a:t>Lee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2880" y="914400"/>
            <a:ext cx="118872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dirty="0">
                <a:latin typeface="Arial"/>
              </a:rPr>
              <a:t>Extensibility &amp; Potential Improvements</a:t>
            </a:r>
            <a:endParaRPr dirty="0"/>
          </a:p>
        </p:txBody>
      </p:sp>
      <p:pic>
        <p:nvPicPr>
          <p:cNvPr id="196" name="Picture 195"/>
          <p:cNvPicPr/>
          <p:nvPr/>
        </p:nvPicPr>
        <p:blipFill>
          <a:blip r:embed="rId2"/>
          <a:stretch>
            <a:fillRect/>
          </a:stretch>
        </p:blipFill>
        <p:spPr>
          <a:xfrm>
            <a:off x="6583680" y="4287240"/>
            <a:ext cx="2673000" cy="156492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182880" y="2011680"/>
            <a:ext cx="11887200" cy="3749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r>
              <a:rPr lang="en-US" b="1">
                <a:latin typeface="Arial"/>
              </a:rPr>
              <a:t>We designed our application to be easily extended and added upon. Some additional potential uses are: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Additional drawing tools.</a:t>
            </a:r>
            <a:r>
              <a:rPr lang="en-US">
                <a:latin typeface="Arial"/>
              </a:rPr>
              <a:t> The sky's the limit on this one, and with jQuery's plug-in</a:t>
            </a:r>
            <a:endParaRPr/>
          </a:p>
          <a:p>
            <a:r>
              <a:rPr lang="en-US">
                <a:latin typeface="Arial"/>
              </a:rPr>
              <a:t>architecture they can be added without modification to existing code in most cases.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File collaboration.</a:t>
            </a:r>
            <a:r>
              <a:rPr lang="en-US">
                <a:latin typeface="Arial"/>
              </a:rPr>
              <a:t> With the addition of a file server we could easily include the ability to share files.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Slide Presentations.</a:t>
            </a:r>
            <a:r>
              <a:rPr lang="en-US">
                <a:latin typeface="Arial"/>
              </a:rPr>
              <a:t> It would be fairly easy to save specific drawings as slides, and play them back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3D.</a:t>
            </a:r>
            <a:r>
              <a:rPr lang="en-US">
                <a:latin typeface="Arial"/>
              </a:rPr>
              <a:t> WebGL and three.js are compatible with the technologies we're using, with some work </a:t>
            </a:r>
            <a:endParaRPr/>
          </a:p>
          <a:p>
            <a:r>
              <a:rPr lang="en-US">
                <a:latin typeface="Arial"/>
              </a:rPr>
              <a:t>collaboration on 3D projects like architecture, manufacturing, and 3D printing could be integrated.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2929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and </a:t>
            </a:r>
            <a:r>
              <a:rPr lang="en-US" dirty="0" err="1" smtClean="0"/>
              <a:t>SocketIO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Objective</a:t>
            </a:r>
          </a:p>
          <a:p>
            <a:pPr lvl="1"/>
            <a:r>
              <a:rPr lang="en-US" dirty="0" smtClean="0"/>
              <a:t>Use a scripting language server (Node) to scale to a cloud based architecture.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Scale a system that does not want to scale nicely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8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Architecture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5364" y="1884759"/>
            <a:ext cx="1169773" cy="1013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LB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4613" y="3192508"/>
            <a:ext cx="1368317" cy="10750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One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3792" y="5300561"/>
            <a:ext cx="1832918" cy="38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75440" y="2636043"/>
            <a:ext cx="690627" cy="5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34434" y="2651899"/>
            <a:ext cx="591760" cy="4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23503" y="4335131"/>
            <a:ext cx="856735" cy="329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SocketIO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6363728" y="3160396"/>
            <a:ext cx="1389354" cy="10750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Two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30037" y="4287794"/>
            <a:ext cx="856735" cy="329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SocketIO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45200" y="4699156"/>
            <a:ext cx="538592" cy="80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26693" y="4664644"/>
            <a:ext cx="413951" cy="62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55347" y="4630186"/>
            <a:ext cx="541695" cy="87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17567" y="4669666"/>
            <a:ext cx="398286" cy="6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Node LB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54" y="937311"/>
            <a:ext cx="4764081" cy="5104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35" y="937311"/>
            <a:ext cx="3229233" cy="51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298" y="745476"/>
            <a:ext cx="3231292" cy="857728"/>
          </a:xfrm>
        </p:spPr>
        <p:txBody>
          <a:bodyPr>
            <a:normAutofit/>
          </a:bodyPr>
          <a:lstStyle/>
          <a:p>
            <a:pPr algn="r"/>
            <a:r>
              <a:rPr lang="en-US" sz="1400" dirty="0" smtClean="0"/>
              <a:t>Pre socket-</a:t>
            </a:r>
            <a:r>
              <a:rPr lang="en-US" sz="1400" dirty="0" err="1" smtClean="0"/>
              <a:t>io</a:t>
            </a:r>
            <a:r>
              <a:rPr lang="en-US" sz="1400" dirty="0" smtClean="0"/>
              <a:t>-</a:t>
            </a:r>
            <a:r>
              <a:rPr lang="en-US" sz="1400" dirty="0" err="1" smtClean="0"/>
              <a:t>redis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smtClean="0"/>
              <a:t>Load balance </a:t>
            </a:r>
            <a:r>
              <a:rPr lang="en-US" dirty="0" err="1" smtClean="0"/>
              <a:t>socketIO</a:t>
            </a:r>
            <a:r>
              <a:rPr lang="en-US" dirty="0" smtClean="0"/>
              <a:t>?</a:t>
            </a:r>
          </a:p>
          <a:p>
            <a:pPr lvl="1" algn="r"/>
            <a:r>
              <a:rPr lang="en-US" dirty="0" err="1" smtClean="0"/>
              <a:t>Redis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204"/>
            <a:ext cx="4994189" cy="449174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74908" y="985360"/>
            <a:ext cx="3231292" cy="85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Node Issues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86768" y="2683353"/>
            <a:ext cx="578708" cy="85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 smtClean="0"/>
              <a:t>Post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55" y="3471081"/>
            <a:ext cx="46863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Issues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SocketIo</a:t>
            </a:r>
            <a:r>
              <a:rPr lang="en-US" dirty="0" smtClean="0"/>
              <a:t> Rooms?</a:t>
            </a:r>
          </a:p>
          <a:p>
            <a:pPr lvl="1"/>
            <a:r>
              <a:rPr lang="en-US" dirty="0" smtClean="0"/>
              <a:t>Solution – keep all changes in data base and populate room when new user joins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API: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whiteboard changes and chat messages in </a:t>
            </a:r>
            <a:r>
              <a:rPr lang="en-US" dirty="0" smtClean="0"/>
              <a:t>real-time</a:t>
            </a:r>
          </a:p>
          <a:p>
            <a:r>
              <a:rPr lang="en-US" dirty="0" smtClean="0"/>
              <a:t>Send </a:t>
            </a:r>
            <a:r>
              <a:rPr lang="en-US" dirty="0"/>
              <a:t>history of rooms to users upon </a:t>
            </a:r>
            <a:r>
              <a:rPr lang="en-US" dirty="0" smtClean="0"/>
              <a:t>entry</a:t>
            </a:r>
          </a:p>
          <a:p>
            <a:r>
              <a:rPr lang="en-US" dirty="0" smtClean="0"/>
              <a:t>Use </a:t>
            </a:r>
            <a:r>
              <a:rPr lang="en-US" dirty="0"/>
              <a:t>flexible data format to support new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Handle </a:t>
            </a:r>
            <a:r>
              <a:rPr lang="en-US" dirty="0"/>
              <a:t>write-heavy workload</a:t>
            </a:r>
          </a:p>
        </p:txBody>
      </p:sp>
    </p:spTree>
    <p:extLst>
      <p:ext uri="{BB962C8B-B14F-4D97-AF65-F5344CB8AC3E}">
        <p14:creationId xmlns:p14="http://schemas.microsoft.com/office/powerpoint/2010/main" val="156786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API: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Nginx</a:t>
            </a:r>
            <a:r>
              <a:rPr lang="en-US" dirty="0"/>
              <a:t> load balancer</a:t>
            </a:r>
          </a:p>
          <a:p>
            <a:r>
              <a:rPr lang="en-US" dirty="0" smtClean="0"/>
              <a:t>MySQL </a:t>
            </a:r>
            <a:r>
              <a:rPr lang="en-US" dirty="0"/>
              <a:t>database</a:t>
            </a:r>
          </a:p>
          <a:p>
            <a:r>
              <a:rPr lang="en-US" dirty="0" smtClean="0"/>
              <a:t>Tomcat </a:t>
            </a:r>
            <a:r>
              <a:rPr lang="en-US" dirty="0"/>
              <a:t>app server</a:t>
            </a:r>
          </a:p>
          <a:p>
            <a:r>
              <a:rPr lang="en-US" dirty="0" smtClean="0"/>
              <a:t>Maven</a:t>
            </a:r>
            <a:r>
              <a:rPr lang="en-US" dirty="0"/>
              <a:t>, Jersey, Jackson, Hibernate, C3P0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Primary </a:t>
            </a:r>
            <a:r>
              <a:rPr lang="en-US" dirty="0"/>
              <a:t>challenge...</a:t>
            </a:r>
          </a:p>
          <a:p>
            <a:r>
              <a:rPr lang="en-US" dirty="0"/>
              <a:t>connection pooling and performance under load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218" y="1690688"/>
            <a:ext cx="2914650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69" y="731136"/>
            <a:ext cx="2975701" cy="29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API: Examples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9777"/>
            <a:ext cx="10515600" cy="40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>
                <a:latin typeface="+mj-lt"/>
                <a:ea typeface="ＭＳ Ｐゴシック" panose="020B0600070205080204" pitchFamily="34" charset="-128"/>
                <a:cs typeface="+mj-cs"/>
              </a:rPr>
              <a:t>Dev Setup: The problem?</a:t>
            </a:r>
            <a:endParaRPr sz="4400" dirty="0">
              <a:latin typeface="+mj-lt"/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09480" y="2011680"/>
            <a:ext cx="10972440" cy="3569760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Applications can be complex and hard to set up manually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Differences in base OS, software versions, </a:t>
            </a:r>
            <a:r>
              <a:rPr lang="en-US" sz="2800" dirty="0" err="1"/>
              <a:t>config</a:t>
            </a:r>
            <a:r>
              <a:rPr lang="en-US" sz="2800" dirty="0"/>
              <a:t> files...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End up with “snowflake setups” (no two are alike)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dreaded “Works On My Box”</a:t>
            </a:r>
          </a:p>
        </p:txBody>
      </p:sp>
      <p:pic>
        <p:nvPicPr>
          <p:cNvPr id="170" name="Picture 169"/>
          <p:cNvPicPr/>
          <p:nvPr/>
        </p:nvPicPr>
        <p:blipFill>
          <a:blip r:embed="rId2"/>
          <a:stretch>
            <a:fillRect/>
          </a:stretch>
        </p:blipFill>
        <p:spPr>
          <a:xfrm>
            <a:off x="8371080" y="3433320"/>
            <a:ext cx="3333240" cy="333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511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Objective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Introduction 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/>
              <a:t>Key Concept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API Descriptions </a:t>
            </a:r>
          </a:p>
          <a:p>
            <a:r>
              <a:rPr lang="en-US" dirty="0" smtClean="0"/>
              <a:t>Future Improvements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r>
              <a:rPr lang="en-US" dirty="0" smtClean="0"/>
              <a:t>Q &amp; 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cv-brugge-oostende-westhoek.acv-online.be/Images/agenda_tcm154-2313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56" y="1479375"/>
            <a:ext cx="3048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2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 smtClean="0">
                <a:ea typeface="ＭＳ Ｐゴシック" panose="020B0600070205080204" pitchFamily="34" charset="-128"/>
              </a:rPr>
              <a:t>Dev </a:t>
            </a:r>
            <a:r>
              <a:rPr lang="en-US" sz="4400" dirty="0">
                <a:ea typeface="ＭＳ Ｐゴシック" panose="020B0600070205080204" pitchFamily="34" charset="-128"/>
              </a:rPr>
              <a:t>Setup: The solution? </a:t>
            </a:r>
            <a:endParaRPr sz="4400" dirty="0">
              <a:ea typeface="ＭＳ Ｐゴシック" panose="020B0600070205080204" pitchFamily="34" charset="-128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09480" y="1784879"/>
            <a:ext cx="10972440" cy="4358343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VAGRANTFILE_API_VERSION = "2"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Vagrant.configure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(VAGRANTFILE_API_VERSION) do |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config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|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config.vm.box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"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ubuntu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/trusty64"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  <a:buFont typeface="StarSymbol"/>
              <a:buChar char=""/>
            </a:pP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dev.vm.provider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"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virtualbox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 do |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vb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|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vb.memory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1024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vb.cpus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2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1900" b="1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end</a:t>
            </a:r>
            <a:endParaRPr sz="1900" b="1" dirty="0" smtClean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  <a:buFont typeface="StarSymbol"/>
              <a:buChar char=""/>
            </a:pPr>
            <a:endParaRPr sz="1900" b="1" dirty="0" smtClean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dev.vm.provision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"puppet" do |puppet|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puppet.manifests_path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"puppet/manifests"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puppet.manifest_file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"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site.pp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puppet.module_path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"puppet/modules"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end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end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2"/>
          <a:stretch>
            <a:fillRect/>
          </a:stretch>
        </p:blipFill>
        <p:spPr>
          <a:xfrm>
            <a:off x="7009920" y="2994074"/>
            <a:ext cx="4572000" cy="1261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142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 smtClean="0">
                <a:ea typeface="ＭＳ Ｐゴシック" panose="020B0600070205080204" pitchFamily="34" charset="-128"/>
              </a:rPr>
              <a:t>Dev </a:t>
            </a:r>
            <a:r>
              <a:rPr lang="en-US" sz="4400" dirty="0">
                <a:ea typeface="ＭＳ Ｐゴシック" panose="020B0600070205080204" pitchFamily="34" charset="-128"/>
              </a:rPr>
              <a:t>Setup: The solution?</a:t>
            </a:r>
            <a:endParaRPr sz="4400" dirty="0">
              <a:ea typeface="ＭＳ Ｐゴシック" panose="020B0600070205080204" pitchFamily="34" charset="-128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09480" y="1784880"/>
            <a:ext cx="10972440" cy="4250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package {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ensure =&gt; present }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  <a:buFont typeface="StarSymbol"/>
              <a:buChar char=""/>
            </a:pP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service {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ensure  =&gt; running,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 =&gt; Package['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  <a:buFont typeface="StarSymbol"/>
              <a:buChar char=""/>
            </a:pP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file { '/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nginx.conf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source  =&gt; 'puppet:///modules/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nginx.conf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 =&gt; Package['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notify  =&gt; Service['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2"/>
          <a:stretch>
            <a:fillRect/>
          </a:stretch>
        </p:blipFill>
        <p:spPr>
          <a:xfrm>
            <a:off x="8438238" y="1642685"/>
            <a:ext cx="3657600" cy="3602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2650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 smtClean="0">
                <a:ea typeface="ＭＳ Ｐゴシック" panose="020B0600070205080204" pitchFamily="34" charset="-128"/>
              </a:rPr>
              <a:t>Dev </a:t>
            </a:r>
            <a:r>
              <a:rPr lang="en-US" sz="4400" dirty="0">
                <a:ea typeface="ＭＳ Ｐゴシック" panose="020B0600070205080204" pitchFamily="34" charset="-128"/>
              </a:rPr>
              <a:t>Setup: The nickel tour</a:t>
            </a:r>
            <a:endParaRPr sz="4400" dirty="0">
              <a:ea typeface="ＭＳ Ｐゴシック" panose="020B0600070205080204" pitchFamily="34" charset="-128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09480" y="2011680"/>
            <a:ext cx="10972440" cy="356976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</a:pPr>
            <a:endParaRPr lang="en-US" dirty="0"/>
          </a:p>
          <a:p>
            <a:pPr algn="ctr">
              <a:buSzPct val="45000"/>
            </a:pPr>
            <a:endParaRPr lang="en-US" sz="3200" dirty="0"/>
          </a:p>
          <a:p>
            <a:pPr algn="ctr">
              <a:buSzPct val="45000"/>
            </a:pPr>
            <a:r>
              <a:rPr lang="en-US" sz="3200" dirty="0" smtClean="0"/>
              <a:t>Let's </a:t>
            </a:r>
            <a:r>
              <a:rPr lang="en-US" sz="3200" dirty="0"/>
              <a:t>have a quick look before the real demo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97554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Segoe UI Light"/>
              </a:rPr>
              <a:t>Demo</a:t>
            </a:r>
            <a:endParaRPr/>
          </a:p>
        </p:txBody>
      </p:sp>
      <p:pic>
        <p:nvPicPr>
          <p:cNvPr id="95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28480" y="1895400"/>
            <a:ext cx="4183560" cy="2739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636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Segoe UI Light"/>
              </a:rPr>
              <a:t>Q&amp;A</a:t>
            </a:r>
            <a:endParaRPr dirty="0"/>
          </a:p>
        </p:txBody>
      </p:sp>
      <p:pic>
        <p:nvPicPr>
          <p:cNvPr id="98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475400" y="1501200"/>
            <a:ext cx="3191760" cy="3660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888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reflection stA="45000" endPos="0" dist="50800" dir="5400000" sy="-100000" algn="bl" rotWithShape="0"/>
                </a:effectLst>
              </a:rPr>
              <a:t>Thank you!</a:t>
            </a:r>
            <a:endParaRPr lang="en-US" b="1" dirty="0">
              <a:effectLst>
                <a:reflection stA="45000"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8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5946" y="9164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373B3D"/>
                </a:solidFill>
              </a:rPr>
              <a:t>Virtual Whiteboard</a:t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83" y="1223963"/>
            <a:ext cx="3810000" cy="4572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4445" y="3177034"/>
            <a:ext cx="9144000" cy="216769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Online Interactive White Boards</a:t>
            </a:r>
          </a:p>
          <a:p>
            <a:r>
              <a:rPr lang="en-US" sz="2800" dirty="0">
                <a:solidFill>
                  <a:srgbClr val="000000"/>
                </a:solidFill>
              </a:rPr>
              <a:t>Collaborating Tools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Real-time virtual rooms,</a:t>
            </a: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Text-chat </a:t>
            </a:r>
            <a:r>
              <a:rPr lang="en-US" sz="2800" dirty="0">
                <a:solidFill>
                  <a:srgbClr val="000000"/>
                </a:solidFill>
              </a:rPr>
              <a:t>and more.</a:t>
            </a:r>
          </a:p>
        </p:txBody>
      </p:sp>
    </p:spTree>
    <p:extLst>
      <p:ext uri="{BB962C8B-B14F-4D97-AF65-F5344CB8AC3E}">
        <p14:creationId xmlns:p14="http://schemas.microsoft.com/office/powerpoint/2010/main" val="356710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73B3D"/>
                </a:solidFill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Geographical location and timing</a:t>
            </a:r>
          </a:p>
          <a:p>
            <a:pPr lvl="1"/>
            <a:r>
              <a:rPr lang="en-US" dirty="0" smtClean="0"/>
              <a:t>Sharing knowledge</a:t>
            </a:r>
          </a:p>
          <a:p>
            <a:pPr lvl="1"/>
            <a:r>
              <a:rPr lang="en-US" dirty="0" smtClean="0"/>
              <a:t>Interactive Teaching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/>
              <a:t>and </a:t>
            </a:r>
            <a:r>
              <a:rPr lang="en-US" dirty="0" smtClean="0"/>
              <a:t>tutoring</a:t>
            </a:r>
          </a:p>
          <a:p>
            <a:pPr lvl="1"/>
            <a:r>
              <a:rPr lang="en-US" dirty="0"/>
              <a:t>Creative </a:t>
            </a:r>
            <a:r>
              <a:rPr lang="en-US" dirty="0" smtClean="0"/>
              <a:t>brainstorming</a:t>
            </a:r>
            <a:endParaRPr lang="en-US" dirty="0"/>
          </a:p>
          <a:p>
            <a:pPr lvl="1"/>
            <a:r>
              <a:rPr lang="en-US" dirty="0"/>
              <a:t>Sales and product </a:t>
            </a:r>
            <a:r>
              <a:rPr lang="en-US" dirty="0" smtClean="0"/>
              <a:t>demos</a:t>
            </a:r>
          </a:p>
          <a:p>
            <a:pPr lvl="1"/>
            <a:r>
              <a:rPr lang="en-US" dirty="0"/>
              <a:t>Interviews and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4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73B3D"/>
                </a:solidFill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Web-based online virtual whiteboard</a:t>
            </a:r>
          </a:p>
          <a:p>
            <a:r>
              <a:rPr lang="en-US" dirty="0"/>
              <a:t>Real-time multi-user </a:t>
            </a:r>
            <a:r>
              <a:rPr lang="en-US" dirty="0" smtClean="0"/>
              <a:t>collaboration</a:t>
            </a:r>
          </a:p>
          <a:p>
            <a:r>
              <a:rPr lang="en-US" dirty="0" smtClean="0"/>
              <a:t>Text </a:t>
            </a:r>
            <a:r>
              <a:rPr lang="en-US" dirty="0"/>
              <a:t>chat with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Run </a:t>
            </a:r>
            <a:r>
              <a:rPr lang="en-US" dirty="0"/>
              <a:t>unlimited sessions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5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 environment setup using Vagrant and </a:t>
            </a:r>
            <a:r>
              <a:rPr lang="en-US" dirty="0" smtClean="0"/>
              <a:t>Puppet</a:t>
            </a:r>
          </a:p>
          <a:p>
            <a:r>
              <a:rPr lang="en-US" dirty="0"/>
              <a:t>MySQL </a:t>
            </a:r>
            <a:r>
              <a:rPr lang="en-US" dirty="0" smtClean="0"/>
              <a:t>database</a:t>
            </a:r>
          </a:p>
          <a:p>
            <a:r>
              <a:rPr lang="en-US" dirty="0"/>
              <a:t>Java REST </a:t>
            </a:r>
            <a:r>
              <a:rPr lang="en-US" dirty="0" smtClean="0"/>
              <a:t>API</a:t>
            </a:r>
          </a:p>
          <a:p>
            <a:r>
              <a:rPr lang="en-US" dirty="0" err="1"/>
              <a:t>NodeJS</a:t>
            </a:r>
            <a:r>
              <a:rPr lang="en-US" dirty="0"/>
              <a:t> server and load </a:t>
            </a:r>
            <a:r>
              <a:rPr lang="en-US" dirty="0" smtClean="0"/>
              <a:t>balancer</a:t>
            </a:r>
          </a:p>
          <a:p>
            <a:r>
              <a:rPr lang="en-US" dirty="0" err="1"/>
              <a:t>Nginx</a:t>
            </a:r>
            <a:r>
              <a:rPr lang="en-US" dirty="0"/>
              <a:t> load </a:t>
            </a:r>
            <a:r>
              <a:rPr lang="en-US" dirty="0" smtClean="0"/>
              <a:t>balancer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client </a:t>
            </a:r>
            <a:r>
              <a:rPr lang="en-US" dirty="0" smtClean="0"/>
              <a:t>app</a:t>
            </a:r>
          </a:p>
          <a:p>
            <a:r>
              <a:rPr lang="en-US" dirty="0" err="1" smtClean="0"/>
              <a:t>SocketIO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20" y="842400"/>
            <a:ext cx="2790360" cy="1638000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3"/>
          <a:stretch>
            <a:fillRect/>
          </a:stretch>
        </p:blipFill>
        <p:spPr>
          <a:xfrm>
            <a:off x="57600" y="4669560"/>
            <a:ext cx="3142800" cy="145692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4"/>
          <a:stretch>
            <a:fillRect/>
          </a:stretch>
        </p:blipFill>
        <p:spPr>
          <a:xfrm>
            <a:off x="822960" y="2107440"/>
            <a:ext cx="1399680" cy="1275840"/>
          </a:xfrm>
          <a:prstGeom prst="rect">
            <a:avLst/>
          </a:prstGeom>
          <a:ln>
            <a:noFill/>
          </a:ln>
        </p:spPr>
      </p:pic>
      <p:pic>
        <p:nvPicPr>
          <p:cNvPr id="188" name="Picture 187"/>
          <p:cNvPicPr/>
          <p:nvPr/>
        </p:nvPicPr>
        <p:blipFill>
          <a:blip r:embed="rId5"/>
          <a:stretch>
            <a:fillRect/>
          </a:stretch>
        </p:blipFill>
        <p:spPr>
          <a:xfrm>
            <a:off x="728640" y="3219840"/>
            <a:ext cx="1648800" cy="164592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3017520" y="2011680"/>
            <a:ext cx="8961120" cy="3931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2400" dirty="0">
                <a:latin typeface="Arial"/>
              </a:rPr>
              <a:t>Out client side implementation utilizes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some of the latest web technologies.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400" dirty="0">
                <a:latin typeface="Arial"/>
              </a:rPr>
              <a:t>HTML5, CSS3, and the latest JavaScript methods allow for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much greater flexibility in what can be done within a browser.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With canvas and SVG this includes image manipulation.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The w3c is planning increased future integration of between them.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400" dirty="0">
                <a:latin typeface="Arial"/>
              </a:rPr>
              <a:t>We use web sockets for real time interaction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and AJAX style calls for database interactions.</a:t>
            </a:r>
            <a:endParaRPr dirty="0"/>
          </a:p>
        </p:txBody>
      </p:sp>
      <p:sp>
        <p:nvSpPr>
          <p:cNvPr id="190" name="CustomShape 2"/>
          <p:cNvSpPr/>
          <p:nvPr/>
        </p:nvSpPr>
        <p:spPr>
          <a:xfrm>
            <a:off x="3017520" y="914400"/>
            <a:ext cx="896112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>
                <a:latin typeface="Arial"/>
              </a:rPr>
              <a:t>Client Side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96257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82880" y="914400"/>
            <a:ext cx="11887200" cy="100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>
                <a:latin typeface="Arial"/>
              </a:rPr>
              <a:t>Client Side Third Party Resources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182880" y="2034862"/>
            <a:ext cx="11887200" cy="4121239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endParaRPr lang="en-US" sz="2000" b="1" dirty="0" smtClean="0">
              <a:latin typeface="Arial"/>
            </a:endParaRPr>
          </a:p>
          <a:p>
            <a:pPr algn="ctr"/>
            <a:r>
              <a:rPr lang="en-US" sz="2000" b="1" dirty="0" smtClean="0">
                <a:latin typeface="Arial"/>
              </a:rPr>
              <a:t>jQuery</a:t>
            </a:r>
            <a:endParaRPr dirty="0"/>
          </a:p>
          <a:p>
            <a:pPr algn="ctr"/>
            <a:r>
              <a:rPr lang="en-US" dirty="0">
                <a:latin typeface="Arial"/>
              </a:rPr>
              <a:t>JavaScript's prototypical inheritance with the convenience of CSS selectors</a:t>
            </a:r>
            <a:endParaRPr dirty="0"/>
          </a:p>
          <a:p>
            <a:pPr algn="ctr"/>
            <a:endParaRPr dirty="0" smtClean="0"/>
          </a:p>
          <a:p>
            <a:pPr algn="ctr"/>
            <a:r>
              <a:rPr lang="en-US" sz="2000" b="1" dirty="0" smtClean="0">
                <a:latin typeface="Arial"/>
              </a:rPr>
              <a:t>jQuery-</a:t>
            </a:r>
            <a:r>
              <a:rPr lang="en-US" sz="2000" b="1" dirty="0" err="1" smtClean="0">
                <a:latin typeface="Arial"/>
              </a:rPr>
              <a:t>ui</a:t>
            </a:r>
            <a:endParaRPr dirty="0"/>
          </a:p>
          <a:p>
            <a:pPr algn="ctr"/>
            <a:r>
              <a:rPr lang="en-US" dirty="0">
                <a:latin typeface="Arial"/>
              </a:rPr>
              <a:t>Store state information for useful graphical tools.</a:t>
            </a:r>
            <a:endParaRPr dirty="0"/>
          </a:p>
          <a:p>
            <a:pPr algn="ctr"/>
            <a:r>
              <a:rPr lang="en-US" dirty="0">
                <a:latin typeface="Arial"/>
              </a:rPr>
              <a:t> </a:t>
            </a:r>
            <a:endParaRPr dirty="0"/>
          </a:p>
          <a:p>
            <a:pPr algn="ctr"/>
            <a:r>
              <a:rPr lang="en-US" sz="2000" b="1" dirty="0">
                <a:latin typeface="Arial"/>
              </a:rPr>
              <a:t>normalize.css</a:t>
            </a:r>
            <a:endParaRPr dirty="0"/>
          </a:p>
          <a:p>
            <a:pPr algn="ctr"/>
            <a:r>
              <a:rPr lang="en-US" dirty="0">
                <a:latin typeface="Arial"/>
              </a:rPr>
              <a:t>Sets up a common starting place so your </a:t>
            </a:r>
            <a:r>
              <a:rPr lang="en-US" dirty="0" err="1">
                <a:latin typeface="Arial"/>
              </a:rPr>
              <a:t>stylesheets</a:t>
            </a:r>
            <a:r>
              <a:rPr lang="en-US" dirty="0">
                <a:latin typeface="Arial"/>
              </a:rPr>
              <a:t> will work the same in all browsers.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000" b="1" dirty="0">
                <a:latin typeface="Arial"/>
              </a:rPr>
              <a:t>Spectrum</a:t>
            </a:r>
            <a:endParaRPr dirty="0"/>
          </a:p>
          <a:p>
            <a:pPr algn="ctr"/>
            <a:r>
              <a:rPr lang="en-US" dirty="0">
                <a:latin typeface="Arial"/>
              </a:rPr>
              <a:t>A color picker plug-in for jQuery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000" b="1" dirty="0" err="1">
                <a:latin typeface="Arial"/>
              </a:rPr>
              <a:t>jQuery.contextMenu</a:t>
            </a:r>
            <a:endParaRPr dirty="0"/>
          </a:p>
          <a:p>
            <a:pPr algn="ctr"/>
            <a:r>
              <a:rPr lang="en-US" dirty="0">
                <a:latin typeface="Arial"/>
              </a:rPr>
              <a:t>A context based right click menu plug-in for jQuery. (We haven't actually implemented it yet,)</a:t>
            </a:r>
            <a:endParaRPr dirty="0"/>
          </a:p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200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74320" y="1188720"/>
            <a:ext cx="11704320" cy="1828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>
                <a:latin typeface="Arial"/>
              </a:rPr>
              <a:t>Graphics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182880" y="3200400"/>
            <a:ext cx="11795760" cy="2743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7200" b="1">
                <a:latin typeface="Arial"/>
              </a:rPr>
              <a:t>Raster vs. Vector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37613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ilson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723</Words>
  <Application>Microsoft Office PowerPoint</Application>
  <PresentationFormat>Widescreen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Unicode MS</vt:lpstr>
      <vt:lpstr>ＭＳ Ｐゴシック</vt:lpstr>
      <vt:lpstr>Arial</vt:lpstr>
      <vt:lpstr>Courier New</vt:lpstr>
      <vt:lpstr>Segoe UI Light</vt:lpstr>
      <vt:lpstr>StarSymbol</vt:lpstr>
      <vt:lpstr>Office Theme</vt:lpstr>
      <vt:lpstr>      Virtual Whiteboard </vt:lpstr>
      <vt:lpstr>Agenda</vt:lpstr>
      <vt:lpstr>What is Virtual Whiteboard ? </vt:lpstr>
      <vt:lpstr>Problem</vt:lpstr>
      <vt:lpstr>Solution</vt:lpstr>
      <vt:lpstr>Technologies Used</vt:lpstr>
      <vt:lpstr>PowerPoint Presentation</vt:lpstr>
      <vt:lpstr>PowerPoint Presentation</vt:lpstr>
      <vt:lpstr>PowerPoint Presentation</vt:lpstr>
      <vt:lpstr>PowerPoint Presentation</vt:lpstr>
      <vt:lpstr>NodeJs and SocketIO</vt:lpstr>
      <vt:lpstr>Node Architecture </vt:lpstr>
      <vt:lpstr>Node LB</vt:lpstr>
      <vt:lpstr>Pre socket-io-redis</vt:lpstr>
      <vt:lpstr>Node Issues Part 2</vt:lpstr>
      <vt:lpstr>JAVA API: Requirements</vt:lpstr>
      <vt:lpstr>Java API: Technologies</vt:lpstr>
      <vt:lpstr>Java API: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Shrestha</dc:creator>
  <cp:lastModifiedBy>Milson Munakami</cp:lastModifiedBy>
  <cp:revision>359</cp:revision>
  <dcterms:created xsi:type="dcterms:W3CDTF">2014-02-24T20:18:46Z</dcterms:created>
  <dcterms:modified xsi:type="dcterms:W3CDTF">2014-12-07T20:56:07Z</dcterms:modified>
</cp:coreProperties>
</file>