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EE7B-8D19-46D1-B92E-6C5CF4E08DB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C4657-D5AE-4CD4-827B-1437D354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57E5-5E92-4383-9E61-12F4A5AFFC8B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8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ADB-322C-4635-8F36-F9D93BC594D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F2B-4F1E-4A65-BB76-39D5DEC23ED8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99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3DF-39B5-4119-9E97-B1B758BBF259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D09-9866-42D0-8B6D-777EBF878631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65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1A9-6979-441E-9139-95F3527D1457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D459-FE70-4B65-8205-16B2D1E1140E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C2-422A-4C62-8EE6-9A5F6738C2AB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08-3F26-4527-8EFF-7B6AE83DB6A3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503A-FAA8-43B0-B13E-D9ECE6655670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9732-421B-4629-983E-5389EEBE53A1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7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D471-06EC-4C6A-9B22-B07F1CE09A88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25E6-F2CC-4BE9-852B-18C7142E532D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FD18-573E-4EAA-A11B-F2F2489C1116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1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F24-D066-4530-8558-5EF39CCC354E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AC4D-84A2-4E07-BD27-18DCEA030F16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0D31-77AE-4E7F-B4D5-597D6DF2F76B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8F06E0-4750-404C-BBF3-72ADBD62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taportal.gepow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5972175" cy="31146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27220" y="3303315"/>
            <a:ext cx="838842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MTA (Master Tracking Application)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Supplier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Manual</a:t>
            </a:r>
          </a:p>
          <a:p>
            <a:pPr algn="r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EFU, Prenotice &amp; Packing List </a:t>
            </a:r>
          </a:p>
          <a:p>
            <a:pPr algn="r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2017 - April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18" y="3663583"/>
            <a:ext cx="4204989" cy="2260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EFU List Generation - </a:t>
            </a:r>
            <a:r>
              <a:rPr lang="zh-CN" altLang="en-US" sz="2800" dirty="0"/>
              <a:t>创建</a:t>
            </a:r>
            <a:r>
              <a:rPr lang="en-US" altLang="zh-CN" sz="2800" dirty="0"/>
              <a:t>EFU</a:t>
            </a:r>
            <a:endParaRPr lang="en-US" sz="28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77334" y="1844706"/>
            <a:ext cx="7466922" cy="405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rgbClr val="FF0000"/>
                </a:solidFill>
              </a:rPr>
              <a:t>Tips of EFU list input: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rgbClr val="FF0000"/>
                </a:solidFill>
              </a:rPr>
              <a:t>填写</a:t>
            </a:r>
            <a:r>
              <a:rPr lang="en-US" altLang="zh-CN" sz="1500" dirty="0">
                <a:solidFill>
                  <a:srgbClr val="FF0000"/>
                </a:solidFill>
              </a:rPr>
              <a:t>EFU</a:t>
            </a:r>
            <a:r>
              <a:rPr lang="zh-CN" altLang="en-US" sz="1500" dirty="0">
                <a:solidFill>
                  <a:srgbClr val="FF0000"/>
                </a:solidFill>
              </a:rPr>
              <a:t>列表时，须注意如下几点：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I.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original “PO line item” &amp; “PO position numbers” for each PO line’s EFU raw.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 Line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的编号，须与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 Position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的对应关系应保持一致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II.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Erection item/Techni code should be Unique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(May need to confirm the numbering rules with BU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货物的物料号“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Erection item/Techni code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”必须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是唯一的（可能需要与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*确认编号规则）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9943" y="4627419"/>
            <a:ext cx="563875" cy="1319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77334" y="5466159"/>
            <a:ext cx="3686464" cy="107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en-US" altLang="zh-CN" sz="1200" b="1" dirty="0">
                <a:solidFill>
                  <a:schemeClr val="accent3">
                    <a:lumMod val="50000"/>
                  </a:schemeClr>
                </a:solidFill>
              </a:rPr>
              <a:t>BU means related Engineer or Logistics team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en-US" altLang="zh-CN" sz="1200" b="1" dirty="0">
                <a:solidFill>
                  <a:schemeClr val="accent3">
                    <a:lumMod val="50000"/>
                  </a:schemeClr>
                </a:solidFill>
              </a:rPr>
              <a:t>BU</a:t>
            </a: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</a:rPr>
              <a:t>是指相应的工程师或者物流团队</a:t>
            </a:r>
            <a:endParaRPr lang="en-US" altLang="zh-CN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EFU List Generation - </a:t>
            </a:r>
            <a:r>
              <a:rPr lang="zh-CN" altLang="en-US" sz="2800" dirty="0"/>
              <a:t>创建</a:t>
            </a:r>
            <a:r>
              <a:rPr lang="en-US" altLang="zh-CN" sz="2800" dirty="0"/>
              <a:t>EFU</a:t>
            </a:r>
            <a:endParaRPr lang="en-US" sz="2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77334" y="1770125"/>
            <a:ext cx="3034145" cy="3982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III .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Green parts, please check with BU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whether they have any requirement to input.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(Not a mandatory required part of MTA system.)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图中绿色部分虽然为选填部分，但仍需与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确认是否有输入的需求以及输入的标准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IV.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remove the initial line(s) on template.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在填写完成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 list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之后，请删除模板中的原始行。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V.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如需填写中文描述，请将中文描述写在英文描述之前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79" y="2565572"/>
            <a:ext cx="5763490" cy="2966210"/>
          </a:xfrm>
          <a:prstGeom prst="rect">
            <a:avLst/>
          </a:prstGeom>
        </p:spPr>
      </p:pic>
      <p:sp>
        <p:nvSpPr>
          <p:cNvPr id="12" name="Heptagon 11"/>
          <p:cNvSpPr/>
          <p:nvPr/>
        </p:nvSpPr>
        <p:spPr>
          <a:xfrm>
            <a:off x="6731770" y="3432846"/>
            <a:ext cx="209303" cy="24559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400" dirty="0"/>
              <a:t>E</a:t>
            </a:r>
            <a:endParaRPr lang="en-US" sz="1400" dirty="0"/>
          </a:p>
        </p:txBody>
      </p:sp>
      <p:sp>
        <p:nvSpPr>
          <p:cNvPr id="13" name="Heptagon 12"/>
          <p:cNvSpPr/>
          <p:nvPr/>
        </p:nvSpPr>
        <p:spPr>
          <a:xfrm>
            <a:off x="8204567" y="3432846"/>
            <a:ext cx="209303" cy="24559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400" dirty="0"/>
              <a:t>H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9276" y="3713720"/>
            <a:ext cx="3172689" cy="1857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2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350680" cy="1619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50930"/>
            <a:ext cx="6352343" cy="889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EFU List Generation - </a:t>
            </a:r>
            <a:r>
              <a:rPr lang="zh-CN" altLang="en-US" sz="2800" dirty="0"/>
              <a:t>创建</a:t>
            </a:r>
            <a:r>
              <a:rPr lang="en-US" altLang="zh-CN" sz="2800" dirty="0"/>
              <a:t>EFU</a:t>
            </a:r>
            <a:br>
              <a:rPr lang="en-US" altLang="zh-CN" dirty="0"/>
            </a:br>
            <a:r>
              <a:rPr lang="en-US" altLang="zh-CN" sz="2000" dirty="0" err="1"/>
              <a:t>EFU</a:t>
            </a:r>
            <a:r>
              <a:rPr lang="en-US" altLang="zh-CN" sz="2000" dirty="0"/>
              <a:t> List Upload – EFU</a:t>
            </a:r>
            <a:r>
              <a:rPr lang="zh-CN" altLang="en-US" sz="2000" dirty="0"/>
              <a:t>表格上传</a:t>
            </a: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028013" y="1930401"/>
            <a:ext cx="2725456" cy="4110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6: After save the Excel file, Click “Upload Excel” under “Material” menu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完成表格填写后，点击“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Material”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下拉框中的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“Upload Excel”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选项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7: Click “Browse” button to find the EFU file in your computer, then Click Upload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点击“浏览”找到文件，然后点击“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Upload”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，完成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表格上传</a:t>
            </a:r>
          </a:p>
        </p:txBody>
      </p:sp>
      <p:sp>
        <p:nvSpPr>
          <p:cNvPr id="7" name="Oval 6"/>
          <p:cNvSpPr/>
          <p:nvPr/>
        </p:nvSpPr>
        <p:spPr>
          <a:xfrm>
            <a:off x="2547213" y="2459530"/>
            <a:ext cx="86409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Oval 7"/>
          <p:cNvSpPr/>
          <p:nvPr/>
        </p:nvSpPr>
        <p:spPr>
          <a:xfrm>
            <a:off x="5676381" y="467328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3801885" y="4889313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Heptagon 9"/>
          <p:cNvSpPr/>
          <p:nvPr/>
        </p:nvSpPr>
        <p:spPr>
          <a:xfrm>
            <a:off x="3402789" y="4845014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1" name="Heptagon 10"/>
          <p:cNvSpPr/>
          <p:nvPr/>
        </p:nvSpPr>
        <p:spPr>
          <a:xfrm>
            <a:off x="5244250" y="4601281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/>
              <a:t>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40" y="1748380"/>
            <a:ext cx="6011071" cy="2374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739" y="4393238"/>
            <a:ext cx="6011071" cy="1081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EFU List Generation - </a:t>
            </a:r>
            <a:r>
              <a:rPr lang="zh-CN" altLang="en-US" sz="2800" dirty="0"/>
              <a:t>创建</a:t>
            </a:r>
            <a:r>
              <a:rPr lang="en-US" altLang="zh-CN" sz="2800" dirty="0"/>
              <a:t>EFU</a:t>
            </a:r>
            <a:br>
              <a:rPr lang="en-US" altLang="zh-CN" dirty="0"/>
            </a:br>
            <a:r>
              <a:rPr lang="en-US" altLang="zh-CN" sz="2000" dirty="0" err="1"/>
              <a:t>EFU</a:t>
            </a:r>
            <a:r>
              <a:rPr lang="en-US" altLang="zh-CN" sz="2000" dirty="0"/>
              <a:t> Validation – EFU </a:t>
            </a:r>
            <a:r>
              <a:rPr lang="zh-CN" altLang="en-US" sz="2000" dirty="0"/>
              <a:t>确认</a:t>
            </a: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77332" y="1748381"/>
            <a:ext cx="2923118" cy="429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check EFU list via search PO number at anytime after uploaded, Click PO number to check details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完成上传后，可通过查询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号查看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号可查看详情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 will valid the EFU list, after that, “EFU val. “column will turn to green with letter “Y”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经工程师确认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信息，审核通过后的“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 val.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”列会变成绿色并显示“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”字样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10882" y="5065512"/>
            <a:ext cx="272928" cy="374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31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黑体" pitchFamily="2" charset="-122"/>
              </a:rPr>
              <a:t>TABLE OF CONTENTS</a:t>
            </a:r>
            <a:br>
              <a:rPr lang="en-GB" altLang="zh-CN" dirty="0">
                <a:ea typeface="黑体" pitchFamily="2" charset="-122"/>
              </a:rPr>
            </a:br>
            <a:r>
              <a:rPr lang="zh-CN" altLang="en-GB" sz="2800" dirty="0">
                <a:ea typeface="黑体" pitchFamily="2" charset="-122"/>
              </a:rPr>
              <a:t>目录</a:t>
            </a:r>
            <a:endParaRPr lang="en-US" sz="2800" dirty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05724" y="3082525"/>
            <a:ext cx="7890027" cy="576263"/>
            <a:chOff x="476" y="2750"/>
            <a:chExt cx="4853" cy="363"/>
          </a:xfrm>
          <a:solidFill>
            <a:schemeClr val="bg2"/>
          </a:solidFill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</a:pPr>
              <a:r>
                <a:rPr lang="en-GB" altLang="zh-CN" dirty="0">
                  <a:solidFill>
                    <a:schemeClr val="bg1"/>
                  </a:solidFill>
                </a:rPr>
                <a:t>EFU List Generation - </a:t>
              </a:r>
              <a:r>
                <a:rPr lang="zh-CN" altLang="en-US" dirty="0">
                  <a:solidFill>
                    <a:schemeClr val="bg1"/>
                  </a:solidFill>
                </a:rPr>
                <a:t>创建</a:t>
              </a:r>
              <a:r>
                <a:rPr lang="en-US" altLang="zh-CN" dirty="0">
                  <a:solidFill>
                    <a:schemeClr val="bg1"/>
                  </a:solidFill>
                </a:rPr>
                <a:t>EFU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7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05724" y="4164962"/>
            <a:ext cx="7890027" cy="576263"/>
            <a:chOff x="476" y="2750"/>
            <a:chExt cx="4853" cy="363"/>
          </a:xfrm>
          <a:solidFill>
            <a:srgbClr val="0070C0"/>
          </a:solidFill>
        </p:grpSpPr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</a:pPr>
              <a:r>
                <a:rPr lang="en-GB" altLang="zh-CN" dirty="0">
                  <a:solidFill>
                    <a:schemeClr val="bg1"/>
                  </a:solidFill>
                  <a:ea typeface="黑体" pitchFamily="2" charset="-122"/>
                </a:rPr>
                <a:t>Prenotice &amp; Packing list Generation - 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创建预通知及箱单</a:t>
              </a:r>
              <a:r>
                <a:rPr lang="en-GB" sz="1800" dirty="0">
                  <a:solidFill>
                    <a:schemeClr val="bg1"/>
                  </a:solidFill>
                </a:rPr>
                <a:t>	 </a:t>
              </a: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15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705724" y="5247399"/>
            <a:ext cx="7890026" cy="576263"/>
            <a:chOff x="476" y="2750"/>
            <a:chExt cx="4853" cy="363"/>
          </a:xfrm>
          <a:solidFill>
            <a:schemeClr val="bg1">
              <a:lumMod val="65000"/>
            </a:schemeClr>
          </a:solidFill>
        </p:grpSpPr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</a:pPr>
              <a:r>
                <a:rPr lang="en-US" altLang="zh-CN" dirty="0">
                  <a:solidFill>
                    <a:schemeClr val="bg1"/>
                  </a:solidFill>
                  <a:ea typeface="黑体" pitchFamily="2" charset="-122"/>
                </a:rPr>
                <a:t>Packing List Management - 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箱单管理</a:t>
              </a:r>
              <a:r>
                <a:rPr lang="en-GB" sz="1800" dirty="0">
                  <a:solidFill>
                    <a:schemeClr val="bg1"/>
                  </a:solidFill>
                  <a:latin typeface="+mn-lt"/>
                  <a:ea typeface="黑体" pitchFamily="2" charset="-122"/>
                </a:rPr>
                <a:t>	</a:t>
              </a:r>
              <a:r>
                <a:rPr lang="en-GB" sz="1800" dirty="0">
                  <a:solidFill>
                    <a:schemeClr val="bg1"/>
                  </a:solidFill>
                </a:rPr>
                <a:t>	 </a:t>
              </a:r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24</a:t>
              </a: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705724" y="2000089"/>
            <a:ext cx="7885178" cy="576262"/>
            <a:chOff x="473" y="1117"/>
            <a:chExt cx="4856" cy="363"/>
          </a:xfrm>
          <a:solidFill>
            <a:schemeClr val="bg2"/>
          </a:solidFill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73" y="1117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  <a:tabLst>
                  <a:tab pos="1524000" algn="l"/>
                </a:tabLst>
              </a:pPr>
              <a:r>
                <a:rPr lang="en-US" altLang="zh-CN" dirty="0">
                  <a:solidFill>
                    <a:schemeClr val="bg1"/>
                  </a:solidFill>
                  <a:ea typeface="黑体" pitchFamily="2" charset="-122"/>
                </a:rPr>
                <a:t>MTA Login - </a:t>
              </a:r>
              <a:r>
                <a:rPr lang="en-US" dirty="0">
                  <a:solidFill>
                    <a:schemeClr val="bg1"/>
                  </a:solidFill>
                  <a:ea typeface="黑体" pitchFamily="2" charset="-122"/>
                </a:rPr>
                <a:t>MTA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登录 </a:t>
              </a:r>
              <a:endParaRPr lang="en-GB" altLang="zh-CN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4739" y="1117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3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1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0070C0"/>
                </a:solidFill>
                <a:ea typeface="黑体" pitchFamily="2" charset="-122"/>
              </a:rPr>
              <a:t>Prenotice &amp; Packing list Generation – </a:t>
            </a:r>
            <a:br>
              <a:rPr lang="en-GB" altLang="zh-CN" dirty="0">
                <a:solidFill>
                  <a:srgbClr val="0070C0"/>
                </a:solidFill>
                <a:ea typeface="黑体" pitchFamily="2" charset="-122"/>
              </a:rPr>
            </a:br>
            <a:r>
              <a:rPr lang="zh-CN" altLang="en-US" sz="2800" dirty="0">
                <a:solidFill>
                  <a:srgbClr val="0070C0"/>
                </a:solidFill>
                <a:ea typeface="黑体" pitchFamily="2" charset="-122"/>
              </a:rPr>
              <a:t>创建预通知及箱单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/>
        </p:nvSpPr>
        <p:spPr>
          <a:xfrm>
            <a:off x="677334" y="1882900"/>
            <a:ext cx="8211600" cy="505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400" baseline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1pPr>
            <a:lvl2pPr marL="628650" indent="-1714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sz="2200">
                <a:solidFill>
                  <a:srgbClr val="5F5F5F"/>
                </a:solidFill>
                <a:latin typeface="+mn-lt"/>
                <a:cs typeface="Arial" pitchFamily="34" charset="0"/>
              </a:defRPr>
            </a:lvl2pPr>
            <a:lvl3pPr marL="1076325" indent="-1619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rgbClr val="5F5F5F"/>
                </a:solidFill>
                <a:latin typeface="+mn-lt"/>
                <a:cs typeface="Arial" pitchFamily="34" charset="0"/>
              </a:defRPr>
            </a:lvl3pPr>
            <a:lvl4pPr marL="1524000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baseline="0">
                <a:solidFill>
                  <a:srgbClr val="5F5F5F"/>
                </a:solidFill>
                <a:latin typeface="+mn-lt"/>
                <a:cs typeface="Arial" pitchFamily="34" charset="0"/>
              </a:defRPr>
            </a:lvl4pPr>
            <a:lvl5pPr marL="1971675" indent="-142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dirty="0"/>
              <a:t>There are three </a:t>
            </a:r>
            <a:r>
              <a:rPr lang="en-US" altLang="zh-CN" sz="1500" dirty="0" err="1"/>
              <a:t>Prenotices</a:t>
            </a:r>
            <a:r>
              <a:rPr lang="en-US" altLang="zh-CN" sz="1500" dirty="0"/>
              <a:t> required before delivery. Prenotice contains Quantity of Packages, Package Methods, Volumes, Weights, Where and When they can be picked up.</a:t>
            </a:r>
            <a:r>
              <a:rPr lang="zh-CN" altLang="en-US" sz="1500" dirty="0"/>
              <a:t>       </a:t>
            </a:r>
            <a:endParaRPr lang="en-US" altLang="zh-CN" sz="15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500" dirty="0"/>
              <a:t>在正式发货之前，供应商须在系统内提交</a:t>
            </a:r>
            <a:r>
              <a:rPr lang="zh-CN" altLang="en-US" sz="1500" b="1" dirty="0"/>
              <a:t>三次预通知</a:t>
            </a:r>
            <a:r>
              <a:rPr lang="zh-CN" altLang="en-US" sz="1500" dirty="0"/>
              <a:t>告知</a:t>
            </a:r>
            <a:r>
              <a:rPr lang="en-US" altLang="zh-CN" sz="1500" dirty="0"/>
              <a:t>GE</a:t>
            </a:r>
            <a:r>
              <a:rPr lang="zh-CN" altLang="en-US" sz="1500" dirty="0"/>
              <a:t>即将发货；预通知包含运输信息（包装数量，包装方式，体积，重量，交货时间和地点）。</a:t>
            </a:r>
            <a:endParaRPr lang="en-US" altLang="zh-CN" sz="15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r>
              <a:rPr lang="en-US" altLang="zh-CN" sz="1200" dirty="0"/>
              <a:t>The first Prenotice should at 28 days before PO delivery date</a:t>
            </a:r>
          </a:p>
          <a:p>
            <a:pPr marL="0" indent="0">
              <a:buNone/>
            </a:pPr>
            <a:r>
              <a:rPr lang="en-US" altLang="zh-CN" sz="1200" dirty="0"/>
              <a:t>   </a:t>
            </a:r>
            <a:r>
              <a:rPr lang="zh-CN" altLang="en-US" sz="1200" dirty="0"/>
              <a:t>第一次通知在</a:t>
            </a:r>
            <a:r>
              <a:rPr lang="zh-CN" altLang="en-US" sz="1200" b="1" dirty="0"/>
              <a:t>合同交货期之前的第</a:t>
            </a:r>
            <a:r>
              <a:rPr lang="en-US" sz="1200" b="1" dirty="0"/>
              <a:t>28</a:t>
            </a:r>
            <a:r>
              <a:rPr lang="zh-CN" altLang="en-US" sz="1200" b="1" dirty="0"/>
              <a:t>天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r>
              <a:rPr lang="en-US" altLang="zh-CN" sz="1200" dirty="0"/>
              <a:t>The second Prenotice should at 7 days before PO delivery date</a:t>
            </a:r>
          </a:p>
          <a:p>
            <a:pPr marL="0" indent="0">
              <a:buNone/>
            </a:pPr>
            <a:r>
              <a:rPr lang="zh-CN" altLang="en-US" sz="1200" dirty="0"/>
              <a:t>   第二次通知在</a:t>
            </a:r>
            <a:r>
              <a:rPr lang="zh-CN" altLang="en-US" sz="1200" b="1" dirty="0"/>
              <a:t>合同交货期之前的第</a:t>
            </a:r>
            <a:r>
              <a:rPr lang="en-US" sz="1200" b="1" dirty="0"/>
              <a:t>7</a:t>
            </a:r>
            <a:r>
              <a:rPr lang="zh-CN" altLang="en-US" sz="1200" b="1" dirty="0"/>
              <a:t>天；</a:t>
            </a:r>
            <a:endParaRPr lang="en-US" altLang="zh-CN" sz="1200" b="1" dirty="0"/>
          </a:p>
          <a:p>
            <a:r>
              <a:rPr lang="en-US" altLang="zh-CN" sz="1200" dirty="0"/>
              <a:t>The third Prenotice should at 1 day before PO delivery date</a:t>
            </a:r>
          </a:p>
          <a:p>
            <a:pPr marL="0" indent="0">
              <a:buNone/>
            </a:pPr>
            <a:r>
              <a:rPr lang="zh-CN" altLang="en-US" sz="1200" dirty="0"/>
              <a:t>   第三次通知在</a:t>
            </a:r>
            <a:r>
              <a:rPr lang="zh-CN" altLang="en-US" sz="1200" b="1" dirty="0"/>
              <a:t>合同交货期之前的第</a:t>
            </a:r>
            <a:r>
              <a:rPr lang="en-US" sz="1200" b="1" dirty="0"/>
              <a:t>1</a:t>
            </a:r>
            <a:r>
              <a:rPr lang="zh-CN" altLang="en-US" sz="1200" b="1" dirty="0"/>
              <a:t>天</a:t>
            </a:r>
            <a:r>
              <a:rPr lang="zh-CN" altLang="en-US" sz="1200" dirty="0"/>
              <a:t>。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814" y="3543276"/>
            <a:ext cx="3380509" cy="1925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0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68" y="2887679"/>
            <a:ext cx="6898567" cy="2328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CN" dirty="0">
                <a:solidFill>
                  <a:srgbClr val="0070C0"/>
                </a:solidFill>
                <a:ea typeface="黑体" pitchFamily="2" charset="-122"/>
              </a:rPr>
              <a:t>Prenotice &amp; Packing list Generation – </a:t>
            </a:r>
            <a:br>
              <a:rPr lang="en-GB" altLang="zh-CN" dirty="0">
                <a:solidFill>
                  <a:srgbClr val="0070C0"/>
                </a:solidFill>
                <a:ea typeface="黑体" pitchFamily="2" charset="-122"/>
              </a:rPr>
            </a:br>
            <a:r>
              <a:rPr lang="zh-CN" altLang="en-US" sz="2800" dirty="0">
                <a:solidFill>
                  <a:srgbClr val="0070C0"/>
                </a:solidFill>
                <a:ea typeface="黑体" pitchFamily="2" charset="-122"/>
              </a:rPr>
              <a:t>创建预通知及箱单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B8F06E0-4750-404C-BBF3-72ADBD62E06D}" type="slidenum">
              <a:rPr lang="en-US" smtClean="0"/>
              <a:pPr defTabSz="914400"/>
              <a:t>16</a:t>
            </a:fld>
            <a:endParaRPr lang="en-US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81868" y="1959008"/>
            <a:ext cx="7373490" cy="71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“Logistics” menu then choose “Prenotice/Package Creation”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 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Logistics”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下拉菜单栏中的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“Prenotice/Package Creation”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进行创建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47979" y="3363567"/>
            <a:ext cx="1059627" cy="345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920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4208275"/>
            <a:ext cx="7253084" cy="1922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434108"/>
            <a:ext cx="7827473" cy="1154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CN" dirty="0">
                <a:solidFill>
                  <a:srgbClr val="0070C0"/>
                </a:solidFill>
                <a:ea typeface="黑体" pitchFamily="2" charset="-122"/>
              </a:rPr>
              <a:t>Prenotice &amp; Packing list Generation – </a:t>
            </a:r>
            <a:br>
              <a:rPr lang="en-GB" altLang="zh-CN" dirty="0">
                <a:solidFill>
                  <a:srgbClr val="0070C0"/>
                </a:solidFill>
                <a:ea typeface="黑体" pitchFamily="2" charset="-122"/>
              </a:rPr>
            </a:br>
            <a:r>
              <a:rPr lang="zh-CN" altLang="en-US" sz="2800" dirty="0">
                <a:solidFill>
                  <a:srgbClr val="0070C0"/>
                </a:solidFill>
                <a:ea typeface="黑体" pitchFamily="2" charset="-122"/>
              </a:rPr>
              <a:t>创建预通知及箱单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B8F06E0-4750-404C-BBF3-72ADBD62E06D}" type="slidenum">
              <a:rPr lang="en-US" smtClean="0"/>
              <a:pPr defTabSz="914400"/>
              <a:t>17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77334" y="1773317"/>
            <a:ext cx="8596668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related PO number, click the correct line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查询、点击对应的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号，可进入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并创建预通知；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green cross sign to generate new Prenotice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点击绿色加号进行添加；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Heptagon 7"/>
          <p:cNvSpPr/>
          <p:nvPr/>
        </p:nvSpPr>
        <p:spPr>
          <a:xfrm>
            <a:off x="2423775" y="2860138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/>
              <a:t>1</a:t>
            </a:r>
          </a:p>
        </p:txBody>
      </p:sp>
      <p:sp>
        <p:nvSpPr>
          <p:cNvPr id="9" name="Heptagon 8"/>
          <p:cNvSpPr/>
          <p:nvPr/>
        </p:nvSpPr>
        <p:spPr>
          <a:xfrm>
            <a:off x="1328404" y="3319543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2776185" y="2821501"/>
            <a:ext cx="1872208" cy="3275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1670129" y="3307369"/>
            <a:ext cx="1003041" cy="3275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1400412" y="5733342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864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30277"/>
            <a:ext cx="7996790" cy="2039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CN" dirty="0">
                <a:solidFill>
                  <a:srgbClr val="0070C0"/>
                </a:solidFill>
                <a:ea typeface="黑体" pitchFamily="2" charset="-122"/>
              </a:rPr>
              <a:t>Prenotice &amp; Packing list Generation – </a:t>
            </a:r>
            <a:br>
              <a:rPr lang="en-GB" altLang="zh-CN" dirty="0">
                <a:solidFill>
                  <a:srgbClr val="0070C0"/>
                </a:solidFill>
                <a:ea typeface="黑体" pitchFamily="2" charset="-122"/>
              </a:rPr>
            </a:br>
            <a:r>
              <a:rPr lang="zh-CN" altLang="en-US" sz="2800" dirty="0">
                <a:solidFill>
                  <a:srgbClr val="0070C0"/>
                </a:solidFill>
                <a:ea typeface="黑体" pitchFamily="2" charset="-122"/>
              </a:rPr>
              <a:t>创建预通知及箱单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B8F06E0-4750-404C-BBF3-72ADBD62E06D}" type="slidenum">
              <a:rPr lang="en-US" smtClean="0"/>
              <a:pPr defTabSz="914400"/>
              <a:t>18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77335" y="2160589"/>
            <a:ext cx="86658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Fill full the necessary parts (font bold parts), then Click “Create a new package” to add package(s) under this Prenotice. One Prenotice at least need contains one Package.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填写预通知信息，其中粗体部分为必填项，填写完成后点击“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new package”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在预通知下添加包裹，预通知下至少要有一个包裹。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Heptagon 6"/>
          <p:cNvSpPr/>
          <p:nvPr/>
        </p:nvSpPr>
        <p:spPr>
          <a:xfrm>
            <a:off x="994220" y="3956959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/>
              <a:t>1</a:t>
            </a:r>
          </a:p>
        </p:txBody>
      </p:sp>
      <p:sp>
        <p:nvSpPr>
          <p:cNvPr id="8" name="Heptagon 7"/>
          <p:cNvSpPr/>
          <p:nvPr/>
        </p:nvSpPr>
        <p:spPr>
          <a:xfrm>
            <a:off x="677333" y="5007269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1098396" y="4190627"/>
            <a:ext cx="5044825" cy="626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641243" y="5324669"/>
            <a:ext cx="1109005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5997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80" y="3486185"/>
            <a:ext cx="6655365" cy="2312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Prenotice &amp; Packing list Generation – </a:t>
            </a:r>
            <a:br>
              <a:rPr lang="en-US" altLang="zh-CN" dirty="0"/>
            </a:br>
            <a:r>
              <a:rPr lang="zh-CN" altLang="en-US" sz="2800" dirty="0"/>
              <a:t>创建预通知及箱单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B8F06E0-4750-404C-BBF3-72ADBD62E06D}" type="slidenum">
              <a:rPr lang="en-US" smtClean="0"/>
              <a:pPr defTabSz="914400"/>
              <a:t>19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77334" y="1941646"/>
            <a:ext cx="8596668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Fill full the necessary parts (font bold parts), then click “Next” to proceed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numbering rule please check with each BU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填写完详细信息后（粗体字部分为必填），点击“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”继续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箱单号的命名规则请与订单相关的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确认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64386" y="5453333"/>
            <a:ext cx="406859" cy="213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1532586" y="4059347"/>
            <a:ext cx="4905594" cy="112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Heptagon 8"/>
          <p:cNvSpPr/>
          <p:nvPr/>
        </p:nvSpPr>
        <p:spPr>
          <a:xfrm>
            <a:off x="1244554" y="4254193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/>
              <a:t>1</a:t>
            </a:r>
          </a:p>
        </p:txBody>
      </p:sp>
      <p:sp>
        <p:nvSpPr>
          <p:cNvPr id="10" name="Heptagon 9"/>
          <p:cNvSpPr/>
          <p:nvPr/>
        </p:nvSpPr>
        <p:spPr>
          <a:xfrm>
            <a:off x="3918641" y="5391378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dirty="0"/>
              <a:t>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696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黑体" pitchFamily="2" charset="-122"/>
              </a:rPr>
              <a:t>TABLE OF CONTENTS</a:t>
            </a:r>
            <a:br>
              <a:rPr lang="en-GB" altLang="zh-CN" dirty="0">
                <a:ea typeface="黑体" pitchFamily="2" charset="-122"/>
              </a:rPr>
            </a:br>
            <a:r>
              <a:rPr lang="zh-CN" altLang="en-GB" sz="2800" dirty="0">
                <a:ea typeface="黑体" pitchFamily="2" charset="-122"/>
              </a:rPr>
              <a:t>目录</a:t>
            </a:r>
            <a:endParaRPr lang="en-US" sz="2800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05782" y="2000089"/>
            <a:ext cx="7880307" cy="576262"/>
            <a:chOff x="449" y="1117"/>
            <a:chExt cx="4853" cy="363"/>
          </a:xfrm>
          <a:solidFill>
            <a:srgbClr val="0070C0"/>
          </a:solidFill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449" y="1117"/>
              <a:ext cx="4166" cy="363"/>
            </a:xfrm>
            <a:prstGeom prst="flowChartProcess">
              <a:avLst/>
            </a:prstGeom>
            <a:grpFill/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  <a:buClrTx/>
                <a:buNone/>
                <a:tabLst>
                  <a:tab pos="1524000" algn="l"/>
                </a:tabLst>
              </a:pPr>
              <a:r>
                <a:rPr lang="en-US" altLang="zh-CN" sz="1800" dirty="0">
                  <a:solidFill>
                    <a:schemeClr val="bg1"/>
                  </a:solidFill>
                  <a:latin typeface="+mn-lt"/>
                  <a:ea typeface="黑体" pitchFamily="2" charset="-122"/>
                </a:rPr>
                <a:t>MTA Login - </a:t>
              </a:r>
              <a:r>
                <a:rPr lang="en-US" dirty="0">
                  <a:solidFill>
                    <a:schemeClr val="bg1"/>
                  </a:solidFill>
                  <a:ea typeface="黑体" pitchFamily="2" charset="-122"/>
                </a:rPr>
                <a:t>MTA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登录 </a:t>
              </a:r>
              <a:endParaRPr lang="en-GB" altLang="zh-CN" sz="1800" dirty="0">
                <a:solidFill>
                  <a:schemeClr val="bg1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4705" y="1117"/>
              <a:ext cx="597" cy="363"/>
            </a:xfrm>
            <a:prstGeom prst="flowChartProcess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3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05724" y="3082525"/>
            <a:ext cx="7890027" cy="576263"/>
            <a:chOff x="476" y="2750"/>
            <a:chExt cx="4853" cy="363"/>
          </a:xfrm>
          <a:solidFill>
            <a:schemeClr val="bg1">
              <a:lumMod val="65000"/>
            </a:schemeClr>
          </a:solidFill>
        </p:grpSpPr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61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  <a:buClrTx/>
                <a:buFontTx/>
                <a:buNone/>
              </a:pPr>
              <a:r>
                <a:rPr lang="en-GB" altLang="zh-CN" dirty="0">
                  <a:solidFill>
                    <a:schemeClr val="bg1"/>
                  </a:solidFill>
                </a:rPr>
                <a:t>EFU List Generation - </a:t>
              </a:r>
              <a:r>
                <a:rPr lang="zh-CN" altLang="en-US" dirty="0">
                  <a:solidFill>
                    <a:schemeClr val="bg1"/>
                  </a:solidFill>
                </a:rPr>
                <a:t>创建</a:t>
              </a:r>
              <a:r>
                <a:rPr lang="en-US" altLang="zh-CN" dirty="0">
                  <a:solidFill>
                    <a:schemeClr val="bg1"/>
                  </a:solidFill>
                </a:rPr>
                <a:t>EFU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4727" y="2750"/>
              <a:ext cx="602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7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705336" y="4111056"/>
            <a:ext cx="7870517" cy="576263"/>
            <a:chOff x="488" y="2750"/>
            <a:chExt cx="4841" cy="363"/>
          </a:xfrm>
          <a:solidFill>
            <a:schemeClr val="bg1">
              <a:lumMod val="65000"/>
            </a:schemeClr>
          </a:solidFill>
        </p:grpSpPr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88" y="2750"/>
              <a:ext cx="4159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  <a:buClrTx/>
                <a:buFontTx/>
                <a:buNone/>
              </a:pPr>
              <a:r>
                <a:rPr lang="en-GB" altLang="zh-CN" dirty="0">
                  <a:solidFill>
                    <a:schemeClr val="bg1"/>
                  </a:solidFill>
                  <a:ea typeface="黑体" pitchFamily="2" charset="-122"/>
                </a:rPr>
                <a:t>Prenotice &amp; Packing list Generation - 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创建预通知及箱单</a:t>
              </a:r>
              <a:r>
                <a:rPr lang="en-GB" altLang="zh-CN" dirty="0">
                  <a:solidFill>
                    <a:schemeClr val="bg1"/>
                  </a:solidFill>
                  <a:ea typeface="黑体" pitchFamily="2" charset="-122"/>
                </a:rPr>
                <a:t> 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15</a:t>
              </a:r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705724" y="5205834"/>
            <a:ext cx="7870129" cy="576263"/>
            <a:chOff x="476" y="2750"/>
            <a:chExt cx="4853" cy="363"/>
          </a:xfrm>
          <a:solidFill>
            <a:schemeClr val="bg1">
              <a:lumMod val="65000"/>
            </a:schemeClr>
          </a:solidFill>
        </p:grpSpPr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ea typeface="黑体" pitchFamily="2" charset="-122"/>
                </a:rPr>
                <a:t>Packing List Management - 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箱单管理</a:t>
              </a:r>
              <a:r>
                <a:rPr lang="en-GB" altLang="zh-CN" dirty="0">
                  <a:solidFill>
                    <a:schemeClr val="bg1"/>
                  </a:solidFill>
                  <a:ea typeface="黑体" pitchFamily="2" charset="-122"/>
                </a:rPr>
                <a:t> 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24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2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0"/>
            <a:ext cx="5608465" cy="3056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Prenotice &amp; Packing list Generation – </a:t>
            </a:r>
            <a:br>
              <a:rPr lang="en-US" altLang="zh-CN" dirty="0"/>
            </a:br>
            <a:r>
              <a:rPr lang="zh-CN" altLang="en-US" sz="2800" dirty="0"/>
              <a:t>创建预通知及箱单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B8F06E0-4750-404C-BBF3-72ADBD62E06D}" type="slidenum">
              <a:rPr lang="en-US" smtClean="0"/>
              <a:pPr defTabSz="914400"/>
              <a:t>20</a:t>
            </a:fld>
            <a:endParaRPr lang="en-US"/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6425939" y="2159331"/>
            <a:ext cx="2848063" cy="359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6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new packing list, select the EFU materials with correct quantity, then click “Next”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want to generate a Prenotice only, click “Next” without select any EFU materials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若要创建一个新的箱单，在列表的中选择一项或几项物料，并确认数量，点击“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”；若只创建一个预通知（空包装），不选择任何物料项（即不需要勾选添加任何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），直接进入下一步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17473" y="4358627"/>
            <a:ext cx="766627" cy="857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3634585" y="4129724"/>
            <a:ext cx="35786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Heptagon 25"/>
          <p:cNvSpPr/>
          <p:nvPr/>
        </p:nvSpPr>
        <p:spPr>
          <a:xfrm>
            <a:off x="686337" y="4070595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dirty="0"/>
              <a:t>1</a:t>
            </a:r>
          </a:p>
        </p:txBody>
      </p:sp>
      <p:sp>
        <p:nvSpPr>
          <p:cNvPr id="27" name="Heptagon 26"/>
          <p:cNvSpPr/>
          <p:nvPr/>
        </p:nvSpPr>
        <p:spPr>
          <a:xfrm>
            <a:off x="3107256" y="4097224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dirty="0"/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807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6" y="3917298"/>
            <a:ext cx="4972751" cy="2175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210990"/>
            <a:ext cx="5657406" cy="1654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Prenotice &amp; Packing list Generation – </a:t>
            </a:r>
            <a:br>
              <a:rPr lang="en-US" altLang="zh-CN" dirty="0"/>
            </a:br>
            <a:r>
              <a:rPr lang="zh-CN" altLang="en-US" sz="2800" dirty="0"/>
              <a:t>创建预通知及箱单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B8F06E0-4750-404C-BBF3-72ADBD62E06D}" type="slidenum">
              <a:rPr lang="en-US" smtClean="0"/>
              <a:pPr defTabSz="914400"/>
              <a:t>21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334739" y="2096194"/>
            <a:ext cx="3479821" cy="4125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7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package information and click “Save”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 Step 4-7 to add more packages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确认包裹信息并点击“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重复步骤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4-7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以添加更多的包裹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8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Prenotice information, input percentage value (%</a:t>
            </a:r>
            <a:r>
              <a:rPr lang="en-US" altLang="zh-CN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of each package and click “Save”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it’s an empty package, input 0.01% on %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let Prenotice able to be saved.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确认预通知以及包裹数量，填写每个包裹占整个批次总货值的百分比并点击“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”，如果录入的是空包裹，请在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r>
              <a:rPr lang="en-US" altLang="zh-CN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处输入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0.01%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使预通知可以保存。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03471" y="3385099"/>
            <a:ext cx="295797" cy="15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3207675" y="5108721"/>
            <a:ext cx="295797" cy="15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1499759" y="5422006"/>
            <a:ext cx="386636" cy="72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Heptagon 13"/>
          <p:cNvSpPr/>
          <p:nvPr/>
        </p:nvSpPr>
        <p:spPr>
          <a:xfrm>
            <a:off x="1310323" y="5187017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dirty="0"/>
              <a:t>1</a:t>
            </a:r>
          </a:p>
        </p:txBody>
      </p:sp>
      <p:sp>
        <p:nvSpPr>
          <p:cNvPr id="15" name="Heptagon 14"/>
          <p:cNvSpPr/>
          <p:nvPr/>
        </p:nvSpPr>
        <p:spPr>
          <a:xfrm>
            <a:off x="2862783" y="5005087"/>
            <a:ext cx="288032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dirty="0"/>
              <a:t>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67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600560" cy="2142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Prenotice &amp; Packing list Generation – </a:t>
            </a:r>
            <a:br>
              <a:rPr lang="en-US" altLang="zh-CN" dirty="0"/>
            </a:br>
            <a:r>
              <a:rPr lang="zh-CN" altLang="en-US" sz="2800" dirty="0"/>
              <a:t>创建预通知及箱单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B8F06E0-4750-404C-BBF3-72ADBD62E06D}" type="slidenum">
              <a:rPr lang="en-US" smtClean="0"/>
              <a:pPr defTabSz="914400"/>
              <a:t>22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416039" y="2160589"/>
            <a:ext cx="31787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“Submit -28”, “Submit -7” or “Submit -1” button to trigger related Prenotice to GE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“Submit -28”, “Submit -7”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“Submit -1”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来发送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28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天预通知至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rgbClr val="FF0000"/>
                </a:solidFill>
              </a:rPr>
              <a:t>Tips</a:t>
            </a:r>
            <a:r>
              <a:rPr lang="zh-CN" altLang="en-US" sz="1500" dirty="0">
                <a:solidFill>
                  <a:srgbClr val="FF0000"/>
                </a:solidFill>
              </a:rPr>
              <a:t>：</a:t>
            </a:r>
            <a:r>
              <a:rPr lang="en-US" altLang="zh-CN" sz="1500" dirty="0">
                <a:solidFill>
                  <a:srgbClr val="FF0000"/>
                </a:solidFill>
              </a:rPr>
              <a:t>After click “Submit -1” button, supplier will not able to do any modification on this Prenotice &amp; Packing list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rgbClr val="FF0000"/>
                </a:solidFill>
              </a:rPr>
              <a:t>注意：</a:t>
            </a:r>
            <a:r>
              <a:rPr lang="en-US" altLang="zh-CN" sz="1500" dirty="0">
                <a:solidFill>
                  <a:srgbClr val="FF0000"/>
                </a:solidFill>
              </a:rPr>
              <a:t>-1</a:t>
            </a:r>
            <a:r>
              <a:rPr lang="zh-CN" altLang="en-US" sz="1500" dirty="0">
                <a:solidFill>
                  <a:srgbClr val="FF0000"/>
                </a:solidFill>
              </a:rPr>
              <a:t>天预报提交前，请确保所有的信息准确无误，供应商提交</a:t>
            </a:r>
            <a:r>
              <a:rPr lang="en-US" altLang="zh-CN" sz="1500" dirty="0">
                <a:solidFill>
                  <a:srgbClr val="FF0000"/>
                </a:solidFill>
              </a:rPr>
              <a:t>-1</a:t>
            </a:r>
            <a:r>
              <a:rPr lang="zh-CN" altLang="en-US" sz="1500" dirty="0">
                <a:solidFill>
                  <a:srgbClr val="FF0000"/>
                </a:solidFill>
              </a:rPr>
              <a:t>天预报后，箱单信息将无法更改</a:t>
            </a:r>
            <a:endParaRPr lang="zh-CN" altLang="en-US" sz="15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13667" y="3657600"/>
            <a:ext cx="1702371" cy="515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754" y="4815527"/>
            <a:ext cx="3892518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</a:rPr>
              <a:t>After all process, if still need do some modifications, c</a:t>
            </a:r>
            <a:r>
              <a:rPr lang="en-US" sz="1500" dirty="0">
                <a:solidFill>
                  <a:schemeClr val="accent5">
                    <a:lumMod val="50000"/>
                  </a:schemeClr>
                </a:solidFill>
              </a:rPr>
              <a:t>ontact MLS to reject the -1 day prenotice to do further modifications.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</a:rPr>
              <a:t>如果完成了所有操作之后仍需修改信息，请联系</a:t>
            </a:r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</a:rPr>
              <a:t>MLS</a:t>
            </a:r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</a:rPr>
              <a:t>退回</a:t>
            </a:r>
            <a:r>
              <a:rPr lang="en-US" altLang="zh-CN" sz="1500" dirty="0">
                <a:solidFill>
                  <a:schemeClr val="accent5">
                    <a:lumMod val="50000"/>
                  </a:schemeClr>
                </a:solidFill>
              </a:rPr>
              <a:t>-1</a:t>
            </a:r>
            <a:r>
              <a:rPr lang="zh-CN" altLang="en-US" sz="1500" dirty="0">
                <a:solidFill>
                  <a:schemeClr val="accent5">
                    <a:lumMod val="50000"/>
                  </a:schemeClr>
                </a:solidFill>
              </a:rPr>
              <a:t>天的预通知进行更改操作。</a:t>
            </a:r>
            <a:endParaRPr lang="en-US" sz="15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2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5186" y="5945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ea typeface="黑体" pitchFamily="2" charset="-122"/>
              </a:rPr>
              <a:t>TABLE OF CONTENTS</a:t>
            </a:r>
            <a:br>
              <a:rPr lang="en-GB" altLang="zh-CN" dirty="0">
                <a:ea typeface="黑体" pitchFamily="2" charset="-122"/>
              </a:rPr>
            </a:br>
            <a:r>
              <a:rPr lang="zh-CN" altLang="en-GB" sz="2800" dirty="0">
                <a:ea typeface="黑体" pitchFamily="2" charset="-122"/>
              </a:rPr>
              <a:t>目录</a:t>
            </a:r>
            <a:endParaRPr lang="en-US" sz="2800" dirty="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03576" y="3067498"/>
            <a:ext cx="7890027" cy="576263"/>
            <a:chOff x="476" y="2750"/>
            <a:chExt cx="4853" cy="363"/>
          </a:xfrm>
          <a:solidFill>
            <a:schemeClr val="bg2"/>
          </a:solidFill>
        </p:grpSpPr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</a:pPr>
              <a:r>
                <a:rPr lang="en-GB" altLang="zh-CN" dirty="0">
                  <a:solidFill>
                    <a:schemeClr val="bg1"/>
                  </a:solidFill>
                </a:rPr>
                <a:t>EFU List Generation - </a:t>
              </a:r>
              <a:r>
                <a:rPr lang="zh-CN" altLang="en-US" dirty="0">
                  <a:solidFill>
                    <a:schemeClr val="bg1"/>
                  </a:solidFill>
                </a:rPr>
                <a:t>创建</a:t>
              </a:r>
              <a:r>
                <a:rPr lang="en-US" altLang="zh-CN" dirty="0">
                  <a:solidFill>
                    <a:schemeClr val="bg1"/>
                  </a:solidFill>
                </a:rPr>
                <a:t>EFU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7</a:t>
              </a: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703576" y="4149935"/>
            <a:ext cx="7890027" cy="576263"/>
            <a:chOff x="476" y="2750"/>
            <a:chExt cx="4853" cy="363"/>
          </a:xfrm>
          <a:solidFill>
            <a:srgbClr val="0070C0"/>
          </a:solidFill>
        </p:grpSpPr>
        <p:sp>
          <p:nvSpPr>
            <p:cNvPr id="10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</a:pPr>
              <a:r>
                <a:rPr lang="en-GB" altLang="zh-CN" dirty="0">
                  <a:solidFill>
                    <a:schemeClr val="bg1"/>
                  </a:solidFill>
                  <a:ea typeface="黑体" pitchFamily="2" charset="-122"/>
                </a:rPr>
                <a:t>Prenotice &amp; Packing list Generation - 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创建预通知及箱单</a:t>
              </a:r>
              <a:r>
                <a:rPr lang="en-GB" sz="1800" dirty="0">
                  <a:solidFill>
                    <a:schemeClr val="bg1"/>
                  </a:solidFill>
                </a:rPr>
                <a:t>	 </a:t>
              </a:r>
            </a:p>
          </p:txBody>
        </p:sp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15</a:t>
              </a:r>
            </a:p>
          </p:txBody>
        </p:sp>
      </p:grp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703576" y="5232372"/>
            <a:ext cx="7890026" cy="576263"/>
            <a:chOff x="476" y="2750"/>
            <a:chExt cx="4853" cy="363"/>
          </a:xfrm>
          <a:solidFill>
            <a:schemeClr val="accent1"/>
          </a:solidFill>
        </p:grpSpPr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</a:pPr>
              <a:r>
                <a:rPr lang="en-US" altLang="zh-CN" dirty="0">
                  <a:solidFill>
                    <a:schemeClr val="bg1"/>
                  </a:solidFill>
                  <a:ea typeface="黑体" pitchFamily="2" charset="-122"/>
                </a:rPr>
                <a:t>Packing List Management - 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箱单管理</a:t>
              </a:r>
              <a:r>
                <a:rPr lang="en-GB" sz="1800" dirty="0">
                  <a:solidFill>
                    <a:schemeClr val="bg1"/>
                  </a:solidFill>
                  <a:latin typeface="+mn-lt"/>
                  <a:ea typeface="黑体" pitchFamily="2" charset="-122"/>
                </a:rPr>
                <a:t>	</a:t>
              </a:r>
              <a:r>
                <a:rPr lang="en-GB" sz="1800" dirty="0">
                  <a:solidFill>
                    <a:schemeClr val="bg1"/>
                  </a:solidFill>
                </a:rPr>
                <a:t>	 </a:t>
              </a: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24</a:t>
              </a:r>
            </a:p>
          </p:txBody>
        </p: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703576" y="1985062"/>
            <a:ext cx="7885178" cy="576262"/>
            <a:chOff x="473" y="1117"/>
            <a:chExt cx="4856" cy="363"/>
          </a:xfrm>
          <a:solidFill>
            <a:schemeClr val="bg2"/>
          </a:solidFill>
        </p:grpSpPr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473" y="1117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  <a:tabLst>
                  <a:tab pos="1524000" algn="l"/>
                </a:tabLst>
              </a:pPr>
              <a:r>
                <a:rPr lang="en-US" altLang="zh-CN" dirty="0">
                  <a:solidFill>
                    <a:schemeClr val="bg1"/>
                  </a:solidFill>
                  <a:ea typeface="黑体" pitchFamily="2" charset="-122"/>
                </a:rPr>
                <a:t>MTA Login - </a:t>
              </a:r>
              <a:r>
                <a:rPr lang="en-US" dirty="0">
                  <a:solidFill>
                    <a:schemeClr val="bg1"/>
                  </a:solidFill>
                  <a:ea typeface="黑体" pitchFamily="2" charset="-122"/>
                </a:rPr>
                <a:t>MTA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登录 </a:t>
              </a:r>
              <a:endParaRPr lang="en-GB" altLang="zh-CN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4739" y="1117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9792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2" y="3815921"/>
            <a:ext cx="6498618" cy="1787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39439"/>
            <a:ext cx="6219618" cy="161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Packing list Management – </a:t>
            </a:r>
            <a:r>
              <a:rPr lang="zh-CN" altLang="en-US" sz="2800" dirty="0"/>
              <a:t>箱单管理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B8F06E0-4750-404C-BBF3-72ADBD62E06D}" type="slidenum">
              <a:rPr lang="en-US" smtClean="0"/>
              <a:pPr defTabSz="914400"/>
              <a:t>24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96951" y="1539439"/>
            <a:ext cx="2633415" cy="450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“Logistics” menu, choose “Packing List Management”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Packing List Management”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via PO number, click related PO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Tick lines and click PDF icon to output packing list and label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勾选所需要的行，点击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图标导出箱单与标签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0" name="Oval 9"/>
          <p:cNvSpPr/>
          <p:nvPr/>
        </p:nvSpPr>
        <p:spPr>
          <a:xfrm>
            <a:off x="3503471" y="2030563"/>
            <a:ext cx="1179365" cy="319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3759434" y="4336351"/>
            <a:ext cx="410786" cy="2495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5668018" y="4258056"/>
            <a:ext cx="331000" cy="216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29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4" y="1795464"/>
            <a:ext cx="6640469" cy="166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 fontScale="90000"/>
          </a:bodyPr>
          <a:lstStyle/>
          <a:p>
            <a:r>
              <a:rPr lang="en-US" altLang="en-US" sz="2700" dirty="0"/>
              <a:t>To register the Dangerous Goods in MTA – </a:t>
            </a:r>
            <a:r>
              <a:rPr lang="zh-CN" altLang="en-US" sz="2700" dirty="0"/>
              <a:t>在</a:t>
            </a:r>
            <a:r>
              <a:rPr lang="en-US" altLang="zh-CN" sz="2700" dirty="0"/>
              <a:t>MTA</a:t>
            </a:r>
            <a:r>
              <a:rPr lang="zh-CN" altLang="en-US" sz="2700" dirty="0"/>
              <a:t>上登记货物中的危险品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8F06E0-4750-404C-BBF3-72ADBD62E06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457943" y="1795464"/>
            <a:ext cx="2633415" cy="450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 to EFU Menu and click “Dangerous goods and unit weights </a:t>
            </a:r>
            <a:r>
              <a:rPr lang="en-US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mgmt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菜单下点击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“Dangerous goods and unit weights </a:t>
            </a:r>
            <a:r>
              <a:rPr lang="en-US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mgmt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EXCEL file exported as left. (Detailed introduction on the next page.)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导出如左图的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文件（具体填写要求见后页）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4" y="4046425"/>
            <a:ext cx="6640469" cy="133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260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To register the Dangerous Goods in MTA – </a:t>
            </a:r>
            <a:r>
              <a:rPr lang="zh-CN" altLang="en-US" sz="2800" dirty="0"/>
              <a:t>在</a:t>
            </a:r>
            <a:r>
              <a:rPr lang="en-US" altLang="zh-CN" sz="2800" dirty="0"/>
              <a:t>MTA</a:t>
            </a:r>
            <a:r>
              <a:rPr lang="zh-CN" altLang="en-US" sz="2800" dirty="0"/>
              <a:t>上登记货物中的危险品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77334" y="1727200"/>
            <a:ext cx="8377766" cy="474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A “Type”: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= No Dangerous Goods,  CP = Chemical Product,  DG = Dangerous Goods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列类型，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为非危险品，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为化学制品，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DG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为危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险品</a:t>
            </a:r>
            <a:endParaRPr lang="en-US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G “Material Description”: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an item is defined as DG, the same description as the MSDS must appear in this list.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列产品描述，如果产品是危险品，则产品描述必须和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MSDS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中的品名一致</a:t>
            </a:r>
            <a:endParaRPr lang="en-US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H, I, J, K: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an item is defined as DG, the UN Number, Hazard Class, Packing Group &amp; the Weight per Unit must be provided.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当一个产品被标为危险品时，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H,I,J,K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列的“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Number, Hazard Class, Packing Group &amp; the Weight per Unit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这些信息必须填写</a:t>
            </a:r>
            <a:endParaRPr lang="en-US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L, M: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Country of Origin &amp; HS Code, fill when required by SPMI (Shipping Packing and Marking Instructions)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SPMI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有要求，则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L,M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列的原产国和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HS CODE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也需要填写</a:t>
            </a:r>
            <a:endParaRPr lang="en-US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Save and Import (upload) the DG form after fill full the information.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表格填完后请在原页面上传</a:t>
            </a:r>
            <a:endParaRPr lang="en-US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Select </a:t>
            </a:r>
            <a:r>
              <a:rPr lang="en-US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Dangerous Goods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during package creation.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在新建箱单时勾选上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Dangerous Goods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选项</a:t>
            </a:r>
            <a:endParaRPr lang="en-US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8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5972175" cy="31146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27220" y="3303315"/>
            <a:ext cx="838842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MTA Login - </a:t>
            </a:r>
            <a:r>
              <a:rPr lang="zh-CN" altLang="en-US" sz="2800" dirty="0"/>
              <a:t>登录</a:t>
            </a:r>
            <a:r>
              <a:rPr lang="en-US" altLang="zh-CN" sz="2800" dirty="0"/>
              <a:t>MTA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MTA Supplier Login page: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登录网址如下：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r>
              <a:rPr lang="en-US" u="sng" dirty="0">
                <a:hlinkClick r:id="rId2"/>
              </a:rPr>
              <a:t>https://mtaportal.gepower.</a:t>
            </a:r>
            <a:r>
              <a:rPr lang="en-US" u="sng">
                <a:hlinkClick r:id="rId2"/>
              </a:rPr>
              <a:t>com/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注意：该网址登陆没有内网限制，普通外网即可登陆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MTA Login - </a:t>
            </a:r>
            <a:r>
              <a:rPr lang="zh-CN" altLang="en-US" sz="2800" dirty="0"/>
              <a:t>登录</a:t>
            </a:r>
            <a:r>
              <a:rPr lang="en-US" altLang="zh-CN" sz="2800" dirty="0"/>
              <a:t>MTA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38B90-0457-40E8-9FE3-564EBAC34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98" y="1454342"/>
            <a:ext cx="9651003" cy="4390621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130A3DA-5868-4181-8D3C-DD7C654E5B63}"/>
              </a:ext>
            </a:extLst>
          </p:cNvPr>
          <p:cNvSpPr/>
          <p:nvPr/>
        </p:nvSpPr>
        <p:spPr>
          <a:xfrm>
            <a:off x="1027289" y="3208008"/>
            <a:ext cx="2935111" cy="745841"/>
          </a:xfrm>
          <a:prstGeom prst="borderCallout1">
            <a:avLst>
              <a:gd name="adj1" fmla="val 56589"/>
              <a:gd name="adj2" fmla="val 100128"/>
              <a:gd name="adj3" fmla="val 157907"/>
              <a:gd name="adj4" fmla="val 1443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此处注册</a:t>
            </a:r>
            <a:r>
              <a:rPr lang="en-US" altLang="zh-CN" dirty="0">
                <a:solidFill>
                  <a:schemeClr val="tx1"/>
                </a:solidFill>
              </a:rPr>
              <a:t>SSO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2D8CDD-CA89-4C47-99FC-58F18DB52E72}"/>
              </a:ext>
            </a:extLst>
          </p:cNvPr>
          <p:cNvSpPr/>
          <p:nvPr/>
        </p:nvSpPr>
        <p:spPr>
          <a:xfrm>
            <a:off x="5215467" y="4243724"/>
            <a:ext cx="3127022" cy="30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E0EFC06-ED37-4DCB-B52D-60BBE450CACB}"/>
              </a:ext>
            </a:extLst>
          </p:cNvPr>
          <p:cNvSpPr/>
          <p:nvPr/>
        </p:nvSpPr>
        <p:spPr>
          <a:xfrm>
            <a:off x="1027289" y="4309376"/>
            <a:ext cx="2935111" cy="922081"/>
          </a:xfrm>
          <a:prstGeom prst="borderCallout1">
            <a:avLst>
              <a:gd name="adj1" fmla="val 46908"/>
              <a:gd name="adj2" fmla="val 98590"/>
              <a:gd name="adj3" fmla="val 96584"/>
              <a:gd name="adj4" fmla="val 1489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注册后在此处登陆</a:t>
            </a:r>
            <a:r>
              <a:rPr lang="en-US" altLang="zh-CN" dirty="0">
                <a:solidFill>
                  <a:schemeClr val="tx1"/>
                </a:solidFill>
              </a:rPr>
              <a:t>SSO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DC7583-EA26-407C-9CBC-7B6076DB9400}"/>
              </a:ext>
            </a:extLst>
          </p:cNvPr>
          <p:cNvSpPr/>
          <p:nvPr/>
        </p:nvSpPr>
        <p:spPr>
          <a:xfrm>
            <a:off x="5330928" y="5052033"/>
            <a:ext cx="2111022" cy="5181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3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MTA Login - </a:t>
            </a:r>
            <a:r>
              <a:rPr lang="zh-CN" altLang="en-US" sz="2800" dirty="0"/>
              <a:t>登录</a:t>
            </a:r>
            <a:r>
              <a:rPr lang="en-US" altLang="zh-CN" sz="2800" dirty="0"/>
              <a:t>MTA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75" y="1833415"/>
            <a:ext cx="61531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1975" y="5139177"/>
            <a:ext cx="6354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Select the target Project name to proceed operations.</a:t>
            </a:r>
          </a:p>
          <a:p>
            <a:pPr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选择项目：在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（项目）中选择要进行操作的项目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黑体" pitchFamily="2" charset="-122"/>
              </a:rPr>
              <a:t>TABLE OF CONTENTS</a:t>
            </a:r>
            <a:br>
              <a:rPr lang="en-GB" altLang="zh-CN" dirty="0">
                <a:ea typeface="黑体" pitchFamily="2" charset="-122"/>
              </a:rPr>
            </a:br>
            <a:r>
              <a:rPr lang="zh-CN" altLang="en-GB" sz="2800" dirty="0">
                <a:ea typeface="黑体" pitchFamily="2" charset="-122"/>
              </a:rPr>
              <a:t>目录</a:t>
            </a:r>
            <a:endParaRPr lang="en-US" sz="2800" dirty="0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05724" y="3082525"/>
            <a:ext cx="7890027" cy="576263"/>
            <a:chOff x="476" y="2750"/>
            <a:chExt cx="4853" cy="363"/>
          </a:xfrm>
          <a:solidFill>
            <a:srgbClr val="1B5CA5"/>
          </a:solidFill>
        </p:grpSpPr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</a:pPr>
              <a:r>
                <a:rPr lang="en-GB" altLang="zh-CN" dirty="0">
                  <a:solidFill>
                    <a:schemeClr val="bg1"/>
                  </a:solidFill>
                </a:rPr>
                <a:t>EFU List Generation - </a:t>
              </a:r>
              <a:r>
                <a:rPr lang="zh-CN" altLang="en-US" dirty="0">
                  <a:solidFill>
                    <a:schemeClr val="bg1"/>
                  </a:solidFill>
                </a:rPr>
                <a:t>创建</a:t>
              </a:r>
              <a:r>
                <a:rPr lang="en-US" altLang="zh-CN" dirty="0">
                  <a:solidFill>
                    <a:schemeClr val="bg1"/>
                  </a:solidFill>
                </a:rPr>
                <a:t>EFU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7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705724" y="4164962"/>
            <a:ext cx="7890027" cy="576263"/>
            <a:chOff x="476" y="2750"/>
            <a:chExt cx="4853" cy="363"/>
          </a:xfrm>
          <a:solidFill>
            <a:schemeClr val="bg1">
              <a:lumMod val="65000"/>
            </a:schemeClr>
          </a:solidFill>
        </p:grpSpPr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</a:pPr>
              <a:r>
                <a:rPr lang="en-GB" altLang="zh-CN" dirty="0">
                  <a:solidFill>
                    <a:schemeClr val="bg1"/>
                  </a:solidFill>
                  <a:ea typeface="黑体" pitchFamily="2" charset="-122"/>
                </a:rPr>
                <a:t>Prenotice &amp; Packing list Generation - 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创建预通知及箱单</a:t>
              </a:r>
              <a:r>
                <a:rPr lang="en-GB" sz="1800" dirty="0">
                  <a:solidFill>
                    <a:schemeClr val="bg1"/>
                  </a:solidFill>
                </a:rPr>
                <a:t>	 </a:t>
              </a:r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15</a:t>
              </a:r>
            </a:p>
          </p:txBody>
        </p:sp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705724" y="5247399"/>
            <a:ext cx="7890026" cy="576263"/>
            <a:chOff x="476" y="2750"/>
            <a:chExt cx="4853" cy="363"/>
          </a:xfrm>
          <a:solidFill>
            <a:schemeClr val="bg1">
              <a:lumMod val="65000"/>
            </a:schemeClr>
          </a:solidFill>
        </p:grpSpPr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476" y="2750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</a:pPr>
              <a:r>
                <a:rPr lang="en-US" altLang="zh-CN" dirty="0">
                  <a:solidFill>
                    <a:schemeClr val="bg1"/>
                  </a:solidFill>
                  <a:ea typeface="黑体" pitchFamily="2" charset="-122"/>
                </a:rPr>
                <a:t>Packing List Management - 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箱单管理</a:t>
              </a:r>
              <a:r>
                <a:rPr lang="en-GB" sz="1800" dirty="0">
                  <a:solidFill>
                    <a:schemeClr val="bg1"/>
                  </a:solidFill>
                  <a:latin typeface="+mn-lt"/>
                  <a:ea typeface="黑体" pitchFamily="2" charset="-122"/>
                </a:rPr>
                <a:t>	</a:t>
              </a:r>
              <a:r>
                <a:rPr lang="en-GB" sz="1800" dirty="0">
                  <a:solidFill>
                    <a:schemeClr val="bg1"/>
                  </a:solidFill>
                </a:rPr>
                <a:t>	 </a:t>
              </a: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4739" y="2750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24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705724" y="2000089"/>
            <a:ext cx="7885178" cy="576262"/>
            <a:chOff x="473" y="1117"/>
            <a:chExt cx="4856" cy="363"/>
          </a:xfrm>
          <a:solidFill>
            <a:schemeClr val="bg2"/>
          </a:solidFill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473" y="1117"/>
              <a:ext cx="4173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marL="193675" indent="-193675">
                <a:lnSpc>
                  <a:spcPct val="90000"/>
                </a:lnSpc>
                <a:tabLst>
                  <a:tab pos="1524000" algn="l"/>
                </a:tabLst>
              </a:pPr>
              <a:r>
                <a:rPr lang="en-US" altLang="zh-CN" dirty="0">
                  <a:solidFill>
                    <a:schemeClr val="bg1"/>
                  </a:solidFill>
                  <a:ea typeface="黑体" pitchFamily="2" charset="-122"/>
                </a:rPr>
                <a:t>MTA Login - </a:t>
              </a:r>
              <a:r>
                <a:rPr lang="en-US" dirty="0">
                  <a:solidFill>
                    <a:schemeClr val="bg1"/>
                  </a:solidFill>
                  <a:ea typeface="黑体" pitchFamily="2" charset="-122"/>
                </a:rPr>
                <a:t>MTA</a:t>
              </a:r>
              <a:r>
                <a:rPr lang="zh-CN" altLang="en-US" dirty="0">
                  <a:solidFill>
                    <a:schemeClr val="bg1"/>
                  </a:solidFill>
                  <a:ea typeface="黑体" pitchFamily="2" charset="-122"/>
                </a:rPr>
                <a:t>登录 </a:t>
              </a:r>
              <a:endParaRPr lang="en-GB" altLang="zh-CN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739" y="1117"/>
              <a:ext cx="590" cy="363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6000" anchor="ctr"/>
            <a:lstStyle/>
            <a:p>
              <a:pPr algn="ctr">
                <a:buNone/>
              </a:pPr>
              <a:r>
                <a:rPr lang="en-GB" sz="1800" dirty="0">
                  <a:solidFill>
                    <a:schemeClr val="bg1"/>
                  </a:solidFill>
                </a:rPr>
                <a:t>Page 3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15815"/>
            <a:ext cx="6676774" cy="1769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50473"/>
            <a:ext cx="6681319" cy="1720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EFU List Generation - </a:t>
            </a:r>
            <a:r>
              <a:rPr lang="zh-CN" altLang="en-US" sz="2800" dirty="0"/>
              <a:t>创建</a:t>
            </a:r>
            <a:r>
              <a:rPr lang="en-US" altLang="zh-CN" sz="2800" dirty="0"/>
              <a:t>EFU</a:t>
            </a:r>
            <a:br>
              <a:rPr lang="en-US" altLang="zh-CN" dirty="0"/>
            </a:br>
            <a:r>
              <a:rPr lang="en-US" altLang="zh-CN" sz="2800" dirty="0"/>
              <a:t>(EFU = Equipment Follow-up)</a:t>
            </a:r>
            <a:endParaRPr lang="en-US" sz="28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358652" y="2050474"/>
            <a:ext cx="2711940" cy="3934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“Material” Menu, then Click “EFU per Orders”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”下拉框中的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”EFU per Orders”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PO number in Filter bar then Click “Filter” or Press enter key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Filter”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搜索框内输入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相应订单号并按下回车键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4584" y="2371123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1206945" y="4777474"/>
            <a:ext cx="187220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09006"/>
            <a:ext cx="6592915" cy="2080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00369"/>
            <a:ext cx="6592916" cy="1549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EFU List Generation - </a:t>
            </a:r>
            <a:r>
              <a:rPr lang="zh-CN" altLang="en-US" sz="2800" dirty="0"/>
              <a:t>创建</a:t>
            </a:r>
            <a:r>
              <a:rPr lang="en-US" altLang="zh-CN" sz="2800" dirty="0"/>
              <a:t>EFU</a:t>
            </a:r>
            <a:endParaRPr lang="en-US" sz="2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270248" y="1800369"/>
            <a:ext cx="2483351" cy="424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PO number which you want to generate EFU list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号，进入对应的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创建界面：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Export icon to download Excel template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点击“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EXPORT”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图标导出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模板表格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1877" y="4079624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8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92581" y="2337837"/>
            <a:ext cx="1039090" cy="1174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47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3" y="2160589"/>
            <a:ext cx="6379345" cy="2854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EFU List Generation - </a:t>
            </a:r>
            <a:r>
              <a:rPr lang="zh-CN" altLang="en-US" sz="2800" dirty="0"/>
              <a:t>创建</a:t>
            </a:r>
            <a:r>
              <a:rPr lang="en-US" altLang="zh-CN" sz="2800" dirty="0"/>
              <a:t>EFU</a:t>
            </a:r>
            <a:endParaRPr lang="en-US" sz="28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044417" y="2046356"/>
            <a:ext cx="2617683" cy="42610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the necessary EFU information on the Excel table, then save the file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在导出的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模板表格中，填写相关的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EFU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信息，然后保存文件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Tips: Yellow parts are mandatory required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modify Grey parts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注意：其中黄色标记的部分为必填项，灰色标记部分的信息不能修改，否则可能导致表格无法上传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036" y="3350720"/>
            <a:ext cx="2936283" cy="41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866887" y="3350720"/>
            <a:ext cx="605657" cy="38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Heptagon 7"/>
          <p:cNvSpPr/>
          <p:nvPr/>
        </p:nvSpPr>
        <p:spPr>
          <a:xfrm>
            <a:off x="677334" y="3105129"/>
            <a:ext cx="209303" cy="24559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9" name="Heptagon 8"/>
          <p:cNvSpPr/>
          <p:nvPr/>
        </p:nvSpPr>
        <p:spPr>
          <a:xfrm>
            <a:off x="1017566" y="3107230"/>
            <a:ext cx="209303" cy="24559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Heptagon 9"/>
          <p:cNvSpPr/>
          <p:nvPr/>
        </p:nvSpPr>
        <p:spPr>
          <a:xfrm>
            <a:off x="1663357" y="3105129"/>
            <a:ext cx="209303" cy="24559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1" name="Heptagon 10"/>
          <p:cNvSpPr/>
          <p:nvPr/>
        </p:nvSpPr>
        <p:spPr>
          <a:xfrm>
            <a:off x="2774989" y="3105129"/>
            <a:ext cx="209303" cy="24559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12" name="Heptagon 11"/>
          <p:cNvSpPr/>
          <p:nvPr/>
        </p:nvSpPr>
        <p:spPr>
          <a:xfrm>
            <a:off x="4909703" y="3105128"/>
            <a:ext cx="209303" cy="24559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dirty="0"/>
              <a:t>F</a:t>
            </a:r>
            <a:endParaRPr lang="en-US" dirty="0"/>
          </a:p>
        </p:txBody>
      </p:sp>
      <p:sp>
        <p:nvSpPr>
          <p:cNvPr id="13" name="Heptagon 12"/>
          <p:cNvSpPr/>
          <p:nvPr/>
        </p:nvSpPr>
        <p:spPr>
          <a:xfrm>
            <a:off x="5169717" y="3105127"/>
            <a:ext cx="209303" cy="24559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dirty="0"/>
              <a:t>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97850" y="2618509"/>
            <a:ext cx="446565" cy="56803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87" y="6196916"/>
            <a:ext cx="595914" cy="5790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59632" y="6417991"/>
            <a:ext cx="943607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87808">
              <a:buNone/>
            </a:pPr>
            <a:r>
              <a:rPr lang="en-US" sz="1050" dirty="0">
                <a:solidFill>
                  <a:schemeClr val="accent1"/>
                </a:solidFill>
                <a:latin typeface="GE Inspira Pitch"/>
              </a:rPr>
              <a:t>© 2016 General Electric Company.  Proprietary.  All Rights Reserved.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06E0-4750-404C-BBF3-72ADBD62E0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1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2152</Words>
  <Application>Microsoft Office PowerPoint</Application>
  <PresentationFormat>Widescreen</PresentationFormat>
  <Paragraphs>269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GE Inspira Pitch</vt:lpstr>
      <vt:lpstr>Arial</vt:lpstr>
      <vt:lpstr>Calibri</vt:lpstr>
      <vt:lpstr>Wingdings 3</vt:lpstr>
      <vt:lpstr>Facet</vt:lpstr>
      <vt:lpstr>PowerPoint Presentation</vt:lpstr>
      <vt:lpstr>TABLE OF CONTENTS 目录</vt:lpstr>
      <vt:lpstr>MTA Login - 登录MTA</vt:lpstr>
      <vt:lpstr>MTA Login - 登录MTA</vt:lpstr>
      <vt:lpstr>MTA Login - 登录MTA</vt:lpstr>
      <vt:lpstr>TABLE OF CONTENTS 目录</vt:lpstr>
      <vt:lpstr>EFU List Generation - 创建EFU (EFU = Equipment Follow-up)</vt:lpstr>
      <vt:lpstr>EFU List Generation - 创建EFU</vt:lpstr>
      <vt:lpstr>EFU List Generation - 创建EFU</vt:lpstr>
      <vt:lpstr>EFU List Generation - 创建EFU</vt:lpstr>
      <vt:lpstr>EFU List Generation - 创建EFU</vt:lpstr>
      <vt:lpstr>EFU List Generation - 创建EFU EFU List Upload – EFU表格上传</vt:lpstr>
      <vt:lpstr>EFU List Generation - 创建EFU EFU Validation – EFU 确认</vt:lpstr>
      <vt:lpstr>TABLE OF CONTENTS 目录</vt:lpstr>
      <vt:lpstr>Prenotice &amp; Packing list Generation –  创建预通知及箱单</vt:lpstr>
      <vt:lpstr>Prenotice &amp; Packing list Generation –  创建预通知及箱单</vt:lpstr>
      <vt:lpstr>Prenotice &amp; Packing list Generation –  创建预通知及箱单</vt:lpstr>
      <vt:lpstr>Prenotice &amp; Packing list Generation –  创建预通知及箱单</vt:lpstr>
      <vt:lpstr>Prenotice &amp; Packing list Generation –  创建预通知及箱单</vt:lpstr>
      <vt:lpstr>Prenotice &amp; Packing list Generation –  创建预通知及箱单</vt:lpstr>
      <vt:lpstr>Prenotice &amp; Packing list Generation –  创建预通知及箱单</vt:lpstr>
      <vt:lpstr>Prenotice &amp; Packing list Generation –  创建预通知及箱单</vt:lpstr>
      <vt:lpstr>PowerPoint Presentation</vt:lpstr>
      <vt:lpstr>Packing list Management – 箱单管理</vt:lpstr>
      <vt:lpstr>To register the Dangerous Goods in MTA – 在MTA上登记货物中的危险品 </vt:lpstr>
      <vt:lpstr>To register the Dangerous Goods in MTA – 在MTA上登记货物中的危险品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Freddy (GE Power, Non-GE)</dc:creator>
  <cp:lastModifiedBy>Yang, Wayne (GE Power)</cp:lastModifiedBy>
  <cp:revision>90</cp:revision>
  <dcterms:created xsi:type="dcterms:W3CDTF">2017-04-10T05:45:36Z</dcterms:created>
  <dcterms:modified xsi:type="dcterms:W3CDTF">2019-10-15T05:57:35Z</dcterms:modified>
</cp:coreProperties>
</file>