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51206400" cy="30600650"/>
  <p:notesSz cx="6858000" cy="9144000"/>
  <p:defaultTextStyle>
    <a:defPPr>
      <a:defRPr lang="en-US"/>
    </a:defPPr>
    <a:lvl1pPr marL="0" algn="l" defTabSz="3201912" rtl="0" eaLnBrk="1" latinLnBrk="0" hangingPunct="1">
      <a:defRPr sz="6303" kern="1200">
        <a:solidFill>
          <a:schemeClr val="tx1"/>
        </a:solidFill>
        <a:latin typeface="+mn-lt"/>
        <a:ea typeface="+mn-ea"/>
        <a:cs typeface="+mn-cs"/>
      </a:defRPr>
    </a:lvl1pPr>
    <a:lvl2pPr marL="1600956" algn="l" defTabSz="3201912" rtl="0" eaLnBrk="1" latinLnBrk="0" hangingPunct="1">
      <a:defRPr sz="6303" kern="1200">
        <a:solidFill>
          <a:schemeClr val="tx1"/>
        </a:solidFill>
        <a:latin typeface="+mn-lt"/>
        <a:ea typeface="+mn-ea"/>
        <a:cs typeface="+mn-cs"/>
      </a:defRPr>
    </a:lvl2pPr>
    <a:lvl3pPr marL="3201912" algn="l" defTabSz="3201912" rtl="0" eaLnBrk="1" latinLnBrk="0" hangingPunct="1">
      <a:defRPr sz="6303" kern="1200">
        <a:solidFill>
          <a:schemeClr val="tx1"/>
        </a:solidFill>
        <a:latin typeface="+mn-lt"/>
        <a:ea typeface="+mn-ea"/>
        <a:cs typeface="+mn-cs"/>
      </a:defRPr>
    </a:lvl3pPr>
    <a:lvl4pPr marL="4802869" algn="l" defTabSz="3201912" rtl="0" eaLnBrk="1" latinLnBrk="0" hangingPunct="1">
      <a:defRPr sz="6303" kern="1200">
        <a:solidFill>
          <a:schemeClr val="tx1"/>
        </a:solidFill>
        <a:latin typeface="+mn-lt"/>
        <a:ea typeface="+mn-ea"/>
        <a:cs typeface="+mn-cs"/>
      </a:defRPr>
    </a:lvl4pPr>
    <a:lvl5pPr marL="6403826" algn="l" defTabSz="3201912" rtl="0" eaLnBrk="1" latinLnBrk="0" hangingPunct="1">
      <a:defRPr sz="6303" kern="1200">
        <a:solidFill>
          <a:schemeClr val="tx1"/>
        </a:solidFill>
        <a:latin typeface="+mn-lt"/>
        <a:ea typeface="+mn-ea"/>
        <a:cs typeface="+mn-cs"/>
      </a:defRPr>
    </a:lvl5pPr>
    <a:lvl6pPr marL="8004780" algn="l" defTabSz="3201912" rtl="0" eaLnBrk="1" latinLnBrk="0" hangingPunct="1">
      <a:defRPr sz="6303" kern="1200">
        <a:solidFill>
          <a:schemeClr val="tx1"/>
        </a:solidFill>
        <a:latin typeface="+mn-lt"/>
        <a:ea typeface="+mn-ea"/>
        <a:cs typeface="+mn-cs"/>
      </a:defRPr>
    </a:lvl6pPr>
    <a:lvl7pPr marL="9605737" algn="l" defTabSz="3201912" rtl="0" eaLnBrk="1" latinLnBrk="0" hangingPunct="1">
      <a:defRPr sz="6303" kern="1200">
        <a:solidFill>
          <a:schemeClr val="tx1"/>
        </a:solidFill>
        <a:latin typeface="+mn-lt"/>
        <a:ea typeface="+mn-ea"/>
        <a:cs typeface="+mn-cs"/>
      </a:defRPr>
    </a:lvl7pPr>
    <a:lvl8pPr marL="11206694" algn="l" defTabSz="3201912" rtl="0" eaLnBrk="1" latinLnBrk="0" hangingPunct="1">
      <a:defRPr sz="6303" kern="1200">
        <a:solidFill>
          <a:schemeClr val="tx1"/>
        </a:solidFill>
        <a:latin typeface="+mn-lt"/>
        <a:ea typeface="+mn-ea"/>
        <a:cs typeface="+mn-cs"/>
      </a:defRPr>
    </a:lvl8pPr>
    <a:lvl9pPr marL="12807649" algn="l" defTabSz="3201912" rtl="0" eaLnBrk="1" latinLnBrk="0" hangingPunct="1">
      <a:defRPr sz="63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4660"/>
  </p:normalViewPr>
  <p:slideViewPr>
    <p:cSldViewPr snapToGrid="0">
      <p:cViewPr>
        <p:scale>
          <a:sx n="33" d="100"/>
          <a:sy n="33" d="100"/>
        </p:scale>
        <p:origin x="108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46138" y="1143000"/>
            <a:ext cx="5165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4125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1pPr>
    <a:lvl2pPr marL="397062" algn="l" defTabSz="794125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2pPr>
    <a:lvl3pPr marL="794125" algn="l" defTabSz="794125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3pPr>
    <a:lvl4pPr marL="1191188" algn="l" defTabSz="794125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4pPr>
    <a:lvl5pPr marL="1588251" algn="l" defTabSz="794125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5pPr>
    <a:lvl6pPr marL="1985313" algn="l" defTabSz="794125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6pPr>
    <a:lvl7pPr marL="2382376" algn="l" defTabSz="794125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7pPr>
    <a:lvl8pPr marL="2779437" algn="l" defTabSz="794125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8pPr>
    <a:lvl9pPr marL="3176500" algn="l" defTabSz="794125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1" y="920860"/>
            <a:ext cx="36271200" cy="23374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7467601" y="3335936"/>
            <a:ext cx="36271200" cy="77248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799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799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799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799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799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799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799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799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7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333501" y="5440119"/>
            <a:ext cx="14935200" cy="1133357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333501" y="6573476"/>
            <a:ext cx="14935200" cy="6375136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333501" y="13974301"/>
            <a:ext cx="14935200" cy="1133357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333501" y="15107657"/>
            <a:ext cx="14935200" cy="8448277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333501" y="24013014"/>
            <a:ext cx="14935200" cy="1133357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333501" y="25152040"/>
            <a:ext cx="14935200" cy="425009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8135602" y="5440119"/>
            <a:ext cx="14935200" cy="1133357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8135602" y="6573477"/>
            <a:ext cx="14935200" cy="425009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8135602" y="11106907"/>
            <a:ext cx="14935200" cy="5737622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8135602" y="21817132"/>
            <a:ext cx="14935200" cy="1629203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8135602" y="24013014"/>
            <a:ext cx="14935200" cy="1133357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8135602" y="25152040"/>
            <a:ext cx="14935200" cy="425009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34884360" y="5440119"/>
            <a:ext cx="14935200" cy="1133357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34884360" y="6573473"/>
            <a:ext cx="14935200" cy="6800144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34884360" y="14722314"/>
            <a:ext cx="14935200" cy="6800144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34884360" y="24013014"/>
            <a:ext cx="14935200" cy="1133357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34884360" y="25152040"/>
            <a:ext cx="14935200" cy="425009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51206403" y="2372972"/>
            <a:ext cx="14521815" cy="30600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0040" rIns="320040" rtlCol="0" anchor="t"/>
          <a:lstStyle/>
          <a:p>
            <a:pPr lvl="0">
              <a:spcBef>
                <a:spcPts val="1400"/>
              </a:spcBef>
            </a:pPr>
            <a:r>
              <a:rPr sz="112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400"/>
              </a:spcBef>
            </a:pPr>
            <a:r>
              <a:rPr lang="en-US" sz="7698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51"/>
              </a:spcBef>
            </a:pPr>
            <a:endParaRPr sz="7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400"/>
              </a:spcBef>
            </a:pPr>
            <a:r>
              <a:rPr sz="10265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400"/>
              </a:spcBef>
            </a:pPr>
            <a:r>
              <a:rPr sz="7698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7698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7698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7698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7698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7698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7698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799"/>
              </a:spcBef>
            </a:pPr>
            <a:r>
              <a:rPr lang="en-US" sz="7698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7698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799"/>
              </a:spcBef>
            </a:pPr>
            <a:r>
              <a:rPr sz="7698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7698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7698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799"/>
              </a:spcBef>
            </a:pPr>
            <a:r>
              <a:rPr sz="7698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7698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7698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7698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7698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7698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7698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7698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0697">
          <p15:clr>
            <a:srgbClr val="A4A3A4"/>
          </p15:clr>
        </p15:guide>
        <p15:guide id="2" pos="21559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2" y="3"/>
            <a:ext cx="51206400" cy="4675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66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467601" y="920860"/>
            <a:ext cx="36271200" cy="2337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7601" y="5595959"/>
            <a:ext cx="36271200" cy="21965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501" y="29853537"/>
            <a:ext cx="11521441" cy="42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54953" y="29853537"/>
            <a:ext cx="25496519" cy="42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51472" y="29853537"/>
            <a:ext cx="11521441" cy="42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5120291" rtl="0" eaLnBrk="1" latinLnBrk="0" hangingPunct="1">
        <a:lnSpc>
          <a:spcPct val="90000"/>
        </a:lnSpc>
        <a:spcBef>
          <a:spcPct val="0"/>
        </a:spcBef>
        <a:buNone/>
        <a:defRPr sz="10265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33364" indent="-533364" algn="l" defTabSz="5120291" rtl="0" eaLnBrk="1" latinLnBrk="0" hangingPunct="1">
        <a:lnSpc>
          <a:spcPct val="100000"/>
        </a:lnSpc>
        <a:spcBef>
          <a:spcPts val="1400"/>
        </a:spcBef>
        <a:buClr>
          <a:schemeClr val="accent2"/>
        </a:buClr>
        <a:buFont typeface="Arial" panose="020B0604020202020204" pitchFamily="34" charset="0"/>
        <a:buChar char="•"/>
        <a:defRPr sz="3267" kern="1200">
          <a:solidFill>
            <a:schemeClr val="tx1"/>
          </a:solidFill>
          <a:latin typeface="+mn-lt"/>
          <a:ea typeface="+mn-ea"/>
          <a:cs typeface="+mn-cs"/>
        </a:defRPr>
      </a:lvl1pPr>
      <a:lvl2pPr marL="1280074" indent="-533364" algn="l" defTabSz="5120291" rtl="0" eaLnBrk="1" latinLnBrk="0" hangingPunct="1">
        <a:lnSpc>
          <a:spcPct val="100000"/>
        </a:lnSpc>
        <a:spcBef>
          <a:spcPts val="1400"/>
        </a:spcBef>
        <a:buClr>
          <a:schemeClr val="accent2"/>
        </a:buClr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280074" indent="-533364" algn="l" defTabSz="5120291" rtl="0" eaLnBrk="1" latinLnBrk="0" hangingPunct="1">
        <a:lnSpc>
          <a:spcPct val="100000"/>
        </a:lnSpc>
        <a:spcBef>
          <a:spcPts val="1400"/>
        </a:spcBef>
        <a:buClr>
          <a:schemeClr val="accent2"/>
        </a:buClr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3pPr>
      <a:lvl4pPr marL="1280074" indent="-533364" algn="l" defTabSz="5120291" rtl="0" eaLnBrk="1" latinLnBrk="0" hangingPunct="1">
        <a:lnSpc>
          <a:spcPct val="100000"/>
        </a:lnSpc>
        <a:spcBef>
          <a:spcPts val="1400"/>
        </a:spcBef>
        <a:buClr>
          <a:schemeClr val="accent2"/>
        </a:buClr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4pPr>
      <a:lvl5pPr marL="1280074" indent="-533364" algn="l" defTabSz="5120291" rtl="0" eaLnBrk="1" latinLnBrk="0" hangingPunct="1">
        <a:lnSpc>
          <a:spcPct val="100000"/>
        </a:lnSpc>
        <a:spcBef>
          <a:spcPts val="1400"/>
        </a:spcBef>
        <a:buClr>
          <a:schemeClr val="accent2"/>
        </a:buClr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5pPr>
      <a:lvl6pPr marL="1280074" indent="-533364" algn="l" defTabSz="5120291" rtl="0" eaLnBrk="1" latinLnBrk="0" hangingPunct="1">
        <a:lnSpc>
          <a:spcPct val="100000"/>
        </a:lnSpc>
        <a:spcBef>
          <a:spcPts val="1400"/>
        </a:spcBef>
        <a:buClr>
          <a:schemeClr val="accent2"/>
        </a:buClr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6pPr>
      <a:lvl7pPr marL="1280074" indent="-533364" algn="l" defTabSz="5120291" rtl="0" eaLnBrk="1" latinLnBrk="0" hangingPunct="1">
        <a:lnSpc>
          <a:spcPct val="100000"/>
        </a:lnSpc>
        <a:spcBef>
          <a:spcPts val="1400"/>
        </a:spcBef>
        <a:buClr>
          <a:schemeClr val="accent2"/>
        </a:buClr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7pPr>
      <a:lvl8pPr marL="1280074" indent="-533364" algn="l" defTabSz="5120291" rtl="0" eaLnBrk="1" latinLnBrk="0" hangingPunct="1">
        <a:lnSpc>
          <a:spcPct val="100000"/>
        </a:lnSpc>
        <a:spcBef>
          <a:spcPts val="1400"/>
        </a:spcBef>
        <a:buClr>
          <a:schemeClr val="accent2"/>
        </a:buClr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8pPr>
      <a:lvl9pPr marL="1280074" indent="-533364" algn="l" defTabSz="5120291" rtl="0" eaLnBrk="1" latinLnBrk="0" hangingPunct="1">
        <a:lnSpc>
          <a:spcPct val="100000"/>
        </a:lnSpc>
        <a:spcBef>
          <a:spcPts val="1400"/>
        </a:spcBef>
        <a:buClr>
          <a:schemeClr val="accent2"/>
        </a:buClr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291" rtl="0" eaLnBrk="1" latinLnBrk="0" hangingPunct="1">
        <a:defRPr sz="10079" kern="1200">
          <a:solidFill>
            <a:schemeClr val="tx1"/>
          </a:solidFill>
          <a:latin typeface="+mn-lt"/>
          <a:ea typeface="+mn-ea"/>
          <a:cs typeface="+mn-cs"/>
        </a:defRPr>
      </a:lvl1pPr>
      <a:lvl2pPr marL="2560144" algn="l" defTabSz="5120291" rtl="0" eaLnBrk="1" latinLnBrk="0" hangingPunct="1"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5120291" algn="l" defTabSz="5120291" rtl="0" eaLnBrk="1" latinLnBrk="0" hangingPunct="1">
        <a:defRPr sz="10079" kern="1200">
          <a:solidFill>
            <a:schemeClr val="tx1"/>
          </a:solidFill>
          <a:latin typeface="+mn-lt"/>
          <a:ea typeface="+mn-ea"/>
          <a:cs typeface="+mn-cs"/>
        </a:defRPr>
      </a:lvl3pPr>
      <a:lvl4pPr marL="7680436" algn="l" defTabSz="5120291" rtl="0" eaLnBrk="1" latinLnBrk="0" hangingPunct="1">
        <a:defRPr sz="10079" kern="1200">
          <a:solidFill>
            <a:schemeClr val="tx1"/>
          </a:solidFill>
          <a:latin typeface="+mn-lt"/>
          <a:ea typeface="+mn-ea"/>
          <a:cs typeface="+mn-cs"/>
        </a:defRPr>
      </a:lvl4pPr>
      <a:lvl5pPr marL="10240581" algn="l" defTabSz="5120291" rtl="0" eaLnBrk="1" latinLnBrk="0" hangingPunct="1">
        <a:defRPr sz="10079" kern="1200">
          <a:solidFill>
            <a:schemeClr val="tx1"/>
          </a:solidFill>
          <a:latin typeface="+mn-lt"/>
          <a:ea typeface="+mn-ea"/>
          <a:cs typeface="+mn-cs"/>
        </a:defRPr>
      </a:lvl5pPr>
      <a:lvl6pPr marL="12800725" algn="l" defTabSz="5120291" rtl="0" eaLnBrk="1" latinLnBrk="0" hangingPunct="1">
        <a:defRPr sz="10079" kern="1200">
          <a:solidFill>
            <a:schemeClr val="tx1"/>
          </a:solidFill>
          <a:latin typeface="+mn-lt"/>
          <a:ea typeface="+mn-ea"/>
          <a:cs typeface="+mn-cs"/>
        </a:defRPr>
      </a:lvl6pPr>
      <a:lvl7pPr marL="15360872" algn="l" defTabSz="5120291" rtl="0" eaLnBrk="1" latinLnBrk="0" hangingPunct="1">
        <a:defRPr sz="10079" kern="1200">
          <a:solidFill>
            <a:schemeClr val="tx1"/>
          </a:solidFill>
          <a:latin typeface="+mn-lt"/>
          <a:ea typeface="+mn-ea"/>
          <a:cs typeface="+mn-cs"/>
        </a:defRPr>
      </a:lvl7pPr>
      <a:lvl8pPr marL="17921016" algn="l" defTabSz="5120291" rtl="0" eaLnBrk="1" latinLnBrk="0" hangingPunct="1">
        <a:defRPr sz="10079" kern="1200">
          <a:solidFill>
            <a:schemeClr val="tx1"/>
          </a:solidFill>
          <a:latin typeface="+mn-lt"/>
          <a:ea typeface="+mn-ea"/>
          <a:cs typeface="+mn-cs"/>
        </a:defRPr>
      </a:lvl8pPr>
      <a:lvl9pPr marL="20481162" algn="l" defTabSz="5120291" rtl="0" eaLnBrk="1" latinLnBrk="0" hangingPunct="1">
        <a:defRPr sz="10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638">
          <p15:clr>
            <a:srgbClr val="A4A3A4"/>
          </p15:clr>
        </p15:guide>
        <p15:guide id="2" pos="839">
          <p15:clr>
            <a:srgbClr val="A4A3A4"/>
          </p15:clr>
        </p15:guide>
        <p15:guide id="3" pos="31417">
          <p15:clr>
            <a:srgbClr val="A4A3A4"/>
          </p15:clr>
        </p15:guide>
        <p15:guide id="4" pos="1612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AndrKarpitenko/practical-deep-learning" TargetMode="External"/><Relationship Id="rId2" Type="http://schemas.openxmlformats.org/officeDocument/2006/relationships/hyperlink" Target="https://arxiv.org/pdf/1512.03385.pd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chemeClr val="accent1">
                <a:lumMod val="60000"/>
                <a:lumOff val="40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: Rounded Corners 95">
            <a:extLst>
              <a:ext uri="{FF2B5EF4-FFF2-40B4-BE49-F238E27FC236}">
                <a16:creationId xmlns:a16="http://schemas.microsoft.com/office/drawing/2014/main" id="{1EF10788-1C6C-435B-9A59-00029BA2E6A6}"/>
              </a:ext>
            </a:extLst>
          </p:cNvPr>
          <p:cNvSpPr/>
          <p:nvPr/>
        </p:nvSpPr>
        <p:spPr>
          <a:xfrm>
            <a:off x="42687817" y="27887661"/>
            <a:ext cx="8290408" cy="2401837"/>
          </a:xfrm>
          <a:prstGeom prst="roundRect">
            <a:avLst>
              <a:gd name="adj" fmla="val 6334"/>
            </a:avLst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0" dirty="0" err="1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69E7F72-FCD5-488D-8E34-D8D29831FFAD}"/>
              </a:ext>
            </a:extLst>
          </p:cNvPr>
          <p:cNvSpPr/>
          <p:nvPr/>
        </p:nvSpPr>
        <p:spPr>
          <a:xfrm>
            <a:off x="3" y="-1587"/>
            <a:ext cx="51206401" cy="3379106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2" dirty="0" err="1"/>
          </a:p>
        </p:txBody>
      </p:sp>
      <p:sp>
        <p:nvSpPr>
          <p:cNvPr id="64" name="Title 3">
            <a:extLst>
              <a:ext uri="{FF2B5EF4-FFF2-40B4-BE49-F238E27FC236}">
                <a16:creationId xmlns:a16="http://schemas.microsoft.com/office/drawing/2014/main" id="{8B3381B9-15D1-4410-B1C6-9D8A08CC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5947"/>
            <a:ext cx="51206401" cy="31894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charset="0"/>
                <a:cs typeface="Cambria" charset="0"/>
              </a:rPr>
              <a:t>MATH6380o Project 2</a:t>
            </a: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charset="0"/>
                <a:cs typeface="Cambria" charset="0"/>
              </a:rPr>
            </a:br>
            <a:r>
              <a:rPr lang="en-US" sz="95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charset="0"/>
                <a:cs typeface="Cambria" charset="0"/>
              </a:rPr>
              <a:t>Behind the Non-Overfitting Phenomenon of CNNs </a:t>
            </a:r>
            <a:br>
              <a:rPr lang="en-US" sz="95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charset="0"/>
                <a:cs typeface="Cambria" charset="0"/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charset="0"/>
                <a:cs typeface="Cambria" charset="0"/>
              </a:rPr>
              <a:t>DENG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charset="0"/>
                <a:cs typeface="Cambria" charset="0"/>
              </a:rPr>
              <a:t>Yizhe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charset="0"/>
                <a:cs typeface="Cambria" charset="0"/>
              </a:rPr>
              <a:t> ,GU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charset="0"/>
                <a:cs typeface="Cambria" charset="0"/>
              </a:rPr>
              <a:t>Hanlin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charset="0"/>
                <a:cs typeface="Cambria" charset="0"/>
              </a:rPr>
              <a:t>, HUANG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charset="0"/>
                <a:cs typeface="Cambria" charset="0"/>
              </a:rPr>
              <a:t>Yifei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charset="0"/>
                <a:cs typeface="Cambria" charset="0"/>
              </a:rPr>
              <a:t>, SUN Jiaze	Department of Mathematics, HKUST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AA70E2F-1238-467C-A42F-9EFBEAFC4261}"/>
              </a:ext>
            </a:extLst>
          </p:cNvPr>
          <p:cNvSpPr/>
          <p:nvPr/>
        </p:nvSpPr>
        <p:spPr>
          <a:xfrm>
            <a:off x="-1" y="3329228"/>
            <a:ext cx="51206401" cy="1896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2" dirty="0" err="1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AC51801-3340-49FC-B611-13268D944B26}"/>
              </a:ext>
            </a:extLst>
          </p:cNvPr>
          <p:cNvSpPr/>
          <p:nvPr/>
        </p:nvSpPr>
        <p:spPr>
          <a:xfrm>
            <a:off x="247650" y="3816626"/>
            <a:ext cx="11610054" cy="26472874"/>
          </a:xfrm>
          <a:prstGeom prst="roundRect">
            <a:avLst>
              <a:gd name="adj" fmla="val 1591"/>
            </a:avLst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0" dirty="0" err="1"/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8710223E-95BE-48E5-B15D-30B84522E4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453" y="4133686"/>
            <a:ext cx="10932548" cy="8769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4800" b="1" cap="none" dirty="0">
                <a:solidFill>
                  <a:schemeClr val="tx1"/>
                </a:solidFill>
                <a:ea typeface="Cambria Math" panose="02040503050406030204" pitchFamily="18" charset="0"/>
              </a:rPr>
              <a:t>Introduction</a:t>
            </a:r>
          </a:p>
        </p:txBody>
      </p:sp>
      <p:sp>
        <p:nvSpPr>
          <p:cNvPr id="92" name="Content Placeholder 10">
            <a:extLst>
              <a:ext uri="{FF2B5EF4-FFF2-40B4-BE49-F238E27FC236}">
                <a16:creationId xmlns:a16="http://schemas.microsoft.com/office/drawing/2014/main" id="{9B29E408-1F4F-48AA-90B1-07F8D74A9BBE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81453" y="5010604"/>
            <a:ext cx="10932548" cy="5543707"/>
          </a:xfrm>
          <a:ln w="38100"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600" dirty="0">
                <a:ea typeface="Cambria Math" panose="02040503050406030204" pitchFamily="18" charset="0"/>
              </a:rPr>
              <a:t>Convolutional Neural Networks (CNNs) are successful owing partially to their tremendous complexity, yet contrary to traditional statistical learning intuitions, they never seem to exhibit overfitting [1]. In this project, we aim to accomplish the following:</a:t>
            </a:r>
            <a:endParaRPr lang="en-US" sz="3600" dirty="0">
              <a:solidFill>
                <a:schemeClr val="accent1"/>
              </a:solidFill>
              <a:ea typeface="Cambria Math" panose="020405030504060302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3600" b="1" dirty="0">
                <a:solidFill>
                  <a:schemeClr val="accent1"/>
                </a:solidFill>
                <a:ea typeface="Cambria Math" panose="02040503050406030204" pitchFamily="18" charset="0"/>
              </a:rPr>
              <a:t>Explore CNNs’ capacity to fit random data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3600" b="1" dirty="0">
                <a:solidFill>
                  <a:schemeClr val="accent1"/>
                </a:solidFill>
                <a:ea typeface="Cambria Math" panose="02040503050406030204" pitchFamily="18" charset="0"/>
              </a:rPr>
              <a:t>Examine CNNs’ non-overfitting phenomenon</a:t>
            </a:r>
            <a:endParaRPr lang="en-US" sz="3600" b="1" dirty="0">
              <a:solidFill>
                <a:schemeClr val="accent4"/>
              </a:solidFill>
              <a:ea typeface="Cambria Math" panose="020405030504060302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3600" b="1" dirty="0">
                <a:solidFill>
                  <a:schemeClr val="accent1"/>
                </a:solidFill>
                <a:ea typeface="Cambria Math" panose="02040503050406030204" pitchFamily="18" charset="0"/>
              </a:rPr>
              <a:t>Provide analysis ???</a:t>
            </a:r>
          </a:p>
        </p:txBody>
      </p:sp>
      <p:sp>
        <p:nvSpPr>
          <p:cNvPr id="93" name="Text Placeholder 4">
            <a:extLst>
              <a:ext uri="{FF2B5EF4-FFF2-40B4-BE49-F238E27FC236}">
                <a16:creationId xmlns:a16="http://schemas.microsoft.com/office/drawing/2014/main" id="{4EEB11DD-95E3-495D-823E-03D78A8BFE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450" y="10498205"/>
            <a:ext cx="10932547" cy="87691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4800" b="1" cap="none" dirty="0">
                <a:solidFill>
                  <a:schemeClr val="tx1"/>
                </a:solidFill>
                <a:ea typeface="Cambria Math" panose="02040503050406030204" pitchFamily="18" charset="0"/>
              </a:rPr>
              <a:t>Data</a:t>
            </a:r>
          </a:p>
        </p:txBody>
      </p:sp>
      <p:sp>
        <p:nvSpPr>
          <p:cNvPr id="94" name="Content Placeholder 10">
            <a:extLst>
              <a:ext uri="{FF2B5EF4-FFF2-40B4-BE49-F238E27FC236}">
                <a16:creationId xmlns:a16="http://schemas.microsoft.com/office/drawing/2014/main" id="{2D9A9A21-98F5-44AC-901B-30A51196D37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81450" y="11438986"/>
            <a:ext cx="10932547" cy="2070538"/>
          </a:xfrm>
          <a:ln w="38100"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Clr>
                <a:schemeClr val="accent5"/>
              </a:buClr>
              <a:buNone/>
            </a:pPr>
            <a:r>
              <a:rPr lang="en-US" sz="3600" dirty="0">
                <a:ea typeface="Cambria Math" panose="02040503050406030204" pitchFamily="18" charset="0"/>
              </a:rPr>
              <a:t>We performed our experiments on CIFAR-10, which consists of 32x32x3 RGB images of objects under 10 classes, with 50,000 train images and 10,000 test ones.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AE376A6-56EC-4DBF-8D0A-04B502E53989}"/>
              </a:ext>
            </a:extLst>
          </p:cNvPr>
          <p:cNvSpPr/>
          <p:nvPr/>
        </p:nvSpPr>
        <p:spPr>
          <a:xfrm>
            <a:off x="12118832" y="3836225"/>
            <a:ext cx="24483588" cy="19431806"/>
          </a:xfrm>
          <a:prstGeom prst="roundRect">
            <a:avLst>
              <a:gd name="adj" fmla="val 779"/>
            </a:avLst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0" dirty="0" err="1"/>
          </a:p>
        </p:txBody>
      </p:sp>
      <p:sp>
        <p:nvSpPr>
          <p:cNvPr id="97" name="Text Placeholder 4">
            <a:extLst>
              <a:ext uri="{FF2B5EF4-FFF2-40B4-BE49-F238E27FC236}">
                <a16:creationId xmlns:a16="http://schemas.microsoft.com/office/drawing/2014/main" id="{AC26E828-04DE-47F6-8F3E-A37DB2340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452" y="18015468"/>
            <a:ext cx="10932547" cy="939271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4800" b="1" cap="none" dirty="0">
                <a:solidFill>
                  <a:schemeClr val="tx1"/>
                </a:solidFill>
                <a:ea typeface="Cambria Math" panose="02040503050406030204" pitchFamily="18" charset="0"/>
              </a:rPr>
              <a:t>Methodology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710223E-95BE-48E5-B15D-30B84522E4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95681" y="4118189"/>
            <a:ext cx="23768077" cy="8769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4800" b="1" cap="none" dirty="0">
                <a:solidFill>
                  <a:schemeClr val="tx1"/>
                </a:solidFill>
                <a:ea typeface="Cambria Math" panose="02040503050406030204" pitchFamily="18" charset="0"/>
              </a:rPr>
              <a:t>Geometric Tight Frame (GTF)</a:t>
            </a:r>
          </a:p>
        </p:txBody>
      </p:sp>
      <p:sp>
        <p:nvSpPr>
          <p:cNvPr id="123" name="Rectangle: Rounded Corners 95">
            <a:extLst>
              <a:ext uri="{FF2B5EF4-FFF2-40B4-BE49-F238E27FC236}">
                <a16:creationId xmlns:a16="http://schemas.microsoft.com/office/drawing/2014/main" id="{8AE376A6-56EC-4DBF-8D0A-04B502E53989}"/>
              </a:ext>
            </a:extLst>
          </p:cNvPr>
          <p:cNvSpPr/>
          <p:nvPr/>
        </p:nvSpPr>
        <p:spPr>
          <a:xfrm>
            <a:off x="12190441" y="23469578"/>
            <a:ext cx="24483588" cy="6819922"/>
          </a:xfrm>
          <a:prstGeom prst="roundRect">
            <a:avLst>
              <a:gd name="adj" fmla="val 2143"/>
            </a:avLst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0" dirty="0" err="1"/>
          </a:p>
        </p:txBody>
      </p:sp>
      <p:sp>
        <p:nvSpPr>
          <p:cNvPr id="124" name="Text Placeholder 4">
            <a:extLst>
              <a:ext uri="{FF2B5EF4-FFF2-40B4-BE49-F238E27FC236}">
                <a16:creationId xmlns:a16="http://schemas.microsoft.com/office/drawing/2014/main" id="{8710223E-95BE-48E5-B15D-30B84522E4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67288" y="23709777"/>
            <a:ext cx="23768077" cy="8769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4800" b="1" cap="none" dirty="0">
                <a:solidFill>
                  <a:schemeClr val="tx1"/>
                </a:solidFill>
                <a:ea typeface="Cambria Math" panose="02040503050406030204" pitchFamily="18" charset="0"/>
              </a:rPr>
              <a:t>ResNet-18 (RN18)</a:t>
            </a:r>
          </a:p>
        </p:txBody>
      </p:sp>
      <p:sp>
        <p:nvSpPr>
          <p:cNvPr id="130" name="Rectangle: Rounded Corners 95">
            <a:extLst>
              <a:ext uri="{FF2B5EF4-FFF2-40B4-BE49-F238E27FC236}">
                <a16:creationId xmlns:a16="http://schemas.microsoft.com/office/drawing/2014/main" id="{8AE376A6-56EC-4DBF-8D0A-04B502E53989}"/>
              </a:ext>
            </a:extLst>
          </p:cNvPr>
          <p:cNvSpPr/>
          <p:nvPr/>
        </p:nvSpPr>
        <p:spPr>
          <a:xfrm>
            <a:off x="36979269" y="3824683"/>
            <a:ext cx="13974937" cy="11376863"/>
          </a:xfrm>
          <a:prstGeom prst="roundRect">
            <a:avLst>
              <a:gd name="adj" fmla="val 2143"/>
            </a:avLst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0" dirty="0" err="1"/>
          </a:p>
        </p:txBody>
      </p:sp>
      <p:sp>
        <p:nvSpPr>
          <p:cNvPr id="102" name="Text Placeholder 4">
            <a:extLst>
              <a:ext uri="{FF2B5EF4-FFF2-40B4-BE49-F238E27FC236}">
                <a16:creationId xmlns:a16="http://schemas.microsoft.com/office/drawing/2014/main" id="{8710223E-95BE-48E5-B15D-30B84522E4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40397" y="4133685"/>
            <a:ext cx="13452679" cy="87691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4800" b="1" cap="none" dirty="0">
                <a:solidFill>
                  <a:schemeClr val="tx1"/>
                </a:solidFill>
                <a:ea typeface="Cambria Math" panose="02040503050406030204" pitchFamily="18" charset="0"/>
              </a:rPr>
              <a:t>Cross Validation (CV)</a:t>
            </a:r>
          </a:p>
        </p:txBody>
      </p:sp>
      <p:sp>
        <p:nvSpPr>
          <p:cNvPr id="127" name="Rectangle: Rounded Corners 95">
            <a:extLst>
              <a:ext uri="{FF2B5EF4-FFF2-40B4-BE49-F238E27FC236}">
                <a16:creationId xmlns:a16="http://schemas.microsoft.com/office/drawing/2014/main" id="{8AE376A6-56EC-4DBF-8D0A-04B502E53989}"/>
              </a:ext>
            </a:extLst>
          </p:cNvPr>
          <p:cNvSpPr/>
          <p:nvPr/>
        </p:nvSpPr>
        <p:spPr>
          <a:xfrm>
            <a:off x="37005813" y="15435176"/>
            <a:ext cx="13974937" cy="12239840"/>
          </a:xfrm>
          <a:prstGeom prst="roundRect">
            <a:avLst>
              <a:gd name="adj" fmla="val 2143"/>
            </a:avLst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0" dirty="0" err="1"/>
          </a:p>
        </p:txBody>
      </p:sp>
      <p:sp>
        <p:nvSpPr>
          <p:cNvPr id="131" name="Text Placeholder 4">
            <a:extLst>
              <a:ext uri="{FF2B5EF4-FFF2-40B4-BE49-F238E27FC236}">
                <a16:creationId xmlns:a16="http://schemas.microsoft.com/office/drawing/2014/main" id="{8710223E-95BE-48E5-B15D-30B84522E4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66941" y="15711767"/>
            <a:ext cx="13452679" cy="8769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4800" b="1" cap="none" dirty="0">
                <a:solidFill>
                  <a:schemeClr val="tx1"/>
                </a:solidFill>
                <a:ea typeface="Cambria Math" panose="02040503050406030204" pitchFamily="18" charset="0"/>
              </a:rPr>
              <a:t>Predicting the Unlabeled Images</a:t>
            </a:r>
          </a:p>
        </p:txBody>
      </p:sp>
      <p:sp>
        <p:nvSpPr>
          <p:cNvPr id="175" name="Rectangle: Rounded Corners 95">
            <a:extLst>
              <a:ext uri="{FF2B5EF4-FFF2-40B4-BE49-F238E27FC236}">
                <a16:creationId xmlns:a16="http://schemas.microsoft.com/office/drawing/2014/main" id="{C99FBC36-BB66-4D63-9445-336E369FE944}"/>
              </a:ext>
            </a:extLst>
          </p:cNvPr>
          <p:cNvSpPr/>
          <p:nvPr/>
        </p:nvSpPr>
        <p:spPr>
          <a:xfrm>
            <a:off x="37050876" y="27887662"/>
            <a:ext cx="5260094" cy="2401837"/>
          </a:xfrm>
          <a:prstGeom prst="roundRect">
            <a:avLst>
              <a:gd name="adj" fmla="val 6334"/>
            </a:avLst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0" dirty="0" err="1"/>
          </a:p>
        </p:txBody>
      </p:sp>
      <p:sp>
        <p:nvSpPr>
          <p:cNvPr id="176" name="Content Placeholder 10">
            <a:extLst>
              <a:ext uri="{FF2B5EF4-FFF2-40B4-BE49-F238E27FC236}">
                <a16:creationId xmlns:a16="http://schemas.microsoft.com/office/drawing/2014/main" id="{84BBA9BB-1D2F-467A-B250-8B3E99C508F4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7050876" y="27908646"/>
            <a:ext cx="4944849" cy="2292689"/>
          </a:xfrm>
          <a:ln w="38100"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ea typeface="Cambria Math" panose="02040503050406030204" pitchFamily="18" charset="0"/>
              </a:rPr>
              <a:t>Acknowledgement</a:t>
            </a:r>
          </a:p>
          <a:p>
            <a:pPr marL="177800" indent="-177800">
              <a:spcBef>
                <a:spcPts val="0"/>
              </a:spcBef>
              <a:buClr>
                <a:schemeClr val="tx1"/>
              </a:buClr>
            </a:pPr>
            <a:r>
              <a:rPr lang="en-US" sz="1600" b="1" dirty="0">
                <a:ea typeface="Cambria Math" panose="02040503050406030204" pitchFamily="18" charset="0"/>
              </a:rPr>
              <a:t>Prof. WANG Yang</a:t>
            </a:r>
            <a:r>
              <a:rPr lang="en-US" sz="1600" dirty="0">
                <a:ea typeface="Cambria Math" panose="02040503050406030204" pitchFamily="18" charset="0"/>
              </a:rPr>
              <a:t>: Provider of dataset</a:t>
            </a:r>
          </a:p>
          <a:p>
            <a:pPr marL="177800" indent="-177800">
              <a:spcBef>
                <a:spcPts val="0"/>
              </a:spcBef>
              <a:buClr>
                <a:schemeClr val="tx1"/>
              </a:buClr>
            </a:pPr>
            <a:r>
              <a:rPr lang="en-US" sz="1600" b="1" dirty="0">
                <a:ea typeface="Cambria Math" panose="02040503050406030204" pitchFamily="18" charset="0"/>
              </a:rPr>
              <a:t>GU </a:t>
            </a:r>
            <a:r>
              <a:rPr lang="en-US" sz="1600" b="1" dirty="0" err="1">
                <a:ea typeface="Cambria Math" panose="02040503050406030204" pitchFamily="18" charset="0"/>
              </a:rPr>
              <a:t>Hanlin</a:t>
            </a:r>
            <a:r>
              <a:rPr lang="en-US" sz="1600" dirty="0">
                <a:ea typeface="Cambria Math" panose="02040503050406030204" pitchFamily="18" charset="0"/>
              </a:rPr>
              <a:t>: Exploring and implementing multiple feature extraction methods</a:t>
            </a:r>
          </a:p>
          <a:p>
            <a:pPr marL="177800" indent="-177800">
              <a:spcBef>
                <a:spcPts val="0"/>
              </a:spcBef>
              <a:buClr>
                <a:schemeClr val="tx1"/>
              </a:buClr>
            </a:pPr>
            <a:r>
              <a:rPr lang="en-US" sz="1600" b="1" dirty="0">
                <a:ea typeface="Cambria Math" panose="02040503050406030204" pitchFamily="18" charset="0"/>
              </a:rPr>
              <a:t>HUANG </a:t>
            </a:r>
            <a:r>
              <a:rPr lang="en-US" sz="1600" b="1" dirty="0" err="1">
                <a:ea typeface="Cambria Math" panose="02040503050406030204" pitchFamily="18" charset="0"/>
              </a:rPr>
              <a:t>Yifei</a:t>
            </a:r>
            <a:r>
              <a:rPr lang="en-US" sz="1600" dirty="0">
                <a:ea typeface="Cambria Math" panose="02040503050406030204" pitchFamily="18" charset="0"/>
              </a:rPr>
              <a:t>: ResNet-18, as well as various other classification methods</a:t>
            </a:r>
          </a:p>
          <a:p>
            <a:pPr marL="177800" indent="-177800">
              <a:spcBef>
                <a:spcPts val="0"/>
              </a:spcBef>
              <a:buClr>
                <a:schemeClr val="tx1"/>
              </a:buClr>
            </a:pPr>
            <a:r>
              <a:rPr lang="en-US" sz="1600" b="1" dirty="0">
                <a:ea typeface="Cambria Math" panose="02040503050406030204" pitchFamily="18" charset="0"/>
              </a:rPr>
              <a:t>SUN Jiaze</a:t>
            </a:r>
            <a:r>
              <a:rPr lang="en-US" sz="1600" dirty="0">
                <a:ea typeface="Cambria Math" panose="02040503050406030204" pitchFamily="18" charset="0"/>
              </a:rPr>
              <a:t>: Classification using OD and NN, as well as designing the poster</a:t>
            </a:r>
            <a:endParaRPr lang="en-US" sz="1600" b="1" dirty="0">
              <a:ea typeface="Cambria Math" panose="02040503050406030204" pitchFamily="18" charset="0"/>
            </a:endParaRPr>
          </a:p>
        </p:txBody>
      </p:sp>
      <p:sp>
        <p:nvSpPr>
          <p:cNvPr id="177" name="Content Placeholder 10">
            <a:extLst>
              <a:ext uri="{FF2B5EF4-FFF2-40B4-BE49-F238E27FC236}">
                <a16:creationId xmlns:a16="http://schemas.microsoft.com/office/drawing/2014/main" id="{2A4BFF25-CD65-4DBB-B1FC-AEAF925D147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2687817" y="27895669"/>
            <a:ext cx="8290408" cy="2305666"/>
          </a:xfrm>
          <a:ln w="38100"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ea typeface="Cambria Math" panose="02040503050406030204" pitchFamily="18" charset="0"/>
              </a:rPr>
              <a:t>References</a:t>
            </a:r>
            <a:endParaRPr lang="en-US" sz="2000" b="1" dirty="0">
              <a:ea typeface="Cambria Math" panose="02040503050406030204" pitchFamily="18" charset="0"/>
            </a:endParaRPr>
          </a:p>
          <a:p>
            <a:pPr marL="177800" indent="-177800">
              <a:spcBef>
                <a:spcPts val="0"/>
              </a:spcBef>
              <a:buClr>
                <a:schemeClr val="tx1"/>
              </a:buClr>
            </a:pPr>
            <a:r>
              <a:rPr lang="en-US" sz="1600" dirty="0">
                <a:ea typeface="Cambria Math" panose="02040503050406030204" pitchFamily="18" charset="0"/>
              </a:rPr>
              <a:t>H. Liu, R. H. Chan, Y. Yao. </a:t>
            </a:r>
            <a:r>
              <a:rPr lang="en-GB" sz="1600" i="1" dirty="0">
                <a:ea typeface="Cambria Math" panose="02040503050406030204" pitchFamily="18" charset="0"/>
              </a:rPr>
              <a:t>Geometric tight frame based </a:t>
            </a:r>
            <a:r>
              <a:rPr lang="en-GB" sz="1600" i="1" dirty="0" err="1">
                <a:ea typeface="Cambria Math" panose="02040503050406030204" pitchFamily="18" charset="0"/>
              </a:rPr>
              <a:t>stylometry</a:t>
            </a:r>
            <a:r>
              <a:rPr lang="en-GB" sz="1600" i="1" dirty="0">
                <a:ea typeface="Cambria Math" panose="02040503050406030204" pitchFamily="18" charset="0"/>
              </a:rPr>
              <a:t> for art authentication of </a:t>
            </a:r>
            <a:r>
              <a:rPr lang="en-GB" sz="1600" i="1" dirty="0" err="1">
                <a:ea typeface="Cambria Math" panose="02040503050406030204" pitchFamily="18" charset="0"/>
              </a:rPr>
              <a:t>vanGogh</a:t>
            </a:r>
            <a:r>
              <a:rPr lang="en-GB" sz="1600" i="1" dirty="0">
                <a:ea typeface="Cambria Math" panose="02040503050406030204" pitchFamily="18" charset="0"/>
              </a:rPr>
              <a:t> paintings</a:t>
            </a:r>
            <a:r>
              <a:rPr lang="en-GB" sz="1600" dirty="0">
                <a:ea typeface="Cambria Math" panose="02040503050406030204" pitchFamily="18" charset="0"/>
              </a:rPr>
              <a:t>. Elsevier. 2015.</a:t>
            </a:r>
          </a:p>
          <a:p>
            <a:pPr marL="177800" indent="-177800">
              <a:spcBef>
                <a:spcPts val="0"/>
              </a:spcBef>
              <a:buClr>
                <a:schemeClr val="tx1"/>
              </a:buClr>
            </a:pPr>
            <a:r>
              <a:rPr lang="en-US" sz="1600" dirty="0">
                <a:ea typeface="Cambria Math" panose="02040503050406030204" pitchFamily="18" charset="0"/>
              </a:rPr>
              <a:t>K. He, X. Zhang, S. Ren, J. Sun. </a:t>
            </a:r>
            <a:r>
              <a:rPr lang="en-GB" sz="1600" i="1" dirty="0">
                <a:ea typeface="Cambria Math" panose="02040503050406030204" pitchFamily="18" charset="0"/>
              </a:rPr>
              <a:t>Deep Residual Learning for Image Recognition. </a:t>
            </a:r>
            <a:r>
              <a:rPr lang="en-GB" sz="1600" dirty="0" err="1">
                <a:ea typeface="Cambria Math" panose="02040503050406030204" pitchFamily="18" charset="0"/>
              </a:rPr>
              <a:t>arXiv</a:t>
            </a:r>
            <a:r>
              <a:rPr lang="en-GB" sz="1600" i="1" dirty="0">
                <a:ea typeface="Cambria Math" panose="02040503050406030204" pitchFamily="18" charset="0"/>
              </a:rPr>
              <a:t>. 2015. </a:t>
            </a:r>
            <a:r>
              <a:rPr lang="en-GB" sz="1600" dirty="0">
                <a:ea typeface="Cambria Math" panose="02040503050406030204" pitchFamily="18" charset="0"/>
              </a:rPr>
              <a:t>Retrieved from: </a:t>
            </a:r>
            <a:r>
              <a:rPr lang="en-GB" sz="1600" dirty="0">
                <a:ea typeface="Cambria Math" panose="02040503050406030204" pitchFamily="18" charset="0"/>
                <a:hlinkClick r:id="rId2"/>
              </a:rPr>
              <a:t>https://arxiv.org/pdf/1512.03385.pdf</a:t>
            </a:r>
            <a:r>
              <a:rPr lang="en-GB" sz="1600" dirty="0">
                <a:ea typeface="Cambria Math" panose="02040503050406030204" pitchFamily="18" charset="0"/>
              </a:rPr>
              <a:t>.</a:t>
            </a:r>
            <a:endParaRPr lang="en-GB" sz="1600" i="1" dirty="0">
              <a:ea typeface="Cambria Math" panose="02040503050406030204" pitchFamily="18" charset="0"/>
            </a:endParaRPr>
          </a:p>
          <a:p>
            <a:pPr marL="177800" indent="-177800">
              <a:spcBef>
                <a:spcPts val="0"/>
              </a:spcBef>
              <a:buClr>
                <a:schemeClr val="tx1"/>
              </a:buClr>
            </a:pPr>
            <a:r>
              <a:rPr lang="en-US" sz="1600" dirty="0">
                <a:ea typeface="Cambria Math" panose="02040503050406030204" pitchFamily="18" charset="0"/>
              </a:rPr>
              <a:t>T. </a:t>
            </a:r>
            <a:r>
              <a:rPr lang="en-US" sz="1600" dirty="0" err="1">
                <a:ea typeface="Cambria Math" panose="02040503050406030204" pitchFamily="18" charset="0"/>
              </a:rPr>
              <a:t>Matiisen</a:t>
            </a:r>
            <a:r>
              <a:rPr lang="en-US" sz="1600" dirty="0">
                <a:ea typeface="Cambria Math" panose="02040503050406030204" pitchFamily="18" charset="0"/>
              </a:rPr>
              <a:t>. </a:t>
            </a:r>
            <a:r>
              <a:rPr lang="en-US" sz="1600" i="1" dirty="0">
                <a:ea typeface="Cambria Math" panose="02040503050406030204" pitchFamily="18" charset="0"/>
              </a:rPr>
              <a:t>Practical Deep Learning</a:t>
            </a:r>
            <a:r>
              <a:rPr lang="en-US" sz="1600" dirty="0">
                <a:ea typeface="Cambria Math" panose="02040503050406030204" pitchFamily="18" charset="0"/>
              </a:rPr>
              <a:t>. 2015. Retrieved from: </a:t>
            </a:r>
            <a:r>
              <a:rPr lang="en-US" sz="1600" dirty="0">
                <a:ea typeface="Cambria Math" panose="02040503050406030204" pitchFamily="18" charset="0"/>
                <a:hlinkClick r:id="rId3"/>
              </a:rPr>
              <a:t>https://www.slideshare.net/AndrKarpitenko/practical-deep-learning</a:t>
            </a:r>
            <a:r>
              <a:rPr lang="en-US" sz="1600" dirty="0">
                <a:ea typeface="Cambria Math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1669414</Value>
      <Value>1669470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2013-01-21T12:05:00+00:00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TP104001550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875987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F945EE-6400-432A-A9B1-179A0A2A37CE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7E4019-AE58-4CAA-B67D-559F9FEEB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256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Cambria Math</vt:lpstr>
      <vt:lpstr>Medical Poster</vt:lpstr>
      <vt:lpstr>MATH6380o Project 2 Behind the Non-Overfitting Phenomenon of CNNs  DENG Yizhe ,GU Hanlin, HUANG Yifei, SUN Jiaze Department of Mathematics, HKUST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2017-10-18T03:08:09Z</dcterms:created>
  <dcterms:modified xsi:type="dcterms:W3CDTF">2018-04-06T07:18:59Z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