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4" r:id="rId9"/>
    <p:sldId id="265" r:id="rId10"/>
    <p:sldId id="266" r:id="rId11"/>
    <p:sldId id="262" r:id="rId12"/>
    <p:sldId id="263" r:id="rId13"/>
    <p:sldId id="272" r:id="rId14"/>
    <p:sldId id="271" r:id="rId15"/>
    <p:sldId id="276" r:id="rId16"/>
    <p:sldId id="277" r:id="rId17"/>
    <p:sldId id="278" r:id="rId18"/>
    <p:sldId id="292" r:id="rId19"/>
    <p:sldId id="294" r:id="rId20"/>
    <p:sldId id="295" r:id="rId21"/>
    <p:sldId id="273" r:id="rId22"/>
    <p:sldId id="274" r:id="rId23"/>
    <p:sldId id="279" r:id="rId24"/>
    <p:sldId id="275" r:id="rId25"/>
    <p:sldId id="269" r:id="rId26"/>
    <p:sldId id="270" r:id="rId27"/>
    <p:sldId id="280" r:id="rId28"/>
    <p:sldId id="281" r:id="rId29"/>
    <p:sldId id="282" r:id="rId30"/>
    <p:sldId id="283" r:id="rId31"/>
    <p:sldId id="284" r:id="rId32"/>
    <p:sldId id="289" r:id="rId33"/>
    <p:sldId id="290" r:id="rId34"/>
    <p:sldId id="286" r:id="rId35"/>
    <p:sldId id="285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/>
              <a:t>Class Imbalance Problem</a:t>
            </a:r>
          </a:p>
        </c:rich>
      </c:tx>
      <c:layout>
        <c:manualLayout>
          <c:xMode val="edge"/>
          <c:yMode val="edge"/>
          <c:x val="0.20809106590820087"/>
          <c:y val="4.29288353096977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EAB-264A-9B9B-1AB71E1DED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AB-264A-9B9B-1AB71E1DED20}"/>
              </c:ext>
            </c:extLst>
          </c:dPt>
          <c:dLbls>
            <c:dLbl>
              <c:idx val="0"/>
              <c:layout>
                <c:manualLayout>
                  <c:x val="0.19316451976906654"/>
                  <c:y val="-4.27286234958659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E44C84E-3414-C54F-9F5F-4AA05BDD7267}" type="PERCENTAGE">
                      <a:rPr lang="en-US" altLang="zh-CN" sz="1800" b="1" smtClean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pPr>
                        <a:defRPr sz="1800" b="1"/>
                      </a:pPr>
                      <a:t>[PERCENTAGE]</a:t>
                    </a:fld>
                    <a:r>
                      <a:rPr lang="en-US" sz="1800" b="1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 Satisfied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EAB-264A-9B9B-1AB71E1DED20}"/>
                </c:ext>
              </c:extLst>
            </c:dLbl>
            <c:dLbl>
              <c:idx val="1"/>
              <c:layout>
                <c:manualLayout>
                  <c:x val="-0.17676416307163464"/>
                  <c:y val="3.34298970312352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B05E5DB-E580-CA48-82DF-260818D7B2C9}" type="PERCENTAGE">
                      <a:rPr lang="en-US" altLang="zh-CN" sz="1800" b="1" smtClean="0">
                        <a:solidFill>
                          <a:srgbClr val="FF0000"/>
                        </a:solidFill>
                      </a:rPr>
                      <a:pPr>
                        <a:defRPr sz="1800">
                          <a:solidFill>
                            <a:srgbClr val="FF0000"/>
                          </a:solidFill>
                        </a:defRPr>
                      </a:pPr>
                      <a:t>[PERCENTAGE]</a:t>
                    </a:fld>
                    <a:r>
                      <a:rPr lang="en-US" sz="1800" b="1" dirty="0">
                        <a:solidFill>
                          <a:srgbClr val="FF0000"/>
                        </a:solidFill>
                      </a:rPr>
                      <a:t> Dissatisfied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EAB-264A-9B9B-1AB71E1DED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tx1"/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Satisfied</c:v>
                </c:pt>
                <c:pt idx="1">
                  <c:v>Dissatisfied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73012</c:v>
                </c:pt>
                <c:pt idx="1">
                  <c:v>3008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Sheet1!$B$2:$B$3</c15:f>
                <c15:dlblRangeCache>
                  <c:ptCount val="2"/>
                  <c:pt idx="0">
                    <c:v>73012</c:v>
                  </c:pt>
                  <c:pt idx="1">
                    <c:v>3008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EAB-264A-9B9B-1AB71E1DE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1726783074108491"/>
          <c:y val="0.46329407299448938"/>
          <c:w val="0.18915937650289158"/>
          <c:h val="0.1304268738328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 Positive Rate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8FE-4925-9820-F53CBD7F1DA1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270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9BC-4513-A65F-3BEC3ED3DEF9}"/>
              </c:ext>
            </c:extLst>
          </c:dPt>
          <c:dLbls>
            <c:dLbl>
              <c:idx val="0"/>
              <c:layout>
                <c:manualLayout>
                  <c:x val="2.499999999999997E-2"/>
                  <c:y val="-2.3437498558224854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FE-4925-9820-F53CBD7F1DA1}"/>
                </c:ext>
              </c:extLst>
            </c:dLbl>
            <c:dLbl>
              <c:idx val="1"/>
              <c:layout>
                <c:manualLayout>
                  <c:x val="3.4374999999999968E-2"/>
                  <c:y val="-1.7187300393537351E-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BC-4513-A65F-3BEC3ED3DE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Sheet1!$A$2:$A$3</c:f>
              <c:numCache>
                <c:formatCode>0%</c:formatCode>
                <c:ptCount val="2"/>
                <c:pt idx="0">
                  <c:v>0.1</c:v>
                </c:pt>
                <c:pt idx="1">
                  <c:v>0.1</c:v>
                </c:pt>
              </c:numCache>
            </c:numRef>
          </c:xVal>
          <c:y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FE-4925-9820-F53CBD7F1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750271"/>
        <c:axId val="1417873791"/>
      </c:scatterChart>
      <c:valAx>
        <c:axId val="1173750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 b="1" dirty="0"/>
                  <a:t>False</a:t>
                </a:r>
                <a:r>
                  <a:rPr lang="en-GB" sz="2800" b="1" baseline="0" dirty="0"/>
                  <a:t> Positive Rate</a:t>
                </a:r>
                <a:endParaRPr lang="en-GB" sz="28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73791"/>
        <c:crosses val="autoZero"/>
        <c:crossBetween val="midCat"/>
      </c:valAx>
      <c:valAx>
        <c:axId val="141787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 b="1" dirty="0"/>
                  <a:t>True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750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4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6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847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03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7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6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5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67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4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3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6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8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2825-E1FA-4845-832F-D13D064D817F}" type="datetimeFigureOut">
              <a:rPr lang="en-GB" smtClean="0"/>
              <a:t>14/05/2018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C3CFDF-93E9-A643-B5A4-E50BF13CC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rib.scikit-learn.org/imbalanced-learn/stable/auto_examples/over-sampling/plot_random_over_sampling.html" TargetMode="External"/><Relationship Id="rId2" Type="http://schemas.openxmlformats.org/officeDocument/2006/relationships/hyperlink" Target="https://www.kaggle.com/c/santander-customer-satisfa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neural-networks-2/" TargetMode="External"/><Relationship Id="rId4" Type="http://schemas.openxmlformats.org/officeDocument/2006/relationships/hyperlink" Target="http://contrib.scikit-learn.org/imbalanced-learn/stable/auto_examples/under-sampling/plot_random_under_sampl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DA00-B1D3-4F4F-91D9-18716AAB8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813" y="2654299"/>
            <a:ext cx="9374187" cy="927100"/>
          </a:xfrm>
        </p:spPr>
        <p:txBody>
          <a:bodyPr>
            <a:normAutofit/>
          </a:bodyPr>
          <a:lstStyle/>
          <a:p>
            <a:r>
              <a:rPr lang="en-GB" b="1" dirty="0"/>
              <a:t>Are your customers happy?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FD458-AF1F-FE43-B03C-204C5B5C0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812" y="3951879"/>
            <a:ext cx="9374187" cy="1126283"/>
          </a:xfrm>
        </p:spPr>
        <p:txBody>
          <a:bodyPr>
            <a:normAutofit/>
          </a:bodyPr>
          <a:lstStyle/>
          <a:p>
            <a:pPr algn="r"/>
            <a:r>
              <a:rPr lang="en-GB" sz="2000" dirty="0"/>
              <a:t>DENG </a:t>
            </a:r>
            <a:r>
              <a:rPr lang="en-GB" sz="2000" dirty="0" err="1"/>
              <a:t>Yizhe</a:t>
            </a:r>
            <a:r>
              <a:rPr lang="en-GB" sz="2000" dirty="0"/>
              <a:t>, HUANG </a:t>
            </a:r>
            <a:r>
              <a:rPr lang="en-GB" sz="2000" dirty="0" err="1"/>
              <a:t>Yifei</a:t>
            </a:r>
            <a:r>
              <a:rPr lang="en-GB" sz="2000" dirty="0"/>
              <a:t>, SUN </a:t>
            </a:r>
            <a:r>
              <a:rPr lang="en-GB" sz="2000" dirty="0" err="1"/>
              <a:t>Jiaze</a:t>
            </a:r>
            <a:r>
              <a:rPr lang="en-GB" sz="2000" dirty="0"/>
              <a:t>, WANG </a:t>
            </a:r>
            <a:r>
              <a:rPr lang="en-GB" sz="2000" dirty="0" err="1"/>
              <a:t>Jingming</a:t>
            </a:r>
            <a:endParaRPr lang="en-GB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E8ED66-3066-084E-B229-1CDFDBCE2A5A}"/>
              </a:ext>
            </a:extLst>
          </p:cNvPr>
          <p:cNvSpPr txBox="1">
            <a:spLocks/>
          </p:cNvSpPr>
          <p:nvPr/>
        </p:nvSpPr>
        <p:spPr>
          <a:xfrm>
            <a:off x="2436812" y="2072278"/>
            <a:ext cx="8701087" cy="582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MATH5470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6766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ABCA2E-1E83-AA46-B554-76AD1579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Normalization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67A-51C1-C34D-A560-4630D9FA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905000"/>
            <a:ext cx="9908711" cy="3564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9BD206-D6C3-BA41-B6EE-6E0BDD6C5511}"/>
              </a:ext>
            </a:extLst>
          </p:cNvPr>
          <p:cNvSpPr txBox="1"/>
          <p:nvPr/>
        </p:nvSpPr>
        <p:spPr>
          <a:xfrm>
            <a:off x="7556500" y="5558671"/>
            <a:ext cx="40667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(Synthetic data, for illustration only)</a:t>
            </a:r>
          </a:p>
          <a:p>
            <a:pPr algn="r"/>
            <a:r>
              <a:rPr lang="en-GB" sz="1100" dirty="0"/>
              <a:t>Retrieved: http://cs231n.github.io/neural-networks-2/</a:t>
            </a:r>
          </a:p>
        </p:txBody>
      </p:sp>
    </p:spTree>
    <p:extLst>
      <p:ext uri="{BB962C8B-B14F-4D97-AF65-F5344CB8AC3E}">
        <p14:creationId xmlns:p14="http://schemas.microsoft.com/office/powerpoint/2010/main" val="34059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9E0B38-B760-6545-BD02-2ED6DC611C3E}"/>
              </a:ext>
            </a:extLst>
          </p:cNvPr>
          <p:cNvSpPr txBox="1">
            <a:spLocks/>
          </p:cNvSpPr>
          <p:nvPr/>
        </p:nvSpPr>
        <p:spPr>
          <a:xfrm>
            <a:off x="2575249" y="2400299"/>
            <a:ext cx="8943652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Visualization &amp; Clustering</a:t>
            </a:r>
          </a:p>
        </p:txBody>
      </p:sp>
    </p:spTree>
    <p:extLst>
      <p:ext uri="{BB962C8B-B14F-4D97-AF65-F5344CB8AC3E}">
        <p14:creationId xmlns:p14="http://schemas.microsoft.com/office/powerpoint/2010/main" val="185492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D26DF8-3DA6-4689-A31C-2AFC50F7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66683"/>
            <a:ext cx="7854598" cy="61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AE096B-11CB-4507-985E-42127E50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66684"/>
            <a:ext cx="7854598" cy="61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E4FA6-AC52-499E-9F0D-D79838B7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66684"/>
            <a:ext cx="7854598" cy="61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1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C293FD-5025-4CA5-A39F-C44FC6E54909}"/>
              </a:ext>
            </a:extLst>
          </p:cNvPr>
          <p:cNvSpPr txBox="1">
            <a:spLocks/>
          </p:cNvSpPr>
          <p:nvPr/>
        </p:nvSpPr>
        <p:spPr>
          <a:xfrm>
            <a:off x="2472613" y="2400299"/>
            <a:ext cx="9046288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Simple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8915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FFB13-ECD0-40C1-94C3-BDB7BFFD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Random Forest (RF)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469714-A354-42B1-98F5-19B094BE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12" y="1515017"/>
            <a:ext cx="9853677" cy="4639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Lower</a:t>
            </a:r>
            <a:r>
              <a:rPr lang="en-GB" sz="3200" dirty="0"/>
              <a:t> </a:t>
            </a:r>
            <a:r>
              <a:rPr lang="en-GB" sz="3200" b="1" dirty="0"/>
              <a:t>variance</a:t>
            </a:r>
            <a:r>
              <a:rPr lang="en-GB" sz="3200" dirty="0"/>
              <a:t> (than regular decision trees)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Handles </a:t>
            </a:r>
            <a:r>
              <a:rPr lang="en-GB" sz="3200" b="1" dirty="0"/>
              <a:t>categorical</a:t>
            </a:r>
            <a:r>
              <a:rPr lang="en-GB" sz="3200" dirty="0"/>
              <a:t> features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Good if some features are </a:t>
            </a:r>
            <a:r>
              <a:rPr lang="en-GB" sz="3200" b="1" dirty="0"/>
              <a:t>correlated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20453-AD4B-4605-AE45-64643186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51" y="3517643"/>
            <a:ext cx="5247195" cy="31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986010-476E-4D1E-A41C-A5F3A199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72751"/>
            <a:ext cx="7854598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2AA7A-C590-4D0E-8921-83AF89EA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094623"/>
          </a:xfrm>
        </p:spPr>
        <p:txBody>
          <a:bodyPr>
            <a:normAutofit/>
          </a:bodyPr>
          <a:lstStyle/>
          <a:p>
            <a:r>
              <a:rPr lang="en-GB" sz="5400" b="1" dirty="0"/>
              <a:t>Why not use accuracy?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662C5C-5BCF-48D8-97E1-5A9CE60C8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568918"/>
              </p:ext>
            </p:extLst>
          </p:nvPr>
        </p:nvGraphicFramePr>
        <p:xfrm>
          <a:off x="2186525" y="1735666"/>
          <a:ext cx="7905741" cy="28311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38301">
                  <a:extLst>
                    <a:ext uri="{9D8B030D-6E8A-4147-A177-3AD203B41FA5}">
                      <a16:colId xmlns:a16="http://schemas.microsoft.com/office/drawing/2014/main" val="4186014928"/>
                    </a:ext>
                  </a:extLst>
                </a:gridCol>
                <a:gridCol w="2123995">
                  <a:extLst>
                    <a:ext uri="{9D8B030D-6E8A-4147-A177-3AD203B41FA5}">
                      <a16:colId xmlns:a16="http://schemas.microsoft.com/office/drawing/2014/main" val="4087903048"/>
                    </a:ext>
                  </a:extLst>
                </a:gridCol>
                <a:gridCol w="1762629">
                  <a:extLst>
                    <a:ext uri="{9D8B030D-6E8A-4147-A177-3AD203B41FA5}">
                      <a16:colId xmlns:a16="http://schemas.microsoft.com/office/drawing/2014/main" val="1509061635"/>
                    </a:ext>
                  </a:extLst>
                </a:gridCol>
                <a:gridCol w="1762629">
                  <a:extLst>
                    <a:ext uri="{9D8B030D-6E8A-4147-A177-3AD203B41FA5}">
                      <a16:colId xmlns:a16="http://schemas.microsoft.com/office/drawing/2014/main" val="1734887204"/>
                    </a:ext>
                  </a:extLst>
                </a:gridCol>
                <a:gridCol w="1218187">
                  <a:extLst>
                    <a:ext uri="{9D8B030D-6E8A-4147-A177-3AD203B41FA5}">
                      <a16:colId xmlns:a16="http://schemas.microsoft.com/office/drawing/2014/main" val="361552841"/>
                    </a:ext>
                  </a:extLst>
                </a:gridCol>
              </a:tblGrid>
              <a:tr h="566239">
                <a:tc rowSpan="2" gridSpan="2">
                  <a:txBody>
                    <a:bodyPr/>
                    <a:lstStyle/>
                    <a:p>
                      <a:pPr algn="ctr"/>
                      <a:endParaRPr lang="en-GB" sz="2700" dirty="0"/>
                    </a:p>
                  </a:txBody>
                  <a:tcPr marL="76938" marR="76938" marT="38469" marB="38469"/>
                </a:tc>
                <a:tc rowSpan="2" h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Prediction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 h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Total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299774153"/>
                  </a:ext>
                </a:extLst>
              </a:tr>
              <a:tr h="566239">
                <a:tc gridSpan="2"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Positive</a:t>
                      </a: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Negative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 v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40582"/>
                  </a:ext>
                </a:extLst>
              </a:tr>
              <a:tr h="566239"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Truth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Positive</a:t>
                      </a: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en-GB" sz="2700" b="1" dirty="0">
                        <a:solidFill>
                          <a:srgbClr val="00B050"/>
                        </a:solidFill>
                      </a:endParaRP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GB" sz="2700" b="1" dirty="0">
                        <a:solidFill>
                          <a:srgbClr val="00B050"/>
                        </a:solidFill>
                      </a:endParaRP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3630334099"/>
                  </a:ext>
                </a:extLst>
              </a:tr>
              <a:tr h="566239"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Negative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810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4262006310"/>
                  </a:ext>
                </a:extLst>
              </a:tr>
              <a:tr h="566239">
                <a:tc gridSpan="2"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Total</a:t>
                      </a:r>
                    </a:p>
                  </a:txBody>
                  <a:tcPr marL="76938" marR="76938" marT="38469" marB="38469"/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180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820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114470737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960860-100E-4003-96B1-30D0E052FBD2}"/>
              </a:ext>
            </a:extLst>
          </p:cNvPr>
          <p:cNvSpPr txBox="1">
            <a:spLocks/>
          </p:cNvSpPr>
          <p:nvPr/>
        </p:nvSpPr>
        <p:spPr>
          <a:xfrm>
            <a:off x="2182813" y="4656666"/>
            <a:ext cx="9027054" cy="208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True Positive Rate (TPR): </a:t>
            </a:r>
            <a:r>
              <a:rPr lang="en-US" sz="3200" dirty="0"/>
              <a:t>90 / 100 = 90%</a:t>
            </a:r>
            <a:r>
              <a:rPr lang="en-US" sz="3200" b="1" dirty="0"/>
              <a:t> </a:t>
            </a: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False Positive Rate (FPR): </a:t>
            </a:r>
            <a:r>
              <a:rPr lang="en-US" sz="3200" dirty="0"/>
              <a:t>90 / 900 = 10%</a:t>
            </a: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Accuracy: </a:t>
            </a:r>
            <a:r>
              <a:rPr lang="en-GB" sz="3200" dirty="0"/>
              <a:t>(90 + 810) / 1000 =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rgbClr val="00B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74696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A589084F-AD5B-4B65-A20A-279BADA56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429236"/>
              </p:ext>
            </p:extLst>
          </p:nvPr>
        </p:nvGraphicFramePr>
        <p:xfrm>
          <a:off x="2186524" y="1735666"/>
          <a:ext cx="7905741" cy="28311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38301">
                  <a:extLst>
                    <a:ext uri="{9D8B030D-6E8A-4147-A177-3AD203B41FA5}">
                      <a16:colId xmlns:a16="http://schemas.microsoft.com/office/drawing/2014/main" val="4186014928"/>
                    </a:ext>
                  </a:extLst>
                </a:gridCol>
                <a:gridCol w="2123995">
                  <a:extLst>
                    <a:ext uri="{9D8B030D-6E8A-4147-A177-3AD203B41FA5}">
                      <a16:colId xmlns:a16="http://schemas.microsoft.com/office/drawing/2014/main" val="4087903048"/>
                    </a:ext>
                  </a:extLst>
                </a:gridCol>
                <a:gridCol w="1762629">
                  <a:extLst>
                    <a:ext uri="{9D8B030D-6E8A-4147-A177-3AD203B41FA5}">
                      <a16:colId xmlns:a16="http://schemas.microsoft.com/office/drawing/2014/main" val="1509061635"/>
                    </a:ext>
                  </a:extLst>
                </a:gridCol>
                <a:gridCol w="1762629">
                  <a:extLst>
                    <a:ext uri="{9D8B030D-6E8A-4147-A177-3AD203B41FA5}">
                      <a16:colId xmlns:a16="http://schemas.microsoft.com/office/drawing/2014/main" val="1734887204"/>
                    </a:ext>
                  </a:extLst>
                </a:gridCol>
                <a:gridCol w="1218187">
                  <a:extLst>
                    <a:ext uri="{9D8B030D-6E8A-4147-A177-3AD203B41FA5}">
                      <a16:colId xmlns:a16="http://schemas.microsoft.com/office/drawing/2014/main" val="361552841"/>
                    </a:ext>
                  </a:extLst>
                </a:gridCol>
              </a:tblGrid>
              <a:tr h="566239">
                <a:tc rowSpan="2" gridSpan="2">
                  <a:txBody>
                    <a:bodyPr/>
                    <a:lstStyle/>
                    <a:p>
                      <a:pPr algn="ctr"/>
                      <a:endParaRPr lang="en-GB" sz="2700" dirty="0"/>
                    </a:p>
                  </a:txBody>
                  <a:tcPr marL="76938" marR="76938" marT="38469" marB="38469"/>
                </a:tc>
                <a:tc rowSpan="2" h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Prediction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 h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Total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299774153"/>
                  </a:ext>
                </a:extLst>
              </a:tr>
              <a:tr h="566239">
                <a:tc gridSpan="2"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Positive</a:t>
                      </a: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Negative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 v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40582"/>
                  </a:ext>
                </a:extLst>
              </a:tr>
              <a:tr h="566239">
                <a:tc rowSpan="2"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Truth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Positive</a:t>
                      </a: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sz="2700" b="1" dirty="0">
                        <a:solidFill>
                          <a:srgbClr val="FF0000"/>
                        </a:solidFill>
                      </a:endParaRP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GB" sz="2700" b="1" dirty="0">
                        <a:solidFill>
                          <a:srgbClr val="FF0000"/>
                        </a:solidFill>
                      </a:endParaRPr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3630334099"/>
                  </a:ext>
                </a:extLst>
              </a:tr>
              <a:tr h="566239">
                <a:tc vMerge="1">
                  <a:txBody>
                    <a:bodyPr/>
                    <a:lstStyle/>
                    <a:p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Negative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810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4262006310"/>
                  </a:ext>
                </a:extLst>
              </a:tr>
              <a:tr h="566239">
                <a:tc gridSpan="2">
                  <a:txBody>
                    <a:bodyPr/>
                    <a:lstStyle/>
                    <a:p>
                      <a:pPr algn="ctr"/>
                      <a:r>
                        <a:rPr lang="en-GB" sz="2700" dirty="0"/>
                        <a:t>Total</a:t>
                      </a:r>
                    </a:p>
                  </a:txBody>
                  <a:tcPr marL="76938" marR="76938" marT="38469" marB="38469"/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900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1000</a:t>
                      </a:r>
                      <a:endParaRPr lang="en-GB" sz="2700" dirty="0"/>
                    </a:p>
                  </a:txBody>
                  <a:tcPr marL="76938" marR="76938" marT="38469" marB="38469"/>
                </a:tc>
                <a:extLst>
                  <a:ext uri="{0D108BD9-81ED-4DB2-BD59-A6C34878D82A}">
                    <a16:rowId xmlns:a16="http://schemas.microsoft.com/office/drawing/2014/main" val="114470737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A61FBAE-3BA6-4611-805E-183538F2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094623"/>
          </a:xfrm>
        </p:spPr>
        <p:txBody>
          <a:bodyPr>
            <a:normAutofit/>
          </a:bodyPr>
          <a:lstStyle/>
          <a:p>
            <a:r>
              <a:rPr lang="en-GB" sz="5400" b="1" dirty="0"/>
              <a:t>Why not use accuracy?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A99DE-92C6-49ED-981B-57975595A148}"/>
              </a:ext>
            </a:extLst>
          </p:cNvPr>
          <p:cNvSpPr txBox="1">
            <a:spLocks/>
          </p:cNvSpPr>
          <p:nvPr/>
        </p:nvSpPr>
        <p:spPr>
          <a:xfrm>
            <a:off x="2182813" y="4656667"/>
            <a:ext cx="9027054" cy="208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True Positive Rate (TPR): </a:t>
            </a:r>
            <a:r>
              <a:rPr lang="en-US" sz="3200" dirty="0"/>
              <a:t>10 / 100 = 10%</a:t>
            </a:r>
            <a:r>
              <a:rPr lang="en-US" sz="3200" b="1" dirty="0"/>
              <a:t> </a:t>
            </a: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False Positive Rate (FPR): </a:t>
            </a:r>
            <a:r>
              <a:rPr lang="en-US" sz="3200" dirty="0"/>
              <a:t>90 / 900 = 10%</a:t>
            </a:r>
            <a:endParaRPr lang="en-GB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Accuracy: </a:t>
            </a:r>
            <a:r>
              <a:rPr lang="en-GB" sz="3200" dirty="0"/>
              <a:t>(10 + 810) / 1000 =</a:t>
            </a:r>
            <a:r>
              <a:rPr lang="en-GB" sz="3200" b="1" dirty="0"/>
              <a:t> </a:t>
            </a:r>
            <a:r>
              <a:rPr lang="en-GB" sz="3200" b="1" dirty="0">
                <a:solidFill>
                  <a:srgbClr val="FF0000"/>
                </a:solidFill>
              </a:rPr>
              <a:t>82%</a:t>
            </a:r>
          </a:p>
        </p:txBody>
      </p:sp>
    </p:spTree>
    <p:extLst>
      <p:ext uri="{BB962C8B-B14F-4D97-AF65-F5344CB8AC3E}">
        <p14:creationId xmlns:p14="http://schemas.microsoft.com/office/powerpoint/2010/main" val="19601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98AC5A-5547-364C-9B85-480264C9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857249"/>
            <a:ext cx="10033000" cy="52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CD5ECD-4FAD-44C6-8C74-4E01C28894D2}"/>
              </a:ext>
            </a:extLst>
          </p:cNvPr>
          <p:cNvCxnSpPr>
            <a:cxnSpLocks/>
          </p:cNvCxnSpPr>
          <p:nvPr/>
        </p:nvCxnSpPr>
        <p:spPr>
          <a:xfrm flipV="1">
            <a:off x="3920067" y="999068"/>
            <a:ext cx="6612466" cy="4326466"/>
          </a:xfrm>
          <a:prstGeom prst="line">
            <a:avLst/>
          </a:prstGeom>
          <a:ln w="571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1CFC6A-61E6-4F20-9F30-7336A4080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049659"/>
              </p:ext>
            </p:extLst>
          </p:nvPr>
        </p:nvGraphicFramePr>
        <p:xfrm>
          <a:off x="2743200" y="86359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954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2308FC-16AB-4E54-B3EE-0C7799F33C45}"/>
              </a:ext>
            </a:extLst>
          </p:cNvPr>
          <p:cNvSpPr txBox="1">
            <a:spLocks/>
          </p:cNvSpPr>
          <p:nvPr/>
        </p:nvSpPr>
        <p:spPr>
          <a:xfrm>
            <a:off x="3733799" y="2400299"/>
            <a:ext cx="7785101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Over-sampling</a:t>
            </a:r>
          </a:p>
        </p:txBody>
      </p:sp>
    </p:spTree>
    <p:extLst>
      <p:ext uri="{BB962C8B-B14F-4D97-AF65-F5344CB8AC3E}">
        <p14:creationId xmlns:p14="http://schemas.microsoft.com/office/powerpoint/2010/main" val="71144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E34225-3F43-48C0-B894-6B68FAED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12" y="1905000"/>
            <a:ext cx="3599921" cy="4639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Randomly duplicate data points from the smaller class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Equivalent to assigning </a:t>
            </a:r>
            <a:r>
              <a:rPr lang="en-GB" sz="3200" b="1" dirty="0"/>
              <a:t>class weights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AC3550-E5B7-4B3E-ADBA-A20054D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“Naïve” Over-sampling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C49BD-0E06-4450-86EA-D3015D80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15" y="1905000"/>
            <a:ext cx="5472751" cy="4104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8A230D-F8C1-4EEA-8743-602A5A1395D2}"/>
              </a:ext>
            </a:extLst>
          </p:cNvPr>
          <p:cNvSpPr txBox="1"/>
          <p:nvPr/>
        </p:nvSpPr>
        <p:spPr>
          <a:xfrm>
            <a:off x="6612467" y="6009563"/>
            <a:ext cx="505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Retrieved:</a:t>
            </a:r>
            <a:r>
              <a:rPr lang="en-GB" sz="1000" dirty="0"/>
              <a:t> http://contrib.scikit-learn.org/imbalanced-learn/stable/auto_examples/over-sampling/plot_random_over_sampling.html</a:t>
            </a:r>
          </a:p>
        </p:txBody>
      </p:sp>
    </p:spTree>
    <p:extLst>
      <p:ext uri="{BB962C8B-B14F-4D97-AF65-F5344CB8AC3E}">
        <p14:creationId xmlns:p14="http://schemas.microsoft.com/office/powerpoint/2010/main" val="27852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84765-4F98-4DAB-AC25-41A47913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72751"/>
            <a:ext cx="7864062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1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C4C293-8A5A-47E6-BB53-B0F9DEBB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56" y="497110"/>
            <a:ext cx="10127811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SMOTE </a:t>
            </a:r>
            <a:r>
              <a:rPr lang="en-GB" sz="2400" b="1" dirty="0"/>
              <a:t>(Synthetic Minority Over-sampling Technique)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7A57C-58B0-4628-B549-AF7F7000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69" y="1778000"/>
            <a:ext cx="9099597" cy="3943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64229-9472-4876-B3AB-DB9F9A8E9967}"/>
              </a:ext>
            </a:extLst>
          </p:cNvPr>
          <p:cNvSpPr txBox="1"/>
          <p:nvPr/>
        </p:nvSpPr>
        <p:spPr>
          <a:xfrm>
            <a:off x="2288069" y="5737035"/>
            <a:ext cx="9061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/>
              <a:t>Retrieved:</a:t>
            </a:r>
            <a:r>
              <a:rPr lang="en-GB" sz="1000" dirty="0"/>
              <a:t> https://www.youtube.com/watch?v=FheTDyCwRdE</a:t>
            </a:r>
          </a:p>
        </p:txBody>
      </p:sp>
    </p:spTree>
    <p:extLst>
      <p:ext uri="{BB962C8B-B14F-4D97-AF65-F5344CB8AC3E}">
        <p14:creationId xmlns:p14="http://schemas.microsoft.com/office/powerpoint/2010/main" val="36698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B593AF-FE44-4285-A3AF-A9CF4D2E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72751"/>
            <a:ext cx="7864062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1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7CEB6-006B-4CB7-813F-28D4D441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15" y="1292635"/>
            <a:ext cx="5425899" cy="4269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23B28-D81B-40CB-9809-85F0DE2C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39" y="1292635"/>
            <a:ext cx="5425899" cy="426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432B8-4FE2-4F45-B7A3-572611B3A4C9}"/>
              </a:ext>
            </a:extLst>
          </p:cNvPr>
          <p:cNvSpPr txBox="1">
            <a:spLocks/>
          </p:cNvSpPr>
          <p:nvPr/>
        </p:nvSpPr>
        <p:spPr>
          <a:xfrm>
            <a:off x="3733799" y="2400299"/>
            <a:ext cx="7785101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Under-sampling</a:t>
            </a:r>
          </a:p>
        </p:txBody>
      </p:sp>
    </p:spTree>
    <p:extLst>
      <p:ext uri="{BB962C8B-B14F-4D97-AF65-F5344CB8AC3E}">
        <p14:creationId xmlns:p14="http://schemas.microsoft.com/office/powerpoint/2010/main" val="91454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0D44C5-8094-4BD7-B5FC-E3F10F99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11" y="1566333"/>
            <a:ext cx="9772122" cy="6773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Randomly remove samples from bigger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FDD04D-8893-4E99-938E-12217E21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Random Under-sampling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B8063-C64B-4D0D-994C-35A755796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49" y="2178352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DF4D50-A610-4105-8329-880F35C1181A}"/>
              </a:ext>
            </a:extLst>
          </p:cNvPr>
          <p:cNvSpPr txBox="1"/>
          <p:nvPr/>
        </p:nvSpPr>
        <p:spPr>
          <a:xfrm>
            <a:off x="1866467" y="6565711"/>
            <a:ext cx="910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Retrieved:</a:t>
            </a:r>
            <a:r>
              <a:rPr lang="en-GB" sz="1000" dirty="0"/>
              <a:t> http://contrib.scikit-learn.org/imbalanced-learn/stable/auto_examples/under-sampling/plot_random_under_sampler.html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2BD48-F7CB-48B4-BA25-6F8E6940FFDD}"/>
              </a:ext>
            </a:extLst>
          </p:cNvPr>
          <p:cNvSpPr txBox="1"/>
          <p:nvPr/>
        </p:nvSpPr>
        <p:spPr>
          <a:xfrm>
            <a:off x="9519664" y="3927835"/>
            <a:ext cx="264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Information lost!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0B3078E-CF6C-448F-AC2B-E4D20B34B8AC}"/>
              </a:ext>
            </a:extLst>
          </p:cNvPr>
          <p:cNvSpPr/>
          <p:nvPr/>
        </p:nvSpPr>
        <p:spPr>
          <a:xfrm>
            <a:off x="8714326" y="3970867"/>
            <a:ext cx="677333" cy="40204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2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4246B7-36A8-446C-8D0B-B4CB0084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525" y="2031998"/>
            <a:ext cx="9772122" cy="44365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Obtain 50 subsamples by under-sampling;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Train a model on each sub-sample;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Average the predictions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B7BFC-A07D-4F97-928A-54130365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10005475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“Ensemble” Under-sampling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0B02355-98CA-475B-A17D-8B03F1C4372D}"/>
              </a:ext>
            </a:extLst>
          </p:cNvPr>
          <p:cNvSpPr/>
          <p:nvPr/>
        </p:nvSpPr>
        <p:spPr>
          <a:xfrm>
            <a:off x="4754028" y="2658533"/>
            <a:ext cx="922867" cy="1168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93223A3-5FE4-4E52-AADE-B8B611D1E90A}"/>
              </a:ext>
            </a:extLst>
          </p:cNvPr>
          <p:cNvSpPr/>
          <p:nvPr/>
        </p:nvSpPr>
        <p:spPr>
          <a:xfrm>
            <a:off x="4754027" y="4563533"/>
            <a:ext cx="922867" cy="1168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2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AC738A-BABE-E94B-A0E9-B6F5C90B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10890"/>
            <a:ext cx="7226300" cy="13831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605A19-5CAA-6D4E-B489-BCE51E3F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300" y="3911600"/>
            <a:ext cx="7834312" cy="12757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A British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One of the largest in the UK</a:t>
            </a:r>
          </a:p>
        </p:txBody>
      </p:sp>
    </p:spTree>
    <p:extLst>
      <p:ext uri="{BB962C8B-B14F-4D97-AF65-F5344CB8AC3E}">
        <p14:creationId xmlns:p14="http://schemas.microsoft.com/office/powerpoint/2010/main" val="292100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103565-1FF6-45E9-A8CB-A47B5917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72751"/>
            <a:ext cx="7864062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DA68C3-44D8-4753-AE97-682ABC962CAC}"/>
              </a:ext>
            </a:extLst>
          </p:cNvPr>
          <p:cNvSpPr txBox="1">
            <a:spLocks/>
          </p:cNvSpPr>
          <p:nvPr/>
        </p:nvSpPr>
        <p:spPr>
          <a:xfrm>
            <a:off x="3733799" y="2400299"/>
            <a:ext cx="7785101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427981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E0DDE4-B970-4FB5-8A1E-5559FEF52178}"/>
              </a:ext>
            </a:extLst>
          </p:cNvPr>
          <p:cNvSpPr txBox="1">
            <a:spLocks/>
          </p:cNvSpPr>
          <p:nvPr/>
        </p:nvSpPr>
        <p:spPr>
          <a:xfrm>
            <a:off x="3166532" y="2603499"/>
            <a:ext cx="7785101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5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3880845"/>
            <a:ext cx="8942549" cy="2809874"/>
          </a:xfrm>
          <a:prstGeom prst="rect">
            <a:avLst/>
          </a:prstGeom>
        </p:spPr>
      </p:pic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08" y="581025"/>
            <a:ext cx="8915400" cy="2682283"/>
          </a:xfrm>
        </p:spPr>
      </p:pic>
      <p:sp>
        <p:nvSpPr>
          <p:cNvPr id="6" name="文本框 5"/>
          <p:cNvSpPr txBox="1"/>
          <p:nvPr/>
        </p:nvSpPr>
        <p:spPr>
          <a:xfrm>
            <a:off x="1534583" y="1588791"/>
            <a:ext cx="1476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70C0"/>
                </a:solidFill>
              </a:rPr>
              <a:t>RF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0283" y="5051970"/>
            <a:ext cx="154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GB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1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5" y="2116978"/>
            <a:ext cx="5176934" cy="279165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69" y="2116978"/>
            <a:ext cx="5332784" cy="27916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2408" y="1066639"/>
            <a:ext cx="331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Random Forest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63348" y="1068743"/>
            <a:ext cx="385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Gradient Boosting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9821" y="5214478"/>
            <a:ext cx="523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Low Bias, High Variance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8527" y="5140450"/>
            <a:ext cx="5238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Low Variance, High Bias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4469196" y="5614588"/>
            <a:ext cx="1752600" cy="34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897219" y="5583810"/>
            <a:ext cx="1786497" cy="37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92195" y="5989369"/>
            <a:ext cx="523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Low Bias, Low Variance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348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0AB964-9082-4700-87F3-45F35E90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93" y="472751"/>
            <a:ext cx="7864062" cy="6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2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3E317-0A9D-4AD5-8171-908794A4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10005476" cy="1280890"/>
          </a:xfrm>
        </p:spPr>
        <p:txBody>
          <a:bodyPr>
            <a:normAutofit/>
          </a:bodyPr>
          <a:lstStyle/>
          <a:p>
            <a:r>
              <a:rPr lang="en-GB" sz="4800" b="1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5DD096-64CA-4E6B-B1B8-83736B1F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525" y="1718734"/>
            <a:ext cx="9772122" cy="4749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“Naive” over-sampling works poorly, SMOTE works slightly better.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Under-sampling with ensemble works significantly better, even without tuning.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Gradient boosting with tuning produces the best result.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6175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314E8F-1C85-4EB2-B5FF-5B554530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525" y="2031998"/>
            <a:ext cx="9772122" cy="44365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Other sampling techniques: ADASYN, etc.;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Feature selection;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Other models: SVM, Neural Networks, etc.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177A6E-9CDB-4BB9-A4CA-3DB19B9E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10005476" cy="1280890"/>
          </a:xfrm>
        </p:spPr>
        <p:txBody>
          <a:bodyPr>
            <a:normAutofit/>
          </a:bodyPr>
          <a:lstStyle/>
          <a:p>
            <a:r>
              <a:rPr lang="en-GB" sz="4800" b="1" dirty="0"/>
              <a:t>Future Work – 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3279895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A5B027-35D7-4FDF-8AB8-570C358F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25" y="624110"/>
            <a:ext cx="10005476" cy="874490"/>
          </a:xfrm>
        </p:spPr>
        <p:txBody>
          <a:bodyPr>
            <a:normAutofit/>
          </a:bodyPr>
          <a:lstStyle/>
          <a:p>
            <a:r>
              <a:rPr lang="en-GB" sz="4800" b="1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A7CBBC-A63B-4AF4-9CAD-712DAFC7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525" y="1667931"/>
            <a:ext cx="9772122" cy="48514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i="1" dirty="0"/>
              <a:t>Ali A, </a:t>
            </a:r>
            <a:r>
              <a:rPr lang="en-GB" sz="1600" i="1" dirty="0" err="1"/>
              <a:t>Shamsuddin</a:t>
            </a:r>
            <a:r>
              <a:rPr lang="en-GB" sz="1600" i="1" dirty="0"/>
              <a:t> S M, </a:t>
            </a:r>
            <a:r>
              <a:rPr lang="en-GB" sz="1600" i="1" dirty="0" err="1"/>
              <a:t>Ralescu</a:t>
            </a:r>
            <a:r>
              <a:rPr lang="en-GB" sz="1600" i="1" dirty="0"/>
              <a:t> A L. Classification with class imbalance problem: A Review. 2015.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Santander Customer Satisfaction. Kaggle. Retrieved: </a:t>
            </a:r>
            <a:r>
              <a:rPr lang="en-GB" sz="1600" dirty="0">
                <a:hlinkClick r:id="rId2"/>
              </a:rPr>
              <a:t>https://www.kaggle.com/c/santander-customer-satisfaction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SMOTE - Synthetic Minority Oversampling Technique. </a:t>
            </a:r>
            <a:r>
              <a:rPr lang="en-GB" sz="1600" dirty="0" err="1"/>
              <a:t>Youtube</a:t>
            </a:r>
            <a:r>
              <a:rPr lang="en-GB" sz="1600" dirty="0"/>
              <a:t>. Retrieved: </a:t>
            </a:r>
            <a:r>
              <a:rPr lang="en-GB" sz="1600" dirty="0">
                <a:hlinkClick r:id="rId3"/>
              </a:rPr>
              <a:t>http://contrib.scikit-learn.org/imbalanced-learn/stable/auto_examples/over-sampling/plot_random_over_sampling.html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Random Over-Sampling. Imbalanced-learn. Retrieved: </a:t>
            </a:r>
            <a:r>
              <a:rPr lang="en-GB" sz="1600" dirty="0">
                <a:hlinkClick r:id="rId3"/>
              </a:rPr>
              <a:t>http://contrib.scikit-learn.org/imbalanced-learn/stable/auto_examples/over-sampling/plot_random_over_sampling.html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Random Under-Sampling. Imbalanced-learn. Retrieved: </a:t>
            </a:r>
            <a:r>
              <a:rPr lang="en-GB" sz="1600" dirty="0">
                <a:hlinkClick r:id="rId4"/>
              </a:rPr>
              <a:t>http://contrib.scikit-learn.org/imbalanced-learn/stable/auto_examples/under-sampling/plot_random_under_sampler.html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CS231n Convolutional Neural Networks for Visual Recognition. Stanford. Retrieved: </a:t>
            </a:r>
            <a:r>
              <a:rPr lang="en-GB" sz="1600" dirty="0">
                <a:hlinkClick r:id="rId5"/>
              </a:rPr>
              <a:t>http://cs231n.github.io/neural-networks-2/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135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6E10-CAA0-F547-9E7E-10823248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E3C3-5C82-9B48-A18C-D956CD83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5047721" cy="40062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Identify the </a:t>
            </a:r>
            <a:r>
              <a:rPr lang="en-GB" sz="3200" b="1" dirty="0">
                <a:solidFill>
                  <a:srgbClr val="FF0000"/>
                </a:solidFill>
              </a:rPr>
              <a:t>dissatisfied</a:t>
            </a:r>
            <a:r>
              <a:rPr lang="en-GB" sz="3200" dirty="0"/>
              <a:t> customers (before it’s too late)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Binary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FD2A1-45E7-F542-AF27-E633C4CA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3492500"/>
            <a:ext cx="3924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9E31F-27B5-4748-A916-F8B6D17D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The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9007FC-70AF-AD4D-9C42-8E15B9CD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u="sng" dirty="0"/>
              <a:t>76,020</a:t>
            </a:r>
            <a:r>
              <a:rPr lang="en-GB" sz="3800" u="sng" dirty="0"/>
              <a:t> samples</a:t>
            </a:r>
          </a:p>
          <a:p>
            <a:pPr lvl="1">
              <a:buFont typeface="Wingdings" pitchFamily="2" charset="2"/>
              <a:buChar char="Ø"/>
            </a:pPr>
            <a:r>
              <a:rPr lang="en-GB" sz="3400" dirty="0"/>
              <a:t>73,012 satisfied – </a:t>
            </a:r>
            <a:r>
              <a:rPr lang="en-GB" sz="3400" b="1" dirty="0"/>
              <a:t>Class 0</a:t>
            </a:r>
          </a:p>
          <a:p>
            <a:pPr lvl="1">
              <a:buFont typeface="Wingdings" pitchFamily="2" charset="2"/>
              <a:buChar char="Ø"/>
            </a:pPr>
            <a:r>
              <a:rPr lang="en-GB" sz="3400" dirty="0"/>
              <a:t>3,008 dissatisfied – </a:t>
            </a:r>
            <a:r>
              <a:rPr lang="en-GB" sz="3400" b="1" dirty="0"/>
              <a:t>Class 1</a:t>
            </a:r>
          </a:p>
          <a:p>
            <a:pPr marL="457200" lvl="1" indent="0">
              <a:buNone/>
            </a:pPr>
            <a:endParaRPr lang="en-GB" sz="3400" b="1" dirty="0"/>
          </a:p>
          <a:p>
            <a:pPr marL="0" indent="0">
              <a:buNone/>
            </a:pPr>
            <a:r>
              <a:rPr lang="en-GB" sz="3800" b="1" u="sng" dirty="0"/>
              <a:t>369</a:t>
            </a:r>
            <a:r>
              <a:rPr lang="en-GB" sz="3800" u="sng" dirty="0"/>
              <a:t> anonymized features</a:t>
            </a:r>
          </a:p>
        </p:txBody>
      </p:sp>
    </p:spTree>
    <p:extLst>
      <p:ext uri="{BB962C8B-B14F-4D97-AF65-F5344CB8AC3E}">
        <p14:creationId xmlns:p14="http://schemas.microsoft.com/office/powerpoint/2010/main" val="9258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86BBA9-6BAF-2A43-B63B-A830C4580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625505"/>
              </p:ext>
            </p:extLst>
          </p:nvPr>
        </p:nvGraphicFramePr>
        <p:xfrm>
          <a:off x="2523067" y="541867"/>
          <a:ext cx="8957732" cy="5843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99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F79580-03BC-4557-BC87-ADD825F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Solutions?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68B636-74A7-44B1-AF66-4BFA3334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1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u="sng" dirty="0"/>
              <a:t>Data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Over-sampling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Under-sampling</a:t>
            </a:r>
            <a:endParaRPr lang="en-GB" sz="3800" b="1" dirty="0"/>
          </a:p>
          <a:p>
            <a:pPr marL="0" indent="0">
              <a:buNone/>
            </a:pPr>
            <a:r>
              <a:rPr lang="en-GB" sz="3800" b="1" u="sng" dirty="0"/>
              <a:t>Algorithm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Class weight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/>
              <a:t>New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20145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9E0B38-B760-6545-BD02-2ED6DC611C3E}"/>
              </a:ext>
            </a:extLst>
          </p:cNvPr>
          <p:cNvSpPr txBox="1">
            <a:spLocks/>
          </p:cNvSpPr>
          <p:nvPr/>
        </p:nvSpPr>
        <p:spPr>
          <a:xfrm>
            <a:off x="3236913" y="2666999"/>
            <a:ext cx="8281987" cy="1054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6239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426FD6-33D9-4F9D-BD81-CAE562B750E6}"/>
              </a:ext>
            </a:extLst>
          </p:cNvPr>
          <p:cNvSpPr/>
          <p:nvPr/>
        </p:nvSpPr>
        <p:spPr>
          <a:xfrm>
            <a:off x="9490341" y="3232142"/>
            <a:ext cx="1814506" cy="12462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0B6F54-7913-4B63-80CB-082249E59B22}"/>
              </a:ext>
            </a:extLst>
          </p:cNvPr>
          <p:cNvSpPr/>
          <p:nvPr/>
        </p:nvSpPr>
        <p:spPr>
          <a:xfrm>
            <a:off x="2478886" y="3249578"/>
            <a:ext cx="1814506" cy="12462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ABCA2E-1E83-AA46-B554-76AD1579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GB" sz="5400" b="1" dirty="0"/>
              <a:t>Data Cleaning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1217FA-414E-473E-B474-6C1BCC5C2406}"/>
              </a:ext>
            </a:extLst>
          </p:cNvPr>
          <p:cNvSpPr/>
          <p:nvPr/>
        </p:nvSpPr>
        <p:spPr>
          <a:xfrm>
            <a:off x="4478866" y="3577167"/>
            <a:ext cx="990601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48B6D-A72E-4BB4-9DF5-864250322674}"/>
              </a:ext>
            </a:extLst>
          </p:cNvPr>
          <p:cNvSpPr txBox="1"/>
          <p:nvPr/>
        </p:nvSpPr>
        <p:spPr>
          <a:xfrm>
            <a:off x="2293413" y="3378200"/>
            <a:ext cx="2185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369 features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EAC8AD-F5BE-4577-85D5-7AAE27BC07EE}"/>
              </a:ext>
            </a:extLst>
          </p:cNvPr>
          <p:cNvSpPr/>
          <p:nvPr/>
        </p:nvSpPr>
        <p:spPr>
          <a:xfrm>
            <a:off x="8314268" y="3577167"/>
            <a:ext cx="990601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8C3CE-8DD0-4924-8BEB-88F73D5F8C91}"/>
              </a:ext>
            </a:extLst>
          </p:cNvPr>
          <p:cNvSpPr txBox="1"/>
          <p:nvPr/>
        </p:nvSpPr>
        <p:spPr>
          <a:xfrm>
            <a:off x="9304869" y="3392213"/>
            <a:ext cx="2185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</a:rPr>
              <a:t>319 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BE7F1B-910D-43B1-841D-D78C4B93714D}"/>
              </a:ext>
            </a:extLst>
          </p:cNvPr>
          <p:cNvSpPr/>
          <p:nvPr/>
        </p:nvSpPr>
        <p:spPr>
          <a:xfrm>
            <a:off x="5757070" y="2904523"/>
            <a:ext cx="2269593" cy="2082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4AF7B-7EC8-49B0-865D-E66E1819946A}"/>
              </a:ext>
            </a:extLst>
          </p:cNvPr>
          <p:cNvSpPr txBox="1"/>
          <p:nvPr/>
        </p:nvSpPr>
        <p:spPr>
          <a:xfrm>
            <a:off x="5799141" y="3007205"/>
            <a:ext cx="21854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</a:rPr>
              <a:t>50 features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</a:rPr>
              <a:t>repeated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</a:rPr>
              <a:t> or</a:t>
            </a:r>
          </a:p>
          <a:p>
            <a:pPr algn="ctr"/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3200" b="1" dirty="0">
                <a:solidFill>
                  <a:srgbClr val="FF0000"/>
                </a:solidFill>
              </a:rPr>
              <a:t>constant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073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{F75E96A2-3A9A-1F40-868C-55C0C94869FC}tf10001069</Template>
  <TotalTime>1049</TotalTime>
  <Words>648</Words>
  <Application>Microsoft Office PowerPoint</Application>
  <PresentationFormat>Widescreen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幼圆</vt:lpstr>
      <vt:lpstr>Arial</vt:lpstr>
      <vt:lpstr>Century Gothic</vt:lpstr>
      <vt:lpstr>Wingdings</vt:lpstr>
      <vt:lpstr>Wingdings 3</vt:lpstr>
      <vt:lpstr>Wisp</vt:lpstr>
      <vt:lpstr>Are your customers happy?</vt:lpstr>
      <vt:lpstr>PowerPoint Presentation</vt:lpstr>
      <vt:lpstr>PowerPoint Presentation</vt:lpstr>
      <vt:lpstr>Objective</vt:lpstr>
      <vt:lpstr>The Data</vt:lpstr>
      <vt:lpstr>PowerPoint Presentation</vt:lpstr>
      <vt:lpstr>Solutions?</vt:lpstr>
      <vt:lpstr>PowerPoint Presentation</vt:lpstr>
      <vt:lpstr>Data Cleaning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(RF)</vt:lpstr>
      <vt:lpstr>PowerPoint Presentation</vt:lpstr>
      <vt:lpstr>Why not use accuracy?</vt:lpstr>
      <vt:lpstr>Why not use accuracy?</vt:lpstr>
      <vt:lpstr>PowerPoint Presentation</vt:lpstr>
      <vt:lpstr>PowerPoint Presentation</vt:lpstr>
      <vt:lpstr>“Naïve” Over-sampling</vt:lpstr>
      <vt:lpstr>PowerPoint Presentation</vt:lpstr>
      <vt:lpstr>SMOTE (Synthetic Minority Over-sampling Technique)</vt:lpstr>
      <vt:lpstr>PowerPoint Presentation</vt:lpstr>
      <vt:lpstr>PowerPoint Presentation</vt:lpstr>
      <vt:lpstr>PowerPoint Presentation</vt:lpstr>
      <vt:lpstr>Random Under-sampling</vt:lpstr>
      <vt:lpstr>“Ensemble” Under-sampling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 – Other techniques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Jiaze SUN</cp:lastModifiedBy>
  <cp:revision>51</cp:revision>
  <dcterms:created xsi:type="dcterms:W3CDTF">2018-05-09T05:40:56Z</dcterms:created>
  <dcterms:modified xsi:type="dcterms:W3CDTF">2018-05-14T10:11:11Z</dcterms:modified>
</cp:coreProperties>
</file>