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Poppins Bold" charset="1" panose="00000800000000000000"/>
      <p:regular r:id="rId32"/>
    </p:embeddedFont>
    <p:embeddedFont>
      <p:font typeface="Inter" charset="1" panose="020B0502030000000004"/>
      <p:regular r:id="rId33"/>
    </p:embeddedFont>
    <p:embeddedFont>
      <p:font typeface="Inter Bold" charset="1" panose="020B0802030000000004"/>
      <p:regular r:id="rId34"/>
    </p:embeddedFont>
    <p:embeddedFont>
      <p:font typeface="Canva Sans Bold Italics" charset="1" panose="020B0803030501040103"/>
      <p:regular r:id="rId35"/>
    </p:embeddedFont>
    <p:embeddedFont>
      <p:font typeface="Canva Sans Bold" charset="1" panose="020B0803030501040103"/>
      <p:regular r:id="rId36"/>
    </p:embeddedFont>
    <p:embeddedFont>
      <p:font typeface="Finger Paint" charset="1" panose="020B05060400000200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jpe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justin9503-news-classifier-base-app-h5anzs.streamlit.app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Relationship Id="rId3" Target="../media/image3.png" Type="http://schemas.openxmlformats.org/officeDocument/2006/relationships/image"/><Relationship Id="rId4" Target="../media/image44.jpe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3.png" Type="http://schemas.openxmlformats.org/officeDocument/2006/relationships/image"/><Relationship Id="rId4" Target="../media/image43.jpe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823004"/>
            <a:ext cx="7830907" cy="0"/>
          </a:xfrm>
          <a:prstGeom prst="line">
            <a:avLst/>
          </a:prstGeom>
          <a:ln cap="flat" w="76200">
            <a:solidFill>
              <a:srgbClr val="EEF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247218" y="9823004"/>
            <a:ext cx="1793564" cy="0"/>
          </a:xfrm>
          <a:prstGeom prst="line">
            <a:avLst/>
          </a:prstGeom>
          <a:ln cap="flat" w="76200">
            <a:solidFill>
              <a:srgbClr val="EEF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57093" y="9823004"/>
            <a:ext cx="7830907" cy="0"/>
          </a:xfrm>
          <a:prstGeom prst="line">
            <a:avLst/>
          </a:prstGeom>
          <a:ln cap="flat" w="76200">
            <a:solidFill>
              <a:srgbClr val="EEF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1440152" cy="10349636"/>
          </a:xfrm>
          <a:custGeom>
            <a:avLst/>
            <a:gdLst/>
            <a:ahLst/>
            <a:cxnLst/>
            <a:rect r="r" b="b" t="t" l="l"/>
            <a:pathLst>
              <a:path h="10349636" w="31440152">
                <a:moveTo>
                  <a:pt x="0" y="0"/>
                </a:moveTo>
                <a:lnTo>
                  <a:pt x="31440152" y="0"/>
                </a:lnTo>
                <a:lnTo>
                  <a:pt x="31440152" y="10349636"/>
                </a:lnTo>
                <a:lnTo>
                  <a:pt x="0" y="1034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004" r="0" b="-2998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5918182" cy="8229600"/>
            <a:chOff x="0" y="0"/>
            <a:chExt cx="4192443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244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192443">
                  <a:moveTo>
                    <a:pt x="0" y="0"/>
                  </a:moveTo>
                  <a:lnTo>
                    <a:pt x="4192443" y="0"/>
                  </a:lnTo>
                  <a:lnTo>
                    <a:pt x="419244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5E5E5">
                <a:alpha val="7686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192443" cy="2186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828573" y="2194055"/>
            <a:ext cx="2019180" cy="1165355"/>
            <a:chOff x="0" y="0"/>
            <a:chExt cx="531801" cy="3069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801" cy="306925"/>
            </a:xfrm>
            <a:custGeom>
              <a:avLst/>
              <a:gdLst/>
              <a:ahLst/>
              <a:cxnLst/>
              <a:rect r="r" b="b" t="t" l="l"/>
              <a:pathLst>
                <a:path h="306925" w="531801">
                  <a:moveTo>
                    <a:pt x="0" y="0"/>
                  </a:moveTo>
                  <a:lnTo>
                    <a:pt x="531801" y="0"/>
                  </a:lnTo>
                  <a:lnTo>
                    <a:pt x="531801" y="306925"/>
                  </a:lnTo>
                  <a:lnTo>
                    <a:pt x="0" y="306925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31801" cy="34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78264" y="3427917"/>
            <a:ext cx="13819054" cy="397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2"/>
              </a:lnSpc>
            </a:pPr>
            <a:r>
              <a:rPr lang="en-US" sz="8552" spc="17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NEWS ARTICLES CLASSIFICATION</a:t>
            </a:r>
          </a:p>
          <a:p>
            <a:pPr algn="ctr" marL="0" indent="0" lvl="0">
              <a:lnSpc>
                <a:spcPts val="10262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3127829" y="2271271"/>
            <a:ext cx="2391574" cy="1194747"/>
            <a:chOff x="0" y="0"/>
            <a:chExt cx="629880" cy="3146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9880" cy="314666"/>
            </a:xfrm>
            <a:custGeom>
              <a:avLst/>
              <a:gdLst/>
              <a:ahLst/>
              <a:cxnLst/>
              <a:rect r="r" b="b" t="t" l="l"/>
              <a:pathLst>
                <a:path h="314666" w="629880">
                  <a:moveTo>
                    <a:pt x="0" y="0"/>
                  </a:moveTo>
                  <a:lnTo>
                    <a:pt x="629880" y="0"/>
                  </a:lnTo>
                  <a:lnTo>
                    <a:pt x="629880" y="314666"/>
                  </a:lnTo>
                  <a:lnTo>
                    <a:pt x="0" y="314666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29880" cy="3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1028700"/>
            <a:ext cx="2075182" cy="1194747"/>
            <a:chOff x="0" y="0"/>
            <a:chExt cx="546550" cy="3146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6550" cy="314666"/>
            </a:xfrm>
            <a:custGeom>
              <a:avLst/>
              <a:gdLst/>
              <a:ahLst/>
              <a:cxnLst/>
              <a:rect r="r" b="b" t="t" l="l"/>
              <a:pathLst>
                <a:path h="314666" w="546550">
                  <a:moveTo>
                    <a:pt x="0" y="0"/>
                  </a:moveTo>
                  <a:lnTo>
                    <a:pt x="546550" y="0"/>
                  </a:lnTo>
                  <a:lnTo>
                    <a:pt x="546550" y="314666"/>
                  </a:lnTo>
                  <a:lnTo>
                    <a:pt x="0" y="314666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546550" cy="3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823807" y="1028700"/>
            <a:ext cx="2123075" cy="1165355"/>
            <a:chOff x="0" y="0"/>
            <a:chExt cx="559164" cy="3069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59164" cy="306925"/>
            </a:xfrm>
            <a:custGeom>
              <a:avLst/>
              <a:gdLst/>
              <a:ahLst/>
              <a:cxnLst/>
              <a:rect r="r" b="b" t="t" l="l"/>
              <a:pathLst>
                <a:path h="306925" w="559164">
                  <a:moveTo>
                    <a:pt x="0" y="0"/>
                  </a:moveTo>
                  <a:lnTo>
                    <a:pt x="559164" y="0"/>
                  </a:lnTo>
                  <a:lnTo>
                    <a:pt x="559164" y="306925"/>
                  </a:lnTo>
                  <a:lnTo>
                    <a:pt x="0" y="306925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59164" cy="345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775130" y="6283977"/>
            <a:ext cx="11719925" cy="275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4"/>
              </a:lnSpc>
            </a:pPr>
            <a:r>
              <a:rPr lang="en-US" sz="39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Presented by:</a:t>
            </a:r>
          </a:p>
          <a:p>
            <a:pPr algn="ctr">
              <a:lnSpc>
                <a:spcPts val="5534"/>
              </a:lnSpc>
            </a:pPr>
            <a:r>
              <a:rPr lang="en-US" sz="39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Justin Ndivhuwo        Sinenkosi Sikhakhane</a:t>
            </a:r>
          </a:p>
          <a:p>
            <a:pPr algn="l">
              <a:lnSpc>
                <a:spcPts val="5534"/>
              </a:lnSpc>
            </a:pPr>
            <a:r>
              <a:rPr lang="en-US" sz="39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39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Aiden Geluk               Kentse Mphahlele </a:t>
            </a:r>
          </a:p>
          <a:p>
            <a:pPr algn="ctr">
              <a:lnSpc>
                <a:spcPts val="5534"/>
              </a:lnSpc>
              <a:spcBef>
                <a:spcPct val="0"/>
              </a:spcBef>
            </a:pPr>
            <a:r>
              <a:rPr lang="en-US" sz="39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Ntokozo Hadebe       Obed Segwate Mabowa                                   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8063553"/>
            <a:ext cx="2075182" cy="1194747"/>
            <a:chOff x="0" y="0"/>
            <a:chExt cx="546550" cy="31466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6550" cy="314666"/>
            </a:xfrm>
            <a:custGeom>
              <a:avLst/>
              <a:gdLst/>
              <a:ahLst/>
              <a:cxnLst/>
              <a:rect r="r" b="b" t="t" l="l"/>
              <a:pathLst>
                <a:path h="314666" w="546550">
                  <a:moveTo>
                    <a:pt x="0" y="0"/>
                  </a:moveTo>
                  <a:lnTo>
                    <a:pt x="546550" y="0"/>
                  </a:lnTo>
                  <a:lnTo>
                    <a:pt x="546550" y="314666"/>
                  </a:lnTo>
                  <a:lnTo>
                    <a:pt x="0" y="314666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6550" cy="3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23807" y="8063553"/>
            <a:ext cx="2123075" cy="1194747"/>
            <a:chOff x="0" y="0"/>
            <a:chExt cx="559164" cy="3146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9164" cy="314666"/>
            </a:xfrm>
            <a:custGeom>
              <a:avLst/>
              <a:gdLst/>
              <a:ahLst/>
              <a:cxnLst/>
              <a:rect r="r" b="b" t="t" l="l"/>
              <a:pathLst>
                <a:path h="314666" w="559164">
                  <a:moveTo>
                    <a:pt x="0" y="0"/>
                  </a:moveTo>
                  <a:lnTo>
                    <a:pt x="559164" y="0"/>
                  </a:lnTo>
                  <a:lnTo>
                    <a:pt x="559164" y="314666"/>
                  </a:lnTo>
                  <a:lnTo>
                    <a:pt x="0" y="314666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59164" cy="3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0"/>
            <a:ext cx="2394720" cy="1126942"/>
            <a:chOff x="0" y="0"/>
            <a:chExt cx="630708" cy="2968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0708" cy="296808"/>
            </a:xfrm>
            <a:custGeom>
              <a:avLst/>
              <a:gdLst/>
              <a:ahLst/>
              <a:cxnLst/>
              <a:rect r="r" b="b" t="t" l="l"/>
              <a:pathLst>
                <a:path h="296808" w="630708">
                  <a:moveTo>
                    <a:pt x="0" y="0"/>
                  </a:moveTo>
                  <a:lnTo>
                    <a:pt x="630708" y="0"/>
                  </a:lnTo>
                  <a:lnTo>
                    <a:pt x="630708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30708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611990" y="0"/>
            <a:ext cx="2676010" cy="1126942"/>
            <a:chOff x="0" y="0"/>
            <a:chExt cx="704793" cy="2968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04793" cy="296808"/>
            </a:xfrm>
            <a:custGeom>
              <a:avLst/>
              <a:gdLst/>
              <a:ahLst/>
              <a:cxnLst/>
              <a:rect r="r" b="b" t="t" l="l"/>
              <a:pathLst>
                <a:path h="296808" w="704793">
                  <a:moveTo>
                    <a:pt x="0" y="0"/>
                  </a:moveTo>
                  <a:lnTo>
                    <a:pt x="704793" y="0"/>
                  </a:lnTo>
                  <a:lnTo>
                    <a:pt x="704793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04793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158342" y="1666936"/>
            <a:ext cx="12747317" cy="6865391"/>
          </a:xfrm>
          <a:custGeom>
            <a:avLst/>
            <a:gdLst/>
            <a:ahLst/>
            <a:cxnLst/>
            <a:rect r="r" b="b" t="t" l="l"/>
            <a:pathLst>
              <a:path h="6865391" w="12747317">
                <a:moveTo>
                  <a:pt x="0" y="0"/>
                </a:moveTo>
                <a:lnTo>
                  <a:pt x="12747316" y="0"/>
                </a:lnTo>
                <a:lnTo>
                  <a:pt x="12747316" y="6865391"/>
                </a:lnTo>
                <a:lnTo>
                  <a:pt x="0" y="6865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394720" y="-184842"/>
            <a:ext cx="13217269" cy="144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9"/>
              </a:lnSpc>
            </a:pPr>
          </a:p>
          <a:p>
            <a:pPr algn="ctr">
              <a:lnSpc>
                <a:spcPts val="6428"/>
              </a:lnSpc>
              <a:spcBef>
                <a:spcPct val="0"/>
              </a:spcBef>
            </a:pPr>
            <a:r>
              <a:rPr lang="en-US" sz="45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CATEGORY DISTRIBUTION FOR TEST DATA</a:t>
            </a:r>
          </a:p>
          <a:p>
            <a:pPr algn="ctr">
              <a:lnSpc>
                <a:spcPts val="1648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56178" y="8702077"/>
            <a:ext cx="18175644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Headline Word Cloud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84082" y="0"/>
            <a:ext cx="3003918" cy="1126942"/>
            <a:chOff x="0" y="0"/>
            <a:chExt cx="791155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1155" cy="296808"/>
            </a:xfrm>
            <a:custGeom>
              <a:avLst/>
              <a:gdLst/>
              <a:ahLst/>
              <a:cxnLst/>
              <a:rect r="r" b="b" t="t" l="l"/>
              <a:pathLst>
                <a:path h="296808" w="791155">
                  <a:moveTo>
                    <a:pt x="0" y="0"/>
                  </a:moveTo>
                  <a:lnTo>
                    <a:pt x="791155" y="0"/>
                  </a:lnTo>
                  <a:lnTo>
                    <a:pt x="791155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1155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2281834" cy="1126942"/>
            <a:chOff x="0" y="0"/>
            <a:chExt cx="600977" cy="296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0977" cy="296808"/>
            </a:xfrm>
            <a:custGeom>
              <a:avLst/>
              <a:gdLst/>
              <a:ahLst/>
              <a:cxnLst/>
              <a:rect r="r" b="b" t="t" l="l"/>
              <a:pathLst>
                <a:path h="296808" w="600977">
                  <a:moveTo>
                    <a:pt x="0" y="0"/>
                  </a:moveTo>
                  <a:lnTo>
                    <a:pt x="600977" y="0"/>
                  </a:lnTo>
                  <a:lnTo>
                    <a:pt x="600977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00977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0" y="1922532"/>
            <a:ext cx="18288000" cy="6026308"/>
          </a:xfrm>
          <a:custGeom>
            <a:avLst/>
            <a:gdLst/>
            <a:ahLst/>
            <a:cxnLst/>
            <a:rect r="r" b="b" t="t" l="l"/>
            <a:pathLst>
              <a:path h="6026308" w="18288000">
                <a:moveTo>
                  <a:pt x="0" y="0"/>
                </a:moveTo>
                <a:lnTo>
                  <a:pt x="18288000" y="0"/>
                </a:lnTo>
                <a:lnTo>
                  <a:pt x="18288000" y="6026308"/>
                </a:lnTo>
                <a:lnTo>
                  <a:pt x="0" y="6026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54851" y="8063095"/>
            <a:ext cx="18178297" cy="149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line plots visualize the average length of headlines, descriptions, and content across different categories of news articles.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2487576" y="-20185"/>
            <a:ext cx="12564945" cy="141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5"/>
              </a:lnSpc>
            </a:pP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TEXT LENGTH DISTRIBUTION BY CATEGORY</a:t>
            </a:r>
          </a:p>
          <a:p>
            <a:pPr algn="ctr">
              <a:lnSpc>
                <a:spcPts val="3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48" y="0"/>
            <a:ext cx="3676447" cy="1126942"/>
            <a:chOff x="0" y="0"/>
            <a:chExt cx="968282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8282" cy="296808"/>
            </a:xfrm>
            <a:custGeom>
              <a:avLst/>
              <a:gdLst/>
              <a:ahLst/>
              <a:cxnLst/>
              <a:rect r="r" b="b" t="t" l="l"/>
              <a:pathLst>
                <a:path h="296808" w="968282">
                  <a:moveTo>
                    <a:pt x="0" y="0"/>
                  </a:moveTo>
                  <a:lnTo>
                    <a:pt x="968282" y="0"/>
                  </a:lnTo>
                  <a:lnTo>
                    <a:pt x="968282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8282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0" y="1891424"/>
            <a:ext cx="18321048" cy="6049403"/>
          </a:xfrm>
          <a:custGeom>
            <a:avLst/>
            <a:gdLst/>
            <a:ahLst/>
            <a:cxnLst/>
            <a:rect r="r" b="b" t="t" l="l"/>
            <a:pathLst>
              <a:path h="6049403" w="18321048">
                <a:moveTo>
                  <a:pt x="0" y="0"/>
                </a:moveTo>
                <a:lnTo>
                  <a:pt x="18321048" y="0"/>
                </a:lnTo>
                <a:lnTo>
                  <a:pt x="18321048" y="6049403"/>
                </a:lnTo>
                <a:lnTo>
                  <a:pt x="0" y="604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277675" y="0"/>
            <a:ext cx="4010325" cy="1126942"/>
            <a:chOff x="0" y="0"/>
            <a:chExt cx="1056217" cy="2968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56217" cy="296808"/>
            </a:xfrm>
            <a:custGeom>
              <a:avLst/>
              <a:gdLst/>
              <a:ahLst/>
              <a:cxnLst/>
              <a:rect r="r" b="b" t="t" l="l"/>
              <a:pathLst>
                <a:path h="296808" w="1056217">
                  <a:moveTo>
                    <a:pt x="0" y="0"/>
                  </a:moveTo>
                  <a:lnTo>
                    <a:pt x="1056217" y="0"/>
                  </a:lnTo>
                  <a:lnTo>
                    <a:pt x="1056217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56217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78488" y="174625"/>
            <a:ext cx="1586156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TEXT LENGTH 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33048" y="8161086"/>
            <a:ext cx="1828800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histogram plots visualize the total length of headlines, descriptions, and content across different categories of news articles.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532078" y="1958645"/>
            <a:ext cx="6755922" cy="6755922"/>
          </a:xfrm>
          <a:custGeom>
            <a:avLst/>
            <a:gdLst/>
            <a:ahLst/>
            <a:cxnLst/>
            <a:rect r="r" b="b" t="t" l="l"/>
            <a:pathLst>
              <a:path h="6755922" w="6755922">
                <a:moveTo>
                  <a:pt x="0" y="0"/>
                </a:moveTo>
                <a:lnTo>
                  <a:pt x="6755922" y="0"/>
                </a:lnTo>
                <a:lnTo>
                  <a:pt x="6755922" y="6755922"/>
                </a:lnTo>
                <a:lnTo>
                  <a:pt x="0" y="675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715115" y="3933596"/>
            <a:ext cx="12697957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TRAINING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33048" y="-88468"/>
            <a:ext cx="11723381" cy="1117168"/>
            <a:chOff x="0" y="0"/>
            <a:chExt cx="3087639" cy="2942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87639" cy="294234"/>
            </a:xfrm>
            <a:custGeom>
              <a:avLst/>
              <a:gdLst/>
              <a:ahLst/>
              <a:cxnLst/>
              <a:rect r="r" b="b" t="t" l="l"/>
              <a:pathLst>
                <a:path h="294234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087639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82842" y="-88468"/>
            <a:ext cx="1255967" cy="1117168"/>
            <a:chOff x="0" y="0"/>
            <a:chExt cx="330790" cy="2942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49691" y="-88468"/>
            <a:ext cx="1255967" cy="1117168"/>
            <a:chOff x="0" y="0"/>
            <a:chExt cx="330790" cy="2942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315233" y="-88468"/>
            <a:ext cx="1255967" cy="1117168"/>
            <a:chOff x="0" y="0"/>
            <a:chExt cx="330790" cy="2942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802677" y="3277"/>
            <a:ext cx="1603695" cy="1025423"/>
            <a:chOff x="0" y="0"/>
            <a:chExt cx="422372" cy="270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2372" cy="270070"/>
            </a:xfrm>
            <a:custGeom>
              <a:avLst/>
              <a:gdLst/>
              <a:ahLst/>
              <a:cxnLst/>
              <a:rect r="r" b="b" t="t" l="l"/>
              <a:pathLst>
                <a:path h="270070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070"/>
                  </a:lnTo>
                  <a:lnTo>
                    <a:pt x="0" y="27007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22372" cy="30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48" y="0"/>
            <a:ext cx="2926894" cy="1156334"/>
            <a:chOff x="0" y="0"/>
            <a:chExt cx="770869" cy="304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0869" cy="304549"/>
            </a:xfrm>
            <a:custGeom>
              <a:avLst/>
              <a:gdLst/>
              <a:ahLst/>
              <a:cxnLst/>
              <a:rect r="r" b="b" t="t" l="l"/>
              <a:pathLst>
                <a:path h="304549" w="770869">
                  <a:moveTo>
                    <a:pt x="0" y="0"/>
                  </a:moveTo>
                  <a:lnTo>
                    <a:pt x="770869" y="0"/>
                  </a:lnTo>
                  <a:lnTo>
                    <a:pt x="770869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0869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29871" y="0"/>
            <a:ext cx="1299951" cy="1156334"/>
            <a:chOff x="0" y="0"/>
            <a:chExt cx="342374" cy="304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2374" cy="304549"/>
            </a:xfrm>
            <a:custGeom>
              <a:avLst/>
              <a:gdLst/>
              <a:ahLst/>
              <a:cxnLst/>
              <a:rect r="r" b="b" t="t" l="l"/>
              <a:pathLst>
                <a:path h="304549" w="342374">
                  <a:moveTo>
                    <a:pt x="0" y="0"/>
                  </a:moveTo>
                  <a:lnTo>
                    <a:pt x="342374" y="0"/>
                  </a:lnTo>
                  <a:lnTo>
                    <a:pt x="342374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2374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3483" y="0"/>
            <a:ext cx="3004517" cy="1156334"/>
            <a:chOff x="0" y="0"/>
            <a:chExt cx="791313" cy="3045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1313" cy="304549"/>
            </a:xfrm>
            <a:custGeom>
              <a:avLst/>
              <a:gdLst/>
              <a:ahLst/>
              <a:cxnLst/>
              <a:rect r="r" b="b" t="t" l="l"/>
              <a:pathLst>
                <a:path h="304549" w="791313">
                  <a:moveTo>
                    <a:pt x="0" y="0"/>
                  </a:moveTo>
                  <a:lnTo>
                    <a:pt x="791313" y="0"/>
                  </a:lnTo>
                  <a:lnTo>
                    <a:pt x="791313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1313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23495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79512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35529" y="9557364"/>
            <a:ext cx="1255967" cy="729636"/>
            <a:chOff x="0" y="0"/>
            <a:chExt cx="330790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091546" y="9557364"/>
            <a:ext cx="1255967" cy="729636"/>
            <a:chOff x="0" y="0"/>
            <a:chExt cx="330790" cy="1921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93051" y="2112954"/>
            <a:ext cx="12549685" cy="492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3"/>
              </a:lnSpc>
            </a:pPr>
            <a:r>
              <a:rPr lang="en-US" sz="383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 preprocessing includes:</a:t>
            </a:r>
          </a:p>
          <a:p>
            <a:pPr algn="just" marL="1653941" indent="-551314" lvl="2">
              <a:lnSpc>
                <a:spcPts val="5362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Lowercasing</a:t>
            </a:r>
          </a:p>
          <a:p>
            <a:pPr algn="just" marL="1653941" indent="-551314" lvl="2">
              <a:lnSpc>
                <a:spcPts val="5362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Tokenization</a:t>
            </a:r>
          </a:p>
          <a:p>
            <a:pPr algn="just" marL="1653941" indent="-551314" lvl="2">
              <a:lnSpc>
                <a:spcPts val="5362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Removing Stop Words</a:t>
            </a:r>
          </a:p>
          <a:p>
            <a:pPr algn="just" marL="1653941" indent="-551314" lvl="2">
              <a:lnSpc>
                <a:spcPts val="5362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Lemmatization</a:t>
            </a:r>
          </a:p>
          <a:p>
            <a:pPr algn="just" marL="1653941" indent="-551314" lvl="2">
              <a:lnSpc>
                <a:spcPts val="5362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Handling Imbalanced Data</a:t>
            </a:r>
          </a:p>
          <a:p>
            <a:pPr algn="just" marL="1653941" indent="-551314" lvl="2">
              <a:lnSpc>
                <a:spcPts val="5362"/>
              </a:lnSpc>
              <a:spcBef>
                <a:spcPct val="0"/>
              </a:spcBef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Vectorization (TDIF)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3463174" y="1773993"/>
            <a:ext cx="3501781" cy="3985758"/>
          </a:xfrm>
          <a:custGeom>
            <a:avLst/>
            <a:gdLst/>
            <a:ahLst/>
            <a:cxnLst/>
            <a:rect r="r" b="b" t="t" l="l"/>
            <a:pathLst>
              <a:path h="3985758" w="3501781">
                <a:moveTo>
                  <a:pt x="0" y="0"/>
                </a:moveTo>
                <a:lnTo>
                  <a:pt x="3501781" y="0"/>
                </a:lnTo>
                <a:lnTo>
                  <a:pt x="3501781" y="3985758"/>
                </a:lnTo>
                <a:lnTo>
                  <a:pt x="0" y="398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517482" y="5726299"/>
            <a:ext cx="3532001" cy="3532001"/>
          </a:xfrm>
          <a:custGeom>
            <a:avLst/>
            <a:gdLst/>
            <a:ahLst/>
            <a:cxnLst/>
            <a:rect r="r" b="b" t="t" l="l"/>
            <a:pathLst>
              <a:path h="3532001" w="3532001">
                <a:moveTo>
                  <a:pt x="0" y="0"/>
                </a:moveTo>
                <a:lnTo>
                  <a:pt x="3532001" y="0"/>
                </a:lnTo>
                <a:lnTo>
                  <a:pt x="3532001" y="3532001"/>
                </a:lnTo>
                <a:lnTo>
                  <a:pt x="0" y="35320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675435" y="346709"/>
            <a:ext cx="878773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308788" y="0"/>
            <a:ext cx="1299951" cy="1156334"/>
            <a:chOff x="0" y="0"/>
            <a:chExt cx="342374" cy="30454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42374" cy="304549"/>
            </a:xfrm>
            <a:custGeom>
              <a:avLst/>
              <a:gdLst/>
              <a:ahLst/>
              <a:cxnLst/>
              <a:rect r="r" b="b" t="t" l="l"/>
              <a:pathLst>
                <a:path h="304549" w="342374">
                  <a:moveTo>
                    <a:pt x="0" y="0"/>
                  </a:moveTo>
                  <a:lnTo>
                    <a:pt x="342374" y="0"/>
                  </a:lnTo>
                  <a:lnTo>
                    <a:pt x="342374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42374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0"/>
            <a:ext cx="2315160" cy="1028700"/>
            <a:chOff x="0" y="0"/>
            <a:chExt cx="609754" cy="2709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9754" cy="270933"/>
            </a:xfrm>
            <a:custGeom>
              <a:avLst/>
              <a:gdLst/>
              <a:ahLst/>
              <a:cxnLst/>
              <a:rect r="r" b="b" t="t" l="l"/>
              <a:pathLst>
                <a:path h="270933" w="609754">
                  <a:moveTo>
                    <a:pt x="0" y="0"/>
                  </a:moveTo>
                  <a:lnTo>
                    <a:pt x="609754" y="0"/>
                  </a:lnTo>
                  <a:lnTo>
                    <a:pt x="60975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0975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92717" y="0"/>
            <a:ext cx="1666413" cy="1028700"/>
            <a:chOff x="0" y="0"/>
            <a:chExt cx="438891" cy="2709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38891" cy="270933"/>
            </a:xfrm>
            <a:custGeom>
              <a:avLst/>
              <a:gdLst/>
              <a:ahLst/>
              <a:cxnLst/>
              <a:rect r="r" b="b" t="t" l="l"/>
              <a:pathLst>
                <a:path h="270933" w="438891">
                  <a:moveTo>
                    <a:pt x="0" y="0"/>
                  </a:moveTo>
                  <a:lnTo>
                    <a:pt x="438891" y="0"/>
                  </a:lnTo>
                  <a:lnTo>
                    <a:pt x="438891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38891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363955" y="0"/>
            <a:ext cx="2924045" cy="1028700"/>
            <a:chOff x="0" y="0"/>
            <a:chExt cx="770119" cy="27093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70119" cy="270933"/>
            </a:xfrm>
            <a:custGeom>
              <a:avLst/>
              <a:gdLst/>
              <a:ahLst/>
              <a:cxnLst/>
              <a:rect r="r" b="b" t="t" l="l"/>
              <a:pathLst>
                <a:path h="270933" w="770119">
                  <a:moveTo>
                    <a:pt x="0" y="0"/>
                  </a:moveTo>
                  <a:lnTo>
                    <a:pt x="770119" y="0"/>
                  </a:lnTo>
                  <a:lnTo>
                    <a:pt x="770119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70119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715210" y="0"/>
            <a:ext cx="1666413" cy="1028700"/>
            <a:chOff x="0" y="0"/>
            <a:chExt cx="438891" cy="2709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8891" cy="270933"/>
            </a:xfrm>
            <a:custGeom>
              <a:avLst/>
              <a:gdLst/>
              <a:ahLst/>
              <a:cxnLst/>
              <a:rect r="r" b="b" t="t" l="l"/>
              <a:pathLst>
                <a:path h="270933" w="438891">
                  <a:moveTo>
                    <a:pt x="0" y="0"/>
                  </a:moveTo>
                  <a:lnTo>
                    <a:pt x="438891" y="0"/>
                  </a:lnTo>
                  <a:lnTo>
                    <a:pt x="438891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38891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965881" y="2333080"/>
            <a:ext cx="2262848" cy="1852251"/>
          </a:xfrm>
          <a:custGeom>
            <a:avLst/>
            <a:gdLst/>
            <a:ahLst/>
            <a:cxnLst/>
            <a:rect r="r" b="b" t="t" l="l"/>
            <a:pathLst>
              <a:path h="1852251" w="2262848">
                <a:moveTo>
                  <a:pt x="0" y="0"/>
                </a:moveTo>
                <a:lnTo>
                  <a:pt x="2262849" y="0"/>
                </a:lnTo>
                <a:lnTo>
                  <a:pt x="2262849" y="1852251"/>
                </a:lnTo>
                <a:lnTo>
                  <a:pt x="0" y="185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124450" y="6616585"/>
            <a:ext cx="2702183" cy="2060871"/>
          </a:xfrm>
          <a:custGeom>
            <a:avLst/>
            <a:gdLst/>
            <a:ahLst/>
            <a:cxnLst/>
            <a:rect r="r" b="b" t="t" l="l"/>
            <a:pathLst>
              <a:path h="2060871" w="2702183">
                <a:moveTo>
                  <a:pt x="0" y="0"/>
                </a:moveTo>
                <a:lnTo>
                  <a:pt x="2702183" y="0"/>
                </a:lnTo>
                <a:lnTo>
                  <a:pt x="2702183" y="2060871"/>
                </a:lnTo>
                <a:lnTo>
                  <a:pt x="0" y="2060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4" t="0" r="-2234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097306" y="4566331"/>
            <a:ext cx="2651577" cy="1764504"/>
          </a:xfrm>
          <a:custGeom>
            <a:avLst/>
            <a:gdLst/>
            <a:ahLst/>
            <a:cxnLst/>
            <a:rect r="r" b="b" t="t" l="l"/>
            <a:pathLst>
              <a:path h="1764504" w="2651577">
                <a:moveTo>
                  <a:pt x="0" y="0"/>
                </a:moveTo>
                <a:lnTo>
                  <a:pt x="2651576" y="0"/>
                </a:lnTo>
                <a:lnTo>
                  <a:pt x="2651576" y="1764504"/>
                </a:lnTo>
                <a:lnTo>
                  <a:pt x="0" y="1764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622608" y="1939005"/>
            <a:ext cx="2636692" cy="1866423"/>
          </a:xfrm>
          <a:custGeom>
            <a:avLst/>
            <a:gdLst/>
            <a:ahLst/>
            <a:cxnLst/>
            <a:rect r="r" b="b" t="t" l="l"/>
            <a:pathLst>
              <a:path h="1866423" w="2636692">
                <a:moveTo>
                  <a:pt x="0" y="0"/>
                </a:moveTo>
                <a:lnTo>
                  <a:pt x="2636692" y="0"/>
                </a:lnTo>
                <a:lnTo>
                  <a:pt x="2636692" y="1866423"/>
                </a:lnTo>
                <a:lnTo>
                  <a:pt x="0" y="186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192717" y="4715733"/>
            <a:ext cx="3829989" cy="1465699"/>
          </a:xfrm>
          <a:custGeom>
            <a:avLst/>
            <a:gdLst/>
            <a:ahLst/>
            <a:cxnLst/>
            <a:rect r="r" b="b" t="t" l="l"/>
            <a:pathLst>
              <a:path h="1465699" w="3829989">
                <a:moveTo>
                  <a:pt x="0" y="0"/>
                </a:moveTo>
                <a:lnTo>
                  <a:pt x="3829989" y="0"/>
                </a:lnTo>
                <a:lnTo>
                  <a:pt x="3829989" y="1465700"/>
                </a:lnTo>
                <a:lnTo>
                  <a:pt x="0" y="1465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97" t="0" r="-2197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638019" y="6811242"/>
            <a:ext cx="3779131" cy="2116313"/>
          </a:xfrm>
          <a:custGeom>
            <a:avLst/>
            <a:gdLst/>
            <a:ahLst/>
            <a:cxnLst/>
            <a:rect r="r" b="b" t="t" l="l"/>
            <a:pathLst>
              <a:path h="2116313" w="3779131">
                <a:moveTo>
                  <a:pt x="0" y="0"/>
                </a:moveTo>
                <a:lnTo>
                  <a:pt x="3779131" y="0"/>
                </a:lnTo>
                <a:lnTo>
                  <a:pt x="3779131" y="2116313"/>
                </a:lnTo>
                <a:lnTo>
                  <a:pt x="0" y="21163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5731" y="2780775"/>
            <a:ext cx="5638146" cy="12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579" indent="-435290" lvl="1">
              <a:lnSpc>
                <a:spcPts val="3750"/>
              </a:lnSpc>
              <a:buFont typeface="Arial"/>
              <a:buChar char="•"/>
            </a:pPr>
            <a:r>
              <a:rPr lang="en-US" sz="403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Logistic Regression </a:t>
            </a:r>
          </a:p>
          <a:p>
            <a:pPr algn="l">
              <a:lnSpc>
                <a:spcPts val="3750"/>
              </a:lnSpc>
            </a:pPr>
          </a:p>
          <a:p>
            <a:pPr algn="l">
              <a:lnSpc>
                <a:spcPts val="2553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4780967" y="174625"/>
            <a:ext cx="80124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TRAINING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67833" y="1335788"/>
            <a:ext cx="4240569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Models Trained: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0762" y="7448804"/>
            <a:ext cx="4030861" cy="7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390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Naive Bayes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0" y="4936061"/>
            <a:ext cx="7087015" cy="1762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390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Support Vector Machine (SVM)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9607158" y="5115081"/>
            <a:ext cx="2964061" cy="7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390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Bagging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9534820" y="2632502"/>
            <a:ext cx="4742855" cy="7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390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9448312" y="7448804"/>
            <a:ext cx="3345061" cy="7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390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AdaBoost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33048" y="-88468"/>
            <a:ext cx="4404874" cy="1117168"/>
            <a:chOff x="0" y="0"/>
            <a:chExt cx="1160131" cy="2942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0131" cy="294234"/>
            </a:xfrm>
            <a:custGeom>
              <a:avLst/>
              <a:gdLst/>
              <a:ahLst/>
              <a:cxnLst/>
              <a:rect r="r" b="b" t="t" l="l"/>
              <a:pathLst>
                <a:path h="294234" w="1160131">
                  <a:moveTo>
                    <a:pt x="0" y="0"/>
                  </a:moveTo>
                  <a:lnTo>
                    <a:pt x="1160131" y="0"/>
                  </a:lnTo>
                  <a:lnTo>
                    <a:pt x="1160131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60131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315233" y="-88468"/>
            <a:ext cx="1255967" cy="1117168"/>
            <a:chOff x="0" y="0"/>
            <a:chExt cx="330790" cy="29423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802677" y="3277"/>
            <a:ext cx="1603695" cy="1025423"/>
            <a:chOff x="0" y="0"/>
            <a:chExt cx="422372" cy="2700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2372" cy="270070"/>
            </a:xfrm>
            <a:custGeom>
              <a:avLst/>
              <a:gdLst/>
              <a:ahLst/>
              <a:cxnLst/>
              <a:rect r="r" b="b" t="t" l="l"/>
              <a:pathLst>
                <a:path h="270070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070"/>
                  </a:lnTo>
                  <a:lnTo>
                    <a:pt x="0" y="27007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22372" cy="30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71902" y="2554081"/>
            <a:ext cx="12620991" cy="529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8"/>
              </a:lnSpc>
            </a:pPr>
            <a:r>
              <a:rPr lang="en-US" sz="3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We Tune Models to: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Optimize Performance, 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revent Overfitting/Underfitting, 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mprove Efficiency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and adapt to Data. 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</a:p>
          <a:p>
            <a:pPr algn="l">
              <a:lnSpc>
                <a:spcPts val="8208"/>
              </a:lnSpc>
            </a:pPr>
            <a:r>
              <a:rPr lang="en-US" sz="3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Tuning Method Used: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tuned our model using RandomSearchCV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3798976" y="1459964"/>
            <a:ext cx="4125113" cy="4114800"/>
          </a:xfrm>
          <a:custGeom>
            <a:avLst/>
            <a:gdLst/>
            <a:ahLst/>
            <a:cxnLst/>
            <a:rect r="r" b="b" t="t" l="l"/>
            <a:pathLst>
              <a:path h="4114800" w="4125113">
                <a:moveTo>
                  <a:pt x="0" y="0"/>
                </a:moveTo>
                <a:lnTo>
                  <a:pt x="4125113" y="0"/>
                </a:lnTo>
                <a:lnTo>
                  <a:pt x="4125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798976" y="6700713"/>
            <a:ext cx="4489024" cy="2856652"/>
          </a:xfrm>
          <a:custGeom>
            <a:avLst/>
            <a:gdLst/>
            <a:ahLst/>
            <a:cxnLst/>
            <a:rect r="r" b="b" t="t" l="l"/>
            <a:pathLst>
              <a:path h="2856652" w="4489024">
                <a:moveTo>
                  <a:pt x="0" y="0"/>
                </a:moveTo>
                <a:lnTo>
                  <a:pt x="4489024" y="0"/>
                </a:lnTo>
                <a:lnTo>
                  <a:pt x="4489024" y="2856651"/>
                </a:lnTo>
                <a:lnTo>
                  <a:pt x="0" y="2856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736626" y="135623"/>
            <a:ext cx="891306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TUNING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342549" y="2477014"/>
            <a:ext cx="6945451" cy="6781286"/>
          </a:xfrm>
          <a:custGeom>
            <a:avLst/>
            <a:gdLst/>
            <a:ahLst/>
            <a:cxnLst/>
            <a:rect r="r" b="b" t="t" l="l"/>
            <a:pathLst>
              <a:path h="6781286" w="6945451">
                <a:moveTo>
                  <a:pt x="0" y="0"/>
                </a:moveTo>
                <a:lnTo>
                  <a:pt x="6945451" y="0"/>
                </a:lnTo>
                <a:lnTo>
                  <a:pt x="6945451" y="6781286"/>
                </a:lnTo>
                <a:lnTo>
                  <a:pt x="0" y="6781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-33048" y="3457882"/>
            <a:ext cx="11342549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METRICS EVALUATION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33048" y="-88468"/>
            <a:ext cx="11723381" cy="1117168"/>
            <a:chOff x="0" y="0"/>
            <a:chExt cx="3087639" cy="2942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87639" cy="294234"/>
            </a:xfrm>
            <a:custGeom>
              <a:avLst/>
              <a:gdLst/>
              <a:ahLst/>
              <a:cxnLst/>
              <a:rect r="r" b="b" t="t" l="l"/>
              <a:pathLst>
                <a:path h="294234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087639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82842" y="-88468"/>
            <a:ext cx="1255967" cy="1117168"/>
            <a:chOff x="0" y="0"/>
            <a:chExt cx="330790" cy="2942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49691" y="-88468"/>
            <a:ext cx="1255967" cy="1117168"/>
            <a:chOff x="0" y="0"/>
            <a:chExt cx="330790" cy="2942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315233" y="-88468"/>
            <a:ext cx="1255967" cy="1117168"/>
            <a:chOff x="0" y="0"/>
            <a:chExt cx="330790" cy="2942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802677" y="3277"/>
            <a:ext cx="1603695" cy="1025423"/>
            <a:chOff x="0" y="0"/>
            <a:chExt cx="422372" cy="270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2372" cy="270070"/>
            </a:xfrm>
            <a:custGeom>
              <a:avLst/>
              <a:gdLst/>
              <a:ahLst/>
              <a:cxnLst/>
              <a:rect r="r" b="b" t="t" l="l"/>
              <a:pathLst>
                <a:path h="270070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070"/>
                  </a:lnTo>
                  <a:lnTo>
                    <a:pt x="0" y="27007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22372" cy="30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77675" y="165191"/>
            <a:ext cx="4247070" cy="1126942"/>
            <a:chOff x="0" y="0"/>
            <a:chExt cx="1118570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8570" cy="296808"/>
            </a:xfrm>
            <a:custGeom>
              <a:avLst/>
              <a:gdLst/>
              <a:ahLst/>
              <a:cxnLst/>
              <a:rect r="r" b="b" t="t" l="l"/>
              <a:pathLst>
                <a:path h="296808" w="1118570">
                  <a:moveTo>
                    <a:pt x="0" y="0"/>
                  </a:moveTo>
                  <a:lnTo>
                    <a:pt x="1118570" y="0"/>
                  </a:lnTo>
                  <a:lnTo>
                    <a:pt x="1118570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18570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65191"/>
            <a:ext cx="4030084" cy="1126942"/>
            <a:chOff x="0" y="0"/>
            <a:chExt cx="1061421" cy="296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1421" cy="296808"/>
            </a:xfrm>
            <a:custGeom>
              <a:avLst/>
              <a:gdLst/>
              <a:ahLst/>
              <a:cxnLst/>
              <a:rect r="r" b="b" t="t" l="l"/>
              <a:pathLst>
                <a:path h="296808" w="1061421">
                  <a:moveTo>
                    <a:pt x="0" y="0"/>
                  </a:moveTo>
                  <a:lnTo>
                    <a:pt x="1061421" y="0"/>
                  </a:lnTo>
                  <a:lnTo>
                    <a:pt x="1061421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61421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025107" y="2290495"/>
            <a:ext cx="7234193" cy="6268508"/>
          </a:xfrm>
          <a:custGeom>
            <a:avLst/>
            <a:gdLst/>
            <a:ahLst/>
            <a:cxnLst/>
            <a:rect r="r" b="b" t="t" l="l"/>
            <a:pathLst>
              <a:path h="6268508" w="7234193">
                <a:moveTo>
                  <a:pt x="0" y="0"/>
                </a:moveTo>
                <a:lnTo>
                  <a:pt x="7234193" y="0"/>
                </a:lnTo>
                <a:lnTo>
                  <a:pt x="7234193" y="6268508"/>
                </a:lnTo>
                <a:lnTo>
                  <a:pt x="0" y="626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70" t="-25623" r="-6914" b="-13784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270009" y="300037"/>
            <a:ext cx="97479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METRICS EVALUATION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0215" y="2860343"/>
            <a:ext cx="8313785" cy="383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1"/>
              </a:lnSpc>
            </a:pPr>
            <a:r>
              <a:rPr lang="en-US" sz="410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Evaluation Metrics used:</a:t>
            </a:r>
          </a:p>
          <a:p>
            <a:pPr algn="l" marL="886902" indent="-443451" lvl="1">
              <a:lnSpc>
                <a:spcPts val="5751"/>
              </a:lnSpc>
              <a:buFont typeface="Arial"/>
              <a:buChar char="•"/>
            </a:pPr>
            <a:r>
              <a:rPr lang="en-US" sz="410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Accuracy</a:t>
            </a:r>
          </a:p>
          <a:p>
            <a:pPr algn="l" marL="886902" indent="-443451" lvl="1">
              <a:lnSpc>
                <a:spcPts val="5751"/>
              </a:lnSpc>
              <a:buFont typeface="Arial"/>
              <a:buChar char="•"/>
            </a:pPr>
            <a:r>
              <a:rPr lang="en-US" sz="410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F1 Score</a:t>
            </a:r>
          </a:p>
          <a:p>
            <a:pPr algn="l" marL="886902" indent="-443451" lvl="1">
              <a:lnSpc>
                <a:spcPts val="5751"/>
              </a:lnSpc>
              <a:buFont typeface="Arial"/>
              <a:buChar char="•"/>
            </a:pPr>
            <a:r>
              <a:rPr lang="en-US" sz="410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Confusion Matrix</a:t>
            </a:r>
          </a:p>
          <a:p>
            <a:pPr algn="l" marL="886902" indent="-443451" lvl="1">
              <a:lnSpc>
                <a:spcPts val="5751"/>
              </a:lnSpc>
              <a:buFont typeface="Arial"/>
              <a:buChar char="•"/>
            </a:pPr>
            <a:r>
              <a:rPr lang="en-US" sz="410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Classification Report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-33048" y="2472485"/>
            <a:ext cx="10153737" cy="516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2"/>
              </a:lnSpc>
              <a:spcBef>
                <a:spcPct val="0"/>
              </a:spcBef>
            </a:pPr>
            <a:r>
              <a:rPr lang="en-US" sz="980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PERFORMANCE ANALYSIS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396406" y="2258830"/>
            <a:ext cx="7762537" cy="5769340"/>
          </a:xfrm>
          <a:custGeom>
            <a:avLst/>
            <a:gdLst/>
            <a:ahLst/>
            <a:cxnLst/>
            <a:rect r="r" b="b" t="t" l="l"/>
            <a:pathLst>
              <a:path h="5769340" w="7762537">
                <a:moveTo>
                  <a:pt x="0" y="0"/>
                </a:moveTo>
                <a:lnTo>
                  <a:pt x="7762537" y="0"/>
                </a:lnTo>
                <a:lnTo>
                  <a:pt x="7762537" y="5769340"/>
                </a:lnTo>
                <a:lnTo>
                  <a:pt x="0" y="576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-33048" y="-88468"/>
            <a:ext cx="11723381" cy="1117168"/>
            <a:chOff x="0" y="0"/>
            <a:chExt cx="3087639" cy="2942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87639" cy="294234"/>
            </a:xfrm>
            <a:custGeom>
              <a:avLst/>
              <a:gdLst/>
              <a:ahLst/>
              <a:cxnLst/>
              <a:rect r="r" b="b" t="t" l="l"/>
              <a:pathLst>
                <a:path h="294234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087639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82842" y="-88468"/>
            <a:ext cx="1255967" cy="1117168"/>
            <a:chOff x="0" y="0"/>
            <a:chExt cx="330790" cy="2942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49691" y="-88468"/>
            <a:ext cx="1255967" cy="1117168"/>
            <a:chOff x="0" y="0"/>
            <a:chExt cx="330790" cy="2942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315233" y="-88468"/>
            <a:ext cx="1255967" cy="1117168"/>
            <a:chOff x="0" y="0"/>
            <a:chExt cx="330790" cy="2942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802677" y="3277"/>
            <a:ext cx="1603695" cy="1025423"/>
            <a:chOff x="0" y="0"/>
            <a:chExt cx="422372" cy="270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2372" cy="270070"/>
            </a:xfrm>
            <a:custGeom>
              <a:avLst/>
              <a:gdLst/>
              <a:ahLst/>
              <a:cxnLst/>
              <a:rect r="r" b="b" t="t" l="l"/>
              <a:pathLst>
                <a:path h="270070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070"/>
                  </a:lnTo>
                  <a:lnTo>
                    <a:pt x="0" y="27007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22372" cy="30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7494" y="174625"/>
            <a:ext cx="851465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TABLE OF CONTENT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2683" y="-414853"/>
            <a:ext cx="3185479" cy="1133297"/>
            <a:chOff x="0" y="0"/>
            <a:chExt cx="838974" cy="2984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38974" cy="298481"/>
            </a:xfrm>
            <a:custGeom>
              <a:avLst/>
              <a:gdLst/>
              <a:ahLst/>
              <a:cxnLst/>
              <a:rect r="r" b="b" t="t" l="l"/>
              <a:pathLst>
                <a:path h="298481" w="838974">
                  <a:moveTo>
                    <a:pt x="0" y="0"/>
                  </a:moveTo>
                  <a:lnTo>
                    <a:pt x="838974" y="0"/>
                  </a:lnTo>
                  <a:lnTo>
                    <a:pt x="838974" y="298481"/>
                  </a:lnTo>
                  <a:lnTo>
                    <a:pt x="0" y="298481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38974" cy="336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90587" y="-325169"/>
            <a:ext cx="1256908" cy="1043612"/>
            <a:chOff x="0" y="0"/>
            <a:chExt cx="331037" cy="2748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037" cy="274861"/>
            </a:xfrm>
            <a:custGeom>
              <a:avLst/>
              <a:gdLst/>
              <a:ahLst/>
              <a:cxnLst/>
              <a:rect r="r" b="b" t="t" l="l"/>
              <a:pathLst>
                <a:path h="274861" w="331037">
                  <a:moveTo>
                    <a:pt x="0" y="0"/>
                  </a:moveTo>
                  <a:lnTo>
                    <a:pt x="331037" y="0"/>
                  </a:lnTo>
                  <a:lnTo>
                    <a:pt x="331037" y="274861"/>
                  </a:lnTo>
                  <a:lnTo>
                    <a:pt x="0" y="274861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31037" cy="312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66855" y="-414853"/>
            <a:ext cx="1336613" cy="1133297"/>
            <a:chOff x="0" y="0"/>
            <a:chExt cx="352030" cy="2984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2030" cy="298481"/>
            </a:xfrm>
            <a:custGeom>
              <a:avLst/>
              <a:gdLst/>
              <a:ahLst/>
              <a:cxnLst/>
              <a:rect r="r" b="b" t="t" l="l"/>
              <a:pathLst>
                <a:path h="298481" w="352030">
                  <a:moveTo>
                    <a:pt x="0" y="0"/>
                  </a:moveTo>
                  <a:lnTo>
                    <a:pt x="352030" y="0"/>
                  </a:lnTo>
                  <a:lnTo>
                    <a:pt x="352030" y="298481"/>
                  </a:lnTo>
                  <a:lnTo>
                    <a:pt x="0" y="298481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52030" cy="336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53049" y="-358737"/>
            <a:ext cx="3434951" cy="1077181"/>
            <a:chOff x="0" y="0"/>
            <a:chExt cx="904679" cy="2837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4679" cy="283702"/>
            </a:xfrm>
            <a:custGeom>
              <a:avLst/>
              <a:gdLst/>
              <a:ahLst/>
              <a:cxnLst/>
              <a:rect r="r" b="b" t="t" l="l"/>
              <a:pathLst>
                <a:path h="283702" w="904679">
                  <a:moveTo>
                    <a:pt x="0" y="0"/>
                  </a:moveTo>
                  <a:lnTo>
                    <a:pt x="904679" y="0"/>
                  </a:lnTo>
                  <a:lnTo>
                    <a:pt x="904679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4679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29929" y="1777487"/>
            <a:ext cx="12036926" cy="739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 statement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Objectives and Goals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cleaning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Training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Matrics Evaluation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Performance Analyses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23495" y="9557364"/>
            <a:ext cx="1255967" cy="729636"/>
            <a:chOff x="0" y="0"/>
            <a:chExt cx="330790" cy="1921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79512" y="9557364"/>
            <a:ext cx="1255967" cy="729636"/>
            <a:chOff x="0" y="0"/>
            <a:chExt cx="330790" cy="1921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435529" y="9557364"/>
            <a:ext cx="1255967" cy="729636"/>
            <a:chOff x="0" y="0"/>
            <a:chExt cx="330790" cy="19216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091546" y="9557364"/>
            <a:ext cx="1255967" cy="729636"/>
            <a:chOff x="0" y="0"/>
            <a:chExt cx="330790" cy="1921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788232" cy="1126942"/>
            <a:chOff x="0" y="0"/>
            <a:chExt cx="997724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724" cy="296808"/>
            </a:xfrm>
            <a:custGeom>
              <a:avLst/>
              <a:gdLst/>
              <a:ahLst/>
              <a:cxnLst/>
              <a:rect r="r" b="b" t="t" l="l"/>
              <a:pathLst>
                <a:path h="296808" w="997724">
                  <a:moveTo>
                    <a:pt x="0" y="0"/>
                  </a:moveTo>
                  <a:lnTo>
                    <a:pt x="997724" y="0"/>
                  </a:lnTo>
                  <a:lnTo>
                    <a:pt x="997724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97724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84367" y="176210"/>
            <a:ext cx="15828513" cy="85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7"/>
              </a:lnSpc>
              <a:spcBef>
                <a:spcPct val="0"/>
              </a:spcBef>
            </a:pPr>
            <a:r>
              <a:rPr lang="en-US" sz="506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COMPARISON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924360" y="0"/>
            <a:ext cx="4363640" cy="1126942"/>
            <a:chOff x="0" y="0"/>
            <a:chExt cx="1149271" cy="2968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49271" cy="296808"/>
            </a:xfrm>
            <a:custGeom>
              <a:avLst/>
              <a:gdLst/>
              <a:ahLst/>
              <a:cxnLst/>
              <a:rect r="r" b="b" t="t" l="l"/>
              <a:pathLst>
                <a:path h="296808" w="1149271">
                  <a:moveTo>
                    <a:pt x="0" y="0"/>
                  </a:moveTo>
                  <a:lnTo>
                    <a:pt x="1149271" y="0"/>
                  </a:lnTo>
                  <a:lnTo>
                    <a:pt x="1149271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49271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14935" y="1126942"/>
            <a:ext cx="17207962" cy="7309357"/>
          </a:xfrm>
          <a:custGeom>
            <a:avLst/>
            <a:gdLst/>
            <a:ahLst/>
            <a:cxnLst/>
            <a:rect r="r" b="b" t="t" l="l"/>
            <a:pathLst>
              <a:path h="7309357" w="17207962">
                <a:moveTo>
                  <a:pt x="0" y="0"/>
                </a:moveTo>
                <a:lnTo>
                  <a:pt x="17207962" y="0"/>
                </a:lnTo>
                <a:lnTo>
                  <a:pt x="17207962" y="7309358"/>
                </a:lnTo>
                <a:lnTo>
                  <a:pt x="0" y="730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4392" y="8457544"/>
            <a:ext cx="1815360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bar plot visually compares the performance of various models on the test data based on their accuracy scores for the training and test data.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45427" y="1679937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42279" y="1633173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66914" y="1816323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0.934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91548" y="1682020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193867" y="2252250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0.885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346987" y="2815296"/>
            <a:ext cx="9123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0.789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70514" y="1477683"/>
            <a:ext cx="123988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10397" y="1498871"/>
            <a:ext cx="117208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1.00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882483" y="1545634"/>
            <a:ext cx="128312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165605" y="1498871"/>
            <a:ext cx="122195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37180" y="1498871"/>
            <a:ext cx="135079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61624" y="2252250"/>
            <a:ext cx="12084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0.858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74842" y="176210"/>
            <a:ext cx="15828513" cy="85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7"/>
              </a:lnSpc>
              <a:spcBef>
                <a:spcPct val="0"/>
              </a:spcBef>
            </a:pPr>
            <a:r>
              <a:rPr lang="en-US" sz="506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COMPARISON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348615" y="0"/>
            <a:ext cx="3939385" cy="1126942"/>
            <a:chOff x="0" y="0"/>
            <a:chExt cx="1037533" cy="2968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37533" cy="296808"/>
            </a:xfrm>
            <a:custGeom>
              <a:avLst/>
              <a:gdLst/>
              <a:ahLst/>
              <a:cxnLst/>
              <a:rect r="r" b="b" t="t" l="l"/>
              <a:pathLst>
                <a:path h="296808" w="1037533">
                  <a:moveTo>
                    <a:pt x="0" y="0"/>
                  </a:moveTo>
                  <a:lnTo>
                    <a:pt x="1037533" y="0"/>
                  </a:lnTo>
                  <a:lnTo>
                    <a:pt x="1037533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37533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0"/>
            <a:ext cx="3536579" cy="1126942"/>
            <a:chOff x="0" y="0"/>
            <a:chExt cx="931445" cy="2968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31445" cy="296808"/>
            </a:xfrm>
            <a:custGeom>
              <a:avLst/>
              <a:gdLst/>
              <a:ahLst/>
              <a:cxnLst/>
              <a:rect r="r" b="b" t="t" l="l"/>
              <a:pathLst>
                <a:path h="296808" w="931445">
                  <a:moveTo>
                    <a:pt x="0" y="0"/>
                  </a:moveTo>
                  <a:lnTo>
                    <a:pt x="931445" y="0"/>
                  </a:lnTo>
                  <a:lnTo>
                    <a:pt x="931445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31445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441564" y="1126942"/>
            <a:ext cx="17392522" cy="7387752"/>
          </a:xfrm>
          <a:custGeom>
            <a:avLst/>
            <a:gdLst/>
            <a:ahLst/>
            <a:cxnLst/>
            <a:rect r="r" b="b" t="t" l="l"/>
            <a:pathLst>
              <a:path h="7387752" w="17392522">
                <a:moveTo>
                  <a:pt x="0" y="0"/>
                </a:moveTo>
                <a:lnTo>
                  <a:pt x="17392521" y="0"/>
                </a:lnTo>
                <a:lnTo>
                  <a:pt x="17392521" y="7387752"/>
                </a:lnTo>
                <a:lnTo>
                  <a:pt x="0" y="7387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076804" y="8754573"/>
            <a:ext cx="1343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5992" y="8457544"/>
            <a:ext cx="1755040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bar plot visually compares the performance of various models based on their F1 scores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 the training and test data.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978870" y="1514624"/>
            <a:ext cx="11694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22219" y="1520731"/>
            <a:ext cx="1368470" cy="30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20997" y="1683566"/>
            <a:ext cx="117208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081114" y="1683566"/>
            <a:ext cx="123988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0.970</a:t>
            </a:r>
          </a:p>
        </p:txBody>
      </p:sp>
      <p:sp>
        <p:nvSpPr>
          <p:cNvPr name="TextBox 31" id="31"/>
          <p:cNvSpPr txBox="true"/>
          <p:nvPr/>
        </p:nvSpPr>
        <p:spPr>
          <a:xfrm rot="60000">
            <a:off x="6438462" y="1550291"/>
            <a:ext cx="123941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79790" y="2233519"/>
            <a:ext cx="1109308" cy="30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0.866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07376" y="1539493"/>
            <a:ext cx="11694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0.999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776205" y="1689170"/>
            <a:ext cx="122195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0.975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02693" y="1901036"/>
            <a:ext cx="128312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0.934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316837" y="2580198"/>
            <a:ext cx="12084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0.789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967511" y="2169641"/>
            <a:ext cx="135079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0.880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685557" y="1514624"/>
            <a:ext cx="11694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1.00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77675" y="165191"/>
            <a:ext cx="4247070" cy="1126942"/>
            <a:chOff x="0" y="0"/>
            <a:chExt cx="1118570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8570" cy="296808"/>
            </a:xfrm>
            <a:custGeom>
              <a:avLst/>
              <a:gdLst/>
              <a:ahLst/>
              <a:cxnLst/>
              <a:rect r="r" b="b" t="t" l="l"/>
              <a:pathLst>
                <a:path h="296808" w="1118570">
                  <a:moveTo>
                    <a:pt x="0" y="0"/>
                  </a:moveTo>
                  <a:lnTo>
                    <a:pt x="1118570" y="0"/>
                  </a:lnTo>
                  <a:lnTo>
                    <a:pt x="1118570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18570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65191"/>
            <a:ext cx="4030084" cy="1126942"/>
            <a:chOff x="0" y="0"/>
            <a:chExt cx="1061421" cy="296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1421" cy="296808"/>
            </a:xfrm>
            <a:custGeom>
              <a:avLst/>
              <a:gdLst/>
              <a:ahLst/>
              <a:cxnLst/>
              <a:rect r="r" b="b" t="t" l="l"/>
              <a:pathLst>
                <a:path h="296808" w="1061421">
                  <a:moveTo>
                    <a:pt x="0" y="0"/>
                  </a:moveTo>
                  <a:lnTo>
                    <a:pt x="1061421" y="0"/>
                  </a:lnTo>
                  <a:lnTo>
                    <a:pt x="1061421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61421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270009" y="300037"/>
            <a:ext cx="97479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STREAMLIT APPLICATION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70009" y="7701987"/>
            <a:ext cx="10385240" cy="155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</a:pPr>
          </a:p>
          <a:p>
            <a:pPr algn="ctr">
              <a:lnSpc>
                <a:spcPts val="4234"/>
              </a:lnSpc>
            </a:pPr>
            <a:r>
              <a:rPr lang="en-US" sz="3884" spc="213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2" tooltip="https://justin9503-news-classifier-base-app-h5anzs.streamlit.app"/>
              </a:rPr>
              <a:t>https://justin9503-news-classifier-base-app-h5anzs.streamlit.app/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07513" cy="1126942"/>
            <a:chOff x="0" y="0"/>
            <a:chExt cx="370703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703" cy="296808"/>
            </a:xfrm>
            <a:custGeom>
              <a:avLst/>
              <a:gdLst/>
              <a:ahLst/>
              <a:cxnLst/>
              <a:rect r="r" b="b" t="t" l="l"/>
              <a:pathLst>
                <a:path h="296808" w="370703">
                  <a:moveTo>
                    <a:pt x="0" y="0"/>
                  </a:moveTo>
                  <a:lnTo>
                    <a:pt x="370703" y="0"/>
                  </a:lnTo>
                  <a:lnTo>
                    <a:pt x="370703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0703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36926" y="9525053"/>
            <a:ext cx="1255967" cy="761947"/>
            <a:chOff x="0" y="0"/>
            <a:chExt cx="330790" cy="2006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200677"/>
            </a:xfrm>
            <a:custGeom>
              <a:avLst/>
              <a:gdLst/>
              <a:ahLst/>
              <a:cxnLst/>
              <a:rect r="r" b="b" t="t" l="l"/>
              <a:pathLst>
                <a:path h="20067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00677"/>
                  </a:lnTo>
                  <a:lnTo>
                    <a:pt x="0" y="20067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8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540049" y="0"/>
            <a:ext cx="1747951" cy="1126942"/>
            <a:chOff x="0" y="0"/>
            <a:chExt cx="460366" cy="2968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0366" cy="296808"/>
            </a:xfrm>
            <a:custGeom>
              <a:avLst/>
              <a:gdLst/>
              <a:ahLst/>
              <a:cxnLst/>
              <a:rect r="r" b="b" t="t" l="l"/>
              <a:pathLst>
                <a:path h="296808" w="460366">
                  <a:moveTo>
                    <a:pt x="0" y="0"/>
                  </a:moveTo>
                  <a:lnTo>
                    <a:pt x="460366" y="0"/>
                  </a:lnTo>
                  <a:lnTo>
                    <a:pt x="460366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60366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399145" y="2593855"/>
            <a:ext cx="3789456" cy="1476296"/>
          </a:xfrm>
          <a:custGeom>
            <a:avLst/>
            <a:gdLst/>
            <a:ahLst/>
            <a:cxnLst/>
            <a:rect r="r" b="b" t="t" l="l"/>
            <a:pathLst>
              <a:path h="1476296" w="3789456">
                <a:moveTo>
                  <a:pt x="0" y="0"/>
                </a:moveTo>
                <a:lnTo>
                  <a:pt x="3789456" y="0"/>
                </a:lnTo>
                <a:lnTo>
                  <a:pt x="3789456" y="1476296"/>
                </a:lnTo>
                <a:lnTo>
                  <a:pt x="0" y="1476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55" r="-24922" b="-5719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98593" y="2281391"/>
            <a:ext cx="2791046" cy="2101224"/>
          </a:xfrm>
          <a:custGeom>
            <a:avLst/>
            <a:gdLst/>
            <a:ahLst/>
            <a:cxnLst/>
            <a:rect r="r" b="b" t="t" l="l"/>
            <a:pathLst>
              <a:path h="2101224" w="2791046">
                <a:moveTo>
                  <a:pt x="0" y="0"/>
                </a:moveTo>
                <a:lnTo>
                  <a:pt x="2791046" y="0"/>
                </a:lnTo>
                <a:lnTo>
                  <a:pt x="2791046" y="2101224"/>
                </a:lnTo>
                <a:lnTo>
                  <a:pt x="0" y="210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84" r="0" b="-3184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507747" y="4483844"/>
            <a:ext cx="2404318" cy="456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0"/>
              </a:lnSpc>
            </a:pPr>
            <a:r>
              <a:rPr lang="en-US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Entertainment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10188601" y="1912934"/>
            <a:ext cx="3229513" cy="14190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0188601" y="3332003"/>
            <a:ext cx="3256454" cy="4932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V="true">
            <a:off x="10188601" y="2513199"/>
            <a:ext cx="3229513" cy="8188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10188601" y="3332003"/>
            <a:ext cx="3319146" cy="14086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14485" y="6573365"/>
            <a:ext cx="3339982" cy="2403563"/>
          </a:xfrm>
          <a:custGeom>
            <a:avLst/>
            <a:gdLst/>
            <a:ahLst/>
            <a:cxnLst/>
            <a:rect r="r" b="b" t="t" l="l"/>
            <a:pathLst>
              <a:path h="2403563" w="3339982">
                <a:moveTo>
                  <a:pt x="0" y="0"/>
                </a:moveTo>
                <a:lnTo>
                  <a:pt x="3339983" y="0"/>
                </a:lnTo>
                <a:lnTo>
                  <a:pt x="3339983" y="2403563"/>
                </a:lnTo>
                <a:lnTo>
                  <a:pt x="0" y="2403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0076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266566" y="6958116"/>
            <a:ext cx="4539837" cy="2300184"/>
          </a:xfrm>
          <a:custGeom>
            <a:avLst/>
            <a:gdLst/>
            <a:ahLst/>
            <a:cxnLst/>
            <a:rect r="r" b="b" t="t" l="l"/>
            <a:pathLst>
              <a:path h="2300184" w="4539837">
                <a:moveTo>
                  <a:pt x="0" y="0"/>
                </a:moveTo>
                <a:lnTo>
                  <a:pt x="4539836" y="0"/>
                </a:lnTo>
                <a:lnTo>
                  <a:pt x="4539836" y="2300184"/>
                </a:lnTo>
                <a:lnTo>
                  <a:pt x="0" y="2300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3289639" y="3332003"/>
            <a:ext cx="31095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8293873" y="6573365"/>
            <a:ext cx="242610" cy="3847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4438006" y="5755815"/>
            <a:ext cx="3557218" cy="3769238"/>
          </a:xfrm>
          <a:custGeom>
            <a:avLst/>
            <a:gdLst/>
            <a:ahLst/>
            <a:cxnLst/>
            <a:rect r="r" b="b" t="t" l="l"/>
            <a:pathLst>
              <a:path h="3769238" w="3557218">
                <a:moveTo>
                  <a:pt x="0" y="0"/>
                </a:moveTo>
                <a:lnTo>
                  <a:pt x="3557218" y="0"/>
                </a:lnTo>
                <a:lnTo>
                  <a:pt x="3557218" y="3769238"/>
                </a:lnTo>
                <a:lnTo>
                  <a:pt x="0" y="376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3418115" y="2265719"/>
            <a:ext cx="1665238" cy="44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3"/>
              </a:lnSpc>
            </a:pPr>
            <a:r>
              <a:rPr lang="en-US" sz="263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445056" y="3570005"/>
            <a:ext cx="1134814" cy="46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Sports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418115" y="1656080"/>
            <a:ext cx="1916162" cy="456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0"/>
              </a:lnSpc>
            </a:pPr>
            <a:r>
              <a:rPr lang="en-US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07513" y="38100"/>
            <a:ext cx="14809101" cy="163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6"/>
              </a:lnSpc>
            </a:pPr>
            <a:r>
              <a:rPr lang="en-US" sz="3914" spc="21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IMPLICATIONS OF THE FINDINGS</a:t>
            </a:r>
          </a:p>
          <a:p>
            <a:pPr algn="ctr">
              <a:lnSpc>
                <a:spcPts val="4266"/>
              </a:lnSpc>
            </a:pPr>
            <a:r>
              <a:rPr lang="en-US" sz="3914" spc="21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AND </a:t>
            </a:r>
          </a:p>
          <a:p>
            <a:pPr algn="ctr">
              <a:lnSpc>
                <a:spcPts val="4266"/>
              </a:lnSpc>
            </a:pPr>
            <a:r>
              <a:rPr lang="en-US" sz="3914" spc="21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SUGGESTIONS FOR FUTURE WORK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349587" y="5001815"/>
            <a:ext cx="6373794" cy="106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142"/>
              </a:lnSpc>
              <a:buFont typeface="Arial"/>
              <a:buChar char="•"/>
            </a:pPr>
            <a:r>
              <a:rPr lang="en-US" sz="3800" spc="20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Using deep learning techniques like BERT </a:t>
            </a:r>
          </a:p>
        </p:txBody>
      </p:sp>
      <p:sp>
        <p:nvSpPr>
          <p:cNvPr name="AutoShape 40" id="40"/>
          <p:cNvSpPr/>
          <p:nvPr/>
        </p:nvSpPr>
        <p:spPr>
          <a:xfrm flipV="true">
            <a:off x="10188601" y="2965638"/>
            <a:ext cx="3461090" cy="366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" id="41"/>
          <p:cNvSpPr txBox="true"/>
          <p:nvPr/>
        </p:nvSpPr>
        <p:spPr>
          <a:xfrm rot="0">
            <a:off x="13418115" y="2908488"/>
            <a:ext cx="1865968" cy="456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</a:pPr>
            <a:r>
              <a:rPr lang="en-US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0"/>
            <a:ext cx="3536579" cy="1126942"/>
            <a:chOff x="0" y="0"/>
            <a:chExt cx="931445" cy="2968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31445" cy="296808"/>
            </a:xfrm>
            <a:custGeom>
              <a:avLst/>
              <a:gdLst/>
              <a:ahLst/>
              <a:cxnLst/>
              <a:rect r="r" b="b" t="t" l="l"/>
              <a:pathLst>
                <a:path h="296808" w="931445">
                  <a:moveTo>
                    <a:pt x="0" y="0"/>
                  </a:moveTo>
                  <a:lnTo>
                    <a:pt x="931445" y="0"/>
                  </a:lnTo>
                  <a:lnTo>
                    <a:pt x="931445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31445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348615" y="0"/>
            <a:ext cx="3939385" cy="1126942"/>
            <a:chOff x="0" y="0"/>
            <a:chExt cx="1037533" cy="2968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37533" cy="296808"/>
            </a:xfrm>
            <a:custGeom>
              <a:avLst/>
              <a:gdLst/>
              <a:ahLst/>
              <a:cxnLst/>
              <a:rect r="r" b="b" t="t" l="l"/>
              <a:pathLst>
                <a:path h="296808" w="1037533">
                  <a:moveTo>
                    <a:pt x="0" y="0"/>
                  </a:moveTo>
                  <a:lnTo>
                    <a:pt x="1037533" y="0"/>
                  </a:lnTo>
                  <a:lnTo>
                    <a:pt x="1037533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37533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4600408" y="2481853"/>
            <a:ext cx="3687592" cy="5323295"/>
          </a:xfrm>
          <a:custGeom>
            <a:avLst/>
            <a:gdLst/>
            <a:ahLst/>
            <a:cxnLst/>
            <a:rect r="r" b="b" t="t" l="l"/>
            <a:pathLst>
              <a:path h="5323295" w="3687592">
                <a:moveTo>
                  <a:pt x="0" y="0"/>
                </a:moveTo>
                <a:lnTo>
                  <a:pt x="3687592" y="0"/>
                </a:lnTo>
                <a:lnTo>
                  <a:pt x="3687592" y="5323294"/>
                </a:lnTo>
                <a:lnTo>
                  <a:pt x="0" y="53232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93916" y="2481853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844728" y="4039597"/>
            <a:ext cx="859854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CONCLUSION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302548" y="0"/>
            <a:ext cx="9347144" cy="1126942"/>
            <a:chOff x="0" y="0"/>
            <a:chExt cx="2461799" cy="29680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61799" cy="296808"/>
            </a:xfrm>
            <a:custGeom>
              <a:avLst/>
              <a:gdLst/>
              <a:ahLst/>
              <a:cxnLst/>
              <a:rect r="r" b="b" t="t" l="l"/>
              <a:pathLst>
                <a:path h="296808" w="2461799">
                  <a:moveTo>
                    <a:pt x="0" y="0"/>
                  </a:moveTo>
                  <a:lnTo>
                    <a:pt x="2461799" y="0"/>
                  </a:lnTo>
                  <a:lnTo>
                    <a:pt x="2461799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461799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788232" cy="1126942"/>
            <a:chOff x="0" y="0"/>
            <a:chExt cx="997724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724" cy="296808"/>
            </a:xfrm>
            <a:custGeom>
              <a:avLst/>
              <a:gdLst/>
              <a:ahLst/>
              <a:cxnLst/>
              <a:rect r="r" b="b" t="t" l="l"/>
              <a:pathLst>
                <a:path h="296808" w="997724">
                  <a:moveTo>
                    <a:pt x="0" y="0"/>
                  </a:moveTo>
                  <a:lnTo>
                    <a:pt x="997724" y="0"/>
                  </a:lnTo>
                  <a:lnTo>
                    <a:pt x="997724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97724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924360" y="0"/>
            <a:ext cx="4363640" cy="1126942"/>
            <a:chOff x="0" y="0"/>
            <a:chExt cx="1149271" cy="2968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49271" cy="296808"/>
            </a:xfrm>
            <a:custGeom>
              <a:avLst/>
              <a:gdLst/>
              <a:ahLst/>
              <a:cxnLst/>
              <a:rect r="r" b="b" t="t" l="l"/>
              <a:pathLst>
                <a:path h="296808" w="1149271">
                  <a:moveTo>
                    <a:pt x="0" y="0"/>
                  </a:moveTo>
                  <a:lnTo>
                    <a:pt x="1149271" y="0"/>
                  </a:lnTo>
                  <a:lnTo>
                    <a:pt x="1149271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49271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947338" y="1935889"/>
            <a:ext cx="3046852" cy="2455549"/>
          </a:xfrm>
          <a:custGeom>
            <a:avLst/>
            <a:gdLst/>
            <a:ahLst/>
            <a:cxnLst/>
            <a:rect r="r" b="b" t="t" l="l"/>
            <a:pathLst>
              <a:path h="2455549" w="3046852">
                <a:moveTo>
                  <a:pt x="0" y="0"/>
                </a:moveTo>
                <a:lnTo>
                  <a:pt x="3046851" y="0"/>
                </a:lnTo>
                <a:lnTo>
                  <a:pt x="3046851" y="2455549"/>
                </a:lnTo>
                <a:lnTo>
                  <a:pt x="0" y="245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78" t="0" r="-39297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255334" y="2194810"/>
            <a:ext cx="2587547" cy="1948020"/>
          </a:xfrm>
          <a:custGeom>
            <a:avLst/>
            <a:gdLst/>
            <a:ahLst/>
            <a:cxnLst/>
            <a:rect r="r" b="b" t="t" l="l"/>
            <a:pathLst>
              <a:path h="1948020" w="2587547">
                <a:moveTo>
                  <a:pt x="0" y="0"/>
                </a:moveTo>
                <a:lnTo>
                  <a:pt x="2587547" y="0"/>
                </a:lnTo>
                <a:lnTo>
                  <a:pt x="2587547" y="1948021"/>
                </a:lnTo>
                <a:lnTo>
                  <a:pt x="0" y="1948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84" r="0" b="-3184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76662" y="2373651"/>
            <a:ext cx="3377909" cy="1769180"/>
          </a:xfrm>
          <a:custGeom>
            <a:avLst/>
            <a:gdLst/>
            <a:ahLst/>
            <a:cxnLst/>
            <a:rect r="r" b="b" t="t" l="l"/>
            <a:pathLst>
              <a:path h="1769180" w="3377909">
                <a:moveTo>
                  <a:pt x="0" y="0"/>
                </a:moveTo>
                <a:lnTo>
                  <a:pt x="3377908" y="0"/>
                </a:lnTo>
                <a:lnTo>
                  <a:pt x="3377908" y="1769180"/>
                </a:lnTo>
                <a:lnTo>
                  <a:pt x="0" y="1769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44323" y="1054151"/>
            <a:ext cx="2792335" cy="4229339"/>
          </a:xfrm>
          <a:custGeom>
            <a:avLst/>
            <a:gdLst/>
            <a:ahLst/>
            <a:cxnLst/>
            <a:rect r="r" b="b" t="t" l="l"/>
            <a:pathLst>
              <a:path h="4229339" w="2792335">
                <a:moveTo>
                  <a:pt x="0" y="0"/>
                </a:moveTo>
                <a:lnTo>
                  <a:pt x="2792335" y="0"/>
                </a:lnTo>
                <a:lnTo>
                  <a:pt x="2792335" y="4229339"/>
                </a:lnTo>
                <a:lnTo>
                  <a:pt x="0" y="422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8036" t="-26676" r="-14893" b="-26676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66954">
            <a:off x="6714570" y="3018653"/>
            <a:ext cx="1057129" cy="300336"/>
          </a:xfrm>
          <a:custGeom>
            <a:avLst/>
            <a:gdLst/>
            <a:ahLst/>
            <a:cxnLst/>
            <a:rect r="r" b="b" t="t" l="l"/>
            <a:pathLst>
              <a:path h="300336" w="1057129">
                <a:moveTo>
                  <a:pt x="0" y="0"/>
                </a:moveTo>
                <a:lnTo>
                  <a:pt x="1057128" y="0"/>
                </a:lnTo>
                <a:lnTo>
                  <a:pt x="1057128" y="300336"/>
                </a:lnTo>
                <a:lnTo>
                  <a:pt x="0" y="3003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0" y="5345471"/>
            <a:ext cx="18288000" cy="433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8"/>
              </a:lnSpc>
            </a:pP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excellent performance of SVM, Naive Bayes, and Logistic regression, are highly effective in classifying news articles.</a:t>
            </a:r>
          </a:p>
          <a:p>
            <a:pPr algn="l">
              <a:lnSpc>
                <a:spcPts val="5320"/>
              </a:lnSpc>
            </a:pP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These models can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be utilized by platforms to tag and categorize articles automatically.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4809063" y="1398005"/>
            <a:ext cx="3518297" cy="34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8"/>
              </a:lnSpc>
            </a:pPr>
            <a:r>
              <a:rPr lang="en-US" sz="38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Education</a:t>
            </a:r>
          </a:p>
          <a:p>
            <a:pPr algn="l">
              <a:lnSpc>
                <a:spcPts val="5428"/>
              </a:lnSpc>
            </a:pPr>
            <a:r>
              <a:rPr lang="en-US" sz="38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</a:t>
            </a:r>
          </a:p>
          <a:p>
            <a:pPr algn="l">
              <a:lnSpc>
                <a:spcPts val="5428"/>
              </a:lnSpc>
            </a:pPr>
            <a:r>
              <a:rPr lang="en-US" sz="38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Sports</a:t>
            </a:r>
          </a:p>
          <a:p>
            <a:pPr algn="l">
              <a:lnSpc>
                <a:spcPts val="5428"/>
              </a:lnSpc>
            </a:pPr>
            <a:r>
              <a:rPr lang="en-US" sz="38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</a:t>
            </a:r>
          </a:p>
          <a:p>
            <a:pPr algn="l">
              <a:lnSpc>
                <a:spcPts val="5428"/>
              </a:lnSpc>
            </a:pPr>
            <a:r>
              <a:rPr lang="en-US" sz="38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Entertainment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02108" y="131211"/>
            <a:ext cx="9390785" cy="140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CONCLUDING THOUGHTS</a:t>
            </a:r>
          </a:p>
          <a:p>
            <a:pPr algn="ctr">
              <a:lnSpc>
                <a:spcPts val="4204"/>
              </a:lnSpc>
              <a:spcBef>
                <a:spcPct val="0"/>
              </a:spcBef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-66954">
            <a:off x="2016708" y="3013496"/>
            <a:ext cx="1057129" cy="300336"/>
          </a:xfrm>
          <a:custGeom>
            <a:avLst/>
            <a:gdLst/>
            <a:ahLst/>
            <a:cxnLst/>
            <a:rect r="r" b="b" t="t" l="l"/>
            <a:pathLst>
              <a:path h="300336" w="1057129">
                <a:moveTo>
                  <a:pt x="0" y="0"/>
                </a:moveTo>
                <a:lnTo>
                  <a:pt x="1057129" y="0"/>
                </a:lnTo>
                <a:lnTo>
                  <a:pt x="1057129" y="300335"/>
                </a:lnTo>
                <a:lnTo>
                  <a:pt x="0" y="300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66954">
            <a:off x="10465625" y="3018653"/>
            <a:ext cx="1057129" cy="300336"/>
          </a:xfrm>
          <a:custGeom>
            <a:avLst/>
            <a:gdLst/>
            <a:ahLst/>
            <a:cxnLst/>
            <a:rect r="r" b="b" t="t" l="l"/>
            <a:pathLst>
              <a:path h="300336" w="1057129">
                <a:moveTo>
                  <a:pt x="0" y="0"/>
                </a:moveTo>
                <a:lnTo>
                  <a:pt x="1057129" y="0"/>
                </a:lnTo>
                <a:lnTo>
                  <a:pt x="1057129" y="300336"/>
                </a:lnTo>
                <a:lnTo>
                  <a:pt x="0" y="3003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66954">
            <a:off x="13749110" y="2989289"/>
            <a:ext cx="1057129" cy="300336"/>
          </a:xfrm>
          <a:custGeom>
            <a:avLst/>
            <a:gdLst/>
            <a:ahLst/>
            <a:cxnLst/>
            <a:rect r="r" b="b" t="t" l="l"/>
            <a:pathLst>
              <a:path h="300336" w="1057129">
                <a:moveTo>
                  <a:pt x="0" y="0"/>
                </a:moveTo>
                <a:lnTo>
                  <a:pt x="1057129" y="0"/>
                </a:lnTo>
                <a:lnTo>
                  <a:pt x="1057129" y="300336"/>
                </a:lnTo>
                <a:lnTo>
                  <a:pt x="0" y="3003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505391" y="3296683"/>
            <a:ext cx="5217990" cy="3693633"/>
          </a:xfrm>
          <a:custGeom>
            <a:avLst/>
            <a:gdLst/>
            <a:ahLst/>
            <a:cxnLst/>
            <a:rect r="r" b="b" t="t" l="l"/>
            <a:pathLst>
              <a:path h="3693633" w="5217990">
                <a:moveTo>
                  <a:pt x="0" y="0"/>
                </a:moveTo>
                <a:lnTo>
                  <a:pt x="5217990" y="0"/>
                </a:lnTo>
                <a:lnTo>
                  <a:pt x="5217990" y="3693634"/>
                </a:lnTo>
                <a:lnTo>
                  <a:pt x="0" y="369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33048" y="-88468"/>
            <a:ext cx="11723381" cy="1117168"/>
            <a:chOff x="0" y="0"/>
            <a:chExt cx="3087639" cy="2942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87639" cy="294234"/>
            </a:xfrm>
            <a:custGeom>
              <a:avLst/>
              <a:gdLst/>
              <a:ahLst/>
              <a:cxnLst/>
              <a:rect r="r" b="b" t="t" l="l"/>
              <a:pathLst>
                <a:path h="294234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087639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982842" y="-88468"/>
            <a:ext cx="1255967" cy="1117168"/>
            <a:chOff x="0" y="0"/>
            <a:chExt cx="330790" cy="2942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649691" y="-88468"/>
            <a:ext cx="1255967" cy="1117168"/>
            <a:chOff x="0" y="0"/>
            <a:chExt cx="330790" cy="2942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315233" y="-88468"/>
            <a:ext cx="1255967" cy="1117168"/>
            <a:chOff x="0" y="0"/>
            <a:chExt cx="330790" cy="29423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30790" cy="294234"/>
            </a:xfrm>
            <a:custGeom>
              <a:avLst/>
              <a:gdLst/>
              <a:ahLst/>
              <a:cxnLst/>
              <a:rect r="r" b="b" t="t" l="l"/>
              <a:pathLst>
                <a:path h="294234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94234"/>
                  </a:lnTo>
                  <a:lnTo>
                    <a:pt x="0" y="294234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330790" cy="332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802677" y="3277"/>
            <a:ext cx="1603695" cy="1025423"/>
            <a:chOff x="0" y="0"/>
            <a:chExt cx="422372" cy="27007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2372" cy="270070"/>
            </a:xfrm>
            <a:custGeom>
              <a:avLst/>
              <a:gdLst/>
              <a:ahLst/>
              <a:cxnLst/>
              <a:rect r="r" b="b" t="t" l="l"/>
              <a:pathLst>
                <a:path h="270070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070"/>
                  </a:lnTo>
                  <a:lnTo>
                    <a:pt x="0" y="27007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22372" cy="308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144091" y="1445658"/>
            <a:ext cx="9505600" cy="1708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THANK  YOU!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120213" y="7136326"/>
            <a:ext cx="18488248" cy="165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80"/>
              </a:lnSpc>
              <a:spcBef>
                <a:spcPct val="0"/>
              </a:spcBef>
            </a:pPr>
            <a:r>
              <a:rPr lang="en-US" sz="9700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QUESTIONS  ARE  WELCOME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3049" y="0"/>
            <a:ext cx="3434951" cy="1077181"/>
            <a:chOff x="0" y="0"/>
            <a:chExt cx="904679" cy="283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4679" cy="283702"/>
            </a:xfrm>
            <a:custGeom>
              <a:avLst/>
              <a:gdLst/>
              <a:ahLst/>
              <a:cxnLst/>
              <a:rect r="r" b="b" t="t" l="l"/>
              <a:pathLst>
                <a:path h="283702" w="904679">
                  <a:moveTo>
                    <a:pt x="0" y="0"/>
                  </a:moveTo>
                  <a:lnTo>
                    <a:pt x="904679" y="0"/>
                  </a:lnTo>
                  <a:lnTo>
                    <a:pt x="904679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4679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3185479" cy="1077181"/>
            <a:chOff x="0" y="0"/>
            <a:chExt cx="838974" cy="283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8974" cy="283702"/>
            </a:xfrm>
            <a:custGeom>
              <a:avLst/>
              <a:gdLst/>
              <a:ahLst/>
              <a:cxnLst/>
              <a:rect r="r" b="b" t="t" l="l"/>
              <a:pathLst>
                <a:path h="283702" w="838974">
                  <a:moveTo>
                    <a:pt x="0" y="0"/>
                  </a:moveTo>
                  <a:lnTo>
                    <a:pt x="838974" y="0"/>
                  </a:lnTo>
                  <a:lnTo>
                    <a:pt x="838974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38974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23495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7951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35529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091546" y="9557364"/>
            <a:ext cx="1255967" cy="729636"/>
            <a:chOff x="0" y="0"/>
            <a:chExt cx="330790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070883" y="0"/>
            <a:ext cx="1336613" cy="1077181"/>
            <a:chOff x="0" y="0"/>
            <a:chExt cx="352030" cy="2837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52030" cy="283702"/>
            </a:xfrm>
            <a:custGeom>
              <a:avLst/>
              <a:gdLst/>
              <a:ahLst/>
              <a:cxnLst/>
              <a:rect r="r" b="b" t="t" l="l"/>
              <a:pathLst>
                <a:path h="283702" w="352030">
                  <a:moveTo>
                    <a:pt x="0" y="0"/>
                  </a:moveTo>
                  <a:lnTo>
                    <a:pt x="352030" y="0"/>
                  </a:lnTo>
                  <a:lnTo>
                    <a:pt x="352030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52030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379462" y="1220386"/>
            <a:ext cx="4485508" cy="4336708"/>
          </a:xfrm>
          <a:custGeom>
            <a:avLst/>
            <a:gdLst/>
            <a:ahLst/>
            <a:cxnLst/>
            <a:rect r="r" b="b" t="t" l="l"/>
            <a:pathLst>
              <a:path h="4336708" w="4485508">
                <a:moveTo>
                  <a:pt x="0" y="0"/>
                </a:moveTo>
                <a:lnTo>
                  <a:pt x="4485508" y="0"/>
                </a:lnTo>
                <a:lnTo>
                  <a:pt x="4485508" y="4336707"/>
                </a:lnTo>
                <a:lnTo>
                  <a:pt x="0" y="4336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67" r="0" b="-10004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861690" y="103919"/>
            <a:ext cx="6237642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99"/>
              </a:lnSpc>
            </a:pPr>
            <a:r>
              <a:rPr lang="en-US" sz="4999" spc="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0604" y="2348291"/>
            <a:ext cx="11340875" cy="197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165" indent="-416082" lvl="1">
              <a:lnSpc>
                <a:spcPts val="5396"/>
              </a:lnSpc>
              <a:buFont typeface="Arial"/>
              <a:buChar char="•"/>
            </a:pPr>
            <a:r>
              <a:rPr lang="en-US" sz="38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Rapid modern changes and developments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Daily publication of numerous news articles by Maji Ndogo’s news24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342615" y="5594957"/>
            <a:ext cx="3620497" cy="2725671"/>
          </a:xfrm>
          <a:custGeom>
            <a:avLst/>
            <a:gdLst/>
            <a:ahLst/>
            <a:cxnLst/>
            <a:rect r="r" b="b" t="t" l="l"/>
            <a:pathLst>
              <a:path h="2725671" w="3620497">
                <a:moveTo>
                  <a:pt x="0" y="0"/>
                </a:moveTo>
                <a:lnTo>
                  <a:pt x="3620497" y="0"/>
                </a:lnTo>
                <a:lnTo>
                  <a:pt x="3620497" y="2725671"/>
                </a:lnTo>
                <a:lnTo>
                  <a:pt x="0" y="272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84" r="0" b="-3184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963112" y="5623768"/>
            <a:ext cx="12100401" cy="256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4"/>
              </a:lnSpc>
            </a:pP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Overwhelming quantity of news</a:t>
            </a:r>
          </a:p>
          <a:p>
            <a:pPr algn="l" marL="779530" indent="-389765" lvl="1">
              <a:lnSpc>
                <a:spcPts val="5054"/>
              </a:lnSpc>
              <a:spcBef>
                <a:spcPct val="0"/>
              </a:spcBef>
              <a:buFont typeface="Arial"/>
              <a:buChar char="•"/>
            </a:pPr>
            <a:r>
              <a:rPr lang="en-US" sz="36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Difficulty for readers in finding relevant information</a:t>
            </a:r>
          </a:p>
          <a:p>
            <a:pPr algn="l">
              <a:lnSpc>
                <a:spcPts val="5054"/>
              </a:lnSpc>
              <a:spcBef>
                <a:spcPct val="0"/>
              </a:spcBef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3633154" y="-48481"/>
            <a:ext cx="1256908" cy="1133475"/>
            <a:chOff x="0" y="0"/>
            <a:chExt cx="331037" cy="2985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31037" cy="298528"/>
            </a:xfrm>
            <a:custGeom>
              <a:avLst/>
              <a:gdLst/>
              <a:ahLst/>
              <a:cxnLst/>
              <a:rect r="r" b="b" t="t" l="l"/>
              <a:pathLst>
                <a:path h="298528" w="331037">
                  <a:moveTo>
                    <a:pt x="0" y="0"/>
                  </a:moveTo>
                  <a:lnTo>
                    <a:pt x="331037" y="0"/>
                  </a:lnTo>
                  <a:lnTo>
                    <a:pt x="331037" y="298528"/>
                  </a:lnTo>
                  <a:lnTo>
                    <a:pt x="0" y="29852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331037" cy="336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3049" y="7281"/>
            <a:ext cx="3434951" cy="1077181"/>
            <a:chOff x="0" y="0"/>
            <a:chExt cx="904679" cy="283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4679" cy="283702"/>
            </a:xfrm>
            <a:custGeom>
              <a:avLst/>
              <a:gdLst/>
              <a:ahLst/>
              <a:cxnLst/>
              <a:rect r="r" b="b" t="t" l="l"/>
              <a:pathLst>
                <a:path h="283702" w="904679">
                  <a:moveTo>
                    <a:pt x="0" y="0"/>
                  </a:moveTo>
                  <a:lnTo>
                    <a:pt x="904679" y="0"/>
                  </a:lnTo>
                  <a:lnTo>
                    <a:pt x="904679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4679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7281"/>
            <a:ext cx="3266621" cy="1077181"/>
            <a:chOff x="0" y="0"/>
            <a:chExt cx="860345" cy="283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0345" cy="283702"/>
            </a:xfrm>
            <a:custGeom>
              <a:avLst/>
              <a:gdLst/>
              <a:ahLst/>
              <a:cxnLst/>
              <a:rect r="r" b="b" t="t" l="l"/>
              <a:pathLst>
                <a:path h="283702" w="860345">
                  <a:moveTo>
                    <a:pt x="0" y="0"/>
                  </a:moveTo>
                  <a:lnTo>
                    <a:pt x="860345" y="0"/>
                  </a:lnTo>
                  <a:lnTo>
                    <a:pt x="860345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60345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23495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79512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35529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091546" y="9557364"/>
            <a:ext cx="1255967" cy="729636"/>
            <a:chOff x="0" y="0"/>
            <a:chExt cx="330790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799353" y="7281"/>
            <a:ext cx="1484318" cy="1077181"/>
            <a:chOff x="0" y="0"/>
            <a:chExt cx="390931" cy="2837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0931" cy="283702"/>
            </a:xfrm>
            <a:custGeom>
              <a:avLst/>
              <a:gdLst/>
              <a:ahLst/>
              <a:cxnLst/>
              <a:rect r="r" b="b" t="t" l="l"/>
              <a:pathLst>
                <a:path h="283702" w="390931">
                  <a:moveTo>
                    <a:pt x="0" y="0"/>
                  </a:moveTo>
                  <a:lnTo>
                    <a:pt x="390931" y="0"/>
                  </a:lnTo>
                  <a:lnTo>
                    <a:pt x="390931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90931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454183" y="2531468"/>
            <a:ext cx="3192342" cy="3192342"/>
          </a:xfrm>
          <a:custGeom>
            <a:avLst/>
            <a:gdLst/>
            <a:ahLst/>
            <a:cxnLst/>
            <a:rect r="r" b="b" t="t" l="l"/>
            <a:pathLst>
              <a:path h="3192342" w="3192342">
                <a:moveTo>
                  <a:pt x="0" y="0"/>
                </a:moveTo>
                <a:lnTo>
                  <a:pt x="3192343" y="0"/>
                </a:lnTo>
                <a:lnTo>
                  <a:pt x="3192343" y="3192342"/>
                </a:lnTo>
                <a:lnTo>
                  <a:pt x="0" y="3192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65226" y="2405802"/>
            <a:ext cx="4454304" cy="3443675"/>
          </a:xfrm>
          <a:custGeom>
            <a:avLst/>
            <a:gdLst/>
            <a:ahLst/>
            <a:cxnLst/>
            <a:rect r="r" b="b" t="t" l="l"/>
            <a:pathLst>
              <a:path h="3443675" w="4454304">
                <a:moveTo>
                  <a:pt x="0" y="0"/>
                </a:moveTo>
                <a:lnTo>
                  <a:pt x="4454304" y="0"/>
                </a:lnTo>
                <a:lnTo>
                  <a:pt x="4454304" y="3443674"/>
                </a:lnTo>
                <a:lnTo>
                  <a:pt x="0" y="3443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96" t="-4806" r="-7932" b="-2261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802418" y="5688635"/>
            <a:ext cx="4207721" cy="3569665"/>
          </a:xfrm>
          <a:custGeom>
            <a:avLst/>
            <a:gdLst/>
            <a:ahLst/>
            <a:cxnLst/>
            <a:rect r="r" b="b" t="t" l="l"/>
            <a:pathLst>
              <a:path h="3569665" w="4207721">
                <a:moveTo>
                  <a:pt x="0" y="0"/>
                </a:moveTo>
                <a:lnTo>
                  <a:pt x="4207722" y="0"/>
                </a:lnTo>
                <a:lnTo>
                  <a:pt x="4207722" y="3569665"/>
                </a:lnTo>
                <a:lnTo>
                  <a:pt x="0" y="3569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854185" y="117246"/>
            <a:ext cx="6392718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-34182" y="3251149"/>
            <a:ext cx="4909701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392E2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Information Overload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83543" y="3372624"/>
            <a:ext cx="5626596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392E2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Misclassification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59117" y="6965712"/>
            <a:ext cx="5190138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392E2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Incorrect Trend Analysis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635106" y="1563954"/>
            <a:ext cx="1033462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the News Article Industry: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3817418" y="7281"/>
            <a:ext cx="1484318" cy="1077181"/>
            <a:chOff x="0" y="0"/>
            <a:chExt cx="390931" cy="28370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90931" cy="283702"/>
            </a:xfrm>
            <a:custGeom>
              <a:avLst/>
              <a:gdLst/>
              <a:ahLst/>
              <a:cxnLst/>
              <a:rect r="r" b="b" t="t" l="l"/>
              <a:pathLst>
                <a:path h="283702" w="390931">
                  <a:moveTo>
                    <a:pt x="0" y="0"/>
                  </a:moveTo>
                  <a:lnTo>
                    <a:pt x="390931" y="0"/>
                  </a:lnTo>
                  <a:lnTo>
                    <a:pt x="390931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390931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18804" y="0"/>
            <a:ext cx="3643093" cy="1126942"/>
            <a:chOff x="0" y="0"/>
            <a:chExt cx="959498" cy="296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9498" cy="296808"/>
            </a:xfrm>
            <a:custGeom>
              <a:avLst/>
              <a:gdLst/>
              <a:ahLst/>
              <a:cxnLst/>
              <a:rect r="r" b="b" t="t" l="l"/>
              <a:pathLst>
                <a:path h="296808" w="959498">
                  <a:moveTo>
                    <a:pt x="0" y="0"/>
                  </a:moveTo>
                  <a:lnTo>
                    <a:pt x="959498" y="0"/>
                  </a:lnTo>
                  <a:lnTo>
                    <a:pt x="959498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9498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2782396" cy="1126942"/>
            <a:chOff x="0" y="0"/>
            <a:chExt cx="732812" cy="296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2812" cy="296808"/>
            </a:xfrm>
            <a:custGeom>
              <a:avLst/>
              <a:gdLst/>
              <a:ahLst/>
              <a:cxnLst/>
              <a:rect r="r" b="b" t="t" l="l"/>
              <a:pathLst>
                <a:path h="296808" w="732812">
                  <a:moveTo>
                    <a:pt x="0" y="0"/>
                  </a:moveTo>
                  <a:lnTo>
                    <a:pt x="732812" y="0"/>
                  </a:lnTo>
                  <a:lnTo>
                    <a:pt x="732812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32812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22417" y="1126942"/>
            <a:ext cx="4519958" cy="3122880"/>
          </a:xfrm>
          <a:custGeom>
            <a:avLst/>
            <a:gdLst/>
            <a:ahLst/>
            <a:cxnLst/>
            <a:rect r="r" b="b" t="t" l="l"/>
            <a:pathLst>
              <a:path h="3122880" w="4519958">
                <a:moveTo>
                  <a:pt x="0" y="0"/>
                </a:moveTo>
                <a:lnTo>
                  <a:pt x="4519958" y="0"/>
                </a:lnTo>
                <a:lnTo>
                  <a:pt x="4519958" y="3122880"/>
                </a:lnTo>
                <a:lnTo>
                  <a:pt x="0" y="3122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91198" y="219075"/>
            <a:ext cx="14544372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18463" y="1551138"/>
            <a:ext cx="12036926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Rapid increase in digital news content.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Difficulty to efficiently categorize and manage information.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967980" y="7281"/>
            <a:ext cx="1315691" cy="1119661"/>
            <a:chOff x="0" y="0"/>
            <a:chExt cx="346519" cy="29489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6519" cy="294890"/>
            </a:xfrm>
            <a:custGeom>
              <a:avLst/>
              <a:gdLst/>
              <a:ahLst/>
              <a:cxnLst/>
              <a:rect r="r" b="b" t="t" l="l"/>
              <a:pathLst>
                <a:path h="294890" w="346519">
                  <a:moveTo>
                    <a:pt x="0" y="0"/>
                  </a:moveTo>
                  <a:lnTo>
                    <a:pt x="346519" y="0"/>
                  </a:lnTo>
                  <a:lnTo>
                    <a:pt x="346519" y="294890"/>
                  </a:lnTo>
                  <a:lnTo>
                    <a:pt x="0" y="294890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46519" cy="332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0" y="4866303"/>
            <a:ext cx="14618804" cy="3489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86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How accurately can news articles be classified into the different categories?</a:t>
            </a:r>
          </a:p>
          <a:p>
            <a:pPr algn="l">
              <a:lnSpc>
                <a:spcPts val="1900"/>
              </a:lnSpc>
            </a:pP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Assess the effectiveness of classification algorithms in accurately categorizing news articles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368975" y="5505429"/>
            <a:ext cx="3353922" cy="3523401"/>
          </a:xfrm>
          <a:custGeom>
            <a:avLst/>
            <a:gdLst/>
            <a:ahLst/>
            <a:cxnLst/>
            <a:rect r="r" b="b" t="t" l="l"/>
            <a:pathLst>
              <a:path h="3523401" w="3353922">
                <a:moveTo>
                  <a:pt x="0" y="0"/>
                </a:moveTo>
                <a:lnTo>
                  <a:pt x="3353922" y="0"/>
                </a:lnTo>
                <a:lnTo>
                  <a:pt x="3353922" y="3523400"/>
                </a:lnTo>
                <a:lnTo>
                  <a:pt x="0" y="352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7" t="0" r="-447" b="-1595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3115771" y="0"/>
            <a:ext cx="1315691" cy="1126942"/>
            <a:chOff x="0" y="0"/>
            <a:chExt cx="346519" cy="29680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46519" cy="296808"/>
            </a:xfrm>
            <a:custGeom>
              <a:avLst/>
              <a:gdLst/>
              <a:ahLst/>
              <a:cxnLst/>
              <a:rect r="r" b="b" t="t" l="l"/>
              <a:pathLst>
                <a:path h="296808" w="346519">
                  <a:moveTo>
                    <a:pt x="0" y="0"/>
                  </a:moveTo>
                  <a:lnTo>
                    <a:pt x="346519" y="0"/>
                  </a:lnTo>
                  <a:lnTo>
                    <a:pt x="346519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346519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185479" cy="1077181"/>
            <a:chOff x="0" y="0"/>
            <a:chExt cx="838974" cy="283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8974" cy="283702"/>
            </a:xfrm>
            <a:custGeom>
              <a:avLst/>
              <a:gdLst/>
              <a:ahLst/>
              <a:cxnLst/>
              <a:rect r="r" b="b" t="t" l="l"/>
              <a:pathLst>
                <a:path h="283702" w="838974">
                  <a:moveTo>
                    <a:pt x="0" y="0"/>
                  </a:moveTo>
                  <a:lnTo>
                    <a:pt x="838974" y="0"/>
                  </a:lnTo>
                  <a:lnTo>
                    <a:pt x="838974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38974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33154" y="-48481"/>
            <a:ext cx="1256908" cy="1133475"/>
            <a:chOff x="0" y="0"/>
            <a:chExt cx="331037" cy="298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1037" cy="298528"/>
            </a:xfrm>
            <a:custGeom>
              <a:avLst/>
              <a:gdLst/>
              <a:ahLst/>
              <a:cxnLst/>
              <a:rect r="r" b="b" t="t" l="l"/>
              <a:pathLst>
                <a:path h="298528" w="331037">
                  <a:moveTo>
                    <a:pt x="0" y="0"/>
                  </a:moveTo>
                  <a:lnTo>
                    <a:pt x="331037" y="0"/>
                  </a:lnTo>
                  <a:lnTo>
                    <a:pt x="331037" y="298528"/>
                  </a:lnTo>
                  <a:lnTo>
                    <a:pt x="0" y="29852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1037" cy="336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53049" y="0"/>
            <a:ext cx="3434951" cy="1077181"/>
            <a:chOff x="0" y="0"/>
            <a:chExt cx="904679" cy="283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4679" cy="283702"/>
            </a:xfrm>
            <a:custGeom>
              <a:avLst/>
              <a:gdLst/>
              <a:ahLst/>
              <a:cxnLst/>
              <a:rect r="r" b="b" t="t" l="l"/>
              <a:pathLst>
                <a:path h="283702" w="904679">
                  <a:moveTo>
                    <a:pt x="0" y="0"/>
                  </a:moveTo>
                  <a:lnTo>
                    <a:pt x="904679" y="0"/>
                  </a:lnTo>
                  <a:lnTo>
                    <a:pt x="904679" y="283702"/>
                  </a:lnTo>
                  <a:lnTo>
                    <a:pt x="0" y="283702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4679" cy="321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23495" y="9557364"/>
            <a:ext cx="1255967" cy="729636"/>
            <a:chOff x="0" y="0"/>
            <a:chExt cx="330790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35529" y="9557364"/>
            <a:ext cx="1255967" cy="729636"/>
            <a:chOff x="0" y="0"/>
            <a:chExt cx="330790" cy="1921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779512" y="9557364"/>
            <a:ext cx="1255967" cy="729636"/>
            <a:chOff x="0" y="0"/>
            <a:chExt cx="330790" cy="192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091546" y="9557364"/>
            <a:ext cx="1255967" cy="729636"/>
            <a:chOff x="0" y="0"/>
            <a:chExt cx="330790" cy="1921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0" y="5143500"/>
            <a:ext cx="4149033" cy="4413864"/>
          </a:xfrm>
          <a:custGeom>
            <a:avLst/>
            <a:gdLst/>
            <a:ahLst/>
            <a:cxnLst/>
            <a:rect r="r" b="b" t="t" l="l"/>
            <a:pathLst>
              <a:path h="4413864" w="4149033">
                <a:moveTo>
                  <a:pt x="0" y="0"/>
                </a:moveTo>
                <a:lnTo>
                  <a:pt x="4149033" y="0"/>
                </a:lnTo>
                <a:lnTo>
                  <a:pt x="4149033" y="4413864"/>
                </a:lnTo>
                <a:lnTo>
                  <a:pt x="0" y="441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07496" y="1084994"/>
            <a:ext cx="3463640" cy="3649429"/>
          </a:xfrm>
          <a:custGeom>
            <a:avLst/>
            <a:gdLst/>
            <a:ahLst/>
            <a:cxnLst/>
            <a:rect r="r" b="b" t="t" l="l"/>
            <a:pathLst>
              <a:path h="3649429" w="3463640">
                <a:moveTo>
                  <a:pt x="0" y="0"/>
                </a:moveTo>
                <a:lnTo>
                  <a:pt x="3463640" y="0"/>
                </a:lnTo>
                <a:lnTo>
                  <a:pt x="3463640" y="3649430"/>
                </a:lnTo>
                <a:lnTo>
                  <a:pt x="0" y="3649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351120" y="238125"/>
            <a:ext cx="8428392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99"/>
              </a:lnSpc>
            </a:pPr>
            <a:r>
              <a:rPr lang="en-US" sz="4999" spc="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 AND GOALS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5553" y="1312043"/>
            <a:ext cx="13961943" cy="355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7"/>
              </a:lnSpc>
            </a:pPr>
            <a:r>
              <a:rPr lang="en-US" sz="42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Primary objectives: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Analyze a dataset of news articles and d</a:t>
            </a: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evelop a robust classification model.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Accurately categorize articles into predefined categories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4749660" y="5709437"/>
            <a:ext cx="13538340" cy="260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30"/>
              </a:lnSpc>
            </a:pPr>
            <a:r>
              <a:rPr lang="en-US" sz="4299" spc="2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Goal: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 deliver an effective and efficient news classification application for Maji Ndogo News24.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49691" y="0"/>
            <a:ext cx="4665577" cy="1156334"/>
            <a:chOff x="0" y="0"/>
            <a:chExt cx="1228794" cy="304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28794" cy="304549"/>
            </a:xfrm>
            <a:custGeom>
              <a:avLst/>
              <a:gdLst/>
              <a:ahLst/>
              <a:cxnLst/>
              <a:rect r="r" b="b" t="t" l="l"/>
              <a:pathLst>
                <a:path h="304549" w="1228794">
                  <a:moveTo>
                    <a:pt x="0" y="0"/>
                  </a:moveTo>
                  <a:lnTo>
                    <a:pt x="1228794" y="0"/>
                  </a:lnTo>
                  <a:lnTo>
                    <a:pt x="1228794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28794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3293155" cy="1156334"/>
            <a:chOff x="0" y="0"/>
            <a:chExt cx="867333" cy="304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7333" cy="304549"/>
            </a:xfrm>
            <a:custGeom>
              <a:avLst/>
              <a:gdLst/>
              <a:ahLst/>
              <a:cxnLst/>
              <a:rect r="r" b="b" t="t" l="l"/>
              <a:pathLst>
                <a:path h="304549" w="867333">
                  <a:moveTo>
                    <a:pt x="0" y="0"/>
                  </a:moveTo>
                  <a:lnTo>
                    <a:pt x="867333" y="0"/>
                  </a:lnTo>
                  <a:lnTo>
                    <a:pt x="867333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67333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858405" y="2298186"/>
            <a:ext cx="5690628" cy="5690628"/>
          </a:xfrm>
          <a:custGeom>
            <a:avLst/>
            <a:gdLst/>
            <a:ahLst/>
            <a:cxnLst/>
            <a:rect r="r" b="b" t="t" l="l"/>
            <a:pathLst>
              <a:path h="5690628" w="5690628">
                <a:moveTo>
                  <a:pt x="0" y="0"/>
                </a:moveTo>
                <a:lnTo>
                  <a:pt x="5690628" y="0"/>
                </a:lnTo>
                <a:lnTo>
                  <a:pt x="5690628" y="5690628"/>
                </a:lnTo>
                <a:lnTo>
                  <a:pt x="0" y="5690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45580" y="219075"/>
            <a:ext cx="964731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 spc="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921049" y="9557364"/>
            <a:ext cx="1255967" cy="729636"/>
            <a:chOff x="0" y="0"/>
            <a:chExt cx="330790" cy="1921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626480" y="0"/>
            <a:ext cx="1666413" cy="1156334"/>
            <a:chOff x="0" y="0"/>
            <a:chExt cx="438891" cy="3045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8891" cy="304549"/>
            </a:xfrm>
            <a:custGeom>
              <a:avLst/>
              <a:gdLst/>
              <a:ahLst/>
              <a:cxnLst/>
              <a:rect r="r" b="b" t="t" l="l"/>
              <a:pathLst>
                <a:path h="304549" w="438891">
                  <a:moveTo>
                    <a:pt x="0" y="0"/>
                  </a:moveTo>
                  <a:lnTo>
                    <a:pt x="438891" y="0"/>
                  </a:lnTo>
                  <a:lnTo>
                    <a:pt x="438891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8891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41529" y="2079111"/>
            <a:ext cx="11723381" cy="457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4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 cleaning includes:</a:t>
            </a:r>
          </a:p>
          <a:p>
            <a:pPr algn="l" marL="1813560" indent="-604520" lvl="2">
              <a:lnSpc>
                <a:spcPts val="588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Removing Punctuation and Special Characters</a:t>
            </a:r>
          </a:p>
          <a:p>
            <a:pPr algn="l" marL="1813560" indent="-604520" lvl="2">
              <a:lnSpc>
                <a:spcPts val="588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Handling Missing Values</a:t>
            </a:r>
          </a:p>
          <a:p>
            <a:pPr algn="l" marL="1813560" indent="-604520" lvl="2">
              <a:lnSpc>
                <a:spcPts val="588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Removing Non-Textual Elements</a:t>
            </a:r>
          </a:p>
          <a:p>
            <a:pPr algn="l">
              <a:lnSpc>
                <a:spcPts val="5101"/>
              </a:lnSpc>
              <a:spcBef>
                <a:spcPct val="0"/>
              </a:spcBef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3645580" y="0"/>
            <a:ext cx="1666413" cy="1156334"/>
            <a:chOff x="0" y="0"/>
            <a:chExt cx="438891" cy="304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8891" cy="304549"/>
            </a:xfrm>
            <a:custGeom>
              <a:avLst/>
              <a:gdLst/>
              <a:ahLst/>
              <a:cxnLst/>
              <a:rect r="r" b="b" t="t" l="l"/>
              <a:pathLst>
                <a:path h="304549" w="438891">
                  <a:moveTo>
                    <a:pt x="0" y="0"/>
                  </a:moveTo>
                  <a:lnTo>
                    <a:pt x="438891" y="0"/>
                  </a:lnTo>
                  <a:lnTo>
                    <a:pt x="438891" y="304549"/>
                  </a:lnTo>
                  <a:lnTo>
                    <a:pt x="0" y="304549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38891" cy="3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35025" y="5442564"/>
            <a:ext cx="3644535" cy="3644535"/>
          </a:xfrm>
          <a:custGeom>
            <a:avLst/>
            <a:gdLst/>
            <a:ahLst/>
            <a:cxnLst/>
            <a:rect r="r" b="b" t="t" l="l"/>
            <a:pathLst>
              <a:path h="3644535" w="3644535">
                <a:moveTo>
                  <a:pt x="0" y="0"/>
                </a:moveTo>
                <a:lnTo>
                  <a:pt x="3644534" y="0"/>
                </a:lnTo>
                <a:lnTo>
                  <a:pt x="3644534" y="3644535"/>
                </a:lnTo>
                <a:lnTo>
                  <a:pt x="0" y="36445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664910" y="2248225"/>
            <a:ext cx="5930731" cy="5790550"/>
          </a:xfrm>
          <a:custGeom>
            <a:avLst/>
            <a:gdLst/>
            <a:ahLst/>
            <a:cxnLst/>
            <a:rect r="r" b="b" t="t" l="l"/>
            <a:pathLst>
              <a:path h="5790550" w="5930731">
                <a:moveTo>
                  <a:pt x="0" y="0"/>
                </a:moveTo>
                <a:lnTo>
                  <a:pt x="5930730" y="0"/>
                </a:lnTo>
                <a:lnTo>
                  <a:pt x="5930730" y="5790550"/>
                </a:lnTo>
                <a:lnTo>
                  <a:pt x="0" y="579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2787324"/>
            <a:ext cx="12697957" cy="702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EXPLORATORY DATA ANALYSIS (EDA)</a:t>
            </a:r>
          </a:p>
          <a:p>
            <a:pPr algn="ctr">
              <a:lnSpc>
                <a:spcPts val="13999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0" y="0"/>
            <a:ext cx="11723381" cy="1028700"/>
            <a:chOff x="0" y="0"/>
            <a:chExt cx="3087639" cy="2709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87639" cy="270933"/>
            </a:xfrm>
            <a:custGeom>
              <a:avLst/>
              <a:gdLst/>
              <a:ahLst/>
              <a:cxnLst/>
              <a:rect r="r" b="b" t="t" l="l"/>
              <a:pathLst>
                <a:path h="270933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087639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036926" y="0"/>
            <a:ext cx="1255967" cy="1028700"/>
            <a:chOff x="0" y="0"/>
            <a:chExt cx="330790" cy="2709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790" cy="270933"/>
            </a:xfrm>
            <a:custGeom>
              <a:avLst/>
              <a:gdLst/>
              <a:ahLst/>
              <a:cxnLst/>
              <a:rect r="r" b="b" t="t" l="l"/>
              <a:pathLst>
                <a:path h="270933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0790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49691" y="0"/>
            <a:ext cx="1255967" cy="1028700"/>
            <a:chOff x="0" y="0"/>
            <a:chExt cx="330790" cy="27093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0790" cy="270933"/>
            </a:xfrm>
            <a:custGeom>
              <a:avLst/>
              <a:gdLst/>
              <a:ahLst/>
              <a:cxnLst/>
              <a:rect r="r" b="b" t="t" l="l"/>
              <a:pathLst>
                <a:path h="270933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0790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284082" y="0"/>
            <a:ext cx="1255967" cy="1028700"/>
            <a:chOff x="0" y="0"/>
            <a:chExt cx="330790" cy="2709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0790" cy="270933"/>
            </a:xfrm>
            <a:custGeom>
              <a:avLst/>
              <a:gdLst/>
              <a:ahLst/>
              <a:cxnLst/>
              <a:rect r="r" b="b" t="t" l="l"/>
              <a:pathLst>
                <a:path h="270933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0790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921049" y="0"/>
            <a:ext cx="1603695" cy="1028700"/>
            <a:chOff x="0" y="0"/>
            <a:chExt cx="422372" cy="27093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2372" cy="270933"/>
            </a:xfrm>
            <a:custGeom>
              <a:avLst/>
              <a:gdLst/>
              <a:ahLst/>
              <a:cxnLst/>
              <a:rect r="r" b="b" t="t" l="l"/>
              <a:pathLst>
                <a:path h="270933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22372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57364"/>
            <a:ext cx="11723381" cy="729636"/>
            <a:chOff x="0" y="0"/>
            <a:chExt cx="3087639" cy="19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7639" cy="192167"/>
            </a:xfrm>
            <a:custGeom>
              <a:avLst/>
              <a:gdLst/>
              <a:ahLst/>
              <a:cxnLst/>
              <a:rect r="r" b="b" t="t" l="l"/>
              <a:pathLst>
                <a:path h="192167" w="3087639">
                  <a:moveTo>
                    <a:pt x="0" y="0"/>
                  </a:moveTo>
                  <a:lnTo>
                    <a:pt x="3087639" y="0"/>
                  </a:lnTo>
                  <a:lnTo>
                    <a:pt x="3087639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87639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36926" y="9557364"/>
            <a:ext cx="1255967" cy="729636"/>
            <a:chOff x="0" y="0"/>
            <a:chExt cx="330790" cy="192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49691" y="9557364"/>
            <a:ext cx="1255967" cy="729636"/>
            <a:chOff x="0" y="0"/>
            <a:chExt cx="330790" cy="192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84082" y="9557364"/>
            <a:ext cx="1255967" cy="729636"/>
            <a:chOff x="0" y="0"/>
            <a:chExt cx="330790" cy="1921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790" cy="192167"/>
            </a:xfrm>
            <a:custGeom>
              <a:avLst/>
              <a:gdLst/>
              <a:ahLst/>
              <a:cxnLst/>
              <a:rect r="r" b="b" t="t" l="l"/>
              <a:pathLst>
                <a:path h="192167" w="330790">
                  <a:moveTo>
                    <a:pt x="0" y="0"/>
                  </a:moveTo>
                  <a:lnTo>
                    <a:pt x="330790" y="0"/>
                  </a:lnTo>
                  <a:lnTo>
                    <a:pt x="330790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0790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21049" y="9557364"/>
            <a:ext cx="1603695" cy="729636"/>
            <a:chOff x="0" y="0"/>
            <a:chExt cx="422372" cy="1921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2372" cy="192167"/>
            </a:xfrm>
            <a:custGeom>
              <a:avLst/>
              <a:gdLst/>
              <a:ahLst/>
              <a:cxnLst/>
              <a:rect r="r" b="b" t="t" l="l"/>
              <a:pathLst>
                <a:path h="192167" w="422372">
                  <a:moveTo>
                    <a:pt x="0" y="0"/>
                  </a:moveTo>
                  <a:lnTo>
                    <a:pt x="422372" y="0"/>
                  </a:lnTo>
                  <a:lnTo>
                    <a:pt x="422372" y="192167"/>
                  </a:lnTo>
                  <a:lnTo>
                    <a:pt x="0" y="192167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2372" cy="230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342770" y="1289790"/>
            <a:ext cx="11562888" cy="7094770"/>
          </a:xfrm>
          <a:custGeom>
            <a:avLst/>
            <a:gdLst/>
            <a:ahLst/>
            <a:cxnLst/>
            <a:rect r="r" b="b" t="t" l="l"/>
            <a:pathLst>
              <a:path h="7094770" w="11562888">
                <a:moveTo>
                  <a:pt x="0" y="0"/>
                </a:moveTo>
                <a:lnTo>
                  <a:pt x="11562888" y="0"/>
                </a:lnTo>
                <a:lnTo>
                  <a:pt x="11562888" y="7094771"/>
                </a:lnTo>
                <a:lnTo>
                  <a:pt x="0" y="7094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3" t="-205" r="-2726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94331" y="-66017"/>
            <a:ext cx="13147725" cy="119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</a:pPr>
          </a:p>
          <a:p>
            <a:pPr algn="ctr">
              <a:lnSpc>
                <a:spcPts val="6081"/>
              </a:lnSpc>
              <a:spcBef>
                <a:spcPct val="0"/>
              </a:spcBef>
            </a:pPr>
            <a:r>
              <a:rPr lang="en-US" sz="434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CATEGORY DISTRIBUTION FOR TRAINING DATA</a:t>
            </a:r>
          </a:p>
          <a:p>
            <a:pPr algn="ctr">
              <a:lnSpc>
                <a:spcPts val="110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8722747"/>
            <a:ext cx="15912066" cy="8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Results: we observed that </a:t>
            </a:r>
            <a:r>
              <a:rPr lang="en-US" sz="3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education has the highest count.</a:t>
            </a:r>
          </a:p>
          <a:p>
            <a:pPr algn="l">
              <a:lnSpc>
                <a:spcPts val="2214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0" y="0"/>
            <a:ext cx="2394331" cy="1126942"/>
            <a:chOff x="0" y="0"/>
            <a:chExt cx="630606" cy="2968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0606" cy="296808"/>
            </a:xfrm>
            <a:custGeom>
              <a:avLst/>
              <a:gdLst/>
              <a:ahLst/>
              <a:cxnLst/>
              <a:rect r="r" b="b" t="t" l="l"/>
              <a:pathLst>
                <a:path h="296808" w="630606">
                  <a:moveTo>
                    <a:pt x="0" y="0"/>
                  </a:moveTo>
                  <a:lnTo>
                    <a:pt x="630606" y="0"/>
                  </a:lnTo>
                  <a:lnTo>
                    <a:pt x="630606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30606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42056" y="0"/>
            <a:ext cx="2745944" cy="1126942"/>
            <a:chOff x="0" y="0"/>
            <a:chExt cx="723212" cy="29680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23212" cy="296808"/>
            </a:xfrm>
            <a:custGeom>
              <a:avLst/>
              <a:gdLst/>
              <a:ahLst/>
              <a:cxnLst/>
              <a:rect r="r" b="b" t="t" l="l"/>
              <a:pathLst>
                <a:path h="296808" w="723212">
                  <a:moveTo>
                    <a:pt x="0" y="0"/>
                  </a:moveTo>
                  <a:lnTo>
                    <a:pt x="723212" y="0"/>
                  </a:lnTo>
                  <a:lnTo>
                    <a:pt x="723212" y="296808"/>
                  </a:lnTo>
                  <a:lnTo>
                    <a:pt x="0" y="296808"/>
                  </a:lnTo>
                  <a:close/>
                </a:path>
              </a:pathLst>
            </a:custGeom>
            <a:solidFill>
              <a:srgbClr val="2D2E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23212" cy="334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DAGIG-RJ2vE</dc:identifier>
  <dcterms:modified xsi:type="dcterms:W3CDTF">2011-08-01T06:04:30Z</dcterms:modified>
  <cp:revision>1</cp:revision>
  <dc:title>Classifification_Project_Team_MM</dc:title>
</cp:coreProperties>
</file>