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4" autoAdjust="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7A25-352B-457E-ADEB-AF34992E61E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297E9-F65C-46CC-AAAE-23F542F20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lnSpc>
                <a:spcPct val="140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+mn-ea"/>
              </a:rPr>
              <a:t>2200 binaries / </a:t>
            </a:r>
            <a:r>
              <a:rPr lang="en-US" altLang="ko-KR" sz="1200" dirty="0" err="1" smtClean="0"/>
              <a:t>Os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(WINDOWS, LINUX)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최적화옵션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컴파일러 </a:t>
            </a:r>
            <a:r>
              <a:rPr lang="en-US" altLang="ko-KR" sz="1200" dirty="0" smtClean="0"/>
              <a:t>(GCC, ICC, MS VS )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297E9-F65C-46CC-AAAE-23F542F209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함수의 </a:t>
            </a:r>
            <a:r>
              <a:rPr lang="ko-KR" altLang="en-US" dirty="0" err="1" smtClean="0"/>
              <a:t>안쪽내용을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cfg</a:t>
            </a:r>
            <a:r>
              <a:rPr lang="en-US" altLang="ko-KR" dirty="0" smtClean="0"/>
              <a:t> recovery</a:t>
            </a:r>
            <a:r>
              <a:rPr lang="ko-KR" altLang="en-US" dirty="0" smtClean="0"/>
              <a:t>로 구분하고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RFCR</a:t>
            </a:r>
            <a:r>
              <a:rPr lang="ko-KR" altLang="en-US" dirty="0" smtClean="0"/>
              <a:t>을 이용해 </a:t>
            </a:r>
            <a:r>
              <a:rPr lang="ko-KR" altLang="en-US" dirty="0" err="1" smtClean="0"/>
              <a:t>시작부분을</a:t>
            </a:r>
            <a:r>
              <a:rPr lang="ko-KR" altLang="en-US" dirty="0" smtClean="0"/>
              <a:t> 찾음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297E9-F65C-46CC-AAAE-23F542F209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3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F9A5-408B-4D1C-83ED-721DFB7B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433FF-F8AD-4C7B-906B-F579C80CD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CEB84-E0D5-489B-A348-EC5C817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28890-5652-45F8-B44D-DE6D171B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4A3C8-CF2A-4071-A1A9-616180D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EE2A-5C28-4F3E-842A-88652E96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629FB-0D0C-47AC-BB67-7083B5A3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0C4BC-2194-4B2C-B4A0-62439BB8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BDC3E-9166-4688-8D4D-362491BD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4E871-15B2-404A-A2BA-C42CE8B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5ABF7-9C1F-4D44-8FE6-6CEADB4D2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853D4-58D7-44FE-A73B-5A14A844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8B5C-FB07-4D41-ACEC-8287C3A6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C8243-47C1-4C49-AA98-6B6E2AA1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90E34-C3EB-42D7-AB08-4B8BE75E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6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09AA3-1630-49F0-977F-4F3853F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52FEF-92F5-4F58-9B6E-660824FB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984D8-7ED8-4F12-9701-03713A5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90F24-E868-4EF8-8709-FEACB745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C80C2-43B7-477A-A966-DF5D712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9DFB-FB66-40F2-A81F-B8F37BB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B99DB-A9E2-4321-A135-341AC907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41B2-84EC-47ED-8D77-CEF9AB78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5D8A-2227-40EC-87B7-2F90D285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1347B-5257-4B2C-9160-4BE9C4D9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BF731-92F3-411E-9EDD-DA67A53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5C4C-B3A3-46FC-82C0-4B35A7E67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F2CEF-9F97-43CE-89C7-680C9367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BC198-9DE8-4EAB-A916-F0FC4E0D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51B1B-8AB0-4AB2-AB9D-96065FA6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B75B1-B467-45E7-A7E3-C03C600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E157-ABF4-4830-A34A-631E2279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E797E-F4A3-4012-8E1D-B1C8E08E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BB21D-889D-4BEC-9C45-0B74AA6F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42555-3F2D-4757-9B58-67E134C61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B9CFF0-48AC-4B9F-80C6-1892486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E188D-DF00-4FCB-85C3-A26A0987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457BB-D7BD-4DD0-A74C-C31B069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7377C-32C8-4ED0-A5A0-FCF02EC9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A92E0-2A65-40FA-8ABD-7108E868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F5FCC5-D76F-4463-BD89-70668CE0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9B983-043A-457E-93C3-AF28E871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E185E-72D7-41EE-9B18-0E4E3BDA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AFE5A-68E6-4058-A7D3-1218BAB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814FF-81A9-4A7F-B6EF-B4C4A86A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D5065-CE56-4706-93F0-DB6B274D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6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B449-1B4C-495B-8F14-4AB1398E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E2995-AFA5-4980-AE5D-3B62C54D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5D7CC-9AA4-449E-8FA1-97C91B74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CDE0E-BEEA-4827-817C-FEABFE13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7C8BA-81A0-491E-9234-A4B4E21A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14635-8F8A-4D21-B52B-40542D5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E809-56AF-4D1F-9F0F-FE699AEF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C26174-42E7-4488-B950-A06D57B9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E8D0D-9B49-4EDE-89DE-8AEA3ADD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93792-48C8-4FAD-97FC-49E725BB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9FDB8-04A2-43E2-B295-09C61320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E9D59-4646-40C6-984D-F9AD47F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9E212-3294-4A32-B3F4-EEC9CD46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24225-0A28-48CC-9DE9-0869AF30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62204-5DCC-48B7-AD95-41C2B8140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E1D1-19F8-4E1D-987E-2AAC7796D4AC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7EBF4-E756-43B2-B287-D2736344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57EF8-294A-4E3C-8ED1-B18453413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0A92-58DF-47E8-BD6E-999201E5D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Recognizing Functions in Binaries </a:t>
            </a:r>
            <a:br>
              <a:rPr lang="en-US" altLang="ko-KR" sz="4400" dirty="0"/>
            </a:br>
            <a:r>
              <a:rPr lang="en-US" altLang="ko-KR" sz="4400" dirty="0"/>
              <a:t>with Neural Networks </a:t>
            </a:r>
            <a:r>
              <a:rPr lang="ko-KR" altLang="en-US" sz="4400" dirty="0" smtClean="0"/>
              <a:t>구현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9EC8C5-82F8-4925-9672-25DEF4055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5966267"/>
            <a:ext cx="11338560" cy="74949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Recognizing Functions in Binaries </a:t>
            </a:r>
            <a:br>
              <a:rPr lang="en-US" altLang="ko-KR" dirty="0"/>
            </a:br>
            <a:r>
              <a:rPr lang="en-US" altLang="ko-KR" dirty="0"/>
              <a:t>with Neural Networks 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Eui</a:t>
            </a:r>
            <a:r>
              <a:rPr lang="en-US" altLang="ko-KR" dirty="0" smtClean="0"/>
              <a:t> </a:t>
            </a:r>
            <a:r>
              <a:rPr lang="en-US" altLang="ko-KR" dirty="0" err="1"/>
              <a:t>Chul</a:t>
            </a:r>
            <a:r>
              <a:rPr lang="en-US" altLang="ko-KR" dirty="0"/>
              <a:t> Richard Shin, Dawn Song, and Reza </a:t>
            </a:r>
            <a:r>
              <a:rPr lang="en-US" altLang="ko-KR" dirty="0" err="1"/>
              <a:t>Moazzezi</a:t>
            </a:r>
            <a:r>
              <a:rPr lang="en-US" altLang="ko-KR" dirty="0"/>
              <a:t>, University of California, </a:t>
            </a:r>
            <a:r>
              <a:rPr lang="en-US" altLang="ko-KR" dirty="0" smtClean="0"/>
              <a:t>Berkeley - </a:t>
            </a:r>
            <a:r>
              <a:rPr lang="en-US" altLang="ko-KR" dirty="0" err="1" smtClean="0"/>
              <a:t>usenix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4403" y="3623895"/>
            <a:ext cx="302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장두혁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김선민</a:t>
            </a:r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작성일 </a:t>
            </a:r>
            <a:r>
              <a:rPr lang="en-US" altLang="ko-KR" dirty="0" smtClean="0"/>
              <a:t>20.06.05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38" y="1282800"/>
            <a:ext cx="5753100" cy="1514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5261" y="4039565"/>
            <a:ext cx="775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어떻게 만들었는지에 대한 설명이 부족하다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81FD-93FF-452E-81B0-3939DDC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8C577-039F-4A37-AF86-CE67CA2F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0515600" cy="53762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바이너리 추출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One–hot </a:t>
            </a:r>
            <a:r>
              <a:rPr lang="en-US" altLang="ko-KR" dirty="0" smtClean="0"/>
              <a:t>coding 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모델 학습 및 결과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ko-KR" altLang="en-US" dirty="0"/>
              <a:t>및 향후 방향 </a:t>
            </a:r>
          </a:p>
        </p:txBody>
      </p:sp>
    </p:spTree>
    <p:extLst>
      <p:ext uri="{BB962C8B-B14F-4D97-AF65-F5344CB8AC3E}">
        <p14:creationId xmlns:p14="http://schemas.microsoft.com/office/powerpoint/2010/main" val="15535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78E67-5CA8-48DA-A437-0D04DA2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7" y="138666"/>
            <a:ext cx="5369170" cy="1129208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바이너리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55A4-67CF-4C2F-ABFF-32C829A4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43" y="1231529"/>
            <a:ext cx="4082434" cy="3971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Gcc5 complier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: 32bit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최적화 옵션 </a:t>
            </a:r>
            <a:r>
              <a:rPr lang="en-US" altLang="ko-KR" dirty="0"/>
              <a:t>: </a:t>
            </a:r>
            <a:r>
              <a:rPr lang="en-US" altLang="ko-KR" dirty="0" smtClean="0"/>
              <a:t>O0~O2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70826" y="3511719"/>
            <a:ext cx="4073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binutils-2.34-gcc5-O0-x86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binutils-2.34-gcc5-O</a:t>
            </a:r>
            <a:r>
              <a:rPr lang="en-US" altLang="ko-KR" dirty="0" smtClean="0"/>
              <a:t>1</a:t>
            </a:r>
            <a:r>
              <a:rPr lang="ko-KR" altLang="en-US" dirty="0" smtClean="0"/>
              <a:t>-x86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binutils-2.34-gcc5-O</a:t>
            </a:r>
            <a:r>
              <a:rPr lang="en-US" altLang="ko-KR" dirty="0" smtClean="0"/>
              <a:t>2</a:t>
            </a:r>
            <a:r>
              <a:rPr lang="ko-KR" altLang="en-US" dirty="0" smtClean="0"/>
              <a:t>-x86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858894" y="4001519"/>
            <a:ext cx="914400" cy="6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921626" y="3350780"/>
            <a:ext cx="914400" cy="6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92277" y="1621873"/>
            <a:ext cx="6483928" cy="128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O0 -&gt; .o</a:t>
            </a:r>
            <a:r>
              <a:rPr lang="ko-KR" altLang="en-US" dirty="0">
                <a:solidFill>
                  <a:schemeClr val="tx1"/>
                </a:solidFill>
              </a:rPr>
              <a:t>파일 </a:t>
            </a:r>
            <a:r>
              <a:rPr lang="en-US" altLang="ko-KR" dirty="0">
                <a:solidFill>
                  <a:schemeClr val="tx1"/>
                </a:solidFill>
              </a:rPr>
              <a:t>277</a:t>
            </a:r>
            <a:r>
              <a:rPr lang="ko-KR" altLang="en-US" dirty="0">
                <a:solidFill>
                  <a:schemeClr val="tx1"/>
                </a:solidFill>
              </a:rPr>
              <a:t>개  </a:t>
            </a:r>
            <a:r>
              <a:rPr lang="en-US" altLang="ko-KR" dirty="0" smtClean="0">
                <a:solidFill>
                  <a:schemeClr val="tx1"/>
                </a:solidFill>
              </a:rPr>
              <a:t>-&gt; 4442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smtClean="0">
                <a:solidFill>
                  <a:schemeClr val="tx1"/>
                </a:solidFill>
              </a:rPr>
              <a:t>-&gt; 2,686,647</a:t>
            </a:r>
            <a:r>
              <a:rPr lang="ko-KR" altLang="en-US" dirty="0" smtClean="0">
                <a:solidFill>
                  <a:schemeClr val="tx1"/>
                </a:solidFill>
              </a:rPr>
              <a:t>개 바이트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O1 -&gt; .o</a:t>
            </a:r>
            <a:r>
              <a:rPr lang="ko-KR" altLang="en-US" dirty="0">
                <a:solidFill>
                  <a:schemeClr val="tx1"/>
                </a:solidFill>
              </a:rPr>
              <a:t>파일 </a:t>
            </a:r>
            <a:r>
              <a:rPr lang="en-US" altLang="ko-KR" dirty="0">
                <a:solidFill>
                  <a:schemeClr val="tx1"/>
                </a:solidFill>
              </a:rPr>
              <a:t>277</a:t>
            </a:r>
            <a:r>
              <a:rPr lang="ko-KR" altLang="en-US" dirty="0">
                <a:solidFill>
                  <a:schemeClr val="tx1"/>
                </a:solidFill>
              </a:rPr>
              <a:t>개  </a:t>
            </a:r>
            <a:r>
              <a:rPr lang="en-US" altLang="ko-KR" dirty="0" smtClean="0">
                <a:solidFill>
                  <a:schemeClr val="tx1"/>
                </a:solidFill>
              </a:rPr>
              <a:t>-&gt; 3347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smtClean="0">
                <a:solidFill>
                  <a:schemeClr val="tx1"/>
                </a:solidFill>
              </a:rPr>
              <a:t>-&gt; 1,878,526</a:t>
            </a:r>
            <a:r>
              <a:rPr lang="ko-KR" altLang="en-US" dirty="0" smtClean="0">
                <a:solidFill>
                  <a:schemeClr val="tx1"/>
                </a:solidFill>
              </a:rPr>
              <a:t>개 바이트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O2 -&gt; .o</a:t>
            </a:r>
            <a:r>
              <a:rPr lang="ko-KR" altLang="en-US" dirty="0">
                <a:solidFill>
                  <a:schemeClr val="tx1"/>
                </a:solidFill>
              </a:rPr>
              <a:t>파일 </a:t>
            </a:r>
            <a:r>
              <a:rPr lang="en-US" altLang="ko-KR" dirty="0">
                <a:solidFill>
                  <a:schemeClr val="tx1"/>
                </a:solidFill>
              </a:rPr>
              <a:t>277</a:t>
            </a:r>
            <a:r>
              <a:rPr lang="ko-KR" altLang="en-US" dirty="0">
                <a:solidFill>
                  <a:schemeClr val="tx1"/>
                </a:solidFill>
              </a:rPr>
              <a:t>개  </a:t>
            </a:r>
            <a:r>
              <a:rPr lang="en-US" altLang="ko-KR" dirty="0" smtClean="0">
                <a:solidFill>
                  <a:schemeClr val="tx1"/>
                </a:solidFill>
              </a:rPr>
              <a:t>-&gt; 3281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smtClean="0">
                <a:solidFill>
                  <a:schemeClr val="tx1"/>
                </a:solidFill>
              </a:rPr>
              <a:t>-&gt; 1,957,459</a:t>
            </a:r>
            <a:r>
              <a:rPr lang="ko-KR" altLang="en-US" dirty="0" smtClean="0">
                <a:solidFill>
                  <a:schemeClr val="tx1"/>
                </a:solidFill>
              </a:rPr>
              <a:t>개 바이트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53597" y="4620619"/>
            <a:ext cx="3732080" cy="1285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2/3</a:t>
            </a:r>
            <a:r>
              <a:rPr lang="ko-KR" altLang="en-US" sz="2200" dirty="0">
                <a:solidFill>
                  <a:schemeClr val="tx1"/>
                </a:solidFill>
              </a:rPr>
              <a:t>은 </a:t>
            </a:r>
            <a:r>
              <a:rPr lang="ko-KR" altLang="en-US" sz="2200" dirty="0" err="1">
                <a:solidFill>
                  <a:schemeClr val="tx1"/>
                </a:solidFill>
              </a:rPr>
              <a:t>훈련데이터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1/3</a:t>
            </a:r>
            <a:r>
              <a:rPr lang="ko-KR" altLang="en-US" sz="2200" dirty="0">
                <a:solidFill>
                  <a:schemeClr val="tx1"/>
                </a:solidFill>
              </a:rPr>
              <a:t>은 테스트데이터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1699" y="3050054"/>
            <a:ext cx="293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train         test   </a:t>
            </a:r>
          </a:p>
          <a:p>
            <a:r>
              <a:rPr lang="en-US" altLang="ko-KR" dirty="0" smtClean="0"/>
              <a:t>O0 1,791,093 / 895,554</a:t>
            </a:r>
          </a:p>
          <a:p>
            <a:r>
              <a:rPr lang="en-US" altLang="ko-KR" dirty="0" smtClean="0"/>
              <a:t>O1 1,252,351 / 626,175</a:t>
            </a:r>
            <a:endParaRPr lang="en-US" altLang="ko-KR" dirty="0"/>
          </a:p>
          <a:p>
            <a:r>
              <a:rPr lang="en-US" altLang="ko-KR" dirty="0" smtClean="0"/>
              <a:t>O2 1,304,973 / 652,486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4" y="5202811"/>
            <a:ext cx="5133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178E67-5CA8-48DA-A437-0D04DA2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2" y="4376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(2) One hot encoding</a:t>
            </a:r>
            <a:endParaRPr lang="ko-KR" altLang="en-US" dirty="0"/>
          </a:p>
        </p:txBody>
      </p:sp>
      <p:pic>
        <p:nvPicPr>
          <p:cNvPr id="2049" name="_x226234392" descr="EMB000067a0297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3" r="38574" b="5489"/>
          <a:stretch/>
        </p:blipFill>
        <p:spPr bwMode="auto">
          <a:xfrm>
            <a:off x="323222" y="1369332"/>
            <a:ext cx="3532834" cy="50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63440" y="1591847"/>
            <a:ext cx="69723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6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뽑은 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 어셈블리어 형식의 바이트를 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hot encoding </a:t>
            </a:r>
            <a:r>
              <a:rPr lang="ko-KR" altLang="en-US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및 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6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목적변수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시작 여부 추출 </a:t>
            </a:r>
            <a:r>
              <a:rPr lang="en-US" altLang="ko-KR" sz="26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(0, 1)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60" y="3827222"/>
            <a:ext cx="6825344" cy="240030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042576" y="4408273"/>
            <a:ext cx="620864" cy="6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90261" y="1244535"/>
            <a:ext cx="1772816" cy="5327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BE25-EF3F-4FB6-91AA-DDBF2616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9" y="1293160"/>
            <a:ext cx="5070991" cy="69220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Library &amp; 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EE7627-A2BE-4C96-9FEF-0EE71478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6512" r="24180" b="15621"/>
          <a:stretch/>
        </p:blipFill>
        <p:spPr>
          <a:xfrm>
            <a:off x="325120" y="2204719"/>
            <a:ext cx="6238966" cy="1993425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8A4938-98B7-449B-A758-E6067438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561" b="13216"/>
          <a:stretch/>
        </p:blipFill>
        <p:spPr>
          <a:xfrm>
            <a:off x="328293" y="4198145"/>
            <a:ext cx="6235793" cy="2353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6729933" y="2038033"/>
            <a:ext cx="53054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프레임워크의 라이브러리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Data </a:t>
            </a:r>
            <a:r>
              <a:rPr lang="en-US" altLang="ko-KR" dirty="0"/>
              <a:t>input </a:t>
            </a:r>
            <a:r>
              <a:rPr lang="en-US" altLang="ko-KR" dirty="0" smtClean="0"/>
              <a:t>shape(</a:t>
            </a:r>
            <a:r>
              <a:rPr lang="ko-KR" altLang="en-US" dirty="0" err="1"/>
              <a:t>데이터수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양방향 </a:t>
            </a:r>
            <a:r>
              <a:rPr lang="en-US" altLang="ko-KR" dirty="0"/>
              <a:t>RNN – Hidden layer 16 / </a:t>
            </a:r>
            <a:r>
              <a:rPr lang="en-US" altLang="ko-KR" dirty="0" err="1"/>
              <a:t>batch_size</a:t>
            </a:r>
            <a:r>
              <a:rPr lang="en-US" altLang="ko-KR" dirty="0"/>
              <a:t> </a:t>
            </a:r>
            <a:r>
              <a:rPr lang="en-US" altLang="ko-KR" dirty="0" smtClean="0"/>
              <a:t>32 / </a:t>
            </a:r>
            <a:r>
              <a:rPr lang="en-US" altLang="ko-KR" dirty="0" err="1" smtClean="0"/>
              <a:t>rmsprop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해당 바이트가 최종적으로 함수의 시작인지 아닌지를 예측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_x225772840" descr="EMB000067a029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47"/>
          <a:stretch/>
        </p:blipFill>
        <p:spPr bwMode="auto">
          <a:xfrm>
            <a:off x="6615047" y="4993138"/>
            <a:ext cx="5576953" cy="145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D178E67-5CA8-48DA-A437-0D04DA2F6374}"/>
              </a:ext>
            </a:extLst>
          </p:cNvPr>
          <p:cNvSpPr txBox="1">
            <a:spLocks/>
          </p:cNvSpPr>
          <p:nvPr/>
        </p:nvSpPr>
        <p:spPr>
          <a:xfrm>
            <a:off x="507151" y="196779"/>
            <a:ext cx="5369170" cy="1129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(3) </a:t>
            </a:r>
            <a:r>
              <a:rPr lang="ko-KR" altLang="en-US" dirty="0" smtClean="0"/>
              <a:t>모델 설명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8846992" y="6404521"/>
            <a:ext cx="162105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양방향 </a:t>
            </a:r>
            <a:r>
              <a:rPr lang="en-US" altLang="ko-KR" sz="1000" dirty="0" smtClean="0"/>
              <a:t>RNN -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0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7" y="1432525"/>
            <a:ext cx="6324703" cy="1133475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D178E67-5CA8-48DA-A437-0D04DA2F6374}"/>
              </a:ext>
            </a:extLst>
          </p:cNvPr>
          <p:cNvSpPr txBox="1">
            <a:spLocks/>
          </p:cNvSpPr>
          <p:nvPr/>
        </p:nvSpPr>
        <p:spPr>
          <a:xfrm>
            <a:off x="368254" y="15607"/>
            <a:ext cx="6076529" cy="1129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(4) </a:t>
            </a:r>
            <a:r>
              <a:rPr lang="ko-KR" altLang="en-US" dirty="0" smtClean="0"/>
              <a:t>모델 학습 및 결과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263327" y="2843067"/>
            <a:ext cx="53054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binutils-2.34-gcc5-O</a:t>
            </a:r>
            <a:r>
              <a:rPr lang="en-US" altLang="ko-KR" dirty="0" smtClean="0"/>
              <a:t>1</a:t>
            </a:r>
            <a:r>
              <a:rPr lang="ko-KR" altLang="en-US" dirty="0" smtClean="0"/>
              <a:t>-x86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263327" y="1003927"/>
            <a:ext cx="53054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binutils-2.34-gcc5-O0-x86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263326" y="4814954"/>
            <a:ext cx="53054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binutils-2.34-gcc5-O</a:t>
            </a:r>
            <a:r>
              <a:rPr lang="en-US" altLang="ko-KR" dirty="0"/>
              <a:t>2</a:t>
            </a:r>
            <a:r>
              <a:rPr lang="ko-KR" altLang="en-US" dirty="0" smtClean="0"/>
              <a:t>-x86</a:t>
            </a:r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3" y="3246681"/>
            <a:ext cx="6238978" cy="12477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3" y="5269246"/>
            <a:ext cx="6238979" cy="1209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CE394D-3655-434C-9FEA-4DA966DDC2D7}"/>
              </a:ext>
            </a:extLst>
          </p:cNvPr>
          <p:cNvSpPr txBox="1"/>
          <p:nvPr/>
        </p:nvSpPr>
        <p:spPr>
          <a:xfrm>
            <a:off x="7364636" y="411287"/>
            <a:ext cx="45785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O0</a:t>
            </a:r>
            <a:r>
              <a:rPr lang="ko-KR" altLang="en-US" dirty="0" smtClean="0"/>
              <a:t>의 경우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학습 셋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1,788,127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2966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테스트 셋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894,078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1476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가지 경우 다 정확도는 높게 나오나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값을 확인해보니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예측한 것 이였음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ko-KR" altLang="en-US" dirty="0" smtClean="0"/>
              <a:t>데이터 정답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비율 </a:t>
            </a:r>
            <a:r>
              <a:rPr lang="ko-KR" altLang="en-US" dirty="0"/>
              <a:t>약</a:t>
            </a:r>
            <a:r>
              <a:rPr lang="en-US" altLang="ko-KR" dirty="0" smtClean="0"/>
              <a:t> 99.8 : 0.2)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사용한 데이터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개수는 </a:t>
            </a:r>
            <a:r>
              <a:rPr lang="en-US" altLang="ko-KR" dirty="0" smtClean="0"/>
              <a:t>2~3%</a:t>
            </a:r>
            <a:r>
              <a:rPr lang="ko-KR" altLang="en-US" dirty="0" smtClean="0"/>
              <a:t>에 불과</a:t>
            </a:r>
            <a:endParaRPr lang="en-US" altLang="ko-KR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68" y="4488666"/>
            <a:ext cx="6324703" cy="3235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67" y="2584574"/>
            <a:ext cx="6324703" cy="2482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26594" y="6222354"/>
            <a:ext cx="37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Imbalanced Data </a:t>
            </a:r>
            <a:r>
              <a:rPr lang="ko-KR" altLang="en-US" dirty="0" smtClean="0"/>
              <a:t>문제로 예상 </a:t>
            </a:r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>
            <a:off x="9123095" y="5257938"/>
            <a:ext cx="925975" cy="78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93" y="6431318"/>
            <a:ext cx="6238978" cy="29247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360160" y="1615440"/>
            <a:ext cx="57331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360160" y="3480910"/>
            <a:ext cx="57331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84878" y="5447363"/>
            <a:ext cx="57331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58318" y="6407020"/>
            <a:ext cx="2393362" cy="316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9837" y="4485957"/>
            <a:ext cx="2393362" cy="316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09837" y="2526294"/>
            <a:ext cx="2393362" cy="316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178E67-5CA8-48DA-A437-0D04DA2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83" y="31660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문제점 및 향후 방향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183" y="1456148"/>
            <a:ext cx="112993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해당 논문에서의 데이터 </a:t>
            </a:r>
            <a:r>
              <a:rPr lang="en-US" altLang="ko-KR" dirty="0" smtClean="0"/>
              <a:t>2200 binaries (OS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 smtClean="0"/>
              <a:t>Windows, Linux)</a:t>
            </a:r>
            <a:r>
              <a:rPr lang="ko-KR" altLang="en-US" dirty="0" smtClean="0"/>
              <a:t> </a:t>
            </a:r>
            <a:r>
              <a:rPr lang="ko-KR" altLang="en-US" dirty="0" err="1"/>
              <a:t>최적화옵션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(O0 ~ O3), </a:t>
            </a:r>
            <a:r>
              <a:rPr lang="ko-KR" altLang="en-US" dirty="0"/>
              <a:t>컴파일러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(GCC</a:t>
            </a:r>
            <a:r>
              <a:rPr lang="en-US" altLang="ko-KR" dirty="0"/>
              <a:t>, ICC, </a:t>
            </a:r>
            <a:r>
              <a:rPr lang="en-US" altLang="ko-KR" dirty="0" smtClean="0"/>
              <a:t>MS-VS ) </a:t>
            </a:r>
            <a:r>
              <a:rPr lang="ko-KR" altLang="en-US" dirty="0" smtClean="0"/>
              <a:t>수집에서 </a:t>
            </a:r>
            <a:r>
              <a:rPr lang="ko-KR" altLang="en-US" dirty="0" smtClean="0">
                <a:solidFill>
                  <a:srgbClr val="FF0000"/>
                </a:solidFill>
              </a:rPr>
              <a:t>함수 바이트 내용의 일부분만 사용했는지 전체를 사용했는지에 대한 구체적인 명시 내용이 없음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데이터 원본 수집한 </a:t>
            </a:r>
            <a:r>
              <a:rPr lang="en-US" altLang="ko-KR" dirty="0" err="1" smtClean="0"/>
              <a:t>ByteWeight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논문에서도 발견하지 못함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함수의 시작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끝 주변에 대해서만 추출하여 데이터 구성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해도 되는지</a:t>
            </a:r>
            <a:r>
              <a:rPr lang="en-US" altLang="ko-KR" dirty="0" smtClean="0"/>
              <a:t>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데이터 구성 시 그 기준은 시작점 기준 전후 몇 바이트로 해야할지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데이터 불균형 대안인 </a:t>
            </a:r>
            <a:r>
              <a:rPr lang="en-US" altLang="ko-KR" dirty="0" err="1" smtClean="0"/>
              <a:t>OverSampling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UnderSampling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/ Weight Balancing </a:t>
            </a:r>
            <a:r>
              <a:rPr lang="ko-KR" altLang="en-US" dirty="0" smtClean="0"/>
              <a:t>등 시도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7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063" y="93307"/>
            <a:ext cx="10515600" cy="73773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지난번에 </a:t>
            </a:r>
            <a:r>
              <a:rPr lang="en-US" altLang="ko-KR" sz="2000" dirty="0"/>
              <a:t>imbalanced data </a:t>
            </a:r>
            <a:r>
              <a:rPr lang="ko-KR" altLang="en-US" sz="2000" dirty="0"/>
              <a:t>문제 있었고</a:t>
            </a:r>
            <a:r>
              <a:rPr lang="en-US" altLang="ko-KR" sz="2000" dirty="0"/>
              <a:t> </a:t>
            </a:r>
            <a:r>
              <a:rPr lang="ko-KR" altLang="en-US" sz="2000" dirty="0"/>
              <a:t>해결하기 위해 아래와 같은 방법을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63" y="682536"/>
            <a:ext cx="11703088" cy="6026173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ko-KR" altLang="en-US" sz="2000" dirty="0" err="1" smtClean="0"/>
              <a:t>오버샘플링</a:t>
            </a:r>
            <a:r>
              <a:rPr lang="en-US" altLang="ko-KR" sz="2000" dirty="0" smtClean="0"/>
              <a:t>(Over Sampling), </a:t>
            </a:r>
            <a:r>
              <a:rPr lang="ko-KR" altLang="en-US" sz="2000" dirty="0" err="1" smtClean="0"/>
              <a:t>다운샘플링</a:t>
            </a:r>
            <a:r>
              <a:rPr lang="en-US" altLang="ko-KR" sz="2000" dirty="0" smtClean="0"/>
              <a:t>(Down Sampling) -&gt; RNN 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Sequential </a:t>
            </a:r>
            <a:r>
              <a:rPr lang="ko-KR" altLang="en-US" sz="2000" dirty="0" smtClean="0"/>
              <a:t>특징 </a:t>
            </a:r>
            <a:r>
              <a:rPr lang="ko-KR" altLang="en-US" sz="2000" dirty="0"/>
              <a:t>때</a:t>
            </a:r>
            <a:r>
              <a:rPr lang="ko-KR" altLang="en-US" sz="2000" dirty="0" smtClean="0"/>
              <a:t>문에 </a:t>
            </a:r>
            <a:r>
              <a:rPr lang="en-US" altLang="ko-KR" sz="2000" dirty="0" smtClean="0"/>
              <a:t>(x)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(2) Batch Size</a:t>
            </a:r>
            <a:r>
              <a:rPr lang="ko-KR" altLang="en-US" sz="2000" dirty="0" smtClean="0"/>
              <a:t>를 늘려 최소한 함수 </a:t>
            </a:r>
            <a:r>
              <a:rPr lang="ko-KR" altLang="en-US" sz="2000" dirty="0" err="1" smtClean="0"/>
              <a:t>시작부분을</a:t>
            </a:r>
            <a:r>
              <a:rPr lang="ko-KR" altLang="en-US" sz="2000" dirty="0" smtClean="0"/>
              <a:t> 한번 씩은 포함하게 끔 진행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-&gt; </a:t>
            </a:r>
            <a:r>
              <a:rPr lang="ko-KR" altLang="en-US" sz="2000" dirty="0" err="1" smtClean="0"/>
              <a:t>함수당</a:t>
            </a:r>
            <a:r>
              <a:rPr lang="ko-KR" altLang="en-US" sz="2000" dirty="0" smtClean="0"/>
              <a:t> 평균 바이트 길이는 </a:t>
            </a:r>
            <a:r>
              <a:rPr lang="en-US" altLang="ko-KR" sz="2000" dirty="0" smtClean="0"/>
              <a:t>600 -&gt; batch 1024</a:t>
            </a:r>
            <a:r>
              <a:rPr lang="ko-KR" altLang="en-US" sz="2000" dirty="0" smtClean="0"/>
              <a:t>로 진행</a:t>
            </a:r>
            <a:r>
              <a:rPr lang="en-US" altLang="ko-KR" sz="2000" dirty="0" smtClean="0"/>
              <a:t> -&gt; (x) </a:t>
            </a:r>
            <a:r>
              <a:rPr lang="ko-KR" altLang="en-US" sz="2000" dirty="0" err="1" smtClean="0"/>
              <a:t>차이없음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(3) Weight Balancing – 0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다른 가중치 부여하여 진행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-&gt; </a:t>
            </a:r>
            <a:r>
              <a:rPr lang="ko-KR" altLang="en-US" sz="2000" dirty="0" smtClean="0"/>
              <a:t>미 진행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중간결론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훈련데이터를 구성 시 일부분 가공하는 것이 필요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[1]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일정구간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Sequential </a:t>
            </a:r>
            <a:r>
              <a:rPr lang="ko-KR" altLang="en-US" sz="2000" dirty="0" smtClean="0">
                <a:sym typeface="Wingdings" panose="05000000000000000000" pitchFamily="2" charset="2"/>
              </a:rPr>
              <a:t>유지하면서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랜덤하게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(1000 or 10000?) </a:t>
            </a:r>
            <a:r>
              <a:rPr lang="ko-KR" altLang="en-US" sz="2000" dirty="0" smtClean="0">
                <a:sym typeface="Wingdings" panose="05000000000000000000" pitchFamily="2" charset="2"/>
              </a:rPr>
              <a:t>잘라서 진행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-&gt; </a:t>
            </a:r>
            <a:r>
              <a:rPr lang="ko-KR" altLang="en-US" sz="2000" dirty="0" smtClean="0">
                <a:sym typeface="Wingdings" panose="05000000000000000000" pitchFamily="2" charset="2"/>
              </a:rPr>
              <a:t>진행중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[2] </a:t>
            </a:r>
            <a:r>
              <a:rPr lang="en-US" altLang="ko-KR" sz="2000" dirty="0" smtClean="0"/>
              <a:t>n-gram </a:t>
            </a:r>
            <a:r>
              <a:rPr lang="ko-KR" altLang="en-US" sz="2000" dirty="0" smtClean="0"/>
              <a:t>으로 주변 부분을 </a:t>
            </a:r>
            <a:r>
              <a:rPr lang="ko-KR" altLang="en-US" sz="2000" dirty="0" smtClean="0"/>
              <a:t>잘라서 </a:t>
            </a:r>
            <a:r>
              <a:rPr lang="ko-KR" altLang="en-US" sz="2000" dirty="0" smtClean="0"/>
              <a:t>진행 </a:t>
            </a:r>
            <a:r>
              <a:rPr lang="en-US" altLang="ko-KR" sz="2000" dirty="0" smtClean="0"/>
              <a:t>(30 gram)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-&gt; k-fold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진행시</a:t>
            </a:r>
            <a:r>
              <a:rPr lang="ko-KR" altLang="en-US" sz="2000" dirty="0" smtClean="0"/>
              <a:t> 어느정도 </a:t>
            </a:r>
            <a:r>
              <a:rPr lang="en-US" altLang="ko-KR" sz="2000" dirty="0"/>
              <a:t>P</a:t>
            </a:r>
            <a:r>
              <a:rPr lang="en-US" altLang="ko-KR" sz="2000" dirty="0" smtClean="0"/>
              <a:t>recision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F1-Score</a:t>
            </a:r>
            <a:r>
              <a:rPr lang="ko-KR" altLang="en-US" sz="2000" dirty="0" smtClean="0"/>
              <a:t>는 나옴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 </a:t>
            </a:r>
            <a:r>
              <a:rPr lang="en-US" altLang="ko-KR" sz="2000" dirty="0" smtClean="0"/>
              <a:t>-&gt; row Test Data</a:t>
            </a:r>
            <a:r>
              <a:rPr lang="ko-KR" altLang="en-US" sz="2000" dirty="0" smtClean="0"/>
              <a:t>로 진행 시 결과 다시 안 나옴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67" y="2368257"/>
            <a:ext cx="3705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2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306" y="33933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결과 및 문제점</a:t>
            </a:r>
          </a:p>
          <a:p>
            <a:r>
              <a:rPr lang="ko-KR" altLang="en-US" dirty="0"/>
              <a:t>(1) 데이터 전체를 넣어서 학습 및 테스트는 절대 </a:t>
            </a:r>
            <a:r>
              <a:rPr lang="ko-KR" altLang="en-US" dirty="0" err="1"/>
              <a:t>성공할수</a:t>
            </a:r>
            <a:r>
              <a:rPr lang="ko-KR" altLang="en-US" dirty="0"/>
              <a:t> 없음. -&gt; 일부분 추출 방법 </a:t>
            </a:r>
            <a:r>
              <a:rPr lang="ko-KR" altLang="en-US" dirty="0" err="1"/>
              <a:t>반드시필요</a:t>
            </a:r>
            <a:r>
              <a:rPr lang="ko-KR" altLang="en-US" dirty="0"/>
              <a:t> - </a:t>
            </a:r>
            <a:r>
              <a:rPr lang="ko-KR" altLang="en-US" dirty="0" err="1"/>
              <a:t>ex</a:t>
            </a:r>
            <a:r>
              <a:rPr lang="ko-KR" altLang="en-US" dirty="0"/>
              <a:t>) </a:t>
            </a:r>
            <a:r>
              <a:rPr lang="ko-KR" altLang="en-US" dirty="0" err="1"/>
              <a:t>ngram</a:t>
            </a:r>
            <a:r>
              <a:rPr lang="ko-KR" altLang="en-US" dirty="0"/>
              <a:t> / 랜덤 일정 </a:t>
            </a:r>
            <a:r>
              <a:rPr lang="ko-KR" altLang="en-US" dirty="0" err="1"/>
              <a:t>Sequential</a:t>
            </a:r>
            <a:r>
              <a:rPr lang="ko-KR" altLang="en-US" dirty="0"/>
              <a:t> 부분 바이트 추출 -&gt; 방법 찾기 필요</a:t>
            </a:r>
          </a:p>
          <a:p>
            <a:endParaRPr lang="ko-KR" altLang="en-US" dirty="0"/>
          </a:p>
          <a:p>
            <a:r>
              <a:rPr lang="ko-KR" altLang="en-US" dirty="0"/>
              <a:t>(2) </a:t>
            </a:r>
            <a:r>
              <a:rPr lang="ko-KR" altLang="en-US" dirty="0" err="1"/>
              <a:t>함수간의</a:t>
            </a:r>
            <a:r>
              <a:rPr lang="ko-KR" altLang="en-US" dirty="0"/>
              <a:t> 순서 -&gt; 현재는 </a:t>
            </a:r>
            <a:r>
              <a:rPr lang="ko-KR" altLang="en-US" dirty="0" err="1"/>
              <a:t>abc</a:t>
            </a:r>
            <a:r>
              <a:rPr lang="ko-KR" altLang="en-US" dirty="0"/>
              <a:t> 순서대로 변환된 함수의 순서인데 </a:t>
            </a:r>
            <a:r>
              <a:rPr lang="ko-KR" altLang="en-US" dirty="0" err="1"/>
              <a:t>함수간의</a:t>
            </a:r>
            <a:r>
              <a:rPr lang="ko-KR" altLang="en-US" dirty="0"/>
              <a:t> 순서를 </a:t>
            </a:r>
            <a:r>
              <a:rPr lang="ko-KR" altLang="en-US" dirty="0" err="1"/>
              <a:t>섞었을때</a:t>
            </a:r>
            <a:r>
              <a:rPr lang="ko-KR" altLang="en-US" dirty="0"/>
              <a:t> </a:t>
            </a:r>
            <a:r>
              <a:rPr lang="ko-KR" altLang="en-US" dirty="0" err="1"/>
              <a:t>다른결과가</a:t>
            </a:r>
            <a:r>
              <a:rPr lang="ko-KR" altLang="en-US" dirty="0"/>
              <a:t> </a:t>
            </a:r>
            <a:r>
              <a:rPr lang="ko-KR" altLang="en-US" dirty="0" err="1"/>
              <a:t>나올수</a:t>
            </a:r>
            <a:r>
              <a:rPr lang="ko-KR" altLang="en-US" dirty="0"/>
              <a:t> 있음 -&gt; </a:t>
            </a:r>
            <a:r>
              <a:rPr lang="ko-KR" altLang="en-US" dirty="0" err="1"/>
              <a:t>함수간</a:t>
            </a:r>
            <a:r>
              <a:rPr lang="ko-KR" altLang="en-US" dirty="0"/>
              <a:t> 순서 섞어서 데이터 재구성 테스트 필요?</a:t>
            </a:r>
          </a:p>
          <a:p>
            <a:endParaRPr lang="ko-KR" altLang="en-US" dirty="0"/>
          </a:p>
          <a:p>
            <a:r>
              <a:rPr lang="ko-KR" altLang="en-US" dirty="0"/>
              <a:t>(3) </a:t>
            </a:r>
            <a:r>
              <a:rPr lang="ko-KR" altLang="en-US" dirty="0" err="1"/>
              <a:t>자르는것에</a:t>
            </a:r>
            <a:r>
              <a:rPr lang="ko-KR" altLang="en-US" dirty="0"/>
              <a:t> 대한 정당성? =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구성원리가</a:t>
            </a:r>
            <a:r>
              <a:rPr lang="ko-KR" altLang="en-US" dirty="0"/>
              <a:t> 뭔지 -&gt; </a:t>
            </a:r>
            <a:r>
              <a:rPr lang="ko-KR" altLang="en-US" dirty="0" err="1" smtClean="0"/>
              <a:t>제일큰문제점임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잘랐을 때는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도 잘라야 </a:t>
            </a:r>
            <a:r>
              <a:rPr lang="ko-KR" altLang="en-US" dirty="0" err="1" smtClean="0"/>
              <a:t>될텐데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 안되니까</a:t>
            </a:r>
            <a:r>
              <a:rPr lang="en-US" altLang="ko-KR" smtClean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향후방향</a:t>
            </a:r>
            <a:endParaRPr lang="ko-KR" altLang="en-US" dirty="0"/>
          </a:p>
          <a:p>
            <a:r>
              <a:rPr lang="ko-KR" altLang="en-US" dirty="0"/>
              <a:t>(1) </a:t>
            </a:r>
            <a:r>
              <a:rPr lang="ko-KR" altLang="en-US" dirty="0" err="1"/>
              <a:t>binutils</a:t>
            </a:r>
            <a:r>
              <a:rPr lang="ko-KR" altLang="en-US" dirty="0"/>
              <a:t> 외에 다른 </a:t>
            </a:r>
            <a:r>
              <a:rPr lang="ko-KR" altLang="en-US" dirty="0" err="1"/>
              <a:t>utils</a:t>
            </a:r>
            <a:r>
              <a:rPr lang="ko-KR" altLang="en-US" dirty="0"/>
              <a:t> 합하여 진행</a:t>
            </a:r>
          </a:p>
          <a:p>
            <a:r>
              <a:rPr lang="ko-KR" altLang="en-US" dirty="0"/>
              <a:t>(2) </a:t>
            </a:r>
            <a:r>
              <a:rPr lang="ko-KR" altLang="en-US" dirty="0" err="1"/>
              <a:t>Weight</a:t>
            </a:r>
            <a:r>
              <a:rPr lang="ko-KR" altLang="en-US" dirty="0"/>
              <a:t> </a:t>
            </a:r>
            <a:r>
              <a:rPr lang="ko-KR" altLang="en-US" dirty="0" err="1"/>
              <a:t>Balancing</a:t>
            </a:r>
            <a:r>
              <a:rPr lang="ko-KR" altLang="en-US" dirty="0"/>
              <a:t> 방법 알아보기</a:t>
            </a:r>
          </a:p>
          <a:p>
            <a:r>
              <a:rPr lang="ko-KR" altLang="en-US" dirty="0"/>
              <a:t>(3) 기타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681</Words>
  <Application>Microsoft Office PowerPoint</Application>
  <PresentationFormat>와이드스크린</PresentationFormat>
  <Paragraphs>96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Recognizing Functions in Binaries  with Neural Networks 구현</vt:lpstr>
      <vt:lpstr>목차</vt:lpstr>
      <vt:lpstr>(1) 바이너리 추출</vt:lpstr>
      <vt:lpstr>(2) One hot encoding</vt:lpstr>
      <vt:lpstr>Library &amp; Model</vt:lpstr>
      <vt:lpstr>PowerPoint 프레젠테이션</vt:lpstr>
      <vt:lpstr>(5) 문제점 및 향후 방향 </vt:lpstr>
      <vt:lpstr>지난번에 imbalanced data 문제 있었고 해결하기 위해 아래와 같은 방법을 사용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두혁</dc:creator>
  <cp:lastModifiedBy>urse</cp:lastModifiedBy>
  <cp:revision>55</cp:revision>
  <dcterms:created xsi:type="dcterms:W3CDTF">2020-05-20T16:59:12Z</dcterms:created>
  <dcterms:modified xsi:type="dcterms:W3CDTF">2020-06-04T07:33:51Z</dcterms:modified>
</cp:coreProperties>
</file>