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3" r:id="rId6"/>
    <p:sldId id="272" r:id="rId7"/>
    <p:sldId id="275" r:id="rId8"/>
    <p:sldId id="276" r:id="rId9"/>
    <p:sldId id="257" r:id="rId10"/>
    <p:sldId id="261" r:id="rId11"/>
    <p:sldId id="259" r:id="rId12"/>
    <p:sldId id="260" r:id="rId13"/>
    <p:sldId id="258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B12B-E2EA-47FA-AA9B-5FCD05B75B9A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1CF60-E781-46E4-8BBD-9318A371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8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en-US" altLang="ko-KR" dirty="0" smtClean="0"/>
              <a:t>1Byte</a:t>
            </a:r>
            <a:r>
              <a:rPr lang="ko-KR" altLang="en-US" dirty="0" smtClean="0"/>
              <a:t>단위로 보고서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그대로 평가 결과를 토대로 </a:t>
            </a:r>
            <a:r>
              <a:rPr lang="ko-KR" altLang="en-US" baseline="0" dirty="0" err="1" smtClean="0"/>
              <a:t>진행하다보니</a:t>
            </a:r>
            <a:r>
              <a:rPr lang="en-US" altLang="ko-KR" baseline="0" dirty="0" smtClean="0"/>
              <a:t>, Input Data Size</a:t>
            </a:r>
            <a:r>
              <a:rPr lang="ko-KR" altLang="en-US" baseline="0" dirty="0" smtClean="0"/>
              <a:t>를 늘릴 생각을 </a:t>
            </a:r>
            <a:r>
              <a:rPr lang="ko-KR" altLang="en-US" baseline="0" dirty="0" err="1" smtClean="0"/>
              <a:t>못했었음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이번에 늘려서 테스트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1CF60-E781-46E4-8BBD-9318A3710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4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8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8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BBF0-DE04-4226-B997-6482DA17BBF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D783-8750-456F-818B-2D593B3B3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0401" y="1595064"/>
            <a:ext cx="11345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Recognizing Functions in Binaries </a:t>
            </a:r>
            <a:br>
              <a:rPr lang="en-US" altLang="ko-KR" sz="5400" dirty="0"/>
            </a:br>
            <a:r>
              <a:rPr lang="en-US" altLang="ko-KR" sz="5400" dirty="0"/>
              <a:t>with Neural </a:t>
            </a:r>
            <a:r>
              <a:rPr lang="en-US" altLang="ko-KR" sz="5400" dirty="0" smtClean="0"/>
              <a:t>Networks </a:t>
            </a:r>
            <a:r>
              <a:rPr lang="ko-KR" altLang="en-US" sz="5400" dirty="0" smtClean="0"/>
              <a:t>구현</a:t>
            </a:r>
            <a:endParaRPr lang="ko-KR" altLang="en-US" sz="54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한성대학교 </a:t>
            </a:r>
            <a:r>
              <a:rPr lang="ko-KR" altLang="en-US" dirty="0" err="1" smtClean="0"/>
              <a:t>장두혁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20.07.07 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5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3058"/>
          </a:xfrm>
        </p:spPr>
        <p:txBody>
          <a:bodyPr/>
          <a:lstStyle/>
          <a:p>
            <a:r>
              <a:rPr lang="en-US" altLang="ko-KR" dirty="0" smtClean="0"/>
              <a:t> GCC6 O0~O4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67302"/>
              </p:ext>
            </p:extLst>
          </p:nvPr>
        </p:nvGraphicFramePr>
        <p:xfrm>
          <a:off x="495299" y="930441"/>
          <a:ext cx="11504195" cy="577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8">
                  <a:extLst>
                    <a:ext uri="{9D8B030D-6E8A-4147-A177-3AD203B41FA5}">
                      <a16:colId xmlns:a16="http://schemas.microsoft.com/office/drawing/2014/main" val="1635889584"/>
                    </a:ext>
                  </a:extLst>
                </a:gridCol>
                <a:gridCol w="666515">
                  <a:extLst>
                    <a:ext uri="{9D8B030D-6E8A-4147-A177-3AD203B41FA5}">
                      <a16:colId xmlns:a16="http://schemas.microsoft.com/office/drawing/2014/main" val="3136860131"/>
                    </a:ext>
                  </a:extLst>
                </a:gridCol>
                <a:gridCol w="4603678">
                  <a:extLst>
                    <a:ext uri="{9D8B030D-6E8A-4147-A177-3AD203B41FA5}">
                      <a16:colId xmlns:a16="http://schemas.microsoft.com/office/drawing/2014/main" val="3758861747"/>
                    </a:ext>
                  </a:extLst>
                </a:gridCol>
                <a:gridCol w="778434">
                  <a:extLst>
                    <a:ext uri="{9D8B030D-6E8A-4147-A177-3AD203B41FA5}">
                      <a16:colId xmlns:a16="http://schemas.microsoft.com/office/drawing/2014/main" val="2222059135"/>
                    </a:ext>
                  </a:extLst>
                </a:gridCol>
                <a:gridCol w="4270420">
                  <a:extLst>
                    <a:ext uri="{9D8B030D-6E8A-4147-A177-3AD203B41FA5}">
                      <a16:colId xmlns:a16="http://schemas.microsoft.com/office/drawing/2014/main" val="3796710103"/>
                    </a:ext>
                  </a:extLst>
                </a:gridCol>
              </a:tblGrid>
              <a:tr h="74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컴파일러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Gcc6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2684"/>
                  </a:ext>
                </a:extLst>
              </a:tr>
              <a:tr h="25175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8199"/>
                  </a:ext>
                </a:extLst>
              </a:tr>
              <a:tr h="251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972235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84" y="1764172"/>
            <a:ext cx="4239126" cy="22863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684" y="4301750"/>
            <a:ext cx="4239126" cy="22702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882" y="4301749"/>
            <a:ext cx="4010025" cy="22702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789" y="1764172"/>
            <a:ext cx="4029075" cy="22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GCC3 – O0 ~ O4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1" y="2043948"/>
            <a:ext cx="5685673" cy="117458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37611" y="1522912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 smtClean="0"/>
              <a:t>1. GCC3 – O0</a:t>
            </a:r>
            <a:endParaRPr lang="ko-KR" altLang="en-US" sz="2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7611" y="3945267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3</a:t>
            </a:r>
            <a:r>
              <a:rPr lang="en-US" altLang="ko-KR" sz="2200" dirty="0" smtClean="0"/>
              <a:t>. GCC3 – O2</a:t>
            </a:r>
            <a:endParaRPr lang="ko-KR" altLang="en-US" sz="2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43762" y="1523912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GCC3 – O1</a:t>
            </a:r>
            <a:endParaRPr lang="ko-KR" altLang="en-US" sz="2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243761" y="3945267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 smtClean="0"/>
              <a:t>4. GCC3 – O3</a:t>
            </a:r>
            <a:endParaRPr lang="ko-KR" altLang="en-US" sz="2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82" y="2043948"/>
            <a:ext cx="6140547" cy="11745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1" y="4466302"/>
            <a:ext cx="6023627" cy="12125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237" y="4461786"/>
            <a:ext cx="6008291" cy="12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4812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GCC6 – O0 ~ O4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7611" y="1522912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 smtClean="0"/>
              <a:t>1. GCC6 – O0</a:t>
            </a:r>
            <a:endParaRPr lang="ko-KR" altLang="en-US" sz="2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7611" y="3945267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3</a:t>
            </a:r>
            <a:r>
              <a:rPr lang="en-US" altLang="ko-KR" sz="2200" dirty="0" smtClean="0"/>
              <a:t>. GCC6 – O2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243762" y="1523912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GCC6 – O1</a:t>
            </a:r>
            <a:endParaRPr lang="ko-KR" altLang="en-US" sz="2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43761" y="3945267"/>
            <a:ext cx="2855495" cy="52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 smtClean="0"/>
              <a:t>4. GCC6 – O3</a:t>
            </a:r>
            <a:endParaRPr lang="ko-KR" altLang="en-US" sz="2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1" y="2116677"/>
            <a:ext cx="5879541" cy="1037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33" y="2051755"/>
            <a:ext cx="5925767" cy="12361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41" y="4518684"/>
            <a:ext cx="5754054" cy="12243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233" y="4518683"/>
            <a:ext cx="5730807" cy="12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0" y="1387109"/>
            <a:ext cx="11720480" cy="286173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기존 논문 데이터 </a:t>
            </a:r>
            <a:r>
              <a:rPr lang="ko-KR" altLang="en-US" dirty="0" err="1" smtClean="0"/>
              <a:t>구성관련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5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031" r="3010" b="27604"/>
          <a:stretch/>
        </p:blipFill>
        <p:spPr>
          <a:xfrm>
            <a:off x="0" y="0"/>
            <a:ext cx="5951621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031" t="70218" r="3010"/>
          <a:stretch/>
        </p:blipFill>
        <p:spPr>
          <a:xfrm>
            <a:off x="5951621" y="128336"/>
            <a:ext cx="6240379" cy="28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" y="208798"/>
            <a:ext cx="6839702" cy="3352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7" y="3038726"/>
            <a:ext cx="6380841" cy="3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94"/>
            <a:ext cx="7717340" cy="43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-1187648"/>
            <a:ext cx="6096000" cy="92332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sequences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 매번 출력을 내보내는 것이고</a:t>
            </a:r>
          </a:p>
          <a:p>
            <a:r>
              <a:rPr lang="ko-KR" altLang="en-US" dirty="0" err="1"/>
              <a:t>TimeDistributed를</a:t>
            </a:r>
            <a:r>
              <a:rPr lang="ko-KR" altLang="en-US" dirty="0"/>
              <a:t> 쓰면 </a:t>
            </a:r>
            <a:r>
              <a:rPr lang="ko-KR" altLang="en-US" dirty="0" err="1"/>
              <a:t>오차갱신을</a:t>
            </a:r>
            <a:r>
              <a:rPr lang="ko-KR" altLang="en-US" dirty="0"/>
              <a:t> 매 </a:t>
            </a:r>
            <a:r>
              <a:rPr lang="ko-KR" altLang="en-US" dirty="0" err="1"/>
              <a:t>데이터마다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r>
              <a:rPr lang="ko-KR" altLang="en-US" dirty="0"/>
              <a:t>. / </a:t>
            </a:r>
            <a:r>
              <a:rPr lang="ko-KR" altLang="en-US" dirty="0" err="1"/>
              <a:t>Embedding</a:t>
            </a:r>
            <a:r>
              <a:rPr lang="ko-KR" altLang="en-US" dirty="0"/>
              <a:t> 결합해서  해보기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추가적으로 논문에서는 </a:t>
            </a:r>
            <a:r>
              <a:rPr lang="ko-KR" altLang="en-US" dirty="0" err="1"/>
              <a:t>one-hot-encoding을</a:t>
            </a:r>
            <a:r>
              <a:rPr lang="ko-KR" altLang="en-US" dirty="0"/>
              <a:t> 사용하였다고 </a:t>
            </a:r>
            <a:r>
              <a:rPr lang="ko-KR" altLang="en-US" dirty="0" err="1"/>
              <a:t>하였는ㄷ</a:t>
            </a:r>
            <a:r>
              <a:rPr lang="ko-KR" altLang="en-US" dirty="0"/>
              <a:t>,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stateful</a:t>
            </a:r>
            <a:r>
              <a:rPr lang="ko-KR" altLang="en-US" dirty="0"/>
              <a:t> 인자를 준 것은 아닌데, </a:t>
            </a:r>
            <a:r>
              <a:rPr lang="ko-KR" altLang="en-US" dirty="0" err="1"/>
              <a:t>model이란</a:t>
            </a:r>
            <a:r>
              <a:rPr lang="ko-KR" altLang="en-US" dirty="0"/>
              <a:t> 변수를 초기화 하지 않아서. 그대로 가중치 남아있는게 맞음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전체를 넣으면 절대 안된다고 생각. </a:t>
            </a:r>
          </a:p>
          <a:p>
            <a:r>
              <a:rPr lang="ko-KR" altLang="en-US" dirty="0"/>
              <a:t>-&gt; 비율이 너무 극심해서 안됨.</a:t>
            </a:r>
          </a:p>
          <a:p>
            <a:r>
              <a:rPr lang="ko-KR" altLang="en-US" dirty="0"/>
              <a:t>-&gt; </a:t>
            </a:r>
          </a:p>
          <a:p>
            <a:endParaRPr lang="ko-KR" altLang="en-US" dirty="0"/>
          </a:p>
          <a:p>
            <a:r>
              <a:rPr lang="ko-KR" altLang="en-US" dirty="0"/>
              <a:t>추가로 논문에서는 이를 1000 </a:t>
            </a:r>
            <a:r>
              <a:rPr lang="ko-KR" altLang="en-US" dirty="0" err="1"/>
              <a:t>chunk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저희가 기존에 o1, o2 ,o3 o0을 합친 이유가 논문에서는 모두 통합한것처럼 말을 하였고,</a:t>
            </a:r>
          </a:p>
          <a:p>
            <a:r>
              <a:rPr lang="ko-KR" altLang="en-US" dirty="0"/>
              <a:t>그래서 o0, o1, o2, o3 </a:t>
            </a:r>
            <a:r>
              <a:rPr lang="ko-KR" altLang="en-US" dirty="0" err="1"/>
              <a:t>최적화별로</a:t>
            </a:r>
            <a:r>
              <a:rPr lang="ko-KR" altLang="en-US" dirty="0"/>
              <a:t> 바이트를 주변바이트를 살펴봤다.</a:t>
            </a:r>
          </a:p>
          <a:p>
            <a:r>
              <a:rPr lang="ko-KR" altLang="en-US" dirty="0"/>
              <a:t>그리고 각각 </a:t>
            </a:r>
            <a:r>
              <a:rPr lang="ko-KR" altLang="en-US" dirty="0" err="1"/>
              <a:t>모델링을하였다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netron</a:t>
            </a:r>
            <a:r>
              <a:rPr lang="ko-KR" altLang="en-US" dirty="0"/>
              <a:t>, </a:t>
            </a:r>
            <a:r>
              <a:rPr lang="ko-KR" altLang="en-US" dirty="0" err="1"/>
              <a:t>open-dl</a:t>
            </a:r>
            <a:endParaRPr lang="ko-KR" altLang="en-US" dirty="0"/>
          </a:p>
          <a:p>
            <a:r>
              <a:rPr lang="ko-KR" altLang="en-US" dirty="0" err="1"/>
              <a:t>onnx-sc</a:t>
            </a:r>
            <a:endParaRPr lang="ko-KR" altLang="en-US" dirty="0"/>
          </a:p>
          <a:p>
            <a:r>
              <a:rPr lang="ko-KR" altLang="en-US" dirty="0" err="1"/>
              <a:t>onnx</a:t>
            </a:r>
            <a:r>
              <a:rPr lang="ko-KR" altLang="en-US" dirty="0"/>
              <a:t> 로 하면 좀더 계속 가볍다고 하고, </a:t>
            </a:r>
            <a:r>
              <a:rPr lang="ko-KR" altLang="en-US" dirty="0" err="1"/>
              <a:t>onnx사용을</a:t>
            </a:r>
            <a:r>
              <a:rPr lang="ko-KR" altLang="en-US" dirty="0"/>
              <a:t> </a:t>
            </a:r>
            <a:r>
              <a:rPr lang="ko-KR" altLang="en-US" dirty="0" err="1"/>
              <a:t>runtime을</a:t>
            </a:r>
            <a:r>
              <a:rPr lang="ko-KR" altLang="en-US" dirty="0"/>
              <a:t> 이용한 추론으로 많이 사용한다는데, 굳이 </a:t>
            </a:r>
            <a:r>
              <a:rPr lang="ko-KR" altLang="en-US" dirty="0" err="1"/>
              <a:t>onnx로</a:t>
            </a:r>
            <a:r>
              <a:rPr lang="ko-KR" altLang="en-US" dirty="0"/>
              <a:t> 바꾸는 것이 </a:t>
            </a:r>
          </a:p>
        </p:txBody>
      </p:sp>
    </p:spTree>
    <p:extLst>
      <p:ext uri="{BB962C8B-B14F-4D97-AF65-F5344CB8AC3E}">
        <p14:creationId xmlns:p14="http://schemas.microsoft.com/office/powerpoint/2010/main" val="70491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63862" cy="76029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556296-7CEE-436C-BB2C-FECE54DB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1353800" cy="5177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지난 </a:t>
            </a:r>
            <a:r>
              <a:rPr lang="ko-KR" altLang="en-US" dirty="0" smtClean="0"/>
              <a:t>진행사항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학습 데이터 셋 구성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3. Bidirectional RNN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N-Byte </a:t>
            </a:r>
            <a:r>
              <a:rPr lang="ko-KR" altLang="en-US" dirty="0" smtClean="0"/>
              <a:t>자르기 방식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- GCC 6</a:t>
            </a:r>
            <a:r>
              <a:rPr lang="ko-KR" altLang="en-US" dirty="0" smtClean="0"/>
              <a:t> </a:t>
            </a:r>
            <a:r>
              <a:rPr lang="ko-KR" altLang="en-US" dirty="0"/>
              <a:t>최적화 </a:t>
            </a:r>
            <a:r>
              <a:rPr lang="ko-KR" altLang="en-US" dirty="0" smtClean="0"/>
              <a:t>옵션 별 </a:t>
            </a:r>
            <a:r>
              <a:rPr lang="ko-KR" altLang="en-US" dirty="0" smtClean="0"/>
              <a:t>실험</a:t>
            </a:r>
            <a:r>
              <a:rPr lang="ko-KR" altLang="en-US" dirty="0" smtClean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향후 방향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889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지난 결과</a:t>
            </a:r>
            <a:endParaRPr lang="ko-KR" altLang="en-US" sz="4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556296-7CEE-436C-BB2C-FECE54DB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541"/>
            <a:ext cx="11734800" cy="517789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 smtClean="0"/>
              <a:t>함수 시작 부분과 시작 부분이 아닌 곳의 비율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약 </a:t>
            </a:r>
            <a:r>
              <a:rPr lang="en-US" altLang="ko-KR" sz="2200" dirty="0" smtClean="0"/>
              <a:t>1</a:t>
            </a:r>
            <a:r>
              <a:rPr lang="en-US" altLang="ko-KR" sz="2200" dirty="0" smtClean="0"/>
              <a:t>:</a:t>
            </a:r>
            <a:r>
              <a:rPr lang="en-US" altLang="ko-KR" sz="2200" dirty="0" smtClean="0"/>
              <a:t>99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이 차이가 커서 </a:t>
            </a:r>
            <a:r>
              <a:rPr lang="en-US" altLang="ko-KR" sz="2200" dirty="0" smtClean="0"/>
              <a:t>Imbalance data </a:t>
            </a:r>
            <a:r>
              <a:rPr lang="ko-KR" altLang="en-US" sz="2200" dirty="0" smtClean="0"/>
              <a:t>문제가 발생 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실제 </a:t>
            </a:r>
            <a:r>
              <a:rPr lang="en-US" altLang="ko-KR" sz="2200" dirty="0" smtClean="0"/>
              <a:t>accuracy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99%</a:t>
            </a:r>
            <a:r>
              <a:rPr lang="ko-KR" altLang="en-US" sz="2200" dirty="0" smtClean="0"/>
              <a:t>였으나 사실상 비율이 매우 큰  결과 </a:t>
            </a:r>
            <a:r>
              <a:rPr lang="en-US" altLang="ko-KR" sz="2200" dirty="0" smtClean="0"/>
              <a:t>0 </a:t>
            </a:r>
            <a:r>
              <a:rPr lang="ko-KR" altLang="en-US" sz="2200" dirty="0"/>
              <a:t>으</a:t>
            </a:r>
            <a:r>
              <a:rPr lang="ko-KR" altLang="en-US" sz="2200" dirty="0" smtClean="0"/>
              <a:t>로 예측 한 것 이였음</a:t>
            </a:r>
            <a:r>
              <a:rPr lang="en-US" altLang="ko-KR" sz="22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200" dirty="0" smtClean="0"/>
              <a:t>-&gt; </a:t>
            </a:r>
            <a:r>
              <a:rPr lang="ko-KR" altLang="en-US" sz="2000" dirty="0" smtClean="0"/>
              <a:t>함수의 시작 주변의 바이트가 의미가 있다고 생각 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시작 주변 </a:t>
            </a:r>
            <a:r>
              <a:rPr lang="en-US" altLang="ko-KR" sz="2000" dirty="0" smtClean="0"/>
              <a:t>N-Byte </a:t>
            </a:r>
            <a:r>
              <a:rPr lang="ko-KR" altLang="en-US" sz="2000" dirty="0" smtClean="0"/>
              <a:t>잘라서 진행 </a:t>
            </a:r>
            <a:r>
              <a:rPr lang="en-US" altLang="ko-KR" sz="2000" dirty="0" smtClean="0"/>
              <a:t>(Imbalance Data </a:t>
            </a:r>
            <a:r>
              <a:rPr lang="ko-KR" altLang="en-US" sz="2000" dirty="0" smtClean="0"/>
              <a:t>비율 감소</a:t>
            </a:r>
            <a:r>
              <a:rPr lang="en-US" altLang="ko-KR" sz="20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/>
              <a:t>2. GCC</a:t>
            </a:r>
            <a:r>
              <a:rPr lang="ko-KR" altLang="en-US" sz="2200" dirty="0" smtClean="0"/>
              <a:t>별 최적화 버전</a:t>
            </a:r>
            <a:r>
              <a:rPr lang="en-US" altLang="ko-KR" sz="2200" dirty="0" smtClean="0"/>
              <a:t>(0123)</a:t>
            </a:r>
            <a:r>
              <a:rPr lang="ko-KR" altLang="en-US" sz="2200" dirty="0" smtClean="0"/>
              <a:t>을 모두 섞어서 학습 </a:t>
            </a:r>
            <a:r>
              <a:rPr lang="en-US" altLang="ko-KR" sz="2200" dirty="0"/>
              <a:t>-&gt; </a:t>
            </a:r>
            <a:r>
              <a:rPr lang="ko-KR" altLang="en-US" sz="2200" dirty="0"/>
              <a:t>평균 </a:t>
            </a:r>
            <a:r>
              <a:rPr lang="en-US" altLang="ko-KR" sz="2200" dirty="0"/>
              <a:t>F1-Score :</a:t>
            </a:r>
            <a:r>
              <a:rPr lang="ko-KR" altLang="en-US" sz="2200" dirty="0"/>
              <a:t> </a:t>
            </a:r>
            <a:r>
              <a:rPr lang="en-US" altLang="ko-KR" sz="2200" dirty="0"/>
              <a:t>0.50 </a:t>
            </a:r>
            <a:r>
              <a:rPr lang="ko-KR" altLang="en-US" sz="2200" dirty="0"/>
              <a:t>정도</a:t>
            </a:r>
            <a:endParaRPr lang="en-US" altLang="ko-KR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-&gt; </a:t>
            </a:r>
            <a:r>
              <a:rPr lang="ko-KR" altLang="en-US" sz="2200" dirty="0" smtClean="0"/>
              <a:t>최적화 별로 구분하여 각각의 데이터로 학습 진행</a:t>
            </a:r>
            <a:r>
              <a:rPr lang="en-US" altLang="ko-KR" sz="22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/>
              <a:t>3. RNN </a:t>
            </a:r>
            <a:r>
              <a:rPr lang="ko-KR" altLang="en-US" sz="2200" dirty="0" smtClean="0"/>
              <a:t>모델 구조 수정</a:t>
            </a:r>
            <a:endParaRPr lang="en-US" altLang="ko-KR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-&gt; Input</a:t>
            </a:r>
            <a:r>
              <a:rPr lang="ko-KR" altLang="en-US" sz="2200" dirty="0" smtClean="0"/>
              <a:t>의 </a:t>
            </a:r>
            <a:r>
              <a:rPr lang="en-US" altLang="ko-KR" sz="2200" dirty="0" smtClean="0"/>
              <a:t>Data </a:t>
            </a:r>
            <a:r>
              <a:rPr lang="ko-KR" altLang="en-US" sz="2200" dirty="0" smtClean="0"/>
              <a:t>크기를 </a:t>
            </a:r>
            <a:r>
              <a:rPr lang="en-US" altLang="ko-KR" sz="2200" dirty="0" smtClean="0"/>
              <a:t>1 </a:t>
            </a:r>
            <a:r>
              <a:rPr lang="ko-KR" altLang="en-US" sz="2200" dirty="0" smtClean="0"/>
              <a:t>바이트 시퀀스에서</a:t>
            </a:r>
            <a:r>
              <a:rPr lang="en-US" altLang="ko-KR" sz="2200" dirty="0" smtClean="0"/>
              <a:t>, N </a:t>
            </a:r>
            <a:r>
              <a:rPr lang="ko-KR" altLang="en-US" sz="2200" dirty="0" smtClean="0"/>
              <a:t>바이트 시퀀스 형태로 변경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65482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09" y="245068"/>
            <a:ext cx="4863776" cy="8185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학습 데이터 셋 구성</a:t>
            </a:r>
            <a:endParaRPr lang="ko-KR" altLang="en-US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75116"/>
              </p:ext>
            </p:extLst>
          </p:nvPr>
        </p:nvGraphicFramePr>
        <p:xfrm>
          <a:off x="273936" y="5352775"/>
          <a:ext cx="4966279" cy="129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27">
                  <a:extLst>
                    <a:ext uri="{9D8B030D-6E8A-4147-A177-3AD203B41FA5}">
                      <a16:colId xmlns:a16="http://schemas.microsoft.com/office/drawing/2014/main" val="1083982500"/>
                    </a:ext>
                  </a:extLst>
                </a:gridCol>
                <a:gridCol w="846720">
                  <a:extLst>
                    <a:ext uri="{9D8B030D-6E8A-4147-A177-3AD203B41FA5}">
                      <a16:colId xmlns:a16="http://schemas.microsoft.com/office/drawing/2014/main" val="3922342107"/>
                    </a:ext>
                  </a:extLst>
                </a:gridCol>
                <a:gridCol w="905733">
                  <a:extLst>
                    <a:ext uri="{9D8B030D-6E8A-4147-A177-3AD203B41FA5}">
                      <a16:colId xmlns:a16="http://schemas.microsoft.com/office/drawing/2014/main" val="1217628607"/>
                    </a:ext>
                  </a:extLst>
                </a:gridCol>
                <a:gridCol w="905733">
                  <a:extLst>
                    <a:ext uri="{9D8B030D-6E8A-4147-A177-3AD203B41FA5}">
                      <a16:colId xmlns:a16="http://schemas.microsoft.com/office/drawing/2014/main" val="293870426"/>
                    </a:ext>
                  </a:extLst>
                </a:gridCol>
                <a:gridCol w="905733">
                  <a:extLst>
                    <a:ext uri="{9D8B030D-6E8A-4147-A177-3AD203B41FA5}">
                      <a16:colId xmlns:a16="http://schemas.microsoft.com/office/drawing/2014/main" val="933242582"/>
                    </a:ext>
                  </a:extLst>
                </a:gridCol>
                <a:gridCol w="905733">
                  <a:extLst>
                    <a:ext uri="{9D8B030D-6E8A-4147-A177-3AD203B41FA5}">
                      <a16:colId xmlns:a16="http://schemas.microsoft.com/office/drawing/2014/main" val="1553765409"/>
                    </a:ext>
                  </a:extLst>
                </a:gridCol>
              </a:tblGrid>
              <a:tr h="3127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39833"/>
                  </a:ext>
                </a:extLst>
              </a:tr>
              <a:tr h="490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Gcc6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함수개수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12,290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11,184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11,015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11,552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682931"/>
                  </a:ext>
                </a:extLst>
              </a:tr>
              <a:tr h="4900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Bytes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172,046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156,562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154,196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161,714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70002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FBF61B29-F2EC-4FA3-B032-3C69994B9BB3}"/>
              </a:ext>
            </a:extLst>
          </p:cNvPr>
          <p:cNvSpPr/>
          <p:nvPr/>
        </p:nvSpPr>
        <p:spPr>
          <a:xfrm>
            <a:off x="1170896" y="2238424"/>
            <a:ext cx="330869" cy="2909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BC0361-B280-4069-B15B-31E61F4FB8D7}"/>
              </a:ext>
            </a:extLst>
          </p:cNvPr>
          <p:cNvSpPr txBox="1"/>
          <p:nvPr/>
        </p:nvSpPr>
        <p:spPr>
          <a:xfrm>
            <a:off x="1172713" y="1892672"/>
            <a:ext cx="33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587230-5574-41CC-B260-45DA36AB2EDF}"/>
              </a:ext>
            </a:extLst>
          </p:cNvPr>
          <p:cNvSpPr txBox="1"/>
          <p:nvPr/>
        </p:nvSpPr>
        <p:spPr>
          <a:xfrm>
            <a:off x="2314936" y="1888841"/>
            <a:ext cx="142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… </a:t>
            </a:r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2893ED-13AD-419D-B750-047C3260B2CF}"/>
              </a:ext>
            </a:extLst>
          </p:cNvPr>
          <p:cNvSpPr txBox="1"/>
          <p:nvPr/>
        </p:nvSpPr>
        <p:spPr>
          <a:xfrm>
            <a:off x="297309" y="1280505"/>
            <a:ext cx="30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ko-KR" altLang="en-US" sz="1400" dirty="0" smtClean="0"/>
              <a:t>함수 시작점 기준 </a:t>
            </a:r>
            <a:r>
              <a:rPr lang="en-US" altLang="ko-KR" sz="1400" dirty="0" smtClean="0"/>
              <a:t>7byte </a:t>
            </a:r>
            <a:r>
              <a:rPr lang="ko-KR" altLang="en-US" sz="1400" dirty="0" smtClean="0"/>
              <a:t>씩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4F395E-EBD5-4BD6-9184-5999DEA4A17D}"/>
              </a:ext>
            </a:extLst>
          </p:cNvPr>
          <p:cNvSpPr txBox="1"/>
          <p:nvPr/>
        </p:nvSpPr>
        <p:spPr>
          <a:xfrm>
            <a:off x="991218" y="1671976"/>
            <a:ext cx="87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함수시작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2C0FEA-053B-4F5A-8ACF-C9E32532F2BA}"/>
              </a:ext>
            </a:extLst>
          </p:cNvPr>
          <p:cNvCxnSpPr>
            <a:cxnSpLocks/>
          </p:cNvCxnSpPr>
          <p:nvPr/>
        </p:nvCxnSpPr>
        <p:spPr>
          <a:xfrm>
            <a:off x="1670207" y="2467845"/>
            <a:ext cx="216439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 descr="개체이(가) 표시된 사진&#10;&#10;자동 생성된 설명">
            <a:extLst>
              <a:ext uri="{FF2B5EF4-FFF2-40B4-BE49-F238E27FC236}">
                <a16:creationId xmlns:a16="http://schemas.microsoft.com/office/drawing/2014/main" id="{A3F94237-A05C-4D3B-8C3C-21E337282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26" y="2110235"/>
            <a:ext cx="585182" cy="585182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E4825D-9686-486C-ABFB-5397F112F923}"/>
              </a:ext>
            </a:extLst>
          </p:cNvPr>
          <p:cNvCxnSpPr/>
          <p:nvPr/>
        </p:nvCxnSpPr>
        <p:spPr>
          <a:xfrm flipV="1">
            <a:off x="1670207" y="2385010"/>
            <a:ext cx="149724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 rot="5400000">
            <a:off x="2005635" y="1162183"/>
            <a:ext cx="529156" cy="1563525"/>
            <a:chOff x="812418" y="3512855"/>
            <a:chExt cx="529156" cy="2008147"/>
          </a:xfrm>
        </p:grpSpPr>
        <p:sp>
          <p:nvSpPr>
            <p:cNvPr id="70" name="원호 69"/>
            <p:cNvSpPr/>
            <p:nvPr/>
          </p:nvSpPr>
          <p:spPr>
            <a:xfrm flipH="1">
              <a:off x="812418" y="3519636"/>
              <a:ext cx="529154" cy="2001366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원호 70"/>
            <p:cNvSpPr/>
            <p:nvPr/>
          </p:nvSpPr>
          <p:spPr>
            <a:xfrm flipH="1" flipV="1">
              <a:off x="812420" y="3512855"/>
              <a:ext cx="529154" cy="2001372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7075CEA-B76C-44C2-A8F3-95D767113BA2}"/>
              </a:ext>
            </a:extLst>
          </p:cNvPr>
          <p:cNvSpPr txBox="1"/>
          <p:nvPr/>
        </p:nvSpPr>
        <p:spPr>
          <a:xfrm>
            <a:off x="1055689" y="4946247"/>
            <a:ext cx="386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최적화 옵션 별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바이</a:t>
            </a:r>
            <a:r>
              <a:rPr lang="ko-KR" altLang="en-US" b="1" dirty="0"/>
              <a:t>트</a:t>
            </a:r>
            <a:r>
              <a:rPr lang="ko-KR" altLang="en-US" b="1" dirty="0" smtClean="0"/>
              <a:t> 수</a:t>
            </a:r>
            <a:endParaRPr lang="ko-KR" altLang="en-US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BF61B29-F2EC-4FA3-B032-3C69994B9BB3}"/>
              </a:ext>
            </a:extLst>
          </p:cNvPr>
          <p:cNvSpPr/>
          <p:nvPr/>
        </p:nvSpPr>
        <p:spPr>
          <a:xfrm>
            <a:off x="1170896" y="4123073"/>
            <a:ext cx="330869" cy="2909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BC0361-B280-4069-B15B-31E61F4FB8D7}"/>
              </a:ext>
            </a:extLst>
          </p:cNvPr>
          <p:cNvSpPr txBox="1"/>
          <p:nvPr/>
        </p:nvSpPr>
        <p:spPr>
          <a:xfrm>
            <a:off x="1172713" y="3777321"/>
            <a:ext cx="33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587230-5574-41CC-B260-45DA36AB2EDF}"/>
              </a:ext>
            </a:extLst>
          </p:cNvPr>
          <p:cNvSpPr txBox="1"/>
          <p:nvPr/>
        </p:nvSpPr>
        <p:spPr>
          <a:xfrm>
            <a:off x="2314936" y="3773490"/>
            <a:ext cx="142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… </a:t>
            </a:r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2893ED-13AD-419D-B750-047C3260B2CF}"/>
              </a:ext>
            </a:extLst>
          </p:cNvPr>
          <p:cNvSpPr txBox="1"/>
          <p:nvPr/>
        </p:nvSpPr>
        <p:spPr>
          <a:xfrm>
            <a:off x="297309" y="3161270"/>
            <a:ext cx="374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ko-KR" altLang="en-US" sz="1400" dirty="0" smtClean="0"/>
              <a:t>함수 시작점이 아닌 </a:t>
            </a:r>
            <a:r>
              <a:rPr lang="en-US" altLang="ko-KR" sz="1400" dirty="0" smtClean="0"/>
              <a:t>7byte </a:t>
            </a:r>
            <a:r>
              <a:rPr lang="ko-KR" altLang="en-US" sz="1400" dirty="0" smtClean="0"/>
              <a:t>씩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랜덤 추출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12C0FEA-053B-4F5A-8ACF-C9E32532F2BA}"/>
              </a:ext>
            </a:extLst>
          </p:cNvPr>
          <p:cNvCxnSpPr>
            <a:cxnSpLocks/>
          </p:cNvCxnSpPr>
          <p:nvPr/>
        </p:nvCxnSpPr>
        <p:spPr>
          <a:xfrm>
            <a:off x="1670207" y="4352494"/>
            <a:ext cx="216439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개체이(가) 표시된 사진&#10;&#10;자동 생성된 설명">
            <a:extLst>
              <a:ext uri="{FF2B5EF4-FFF2-40B4-BE49-F238E27FC236}">
                <a16:creationId xmlns:a16="http://schemas.microsoft.com/office/drawing/2014/main" id="{A3F94237-A05C-4D3B-8C3C-21E337282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26" y="3994884"/>
            <a:ext cx="585182" cy="585182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3E4825D-9686-486C-ABFB-5397F112F923}"/>
              </a:ext>
            </a:extLst>
          </p:cNvPr>
          <p:cNvCxnSpPr/>
          <p:nvPr/>
        </p:nvCxnSpPr>
        <p:spPr>
          <a:xfrm flipV="1">
            <a:off x="1670207" y="4269659"/>
            <a:ext cx="149724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 rot="5400000">
            <a:off x="2021391" y="3041491"/>
            <a:ext cx="430362" cy="1620247"/>
            <a:chOff x="812418" y="3512855"/>
            <a:chExt cx="529156" cy="2008147"/>
          </a:xfrm>
        </p:grpSpPr>
        <p:sp>
          <p:nvSpPr>
            <p:cNvPr id="91" name="원호 90"/>
            <p:cNvSpPr/>
            <p:nvPr/>
          </p:nvSpPr>
          <p:spPr>
            <a:xfrm flipH="1">
              <a:off x="812418" y="3519636"/>
              <a:ext cx="529154" cy="2001366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원호 91"/>
            <p:cNvSpPr/>
            <p:nvPr/>
          </p:nvSpPr>
          <p:spPr>
            <a:xfrm flipH="1" flipV="1">
              <a:off x="812420" y="3512855"/>
              <a:ext cx="529154" cy="2001372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4F395E-EBD5-4BD6-9184-5999DEA4A17D}"/>
              </a:ext>
            </a:extLst>
          </p:cNvPr>
          <p:cNvSpPr txBox="1"/>
          <p:nvPr/>
        </p:nvSpPr>
        <p:spPr>
          <a:xfrm>
            <a:off x="889444" y="3568631"/>
            <a:ext cx="87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 시작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X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493950" y="412321"/>
            <a:ext cx="6547744" cy="5497897"/>
            <a:chOff x="5493950" y="732761"/>
            <a:chExt cx="6547744" cy="5497897"/>
          </a:xfrm>
        </p:grpSpPr>
        <p:grpSp>
          <p:nvGrpSpPr>
            <p:cNvPr id="79" name="그룹 78"/>
            <p:cNvGrpSpPr/>
            <p:nvPr/>
          </p:nvGrpSpPr>
          <p:grpSpPr>
            <a:xfrm>
              <a:off x="5493950" y="1183894"/>
              <a:ext cx="6547744" cy="5046764"/>
              <a:chOff x="346013" y="1500077"/>
              <a:chExt cx="6547744" cy="504676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198057" y="1511292"/>
                <a:ext cx="2416815" cy="4728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1  0  0  0  0  0  0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198058" y="2588035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55 89 e5 83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28 21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98057" y="3634281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198058" y="3114083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55 89 e5 83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28 21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198058" y="4128829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55 89 e5 18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28 32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198058" y="4651952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55 e5 e5 53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28 32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98058" y="5175075"/>
                <a:ext cx="2416814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55 89 f6 83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28 a4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56391" y="1500077"/>
                <a:ext cx="2478198" cy="4728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0  0  0  0  0  0  0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56391" y="2579243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09 57 56 53 83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ff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56391" y="3625489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256391" y="3105291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57 1c 8b 45 1c 8b f5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256391" y="4120037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45 04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ff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30 8b 41 31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256391" y="4643160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50 30 e5 e8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ff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30 10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256391" y="5166283"/>
                <a:ext cx="2478198" cy="385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81 e5 50 30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ec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28 23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아래쪽 화살표 35"/>
              <p:cNvSpPr/>
              <p:nvPr/>
            </p:nvSpPr>
            <p:spPr>
              <a:xfrm>
                <a:off x="2093642" y="2133675"/>
                <a:ext cx="625643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아래쪽 화살표 36"/>
              <p:cNvSpPr/>
              <p:nvPr/>
            </p:nvSpPr>
            <p:spPr>
              <a:xfrm>
                <a:off x="5182668" y="2124883"/>
                <a:ext cx="625643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십자형 37"/>
              <p:cNvSpPr/>
              <p:nvPr/>
            </p:nvSpPr>
            <p:spPr>
              <a:xfrm>
                <a:off x="3748148" y="3634281"/>
                <a:ext cx="360000" cy="360000"/>
              </a:xfrm>
              <a:prstGeom prst="plus">
                <a:avLst>
                  <a:gd name="adj" fmla="val 3797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823518" y="2736516"/>
                <a:ext cx="593558" cy="2588406"/>
                <a:chOff x="832628" y="2692910"/>
                <a:chExt cx="593558" cy="2588406"/>
              </a:xfrm>
            </p:grpSpPr>
            <p:sp>
              <p:nvSpPr>
                <p:cNvPr id="39" name="원호 38"/>
                <p:cNvSpPr/>
                <p:nvPr/>
              </p:nvSpPr>
              <p:spPr>
                <a:xfrm flipH="1">
                  <a:off x="832628" y="2692910"/>
                  <a:ext cx="456960" cy="2587040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원호 39"/>
                <p:cNvSpPr/>
                <p:nvPr/>
              </p:nvSpPr>
              <p:spPr>
                <a:xfrm flipH="1" flipV="1">
                  <a:off x="832628" y="2694276"/>
                  <a:ext cx="593558" cy="2587040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346013" y="2995130"/>
                <a:ext cx="461665" cy="20522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dirty="0" smtClean="0"/>
                  <a:t>전체 함수의 개수</a:t>
                </a:r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893877" y="6177509"/>
                <a:ext cx="202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비율 </a:t>
                </a:r>
                <a:r>
                  <a:rPr lang="en-US" altLang="ko-KR" b="1" dirty="0" smtClean="0"/>
                  <a:t>5:5</a:t>
                </a:r>
                <a:endParaRPr lang="ko-KR" alt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280478" y="5642669"/>
                <a:ext cx="22936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rgbClr val="FF0000"/>
                    </a:solidFill>
                  </a:rPr>
                  <a:t>함수 시작 정보 포함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FF0000"/>
                    </a:solidFill>
                  </a:rPr>
                  <a:t>데이터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40910" y="5642669"/>
                <a:ext cx="2652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rgbClr val="FF0000"/>
                    </a:solidFill>
                  </a:rPr>
                  <a:t>함수 시작 정보 미포함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FF0000"/>
                    </a:solidFill>
                  </a:rPr>
                  <a:t>데이터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아래쪽 화살표 13"/>
            <p:cNvSpPr/>
            <p:nvPr/>
          </p:nvSpPr>
          <p:spPr>
            <a:xfrm>
              <a:off x="6511313" y="1054071"/>
              <a:ext cx="328560" cy="225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334" y="732761"/>
              <a:ext cx="1356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함수의 시작점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199935" y="6204634"/>
            <a:ext cx="4326873" cy="37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최적화 옵션 별 각각 데이터 셋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10" y="245068"/>
            <a:ext cx="7458158" cy="81851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Bidirectional RNN </a:t>
            </a:r>
            <a:r>
              <a:rPr lang="ko-KR" altLang="en-US" sz="4000" dirty="0" smtClean="0"/>
              <a:t>모델 구성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887"/>
          <a:stretch/>
        </p:blipFill>
        <p:spPr>
          <a:xfrm>
            <a:off x="5593741" y="1130029"/>
            <a:ext cx="5727487" cy="464622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438146" y="1586208"/>
            <a:ext cx="3910380" cy="4499534"/>
            <a:chOff x="7032523" y="1995193"/>
            <a:chExt cx="3910380" cy="4499534"/>
          </a:xfrm>
        </p:grpSpPr>
        <p:pic>
          <p:nvPicPr>
            <p:cNvPr id="13" name="Picture 2" descr="Predicting a multiple forward time step of a time series using ..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59" b="1"/>
            <a:stretch/>
          </p:blipFill>
          <p:spPr bwMode="auto">
            <a:xfrm>
              <a:off x="7032523" y="4953293"/>
              <a:ext cx="3872279" cy="154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dicting a multiple forward time step of a time series using ..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2" t="10053" b="55469"/>
            <a:stretch/>
          </p:blipFill>
          <p:spPr bwMode="auto">
            <a:xfrm>
              <a:off x="7162800" y="1995193"/>
              <a:ext cx="3742002" cy="1521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dicting a multiple forward time step of a time series using ..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9" t="44531" r="2360" b="34742"/>
            <a:stretch/>
          </p:blipFill>
          <p:spPr bwMode="auto">
            <a:xfrm>
              <a:off x="7166610" y="3516263"/>
              <a:ext cx="360045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dicting a multiple forward time step of a time series using ..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78" b="35363"/>
            <a:stretch/>
          </p:blipFill>
          <p:spPr bwMode="auto">
            <a:xfrm flipH="1">
              <a:off x="7070624" y="4103663"/>
              <a:ext cx="3872279" cy="84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dicting a multiple forward time step of a time series using ..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8" t="45378" r="89752" b="35363"/>
            <a:stretch/>
          </p:blipFill>
          <p:spPr bwMode="auto">
            <a:xfrm flipH="1">
              <a:off x="10614660" y="3516263"/>
              <a:ext cx="190501" cy="84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 flipV="1">
            <a:off x="2105216" y="5621581"/>
            <a:ext cx="1334208" cy="536629"/>
            <a:chOff x="2025977" y="1337345"/>
            <a:chExt cx="2019520" cy="593558"/>
          </a:xfrm>
        </p:grpSpPr>
        <p:sp>
          <p:nvSpPr>
            <p:cNvPr id="8" name="원호 7"/>
            <p:cNvSpPr/>
            <p:nvPr/>
          </p:nvSpPr>
          <p:spPr>
            <a:xfrm rot="5400000" flipH="1">
              <a:off x="2736321" y="627001"/>
              <a:ext cx="593558" cy="2014246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5400000" flipH="1" flipV="1">
              <a:off x="2741595" y="627001"/>
              <a:ext cx="593558" cy="2014246"/>
            </a:xfrm>
            <a:prstGeom prst="arc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9100" y="5130359"/>
            <a:ext cx="78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9393" y="3485596"/>
            <a:ext cx="152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Bidirectional</a:t>
            </a:r>
          </a:p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1705" y="2153244"/>
            <a:ext cx="10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310" y="4059228"/>
            <a:ext cx="152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16 * 2 units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5215" y="6199667"/>
            <a:ext cx="152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7bytes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90216" y="1130029"/>
            <a:ext cx="1672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함수시작여부</a:t>
            </a:r>
            <a:endParaRPr lang="en-US" altLang="ko-KR" dirty="0" smtClean="0"/>
          </a:p>
          <a:p>
            <a:pPr algn="ctr"/>
            <a:r>
              <a:rPr lang="en-US" altLang="ko-KR" sz="2000" dirty="0" smtClean="0"/>
              <a:t>1      0      0</a:t>
            </a:r>
            <a:endParaRPr lang="ko-KR" altLang="en-US" sz="2000" dirty="0"/>
          </a:p>
        </p:txBody>
      </p:sp>
      <p:sp>
        <p:nvSpPr>
          <p:cNvPr id="28" name="직사각형 27"/>
          <p:cNvSpPr/>
          <p:nvPr/>
        </p:nvSpPr>
        <p:spPr>
          <a:xfrm>
            <a:off x="5557756" y="2734408"/>
            <a:ext cx="5727487" cy="527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51231" y="5934808"/>
            <a:ext cx="46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RNN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Input layer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(1byte</a:t>
            </a:r>
            <a:r>
              <a:rPr lang="ko-KR" altLang="en-US" dirty="0" smtClean="0"/>
              <a:t>씩 학습 </a:t>
            </a:r>
            <a:r>
              <a:rPr lang="en-US" altLang="ko-KR" dirty="0" smtClean="0"/>
              <a:t>-&gt; 7bytes</a:t>
            </a:r>
            <a:r>
              <a:rPr lang="ko-KR" altLang="en-US" dirty="0" smtClean="0"/>
              <a:t>씩 학습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25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02172"/>
              </p:ext>
            </p:extLst>
          </p:nvPr>
        </p:nvGraphicFramePr>
        <p:xfrm>
          <a:off x="228986" y="2101970"/>
          <a:ext cx="6702598" cy="386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59">
                  <a:extLst>
                    <a:ext uri="{9D8B030D-6E8A-4147-A177-3AD203B41FA5}">
                      <a16:colId xmlns:a16="http://schemas.microsoft.com/office/drawing/2014/main" val="1083982500"/>
                    </a:ext>
                  </a:extLst>
                </a:gridCol>
                <a:gridCol w="1140487">
                  <a:extLst>
                    <a:ext uri="{9D8B030D-6E8A-4147-A177-3AD203B41FA5}">
                      <a16:colId xmlns:a16="http://schemas.microsoft.com/office/drawing/2014/main" val="3922342107"/>
                    </a:ext>
                  </a:extLst>
                </a:gridCol>
                <a:gridCol w="1222963">
                  <a:extLst>
                    <a:ext uri="{9D8B030D-6E8A-4147-A177-3AD203B41FA5}">
                      <a16:colId xmlns:a16="http://schemas.microsoft.com/office/drawing/2014/main" val="1217628607"/>
                    </a:ext>
                  </a:extLst>
                </a:gridCol>
                <a:gridCol w="1222963">
                  <a:extLst>
                    <a:ext uri="{9D8B030D-6E8A-4147-A177-3AD203B41FA5}">
                      <a16:colId xmlns:a16="http://schemas.microsoft.com/office/drawing/2014/main" val="293870426"/>
                    </a:ext>
                  </a:extLst>
                </a:gridCol>
                <a:gridCol w="1222963">
                  <a:extLst>
                    <a:ext uri="{9D8B030D-6E8A-4147-A177-3AD203B41FA5}">
                      <a16:colId xmlns:a16="http://schemas.microsoft.com/office/drawing/2014/main" val="933242582"/>
                    </a:ext>
                  </a:extLst>
                </a:gridCol>
                <a:gridCol w="1222963">
                  <a:extLst>
                    <a:ext uri="{9D8B030D-6E8A-4147-A177-3AD203B41FA5}">
                      <a16:colId xmlns:a16="http://schemas.microsoft.com/office/drawing/2014/main" val="1553765409"/>
                    </a:ext>
                  </a:extLst>
                </a:gridCol>
              </a:tblGrid>
              <a:tr h="7607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최적화옵션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평가지표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39833"/>
                  </a:ext>
                </a:extLst>
              </a:tr>
              <a:tr h="63592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Gcc6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Accuracy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0.99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0.99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0.99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0.99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682931"/>
                  </a:ext>
                </a:extLst>
              </a:tr>
              <a:tr h="823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Recall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0.67 ~ 0.70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0.52 ~ 0.60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0.56 ~ 0.62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0.50</a:t>
                      </a:r>
                      <a:r>
                        <a:rPr lang="en-US" altLang="ko-KR" sz="1600" baseline="0" dirty="0" smtClean="0"/>
                        <a:t> ~ 0.54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652439"/>
                  </a:ext>
                </a:extLst>
              </a:tr>
              <a:tr h="8236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Precision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0.89 ~ 0.92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0.81 ~ 0.84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0.80 ~ 0.84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0.73</a:t>
                      </a:r>
                      <a:r>
                        <a:rPr lang="en-US" altLang="ko-KR" sz="1600" baseline="0" dirty="0" smtClean="0"/>
                        <a:t> ~ 0.82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70002"/>
                  </a:ext>
                </a:extLst>
              </a:tr>
              <a:tr h="823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F1-Score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0.76 ~ 0.79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0.63 ~ 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0.70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0.66</a:t>
                      </a:r>
                      <a:r>
                        <a:rPr lang="en-US" altLang="ko-KR" sz="1600" baseline="0" dirty="0" smtClean="0"/>
                        <a:t> ~ 0.71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0.61 ~ 0.70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5209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47122" y="1547923"/>
            <a:ext cx="50345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10 Fold Cross-validation </a:t>
            </a:r>
            <a:r>
              <a:rPr lang="ko-KR" altLang="en-US" b="1" dirty="0" smtClean="0"/>
              <a:t>실험 결과 </a:t>
            </a:r>
            <a:r>
              <a:rPr lang="en-US" altLang="ko-KR" b="1" dirty="0" smtClean="0"/>
              <a:t>(7 bytes)</a:t>
            </a:r>
            <a:endParaRPr lang="en-US" altLang="ko-KR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09" y="245068"/>
            <a:ext cx="7339624" cy="8185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N-Byte </a:t>
            </a:r>
            <a:r>
              <a:rPr lang="ko-KR" altLang="en-US" dirty="0"/>
              <a:t>자르기 </a:t>
            </a:r>
            <a:r>
              <a:rPr lang="ko-KR" altLang="en-US" dirty="0" smtClean="0"/>
              <a:t>방식 실험 결과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112977" y="3555761"/>
            <a:ext cx="5017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기존 </a:t>
            </a:r>
            <a:r>
              <a:rPr lang="en-US" altLang="ko-KR" sz="2000" dirty="0" smtClean="0"/>
              <a:t>1Byte </a:t>
            </a:r>
            <a:r>
              <a:rPr lang="ko-KR" altLang="en-US" sz="2000" dirty="0" smtClean="0"/>
              <a:t>씩 학습시켰을 때보다 보다 </a:t>
            </a:r>
            <a:r>
              <a:rPr lang="ko-KR" altLang="en-US" sz="2000" dirty="0" err="1"/>
              <a:t>재현율</a:t>
            </a:r>
            <a:r>
              <a:rPr lang="en-US" altLang="ko-KR" sz="2000" dirty="0"/>
              <a:t>, </a:t>
            </a:r>
            <a:r>
              <a:rPr lang="ko-KR" altLang="en-US" sz="2000" dirty="0"/>
              <a:t>정밀도</a:t>
            </a:r>
            <a:r>
              <a:rPr lang="en-US" altLang="ko-KR" sz="2000" dirty="0"/>
              <a:t>, F1-Score </a:t>
            </a:r>
            <a:r>
              <a:rPr lang="ko-KR" altLang="en-US" sz="2000" dirty="0" smtClean="0"/>
              <a:t>결과가 증가하였으나 아직 부족한 결과를 보임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 셋 구성에 따라 평가지표의 편차가 큼 </a:t>
            </a:r>
            <a:r>
              <a:rPr lang="en-US" altLang="ko-KR" sz="2000" dirty="0" smtClean="0"/>
              <a:t>(10% </a:t>
            </a:r>
            <a:r>
              <a:rPr lang="ko-KR" altLang="en-US" sz="2000" dirty="0" smtClean="0"/>
              <a:t>정도의 차이 발생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12977" y="1667793"/>
            <a:ext cx="3731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결과 평균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Accuracy </a:t>
            </a:r>
            <a:r>
              <a:rPr lang="en-US" altLang="ko-KR" dirty="0"/>
              <a:t>: 0.99</a:t>
            </a:r>
          </a:p>
          <a:p>
            <a:r>
              <a:rPr lang="en-US" altLang="ko-KR" dirty="0"/>
              <a:t>Recall</a:t>
            </a:r>
            <a:r>
              <a:rPr lang="ko-KR" altLang="en-US" dirty="0"/>
              <a:t> </a:t>
            </a:r>
            <a:r>
              <a:rPr lang="en-US" altLang="ko-KR" dirty="0"/>
              <a:t>: 0.56 ~ 0.62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Precision : 0.81 ~ 0.86</a:t>
            </a:r>
          </a:p>
          <a:p>
            <a:r>
              <a:rPr lang="en-US" altLang="ko-KR" dirty="0"/>
              <a:t>F1-Score : 0.67 ~ 0.73 </a:t>
            </a:r>
          </a:p>
        </p:txBody>
      </p:sp>
    </p:spTree>
    <p:extLst>
      <p:ext uri="{BB962C8B-B14F-4D97-AF65-F5344CB8AC3E}">
        <p14:creationId xmlns:p14="http://schemas.microsoft.com/office/powerpoint/2010/main" val="153928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6052" y="1144659"/>
            <a:ext cx="10991839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arenBoth"/>
            </a:pPr>
            <a:r>
              <a:rPr lang="en-US" altLang="ko-KR" sz="2200" dirty="0" smtClean="0"/>
              <a:t>RNN </a:t>
            </a:r>
            <a:r>
              <a:rPr lang="ko-KR" altLang="en-US" sz="2200" dirty="0" err="1" smtClean="0"/>
              <a:t>하이퍼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</a:t>
            </a:r>
            <a:r>
              <a:rPr lang="ko-KR" altLang="en-US" sz="2200" dirty="0" smtClean="0"/>
              <a:t> 조정 테스트 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- unit </a:t>
            </a:r>
            <a:r>
              <a:rPr lang="ko-KR" altLang="en-US" sz="2200" dirty="0" smtClean="0"/>
              <a:t>개수 조정 </a:t>
            </a:r>
            <a:r>
              <a:rPr lang="en-US" altLang="ko-KR" sz="2200" dirty="0" smtClean="0"/>
              <a:t>32-&gt;64  …</a:t>
            </a:r>
          </a:p>
          <a:p>
            <a:pPr marL="457200" indent="-457200">
              <a:lnSpc>
                <a:spcPct val="120000"/>
              </a:lnSpc>
              <a:buAutoNum type="arabicParenBoth"/>
            </a:pP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(2) N-Byte </a:t>
            </a:r>
            <a:r>
              <a:rPr lang="ko-KR" altLang="en-US" sz="2200" dirty="0" smtClean="0"/>
              <a:t>자르는 방식의 최적 </a:t>
            </a:r>
            <a:r>
              <a:rPr lang="en-US" altLang="ko-KR" sz="2200" dirty="0" smtClean="0"/>
              <a:t>N </a:t>
            </a:r>
            <a:r>
              <a:rPr lang="ko-KR" altLang="en-US" sz="2200" dirty="0" smtClean="0"/>
              <a:t>찾기 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    - input </a:t>
            </a:r>
            <a:r>
              <a:rPr lang="en-US" altLang="ko-KR" sz="2200" dirty="0"/>
              <a:t>byte </a:t>
            </a:r>
            <a:r>
              <a:rPr lang="en-US" altLang="ko-KR" sz="2200" dirty="0" smtClean="0"/>
              <a:t>size </a:t>
            </a:r>
            <a:r>
              <a:rPr lang="ko-KR" altLang="en-US" sz="2200" dirty="0" smtClean="0"/>
              <a:t>조정 </a:t>
            </a:r>
            <a:r>
              <a:rPr lang="en-US" altLang="ko-KR" sz="2200" dirty="0" smtClean="0"/>
              <a:t>7-&gt;10 …</a:t>
            </a:r>
          </a:p>
          <a:p>
            <a:pPr>
              <a:lnSpc>
                <a:spcPct val="120000"/>
              </a:lnSpc>
            </a:pP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(3) Score</a:t>
            </a:r>
            <a:r>
              <a:rPr lang="ko-KR" altLang="en-US" sz="2200" dirty="0" smtClean="0"/>
              <a:t>를 높일 수 있는 유의미한 데이터 셋 구성 시도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    - </a:t>
            </a:r>
            <a:r>
              <a:rPr lang="ko-KR" altLang="en-US" sz="2200" dirty="0" err="1" smtClean="0"/>
              <a:t>함수정보</a:t>
            </a:r>
            <a:r>
              <a:rPr lang="ko-KR" altLang="en-US" sz="2200" dirty="0" smtClean="0"/>
              <a:t> 포함 </a:t>
            </a:r>
            <a:r>
              <a:rPr lang="en-US" altLang="ko-KR" sz="2200" dirty="0" smtClean="0"/>
              <a:t>or </a:t>
            </a:r>
            <a:r>
              <a:rPr lang="ko-KR" altLang="en-US" sz="2200" dirty="0" smtClean="0"/>
              <a:t>미포함 비율 </a:t>
            </a:r>
            <a:r>
              <a:rPr lang="ko-KR" altLang="en-US" sz="2200" dirty="0"/>
              <a:t>조정 </a:t>
            </a:r>
            <a:r>
              <a:rPr lang="en-US" altLang="ko-KR" sz="2200" dirty="0"/>
              <a:t>(6:4, 7:3 </a:t>
            </a:r>
            <a:r>
              <a:rPr lang="ko-KR" altLang="en-US" sz="2200" dirty="0"/>
              <a:t>등</a:t>
            </a:r>
            <a:r>
              <a:rPr lang="en-US" altLang="ko-KR" sz="2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    - </a:t>
            </a:r>
            <a:r>
              <a:rPr lang="en-US" altLang="ko-KR" sz="2200" dirty="0" err="1" smtClean="0"/>
              <a:t>coreutils</a:t>
            </a:r>
            <a:r>
              <a:rPr lang="en-US" altLang="ko-KR" sz="2200" dirty="0" smtClean="0"/>
              <a:t> binaries </a:t>
            </a:r>
            <a:r>
              <a:rPr lang="ko-KR" altLang="en-US" sz="2200" dirty="0" smtClean="0"/>
              <a:t>추가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(4) </a:t>
            </a:r>
            <a:r>
              <a:rPr lang="ko-KR" altLang="en-US" sz="2200" dirty="0" smtClean="0"/>
              <a:t>전체 데이터 셋을 </a:t>
            </a:r>
            <a:r>
              <a:rPr lang="en-US" altLang="ko-KR" sz="2200" dirty="0" smtClean="0"/>
              <a:t>N-Byte</a:t>
            </a:r>
            <a:r>
              <a:rPr lang="ko-KR" altLang="en-US" sz="2200" dirty="0" smtClean="0"/>
              <a:t>씩 자르지 않고 모델의 </a:t>
            </a:r>
            <a:r>
              <a:rPr lang="ko-KR" altLang="en-US" sz="2200" dirty="0" err="1" smtClean="0"/>
              <a:t>하이퍼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파라미터를</a:t>
            </a:r>
            <a:r>
              <a:rPr lang="ko-KR" altLang="en-US" sz="2200" dirty="0" smtClean="0"/>
              <a:t> 수정하여 진행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- </a:t>
            </a:r>
            <a:r>
              <a:rPr lang="ko-KR" altLang="en-US" sz="2200" dirty="0" smtClean="0"/>
              <a:t> 현재 진행중인데 나름 유의한 결과를 보임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ex) input Data Size : 400, units : 700 -&gt; F1-Score 0.90</a:t>
            </a:r>
            <a:endParaRPr lang="ko-KR" altLang="en-US" sz="2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09" y="245068"/>
            <a:ext cx="7339624" cy="8185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향후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90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63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3058"/>
          </a:xfrm>
        </p:spPr>
        <p:txBody>
          <a:bodyPr/>
          <a:lstStyle/>
          <a:p>
            <a:r>
              <a:rPr lang="en-US" altLang="ko-KR" dirty="0" smtClean="0"/>
              <a:t>GCC3 O0~O4 </a:t>
            </a:r>
            <a:r>
              <a:rPr lang="ko-KR" altLang="en-US" dirty="0" smtClean="0"/>
              <a:t>데이터 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9117"/>
              </p:ext>
            </p:extLst>
          </p:nvPr>
        </p:nvGraphicFramePr>
        <p:xfrm>
          <a:off x="495299" y="930441"/>
          <a:ext cx="11504195" cy="577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8">
                  <a:extLst>
                    <a:ext uri="{9D8B030D-6E8A-4147-A177-3AD203B41FA5}">
                      <a16:colId xmlns:a16="http://schemas.microsoft.com/office/drawing/2014/main" val="1635889584"/>
                    </a:ext>
                  </a:extLst>
                </a:gridCol>
                <a:gridCol w="666515">
                  <a:extLst>
                    <a:ext uri="{9D8B030D-6E8A-4147-A177-3AD203B41FA5}">
                      <a16:colId xmlns:a16="http://schemas.microsoft.com/office/drawing/2014/main" val="3136860131"/>
                    </a:ext>
                  </a:extLst>
                </a:gridCol>
                <a:gridCol w="4603678">
                  <a:extLst>
                    <a:ext uri="{9D8B030D-6E8A-4147-A177-3AD203B41FA5}">
                      <a16:colId xmlns:a16="http://schemas.microsoft.com/office/drawing/2014/main" val="3758861747"/>
                    </a:ext>
                  </a:extLst>
                </a:gridCol>
                <a:gridCol w="778434">
                  <a:extLst>
                    <a:ext uri="{9D8B030D-6E8A-4147-A177-3AD203B41FA5}">
                      <a16:colId xmlns:a16="http://schemas.microsoft.com/office/drawing/2014/main" val="2222059135"/>
                    </a:ext>
                  </a:extLst>
                </a:gridCol>
                <a:gridCol w="4270420">
                  <a:extLst>
                    <a:ext uri="{9D8B030D-6E8A-4147-A177-3AD203B41FA5}">
                      <a16:colId xmlns:a16="http://schemas.microsoft.com/office/drawing/2014/main" val="3796710103"/>
                    </a:ext>
                  </a:extLst>
                </a:gridCol>
              </a:tblGrid>
              <a:tr h="74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컴파일러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Gcc3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2684"/>
                  </a:ext>
                </a:extLst>
              </a:tr>
              <a:tr h="25175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8199"/>
                  </a:ext>
                </a:extLst>
              </a:tr>
              <a:tr h="251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97223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4" y="4268243"/>
            <a:ext cx="4242133" cy="23731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776" y="1743617"/>
            <a:ext cx="3971925" cy="23310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93" y="1743617"/>
            <a:ext cx="4242133" cy="23310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151" y="4268243"/>
            <a:ext cx="4019550" cy="2373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95592" y="298938"/>
            <a:ext cx="37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굳이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그램 쓴 이유는 </a:t>
            </a:r>
            <a:r>
              <a:rPr lang="en-US" altLang="ko-KR" dirty="0" smtClean="0"/>
              <a:t>7</a:t>
            </a:r>
            <a:r>
              <a:rPr lang="ko-KR" altLang="en-US" dirty="0" err="1" smtClean="0"/>
              <a:t>그램정도만</a:t>
            </a:r>
            <a:r>
              <a:rPr lang="ko-KR" altLang="en-US" smtClean="0"/>
              <a:t> 해도 다양하기 때문에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800</Words>
  <Application>Microsoft Office PowerPoint</Application>
  <PresentationFormat>와이드스크린</PresentationFormat>
  <Paragraphs>194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목차</vt:lpstr>
      <vt:lpstr>지난 결과</vt:lpstr>
      <vt:lpstr>학습 데이터 셋 구성</vt:lpstr>
      <vt:lpstr>Bidirectional RNN 모델 구성</vt:lpstr>
      <vt:lpstr>N-Byte 자르기 방식 실험 결과</vt:lpstr>
      <vt:lpstr>향후 방향</vt:lpstr>
      <vt:lpstr>PowerPoint 프레젠테이션</vt:lpstr>
      <vt:lpstr>GCC3 O0~O4 데이터  </vt:lpstr>
      <vt:lpstr> GCC6 O0~O4 데이터 </vt:lpstr>
      <vt:lpstr>GCC3 – O0 ~ O4</vt:lpstr>
      <vt:lpstr>GCC6 – O0 ~ O4</vt:lpstr>
      <vt:lpstr>기존 논문 데이터 구성관련 내용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국보연 – 함수 시작찾기</dc:title>
  <dc:creator>urse</dc:creator>
  <cp:lastModifiedBy>urse</cp:lastModifiedBy>
  <cp:revision>62</cp:revision>
  <dcterms:created xsi:type="dcterms:W3CDTF">2020-07-01T15:11:44Z</dcterms:created>
  <dcterms:modified xsi:type="dcterms:W3CDTF">2020-07-07T02:03:22Z</dcterms:modified>
</cp:coreProperties>
</file>