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1" r:id="rId5"/>
    <p:sldId id="260" r:id="rId6"/>
    <p:sldId id="262" r:id="rId7"/>
    <p:sldId id="278" r:id="rId8"/>
    <p:sldId id="280" r:id="rId9"/>
    <p:sldId id="276" r:id="rId10"/>
    <p:sldId id="277" r:id="rId11"/>
    <p:sldId id="273" r:id="rId12"/>
    <p:sldId id="272" r:id="rId13"/>
    <p:sldId id="271" r:id="rId14"/>
    <p:sldId id="270" r:id="rId15"/>
    <p:sldId id="266" r:id="rId16"/>
    <p:sldId id="269" r:id="rId17"/>
    <p:sldId id="274" r:id="rId18"/>
    <p:sldId id="264" r:id="rId19"/>
    <p:sldId id="279" r:id="rId20"/>
    <p:sldId id="268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 err="1"/>
              <a:t>Opitimization</a:t>
            </a:r>
            <a:r>
              <a:rPr lang="en-US" altLang="ko-KR" b="1" baseline="0" dirty="0"/>
              <a:t> O0 sequence, unit </a:t>
            </a:r>
            <a:r>
              <a:rPr lang="ko-KR" altLang="en-US" b="1" baseline="0" dirty="0"/>
              <a:t>별 평가지표</a:t>
            </a:r>
            <a:endParaRPr lang="ko-KR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240Unit/200bytes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0.99914257852793598</c:v>
                </c:pt>
                <c:pt idx="1">
                  <c:v>0.91100796836243203</c:v>
                </c:pt>
                <c:pt idx="2">
                  <c:v>0.92673424750871403</c:v>
                </c:pt>
                <c:pt idx="3">
                  <c:v>0.91831496197233098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A-40A0-8BDC-231EDDDA82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300Unit/200bytes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0.99929999999999997</c:v>
                </c:pt>
                <c:pt idx="1">
                  <c:v>0.90259999999999996</c:v>
                </c:pt>
                <c:pt idx="2">
                  <c:v>0.95469999999999999</c:v>
                </c:pt>
                <c:pt idx="3">
                  <c:v>0.92710000000000004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CA-40A0-8BDC-231EDDDA82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240Unit/300bytes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0.999</c:v>
                </c:pt>
                <c:pt idx="1">
                  <c:v>0.87260000000000004</c:v>
                </c:pt>
                <c:pt idx="2">
                  <c:v>0.92190000000000005</c:v>
                </c:pt>
                <c:pt idx="3">
                  <c:v>0.89590000000000003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CA-40A0-8BDC-231EDDDA827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300Unit/300bytes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0.99919999999999998</c:v>
                </c:pt>
                <c:pt idx="1">
                  <c:v>0.89259999999999995</c:v>
                </c:pt>
                <c:pt idx="2">
                  <c:v>0.93210000000000004</c:v>
                </c:pt>
                <c:pt idx="3">
                  <c:v>0.91059999999999997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CA-40A0-8BDC-231EDDDA82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7950287"/>
        <c:axId val="858365375"/>
      </c:barChart>
      <c:catAx>
        <c:axId val="84795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8365375"/>
        <c:crosses val="autoZero"/>
        <c:auto val="1"/>
        <c:lblAlgn val="ctr"/>
        <c:lblOffset val="100"/>
        <c:noMultiLvlLbl val="0"/>
      </c:catAx>
      <c:valAx>
        <c:axId val="858365375"/>
        <c:scaling>
          <c:orientation val="minMax"/>
          <c:max val="1.05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795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 err="1"/>
              <a:t>Opitimization</a:t>
            </a:r>
            <a:r>
              <a:rPr lang="en-US" altLang="ko-KR" b="1" baseline="0" dirty="0"/>
              <a:t> O1 sequence, unit </a:t>
            </a:r>
            <a:r>
              <a:rPr lang="ko-KR" altLang="en-US" b="1" baseline="0" dirty="0"/>
              <a:t>별 평가지표</a:t>
            </a:r>
            <a:endParaRPr lang="ko-KR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240Unit/200bytes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0.99919999999999998</c:v>
                </c:pt>
                <c:pt idx="1">
                  <c:v>0.92400000000000004</c:v>
                </c:pt>
                <c:pt idx="2">
                  <c:v>0.95050000000000001</c:v>
                </c:pt>
                <c:pt idx="3">
                  <c:v>0.93640000000000001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2-41E0-9B14-176555770A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300Unit/200bytes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0.99929793250540599</c:v>
                </c:pt>
                <c:pt idx="1">
                  <c:v>0.92517405804499997</c:v>
                </c:pt>
                <c:pt idx="2">
                  <c:v>0.93689645413099398</c:v>
                </c:pt>
                <c:pt idx="3">
                  <c:v>0.93060574530974205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E2-41E0-9B14-176555770A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240Unit/300bytes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0.99924897006726898</c:v>
                </c:pt>
                <c:pt idx="1">
                  <c:v>0.91552046968067302</c:v>
                </c:pt>
                <c:pt idx="2">
                  <c:v>0.93531401436669603</c:v>
                </c:pt>
                <c:pt idx="3">
                  <c:v>0.92388436287619802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E2-41E0-9B14-176555770A6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300Unit/300bytes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0.99909999999999999</c:v>
                </c:pt>
                <c:pt idx="1">
                  <c:v>0.89949999999999997</c:v>
                </c:pt>
                <c:pt idx="2">
                  <c:v>0.94730000000000003</c:v>
                </c:pt>
                <c:pt idx="3">
                  <c:v>0.92179999999999995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E2-41E0-9B14-176555770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7950287"/>
        <c:axId val="858365375"/>
      </c:barChart>
      <c:catAx>
        <c:axId val="84795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8365375"/>
        <c:crosses val="autoZero"/>
        <c:auto val="1"/>
        <c:lblAlgn val="ctr"/>
        <c:lblOffset val="100"/>
        <c:noMultiLvlLbl val="0"/>
      </c:catAx>
      <c:valAx>
        <c:axId val="858365375"/>
        <c:scaling>
          <c:orientation val="minMax"/>
          <c:max val="1.05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795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 err="1"/>
              <a:t>Opitimization</a:t>
            </a:r>
            <a:r>
              <a:rPr lang="en-US" altLang="ko-KR" b="1" baseline="0" dirty="0"/>
              <a:t> O2 sequence, unit </a:t>
            </a:r>
            <a:r>
              <a:rPr lang="ko-KR" altLang="en-US" b="1" baseline="0" dirty="0"/>
              <a:t>별 평가지표</a:t>
            </a:r>
            <a:endParaRPr lang="ko-KR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240Unit/200bytes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0.99929999999999997</c:v>
                </c:pt>
                <c:pt idx="1">
                  <c:v>0.89359999999999995</c:v>
                </c:pt>
                <c:pt idx="2">
                  <c:v>0.96589999999999998</c:v>
                </c:pt>
                <c:pt idx="3">
                  <c:v>0.91830000000000001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2-41E0-9B14-176555770A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300Unit/200bytes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0.99929999999999997</c:v>
                </c:pt>
                <c:pt idx="1">
                  <c:v>0.90259999999999996</c:v>
                </c:pt>
                <c:pt idx="2">
                  <c:v>0.95469999999999999</c:v>
                </c:pt>
                <c:pt idx="3">
                  <c:v>0.92610000000000003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E2-41E0-9B14-176555770A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240Unit/300bytes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0.99909999999999999</c:v>
                </c:pt>
                <c:pt idx="1">
                  <c:v>0.86709999999999998</c:v>
                </c:pt>
                <c:pt idx="2">
                  <c:v>0.93510000000000004</c:v>
                </c:pt>
                <c:pt idx="3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E2-41E0-9B14-176555770A6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300Unit/300bytes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0.99929999999999997</c:v>
                </c:pt>
                <c:pt idx="1">
                  <c:v>0.90569999999999995</c:v>
                </c:pt>
                <c:pt idx="2">
                  <c:v>0.94679999999999997</c:v>
                </c:pt>
                <c:pt idx="3">
                  <c:v>0.92830000000000001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E2-41E0-9B14-176555770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7950287"/>
        <c:axId val="858365375"/>
      </c:barChart>
      <c:catAx>
        <c:axId val="84795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8365375"/>
        <c:crosses val="autoZero"/>
        <c:auto val="1"/>
        <c:lblAlgn val="ctr"/>
        <c:lblOffset val="100"/>
        <c:noMultiLvlLbl val="0"/>
      </c:catAx>
      <c:valAx>
        <c:axId val="858365375"/>
        <c:scaling>
          <c:orientation val="minMax"/>
          <c:max val="1.05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795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 err="1"/>
              <a:t>Opitimization</a:t>
            </a:r>
            <a:r>
              <a:rPr lang="en-US" altLang="ko-KR" b="1" baseline="0" dirty="0"/>
              <a:t> O3 sequence, unit </a:t>
            </a:r>
            <a:r>
              <a:rPr lang="ko-KR" altLang="en-US" b="1" baseline="0" dirty="0"/>
              <a:t>별 평가지표</a:t>
            </a:r>
            <a:endParaRPr lang="ko-KR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240Unit/200bytes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0.99950000000000006</c:v>
                </c:pt>
                <c:pt idx="1">
                  <c:v>0.93030000000000002</c:v>
                </c:pt>
                <c:pt idx="2">
                  <c:v>0.96309999999999996</c:v>
                </c:pt>
                <c:pt idx="3">
                  <c:v>0.94589999999999996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2-41E0-9B14-176555770A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300Unit/200bytes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0.99939999999999996</c:v>
                </c:pt>
                <c:pt idx="1">
                  <c:v>0.9284</c:v>
                </c:pt>
                <c:pt idx="2">
                  <c:v>0.95309999999999995</c:v>
                </c:pt>
                <c:pt idx="3">
                  <c:v>0.93930000000000002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E2-41E0-9B14-176555770A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240Unit/300bytes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0.99950000000000006</c:v>
                </c:pt>
                <c:pt idx="1">
                  <c:v>0.92710000000000004</c:v>
                </c:pt>
                <c:pt idx="2">
                  <c:v>0.95899999999999996</c:v>
                </c:pt>
                <c:pt idx="3">
                  <c:v>0.94210000000000005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E2-41E0-9B14-176555770A6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300Unit/300bytes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0.99939999999999996</c:v>
                </c:pt>
                <c:pt idx="1">
                  <c:v>0.9264</c:v>
                </c:pt>
                <c:pt idx="2">
                  <c:v>0.9446</c:v>
                </c:pt>
                <c:pt idx="3">
                  <c:v>0.93420000000000003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E2-41E0-9B14-176555770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7950287"/>
        <c:axId val="858365375"/>
      </c:barChart>
      <c:catAx>
        <c:axId val="84795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8365375"/>
        <c:crosses val="autoZero"/>
        <c:auto val="1"/>
        <c:lblAlgn val="ctr"/>
        <c:lblOffset val="100"/>
        <c:noMultiLvlLbl val="0"/>
      </c:catAx>
      <c:valAx>
        <c:axId val="858365375"/>
        <c:scaling>
          <c:orientation val="minMax"/>
          <c:max val="1.05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795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 err="1"/>
              <a:t>Opitimization</a:t>
            </a:r>
            <a:r>
              <a:rPr lang="en-US" altLang="ko-KR" b="1" baseline="0" dirty="0"/>
              <a:t> O0 sequence, unit </a:t>
            </a:r>
            <a:r>
              <a:rPr lang="ko-KR" altLang="en-US" b="1" baseline="0" dirty="0"/>
              <a:t>별 평가지표</a:t>
            </a:r>
            <a:endParaRPr lang="ko-KR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48Unit/32bytes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Sheet1!$B$2:$B$5</c:f>
              <c:numCache>
                <c:formatCode>0.00_ </c:formatCode>
                <c:ptCount val="4"/>
                <c:pt idx="0">
                  <c:v>0.98999999999999988</c:v>
                </c:pt>
                <c:pt idx="1">
                  <c:v>0.85333333333333339</c:v>
                </c:pt>
                <c:pt idx="2">
                  <c:v>0.90666666666666673</c:v>
                </c:pt>
                <c:pt idx="3">
                  <c:v>0.87666666666666659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2-41E0-9B14-176555770A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64Unit/32bytes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Sheet1!$C$2:$C$5</c:f>
              <c:numCache>
                <c:formatCode>0.00_ </c:formatCode>
                <c:ptCount val="4"/>
                <c:pt idx="0">
                  <c:v>0.98999999999999988</c:v>
                </c:pt>
                <c:pt idx="1">
                  <c:v>0.90666666666666673</c:v>
                </c:pt>
                <c:pt idx="2">
                  <c:v>0.92</c:v>
                </c:pt>
                <c:pt idx="3">
                  <c:v>0.91333333333333344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E2-41E0-9B14-176555770A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48Unit/64bytes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Sheet1!$D$2:$D$5</c:f>
              <c:numCache>
                <c:formatCode>0.00_ </c:formatCode>
                <c:ptCount val="4"/>
                <c:pt idx="0">
                  <c:v>0.98999999999999988</c:v>
                </c:pt>
                <c:pt idx="1">
                  <c:v>0.91666666666666663</c:v>
                </c:pt>
                <c:pt idx="2">
                  <c:v>0.93666666666666665</c:v>
                </c:pt>
                <c:pt idx="3">
                  <c:v>0.92666666666666675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E2-41E0-9B14-176555770A6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64Unit/64bytes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Sheet1!$E$2:$E$5</c:f>
              <c:numCache>
                <c:formatCode>0.00_ </c:formatCode>
                <c:ptCount val="4"/>
                <c:pt idx="0">
                  <c:v>0.98999999999999988</c:v>
                </c:pt>
                <c:pt idx="1">
                  <c:v>0.92666666666666675</c:v>
                </c:pt>
                <c:pt idx="2">
                  <c:v>0.94333333333333336</c:v>
                </c:pt>
                <c:pt idx="3">
                  <c:v>0.93333333333333302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E2-41E0-9B14-176555770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7950287"/>
        <c:axId val="858365375"/>
      </c:barChart>
      <c:catAx>
        <c:axId val="84795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8365375"/>
        <c:crosses val="autoZero"/>
        <c:auto val="1"/>
        <c:lblAlgn val="ctr"/>
        <c:lblOffset val="100"/>
        <c:noMultiLvlLbl val="0"/>
      </c:catAx>
      <c:valAx>
        <c:axId val="858365375"/>
        <c:scaling>
          <c:orientation val="minMax"/>
          <c:max val="1.05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795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 err="1"/>
              <a:t>Opitimization</a:t>
            </a:r>
            <a:r>
              <a:rPr lang="en-US" altLang="ko-KR" b="1" baseline="0" dirty="0"/>
              <a:t> O1 sequence, unit </a:t>
            </a:r>
            <a:r>
              <a:rPr lang="ko-KR" altLang="en-US" b="1" baseline="0" dirty="0"/>
              <a:t>별 평가지표</a:t>
            </a:r>
            <a:endParaRPr lang="ko-KR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48Unit/32bytes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Sheet1!$B$2:$B$5</c:f>
              <c:numCache>
                <c:formatCode>0.00_ </c:formatCode>
                <c:ptCount val="4"/>
                <c:pt idx="0">
                  <c:v>0.98999999999999988</c:v>
                </c:pt>
                <c:pt idx="1">
                  <c:v>0.86333333333333329</c:v>
                </c:pt>
                <c:pt idx="2">
                  <c:v>0.93666666666666665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2-41E0-9B14-176555770A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64Unit/32bytes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Sheet1!$C$2:$C$5</c:f>
              <c:numCache>
                <c:formatCode>0.00_ </c:formatCode>
                <c:ptCount val="4"/>
                <c:pt idx="0">
                  <c:v>0.98999999999999988</c:v>
                </c:pt>
                <c:pt idx="1">
                  <c:v>0.89666666666666661</c:v>
                </c:pt>
                <c:pt idx="2">
                  <c:v>0.93333333333333346</c:v>
                </c:pt>
                <c:pt idx="3">
                  <c:v>0.91333333333333344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E2-41E0-9B14-176555770A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48Unit/64bytes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Sheet1!$D$2:$D$5</c:f>
              <c:numCache>
                <c:formatCode>0.00_ </c:formatCode>
                <c:ptCount val="4"/>
                <c:pt idx="0">
                  <c:v>0.98999999999999988</c:v>
                </c:pt>
                <c:pt idx="1">
                  <c:v>0.88666666666666671</c:v>
                </c:pt>
                <c:pt idx="2">
                  <c:v>0.91666666666666663</c:v>
                </c:pt>
                <c:pt idx="3">
                  <c:v>0.89666666666666661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E2-41E0-9B14-176555770A6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64Unit/64bytes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Sheet1!$E$2:$E$5</c:f>
              <c:numCache>
                <c:formatCode>0.00_ </c:formatCode>
                <c:ptCount val="4"/>
                <c:pt idx="0">
                  <c:v>0.98999999999999988</c:v>
                </c:pt>
                <c:pt idx="1">
                  <c:v>0.90333333333333332</c:v>
                </c:pt>
                <c:pt idx="2">
                  <c:v>0.93666666666666665</c:v>
                </c:pt>
                <c:pt idx="3">
                  <c:v>0.92333333333333334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E2-41E0-9B14-176555770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7950287"/>
        <c:axId val="858365375"/>
      </c:barChart>
      <c:catAx>
        <c:axId val="84795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8365375"/>
        <c:crosses val="autoZero"/>
        <c:auto val="1"/>
        <c:lblAlgn val="ctr"/>
        <c:lblOffset val="100"/>
        <c:noMultiLvlLbl val="0"/>
      </c:catAx>
      <c:valAx>
        <c:axId val="858365375"/>
        <c:scaling>
          <c:orientation val="minMax"/>
          <c:max val="1.05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795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 err="1"/>
              <a:t>Opitimization</a:t>
            </a:r>
            <a:r>
              <a:rPr lang="en-US" altLang="ko-KR" b="1" baseline="0" dirty="0"/>
              <a:t> O2 sequence, unit </a:t>
            </a:r>
            <a:r>
              <a:rPr lang="ko-KR" altLang="en-US" b="1" baseline="0" dirty="0"/>
              <a:t>별 평가지표</a:t>
            </a:r>
            <a:endParaRPr lang="ko-KR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48Unit/32bytes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Sheet1!$B$2:$B$5</c:f>
              <c:numCache>
                <c:formatCode>0.00_ </c:formatCode>
                <c:ptCount val="4"/>
                <c:pt idx="0">
                  <c:v>0.98999999999999988</c:v>
                </c:pt>
                <c:pt idx="1">
                  <c:v>0.84666666666666668</c:v>
                </c:pt>
                <c:pt idx="2">
                  <c:v>0.91666666666666663</c:v>
                </c:pt>
                <c:pt idx="3">
                  <c:v>0.88666666666666671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2-41E0-9B14-176555770A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64Unit/32bytes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Sheet1!$C$2:$C$5</c:f>
              <c:numCache>
                <c:formatCode>0.00_ </c:formatCode>
                <c:ptCount val="4"/>
                <c:pt idx="0">
                  <c:v>0.98999999999999988</c:v>
                </c:pt>
                <c:pt idx="1">
                  <c:v>0.87</c:v>
                </c:pt>
                <c:pt idx="2">
                  <c:v>0.92</c:v>
                </c:pt>
                <c:pt idx="3">
                  <c:v>0.89666666666666661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E2-41E0-9B14-176555770A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48Unit/64bytes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Sheet1!$D$2:$D$5</c:f>
              <c:numCache>
                <c:formatCode>0.00_ </c:formatCode>
                <c:ptCount val="4"/>
                <c:pt idx="0">
                  <c:v>0.98999999999999988</c:v>
                </c:pt>
                <c:pt idx="1">
                  <c:v>0.89666666666666661</c:v>
                </c:pt>
                <c:pt idx="2">
                  <c:v>0.91666666666666663</c:v>
                </c:pt>
                <c:pt idx="3">
                  <c:v>0.90666666666666673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E2-41E0-9B14-176555770A6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64Unit/64bytes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Sheet1!$E$2:$E$5</c:f>
              <c:numCache>
                <c:formatCode>0.00_ </c:formatCode>
                <c:ptCount val="4"/>
                <c:pt idx="0">
                  <c:v>0.98999999999999988</c:v>
                </c:pt>
                <c:pt idx="1">
                  <c:v>0.89333333333333342</c:v>
                </c:pt>
                <c:pt idx="2">
                  <c:v>0.95666666666666667</c:v>
                </c:pt>
                <c:pt idx="3">
                  <c:v>0.92333333333333334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E2-41E0-9B14-176555770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7950287"/>
        <c:axId val="858365375"/>
      </c:barChart>
      <c:catAx>
        <c:axId val="84795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8365375"/>
        <c:crosses val="autoZero"/>
        <c:auto val="1"/>
        <c:lblAlgn val="ctr"/>
        <c:lblOffset val="100"/>
        <c:noMultiLvlLbl val="0"/>
      </c:catAx>
      <c:valAx>
        <c:axId val="858365375"/>
        <c:scaling>
          <c:orientation val="minMax"/>
          <c:max val="1.05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795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 err="1"/>
              <a:t>Opitimization</a:t>
            </a:r>
            <a:r>
              <a:rPr lang="en-US" altLang="ko-KR" b="1" baseline="0" dirty="0"/>
              <a:t> O3 sequence, unit </a:t>
            </a:r>
            <a:r>
              <a:rPr lang="ko-KR" altLang="en-US" b="1" baseline="0" dirty="0"/>
              <a:t>별 평가지표</a:t>
            </a:r>
            <a:endParaRPr lang="ko-KR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48Unit/32bytes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Sheet1!$B$2:$B$5</c:f>
              <c:numCache>
                <c:formatCode>0.00_ </c:formatCode>
                <c:ptCount val="4"/>
                <c:pt idx="0">
                  <c:v>0.98999999999999988</c:v>
                </c:pt>
                <c:pt idx="1">
                  <c:v>0.82666666666666666</c:v>
                </c:pt>
                <c:pt idx="2">
                  <c:v>0.90666666666666673</c:v>
                </c:pt>
                <c:pt idx="3">
                  <c:v>0.86333333333333329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2-41E0-9B14-176555770A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64Unit/32bytes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Sheet1!$C$2:$C$5</c:f>
              <c:numCache>
                <c:formatCode>0.00_ </c:formatCode>
                <c:ptCount val="4"/>
                <c:pt idx="0">
                  <c:v>0.98999999999999988</c:v>
                </c:pt>
                <c:pt idx="1">
                  <c:v>0.84666666666666668</c:v>
                </c:pt>
                <c:pt idx="2">
                  <c:v>0.91666666666666663</c:v>
                </c:pt>
                <c:pt idx="3">
                  <c:v>0.8833333333333333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E2-41E0-9B14-176555770A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48Unit/64bytes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Sheet1!$D$2:$D$5</c:f>
              <c:numCache>
                <c:formatCode>0.00_ </c:formatCode>
                <c:ptCount val="4"/>
                <c:pt idx="0">
                  <c:v>0.98999999999999988</c:v>
                </c:pt>
                <c:pt idx="1">
                  <c:v>0.87333333333333341</c:v>
                </c:pt>
                <c:pt idx="2">
                  <c:v>0.92666666666666675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E2-41E0-9B14-176555770A6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64Unit/64bytes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Sheet1!$E$2:$E$5</c:f>
              <c:numCache>
                <c:formatCode>0.00_ </c:formatCode>
                <c:ptCount val="4"/>
                <c:pt idx="0">
                  <c:v>0.98999999999999988</c:v>
                </c:pt>
                <c:pt idx="1">
                  <c:v>0.89333333333333342</c:v>
                </c:pt>
                <c:pt idx="2">
                  <c:v>0.91666666666666663</c:v>
                </c:pt>
                <c:pt idx="3">
                  <c:v>0.90333333333333332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E2-41E0-9B14-176555770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7950287"/>
        <c:axId val="858365375"/>
      </c:barChart>
      <c:catAx>
        <c:axId val="84795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8365375"/>
        <c:crosses val="autoZero"/>
        <c:auto val="1"/>
        <c:lblAlgn val="ctr"/>
        <c:lblOffset val="100"/>
        <c:noMultiLvlLbl val="0"/>
      </c:catAx>
      <c:valAx>
        <c:axId val="858365375"/>
        <c:scaling>
          <c:orientation val="minMax"/>
          <c:max val="1.05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795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78E14-B83A-4E92-AAEF-7F76C3FFC8AB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71B4B-511C-4080-82E9-A7089CBE3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8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en-US" altLang="ko-KR" dirty="0"/>
              <a:t>1Byte</a:t>
            </a:r>
            <a:r>
              <a:rPr lang="ko-KR" altLang="en-US" dirty="0"/>
              <a:t>단위로 보고서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그대로 평가 결과를 토대로 </a:t>
            </a:r>
            <a:r>
              <a:rPr lang="ko-KR" altLang="en-US" baseline="0" dirty="0" err="1"/>
              <a:t>진행하다보니</a:t>
            </a:r>
            <a:r>
              <a:rPr lang="en-US" altLang="ko-KR" baseline="0" dirty="0"/>
              <a:t>, Input Data Size</a:t>
            </a:r>
            <a:r>
              <a:rPr lang="ko-KR" altLang="en-US" baseline="0" dirty="0"/>
              <a:t>를 늘릴 생각을 </a:t>
            </a:r>
            <a:r>
              <a:rPr lang="ko-KR" altLang="en-US" baseline="0" dirty="0" err="1"/>
              <a:t>못했었음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이번에 늘려서 테스트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1CF60-E781-46E4-8BBD-9318A37104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4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ED11-55B4-44EA-BA3D-7281BD220B0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EFD9-74AD-4546-A92E-00D930C9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9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ED11-55B4-44EA-BA3D-7281BD220B0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EFD9-74AD-4546-A92E-00D930C9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8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ED11-55B4-44EA-BA3D-7281BD220B0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EFD9-74AD-4546-A92E-00D930C9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5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ED11-55B4-44EA-BA3D-7281BD220B0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EFD9-74AD-4546-A92E-00D930C9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ED11-55B4-44EA-BA3D-7281BD220B0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EFD9-74AD-4546-A92E-00D930C9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ED11-55B4-44EA-BA3D-7281BD220B0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EFD9-74AD-4546-A92E-00D930C9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ED11-55B4-44EA-BA3D-7281BD220B0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EFD9-74AD-4546-A92E-00D930C9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ED11-55B4-44EA-BA3D-7281BD220B0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EFD9-74AD-4546-A92E-00D930C9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7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ED11-55B4-44EA-BA3D-7281BD220B0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EFD9-74AD-4546-A92E-00D930C9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4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ED11-55B4-44EA-BA3D-7281BD220B0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EFD9-74AD-4546-A92E-00D930C9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4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ED11-55B4-44EA-BA3D-7281BD220B0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EFD9-74AD-4546-A92E-00D930C9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68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3ED11-55B4-44EA-BA3D-7281BD220B0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EFD9-74AD-4546-A92E-00D930C9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0720" y="2133601"/>
            <a:ext cx="8900160" cy="319944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/>
              <a:t>바이너리 대상 컴파일러 및 </a:t>
            </a:r>
            <a:r>
              <a:rPr lang="ko-KR" altLang="en-US" sz="4000" dirty="0" err="1"/>
              <a:t>함수정보</a:t>
            </a:r>
            <a:r>
              <a:rPr lang="ko-KR" altLang="en-US" sz="4000" dirty="0"/>
              <a:t> 추출 기계학습 기술 연구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/>
              <a:t>20.07.22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ko-KR" altLang="en-US" sz="2000" dirty="0"/>
              <a:t>한성대학교 </a:t>
            </a:r>
            <a:r>
              <a:rPr lang="ko-KR" altLang="en-US" sz="2000" dirty="0" err="1"/>
              <a:t>장두혁</a:t>
            </a:r>
            <a:r>
              <a:rPr lang="en-US" altLang="ko-KR" sz="2000" dirty="0"/>
              <a:t>, </a:t>
            </a:r>
            <a:r>
              <a:rPr lang="ko-KR" altLang="en-US" sz="2000" dirty="0"/>
              <a:t>김선민</a:t>
            </a:r>
          </a:p>
        </p:txBody>
      </p:sp>
    </p:spTree>
    <p:extLst>
      <p:ext uri="{BB962C8B-B14F-4D97-AF65-F5344CB8AC3E}">
        <p14:creationId xmlns:p14="http://schemas.microsoft.com/office/powerpoint/2010/main" val="850144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76190" y="949940"/>
            <a:ext cx="11715810" cy="807740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/>
              <a:t>⦁ </a:t>
            </a:r>
            <a:r>
              <a:rPr lang="en-US" altLang="ko-KR" sz="2400" dirty="0"/>
              <a:t>10 Fold </a:t>
            </a:r>
            <a:r>
              <a:rPr lang="en-US" altLang="ko-KR" sz="2400" dirty="0" err="1"/>
              <a:t>Crossvalidation</a:t>
            </a:r>
            <a:r>
              <a:rPr lang="en-US" altLang="ko-KR" sz="2400" dirty="0"/>
              <a:t> </a:t>
            </a:r>
            <a:r>
              <a:rPr lang="ko-KR" altLang="en-US" sz="2400" dirty="0"/>
              <a:t>을 이용한 교차 검증 진행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757" y="242054"/>
            <a:ext cx="10289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전체데이터 학습 실험 결과 </a:t>
            </a:r>
            <a:r>
              <a:rPr lang="en-US" altLang="ko-KR" sz="4000" dirty="0" smtClean="0"/>
              <a:t>(3) </a:t>
            </a:r>
            <a:r>
              <a:rPr lang="en-US" altLang="ko-KR" sz="4000" dirty="0"/>
              <a:t>Gcc6 O2 </a:t>
            </a:r>
            <a:endParaRPr lang="ko-KR" altLang="en-US" sz="4000" dirty="0"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333C9F3-9FD8-4686-8A8C-43078518B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47658"/>
              </p:ext>
            </p:extLst>
          </p:nvPr>
        </p:nvGraphicFramePr>
        <p:xfrm>
          <a:off x="476190" y="1488331"/>
          <a:ext cx="6693095" cy="521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6524C93-B8A1-4039-9C4F-35CE6D5F60E1}"/>
              </a:ext>
            </a:extLst>
          </p:cNvPr>
          <p:cNvSpPr/>
          <p:nvPr/>
        </p:nvSpPr>
        <p:spPr>
          <a:xfrm>
            <a:off x="7357353" y="1353810"/>
            <a:ext cx="4646579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Sequence</a:t>
            </a:r>
            <a:r>
              <a:rPr lang="ko-KR" altLang="en-US" sz="1700" dirty="0"/>
              <a:t> </a:t>
            </a:r>
            <a:r>
              <a:rPr lang="en-US" altLang="ko-KR" sz="1700" dirty="0" smtClean="0"/>
              <a:t>: </a:t>
            </a:r>
            <a:r>
              <a:rPr lang="en-US" altLang="ko-KR" sz="1700" dirty="0" smtClean="0"/>
              <a:t>200byte</a:t>
            </a:r>
            <a:r>
              <a:rPr lang="ko-KR" altLang="en-US" sz="1700" dirty="0"/>
              <a:t>와 </a:t>
            </a:r>
            <a:r>
              <a:rPr lang="en-US" altLang="ko-KR" sz="1700" dirty="0" smtClean="0"/>
              <a:t>300byte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hidden </a:t>
            </a:r>
            <a:r>
              <a:rPr lang="en-US" altLang="ko-KR" sz="1700" dirty="0"/>
              <a:t>layer </a:t>
            </a:r>
            <a:r>
              <a:rPr lang="en-US" altLang="ko-KR" sz="1700" dirty="0" smtClean="0"/>
              <a:t>unit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: 240</a:t>
            </a:r>
            <a:r>
              <a:rPr lang="ko-KR" altLang="en-US" sz="1700" dirty="0"/>
              <a:t>개와 </a:t>
            </a:r>
            <a:r>
              <a:rPr lang="en-US" altLang="ko-KR" sz="1700" dirty="0"/>
              <a:t>300</a:t>
            </a:r>
            <a:r>
              <a:rPr lang="ko-KR" altLang="en-US" sz="1700" dirty="0" smtClean="0"/>
              <a:t>개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>
                <a:solidFill>
                  <a:srgbClr val="FF0000"/>
                </a:solidFill>
              </a:rPr>
              <a:t>F1-score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기준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, 0.89</a:t>
            </a:r>
            <a:r>
              <a:rPr lang="ko-KR" altLang="en-US" sz="1700" b="1" dirty="0">
                <a:solidFill>
                  <a:srgbClr val="FF0000"/>
                </a:solidFill>
              </a:rPr>
              <a:t>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~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0.92</a:t>
            </a:r>
            <a:endParaRPr lang="en-US" altLang="ko-KR" sz="17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53" y="3852661"/>
            <a:ext cx="4687961" cy="19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0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76190" y="949940"/>
            <a:ext cx="11715810" cy="807740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/>
              <a:t>⦁ </a:t>
            </a:r>
            <a:r>
              <a:rPr lang="en-US" altLang="ko-KR" sz="2400" dirty="0"/>
              <a:t>10 Fold </a:t>
            </a:r>
            <a:r>
              <a:rPr lang="en-US" altLang="ko-KR" sz="2400" dirty="0" err="1"/>
              <a:t>Crossvalidation</a:t>
            </a:r>
            <a:r>
              <a:rPr lang="en-US" altLang="ko-KR" sz="2400" dirty="0"/>
              <a:t> </a:t>
            </a:r>
            <a:r>
              <a:rPr lang="ko-KR" altLang="en-US" sz="2400" dirty="0"/>
              <a:t>을 이용한 교차 검증 진행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757" y="242054"/>
            <a:ext cx="10289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전체데이터 학습 실험 결과 </a:t>
            </a:r>
            <a:r>
              <a:rPr lang="en-US" altLang="ko-KR" sz="4000" dirty="0" smtClean="0"/>
              <a:t>(4) </a:t>
            </a:r>
            <a:r>
              <a:rPr lang="en-US" altLang="ko-KR" sz="4000" dirty="0"/>
              <a:t>Gcc6 O3 </a:t>
            </a:r>
            <a:endParaRPr lang="ko-KR" altLang="en-US" sz="4000" dirty="0"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333C9F3-9FD8-4686-8A8C-43078518B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9431"/>
              </p:ext>
            </p:extLst>
          </p:nvPr>
        </p:nvGraphicFramePr>
        <p:xfrm>
          <a:off x="476190" y="1488331"/>
          <a:ext cx="6693095" cy="521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6524C93-B8A1-4039-9C4F-35CE6D5F60E1}"/>
              </a:ext>
            </a:extLst>
          </p:cNvPr>
          <p:cNvSpPr/>
          <p:nvPr/>
        </p:nvSpPr>
        <p:spPr>
          <a:xfrm>
            <a:off x="7357353" y="1353810"/>
            <a:ext cx="4646579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Sequence</a:t>
            </a:r>
            <a:r>
              <a:rPr lang="ko-KR" altLang="en-US" sz="1700" dirty="0"/>
              <a:t> </a:t>
            </a:r>
            <a:r>
              <a:rPr lang="en-US" altLang="ko-KR" sz="1700" dirty="0" smtClean="0"/>
              <a:t>: </a:t>
            </a:r>
            <a:r>
              <a:rPr lang="en-US" altLang="ko-KR" sz="1700" dirty="0" smtClean="0"/>
              <a:t>200byte</a:t>
            </a:r>
            <a:r>
              <a:rPr lang="ko-KR" altLang="en-US" sz="1700" dirty="0"/>
              <a:t>와 </a:t>
            </a:r>
            <a:r>
              <a:rPr lang="en-US" altLang="ko-KR" sz="1700" dirty="0" smtClean="0"/>
              <a:t>300byte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hidden </a:t>
            </a:r>
            <a:r>
              <a:rPr lang="en-US" altLang="ko-KR" sz="1700" dirty="0"/>
              <a:t>layer </a:t>
            </a:r>
            <a:r>
              <a:rPr lang="en-US" altLang="ko-KR" sz="1700" dirty="0" smtClean="0"/>
              <a:t>unit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: 240</a:t>
            </a:r>
            <a:r>
              <a:rPr lang="ko-KR" altLang="en-US" sz="1700" dirty="0"/>
              <a:t>개와 </a:t>
            </a:r>
            <a:r>
              <a:rPr lang="en-US" altLang="ko-KR" sz="1700" dirty="0"/>
              <a:t>300</a:t>
            </a:r>
            <a:r>
              <a:rPr lang="ko-KR" altLang="en-US" sz="1700" dirty="0" smtClean="0"/>
              <a:t>개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>
                <a:solidFill>
                  <a:srgbClr val="FF0000"/>
                </a:solidFill>
              </a:rPr>
              <a:t>F1-score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기준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, 0.93 ~ 0.94</a:t>
            </a:r>
            <a:endParaRPr lang="en-US" altLang="ko-KR" sz="1700" b="1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51" y="3856781"/>
            <a:ext cx="4688733" cy="19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0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DCA49-F8F2-4EC8-A31F-BF21F74A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92" y="148719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결과 </a:t>
            </a:r>
            <a:r>
              <a:rPr lang="en-US" altLang="ko-KR" dirty="0"/>
              <a:t>(0) 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23341F-5777-406A-AF3C-BB445DAAE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21" y="0"/>
            <a:ext cx="8916030" cy="30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693904976">
            <a:extLst>
              <a:ext uri="{FF2B5EF4-FFF2-40B4-BE49-F238E27FC236}">
                <a16:creationId xmlns:a16="http://schemas.microsoft.com/office/drawing/2014/main" id="{8A6A679B-8992-4D4B-9897-83719AAC4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28" y="1922463"/>
            <a:ext cx="10642059" cy="47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AA5792-AFDE-47A7-8458-EF5FB234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_x693831968">
            <a:extLst>
              <a:ext uri="{FF2B5EF4-FFF2-40B4-BE49-F238E27FC236}">
                <a16:creationId xmlns:a16="http://schemas.microsoft.com/office/drawing/2014/main" id="{254D2594-2EBE-4AF8-9293-F9FF35C64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1552575"/>
            <a:ext cx="348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조건에서 실험 진행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6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76190" y="949940"/>
            <a:ext cx="11715810" cy="807740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/>
              <a:t>⦁ </a:t>
            </a:r>
            <a:r>
              <a:rPr lang="en-US" altLang="ko-KR" sz="2400" dirty="0"/>
              <a:t>10 Fold </a:t>
            </a:r>
            <a:r>
              <a:rPr lang="en-US" altLang="ko-KR" sz="2400" dirty="0" err="1"/>
              <a:t>Crossvalidation</a:t>
            </a:r>
            <a:r>
              <a:rPr lang="en-US" altLang="ko-KR" sz="2400" dirty="0"/>
              <a:t> </a:t>
            </a:r>
            <a:r>
              <a:rPr lang="ko-KR" altLang="en-US" sz="2400" dirty="0"/>
              <a:t>을 이용한 교차 검증 진행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757" y="242054"/>
            <a:ext cx="10240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/>
              <a:t>6. N-byte </a:t>
            </a:r>
            <a:r>
              <a:rPr lang="ko-KR" altLang="en-US" sz="4000" dirty="0"/>
              <a:t>자르기 실험 결과 </a:t>
            </a:r>
            <a:r>
              <a:rPr lang="en-US" altLang="ko-KR" sz="4000" dirty="0"/>
              <a:t>(1) Gcc6 O0</a:t>
            </a:r>
            <a:endParaRPr lang="ko-KR" altLang="en-US" sz="4000" dirty="0"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333C9F3-9FD8-4686-8A8C-43078518B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725241"/>
              </p:ext>
            </p:extLst>
          </p:nvPr>
        </p:nvGraphicFramePr>
        <p:xfrm>
          <a:off x="476190" y="1488331"/>
          <a:ext cx="6693095" cy="521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6524C93-B8A1-4039-9C4F-35CE6D5F60E1}"/>
              </a:ext>
            </a:extLst>
          </p:cNvPr>
          <p:cNvSpPr/>
          <p:nvPr/>
        </p:nvSpPr>
        <p:spPr>
          <a:xfrm>
            <a:off x="7357353" y="1353810"/>
            <a:ext cx="4646579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Sequence</a:t>
            </a:r>
            <a:r>
              <a:rPr lang="ko-KR" altLang="en-US" sz="1700" dirty="0"/>
              <a:t> </a:t>
            </a:r>
            <a:r>
              <a:rPr lang="en-US" altLang="ko-KR" sz="1700" dirty="0" smtClean="0"/>
              <a:t>: 32</a:t>
            </a:r>
            <a:r>
              <a:rPr lang="en-US" altLang="ko-KR" sz="1700" dirty="0" smtClean="0"/>
              <a:t>byte</a:t>
            </a:r>
            <a:r>
              <a:rPr lang="ko-KR" altLang="en-US" sz="1700" dirty="0"/>
              <a:t>와 </a:t>
            </a:r>
            <a:r>
              <a:rPr lang="en-US" altLang="ko-KR" sz="1700" dirty="0" smtClean="0"/>
              <a:t>48</a:t>
            </a:r>
            <a:r>
              <a:rPr lang="en-US" altLang="ko-KR" sz="1700" dirty="0" smtClean="0"/>
              <a:t>byte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hidden </a:t>
            </a:r>
            <a:r>
              <a:rPr lang="en-US" altLang="ko-KR" sz="1700" dirty="0"/>
              <a:t>layer </a:t>
            </a:r>
            <a:r>
              <a:rPr lang="en-US" altLang="ko-KR" sz="1700" dirty="0" smtClean="0"/>
              <a:t>unit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: 48</a:t>
            </a:r>
            <a:r>
              <a:rPr lang="ko-KR" altLang="en-US" sz="1700" dirty="0" smtClean="0"/>
              <a:t>개와 </a:t>
            </a:r>
            <a:r>
              <a:rPr lang="en-US" altLang="ko-KR" sz="1700" dirty="0" smtClean="0"/>
              <a:t>64</a:t>
            </a:r>
            <a:r>
              <a:rPr lang="ko-KR" altLang="en-US" sz="1700" dirty="0" smtClean="0"/>
              <a:t>개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>
                <a:solidFill>
                  <a:srgbClr val="FF0000"/>
                </a:solidFill>
              </a:rPr>
              <a:t>F1-score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기준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0.88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~ 0.93</a:t>
            </a:r>
            <a:endParaRPr lang="en-US" altLang="ko-KR" sz="1700" b="1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52" y="4148717"/>
            <a:ext cx="4646579" cy="18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7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76190" y="949940"/>
            <a:ext cx="11715810" cy="807740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/>
              <a:t>⦁ </a:t>
            </a:r>
            <a:r>
              <a:rPr lang="en-US" altLang="ko-KR" sz="2400" dirty="0"/>
              <a:t>10 Fold </a:t>
            </a:r>
            <a:r>
              <a:rPr lang="en-US" altLang="ko-KR" sz="2400" dirty="0" err="1"/>
              <a:t>Crossvalidation</a:t>
            </a:r>
            <a:r>
              <a:rPr lang="en-US" altLang="ko-KR" sz="2400" dirty="0"/>
              <a:t> </a:t>
            </a:r>
            <a:r>
              <a:rPr lang="ko-KR" altLang="en-US" sz="2400" dirty="0"/>
              <a:t>을 이용한 교차 검증 진행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757" y="242054"/>
            <a:ext cx="101435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/>
              <a:t>6. N-byte </a:t>
            </a:r>
            <a:r>
              <a:rPr lang="ko-KR" altLang="en-US" sz="4000" dirty="0"/>
              <a:t>자르기 실험 결과 </a:t>
            </a:r>
            <a:r>
              <a:rPr lang="en-US" altLang="ko-KR" sz="4000" dirty="0"/>
              <a:t>(2) Gcc6 O1</a:t>
            </a:r>
            <a:endParaRPr lang="ko-KR" altLang="en-US" sz="4000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333C9F3-9FD8-4686-8A8C-43078518B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860790"/>
              </p:ext>
            </p:extLst>
          </p:nvPr>
        </p:nvGraphicFramePr>
        <p:xfrm>
          <a:off x="476190" y="1488331"/>
          <a:ext cx="6693095" cy="521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6524C93-B8A1-4039-9C4F-35CE6D5F60E1}"/>
              </a:ext>
            </a:extLst>
          </p:cNvPr>
          <p:cNvSpPr/>
          <p:nvPr/>
        </p:nvSpPr>
        <p:spPr>
          <a:xfrm>
            <a:off x="7357353" y="1353810"/>
            <a:ext cx="4646579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Sequence</a:t>
            </a:r>
            <a:r>
              <a:rPr lang="ko-KR" altLang="en-US" sz="1700" dirty="0"/>
              <a:t> </a:t>
            </a:r>
            <a:r>
              <a:rPr lang="en-US" altLang="ko-KR" sz="1700" dirty="0" smtClean="0"/>
              <a:t>: 32</a:t>
            </a:r>
            <a:r>
              <a:rPr lang="en-US" altLang="ko-KR" sz="1700" dirty="0" smtClean="0"/>
              <a:t>byte</a:t>
            </a:r>
            <a:r>
              <a:rPr lang="ko-KR" altLang="en-US" sz="1700" dirty="0"/>
              <a:t>와 </a:t>
            </a:r>
            <a:r>
              <a:rPr lang="en-US" altLang="ko-KR" sz="1700" dirty="0" smtClean="0"/>
              <a:t>48</a:t>
            </a:r>
            <a:r>
              <a:rPr lang="en-US" altLang="ko-KR" sz="1700" dirty="0" smtClean="0"/>
              <a:t>byte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hidden </a:t>
            </a:r>
            <a:r>
              <a:rPr lang="en-US" altLang="ko-KR" sz="1700" dirty="0"/>
              <a:t>layer </a:t>
            </a:r>
            <a:r>
              <a:rPr lang="en-US" altLang="ko-KR" sz="1700" dirty="0" smtClean="0"/>
              <a:t>unit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: 48</a:t>
            </a:r>
            <a:r>
              <a:rPr lang="ko-KR" altLang="en-US" sz="1700" dirty="0" smtClean="0"/>
              <a:t>개와 </a:t>
            </a:r>
            <a:r>
              <a:rPr lang="en-US" altLang="ko-KR" sz="1700" dirty="0" smtClean="0"/>
              <a:t>64</a:t>
            </a:r>
            <a:r>
              <a:rPr lang="ko-KR" altLang="en-US" sz="1700" dirty="0" smtClean="0"/>
              <a:t>개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>
                <a:solidFill>
                  <a:srgbClr val="FF0000"/>
                </a:solidFill>
              </a:rPr>
              <a:t>F1-score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기준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0.90 ~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0.92</a:t>
            </a:r>
            <a:endParaRPr lang="en-US" altLang="ko-KR" sz="1700" b="1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53" y="4077082"/>
            <a:ext cx="4700323" cy="18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8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76190" y="949940"/>
            <a:ext cx="11715810" cy="807740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/>
              <a:t>⦁ </a:t>
            </a:r>
            <a:r>
              <a:rPr lang="en-US" altLang="ko-KR" sz="2400" dirty="0"/>
              <a:t>10 Fold </a:t>
            </a:r>
            <a:r>
              <a:rPr lang="en-US" altLang="ko-KR" sz="2400" dirty="0" err="1"/>
              <a:t>Crossvalidation</a:t>
            </a:r>
            <a:r>
              <a:rPr lang="en-US" altLang="ko-KR" sz="2400" dirty="0"/>
              <a:t> </a:t>
            </a:r>
            <a:r>
              <a:rPr lang="ko-KR" altLang="en-US" sz="2400" dirty="0"/>
              <a:t>을 이용한 교차 검증 진행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757" y="242054"/>
            <a:ext cx="10163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/>
              <a:t>6. N-byte </a:t>
            </a:r>
            <a:r>
              <a:rPr lang="ko-KR" altLang="en-US" sz="4000" dirty="0"/>
              <a:t>자르기 실험 결과 </a:t>
            </a:r>
            <a:r>
              <a:rPr lang="en-US" altLang="ko-KR" sz="4000" dirty="0"/>
              <a:t>(2) Gcc6 O2</a:t>
            </a:r>
            <a:endParaRPr lang="ko-KR" altLang="en-US" sz="4000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333C9F3-9FD8-4686-8A8C-43078518B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737134"/>
              </p:ext>
            </p:extLst>
          </p:nvPr>
        </p:nvGraphicFramePr>
        <p:xfrm>
          <a:off x="476190" y="1488331"/>
          <a:ext cx="6693095" cy="521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6524C93-B8A1-4039-9C4F-35CE6D5F60E1}"/>
              </a:ext>
            </a:extLst>
          </p:cNvPr>
          <p:cNvSpPr/>
          <p:nvPr/>
        </p:nvSpPr>
        <p:spPr>
          <a:xfrm>
            <a:off x="7357353" y="1353810"/>
            <a:ext cx="4646579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Sequence</a:t>
            </a:r>
            <a:r>
              <a:rPr lang="ko-KR" altLang="en-US" sz="1700" dirty="0"/>
              <a:t> </a:t>
            </a:r>
            <a:r>
              <a:rPr lang="en-US" altLang="ko-KR" sz="1700" dirty="0" smtClean="0"/>
              <a:t>: 32</a:t>
            </a:r>
            <a:r>
              <a:rPr lang="en-US" altLang="ko-KR" sz="1700" dirty="0" smtClean="0"/>
              <a:t>byte</a:t>
            </a:r>
            <a:r>
              <a:rPr lang="ko-KR" altLang="en-US" sz="1700" dirty="0"/>
              <a:t>와 </a:t>
            </a:r>
            <a:r>
              <a:rPr lang="en-US" altLang="ko-KR" sz="1700" dirty="0" smtClean="0"/>
              <a:t>48</a:t>
            </a:r>
            <a:r>
              <a:rPr lang="en-US" altLang="ko-KR" sz="1700" dirty="0" smtClean="0"/>
              <a:t>byte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hidden </a:t>
            </a:r>
            <a:r>
              <a:rPr lang="en-US" altLang="ko-KR" sz="1700" dirty="0"/>
              <a:t>layer </a:t>
            </a:r>
            <a:r>
              <a:rPr lang="en-US" altLang="ko-KR" sz="1700" dirty="0" smtClean="0"/>
              <a:t>unit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: 48</a:t>
            </a:r>
            <a:r>
              <a:rPr lang="ko-KR" altLang="en-US" sz="1700" dirty="0" smtClean="0"/>
              <a:t>개와 </a:t>
            </a:r>
            <a:r>
              <a:rPr lang="en-US" altLang="ko-KR" sz="1700" dirty="0" smtClean="0"/>
              <a:t>64</a:t>
            </a:r>
            <a:r>
              <a:rPr lang="ko-KR" altLang="en-US" sz="1700" dirty="0" smtClean="0"/>
              <a:t>개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>
                <a:solidFill>
                  <a:srgbClr val="FF0000"/>
                </a:solidFill>
              </a:rPr>
              <a:t>F1-score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기준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0.89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~ 0.92</a:t>
            </a:r>
            <a:endParaRPr lang="en-US" altLang="ko-KR" sz="1700" b="1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53" y="4095343"/>
            <a:ext cx="4706439" cy="18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76190" y="949940"/>
            <a:ext cx="11715810" cy="807740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/>
              <a:t>⦁ </a:t>
            </a:r>
            <a:r>
              <a:rPr lang="en-US" altLang="ko-KR" sz="2400" dirty="0"/>
              <a:t>10 Fold </a:t>
            </a:r>
            <a:r>
              <a:rPr lang="en-US" altLang="ko-KR" sz="2400" dirty="0" err="1"/>
              <a:t>Crossvalidation</a:t>
            </a:r>
            <a:r>
              <a:rPr lang="en-US" altLang="ko-KR" sz="2400" dirty="0"/>
              <a:t> </a:t>
            </a:r>
            <a:r>
              <a:rPr lang="ko-KR" altLang="en-US" sz="2400" dirty="0"/>
              <a:t>을 이용한 교차 검증 진행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757" y="242054"/>
            <a:ext cx="10357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/>
              <a:t>6. N-byte </a:t>
            </a:r>
            <a:r>
              <a:rPr lang="ko-KR" altLang="en-US" sz="4000" dirty="0"/>
              <a:t>자르기 실험 결과 </a:t>
            </a:r>
            <a:r>
              <a:rPr lang="en-US" altLang="ko-KR" sz="4000" dirty="0"/>
              <a:t>(3) Gcc6 O3</a:t>
            </a:r>
            <a:endParaRPr lang="ko-KR" altLang="en-US" sz="4000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333C9F3-9FD8-4686-8A8C-43078518B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548248"/>
              </p:ext>
            </p:extLst>
          </p:nvPr>
        </p:nvGraphicFramePr>
        <p:xfrm>
          <a:off x="476190" y="1488331"/>
          <a:ext cx="6693095" cy="521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6524C93-B8A1-4039-9C4F-35CE6D5F60E1}"/>
              </a:ext>
            </a:extLst>
          </p:cNvPr>
          <p:cNvSpPr/>
          <p:nvPr/>
        </p:nvSpPr>
        <p:spPr>
          <a:xfrm>
            <a:off x="7357353" y="1353810"/>
            <a:ext cx="4646579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Sequence</a:t>
            </a:r>
            <a:r>
              <a:rPr lang="ko-KR" altLang="en-US" sz="1700" dirty="0"/>
              <a:t> </a:t>
            </a:r>
            <a:r>
              <a:rPr lang="en-US" altLang="ko-KR" sz="1700" dirty="0" smtClean="0"/>
              <a:t>: 32</a:t>
            </a:r>
            <a:r>
              <a:rPr lang="en-US" altLang="ko-KR" sz="1700" dirty="0" smtClean="0"/>
              <a:t>byte</a:t>
            </a:r>
            <a:r>
              <a:rPr lang="ko-KR" altLang="en-US" sz="1700" dirty="0"/>
              <a:t>와 </a:t>
            </a:r>
            <a:r>
              <a:rPr lang="en-US" altLang="ko-KR" sz="1700" dirty="0" smtClean="0"/>
              <a:t>48</a:t>
            </a:r>
            <a:r>
              <a:rPr lang="en-US" altLang="ko-KR" sz="1700" dirty="0" smtClean="0"/>
              <a:t>byte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hidden </a:t>
            </a:r>
            <a:r>
              <a:rPr lang="en-US" altLang="ko-KR" sz="1700" dirty="0"/>
              <a:t>layer </a:t>
            </a:r>
            <a:r>
              <a:rPr lang="en-US" altLang="ko-KR" sz="1700" dirty="0" smtClean="0"/>
              <a:t>unit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: 48</a:t>
            </a:r>
            <a:r>
              <a:rPr lang="ko-KR" altLang="en-US" sz="1700" dirty="0" smtClean="0"/>
              <a:t>개와 </a:t>
            </a:r>
            <a:r>
              <a:rPr lang="en-US" altLang="ko-KR" sz="1700" dirty="0" smtClean="0"/>
              <a:t>64</a:t>
            </a:r>
            <a:r>
              <a:rPr lang="ko-KR" altLang="en-US" sz="1700" dirty="0" smtClean="0"/>
              <a:t>개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>
                <a:solidFill>
                  <a:srgbClr val="FF0000"/>
                </a:solidFill>
              </a:rPr>
              <a:t>F1-score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기준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, 0.88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~ 0.90</a:t>
            </a:r>
            <a:endParaRPr lang="en-US" altLang="ko-KR" sz="1700" b="1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53" y="4095343"/>
            <a:ext cx="4692822" cy="187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8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F0EA1-0BCC-4323-B887-532EC88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57" y="1"/>
            <a:ext cx="10163034" cy="11176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7. </a:t>
            </a:r>
            <a:r>
              <a:rPr lang="ko-KR" altLang="en-US" sz="4000" dirty="0"/>
              <a:t>실험 결과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C36D4-67F5-4F83-A4C3-E9F6E4EB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57" y="949940"/>
            <a:ext cx="11359176" cy="567099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 smtClean="0"/>
              <a:t>  (</a:t>
            </a:r>
            <a:r>
              <a:rPr lang="en-US" altLang="ko-KR" sz="2000" b="1" dirty="0"/>
              <a:t>1) </a:t>
            </a:r>
            <a:r>
              <a:rPr lang="ko-KR" altLang="en-US" sz="2000" b="1" dirty="0"/>
              <a:t>전체 데이터로 학습하는 경우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800" dirty="0"/>
              <a:t>- input Sequence </a:t>
            </a:r>
            <a:r>
              <a:rPr lang="ko-KR" altLang="en-US" sz="1800" dirty="0"/>
              <a:t>크기 </a:t>
            </a:r>
            <a:r>
              <a:rPr lang="en-US" altLang="ko-KR" sz="1800" dirty="0"/>
              <a:t>[200,</a:t>
            </a:r>
            <a:r>
              <a:rPr lang="ko-KR" altLang="en-US" sz="1800" dirty="0"/>
              <a:t> </a:t>
            </a:r>
            <a:r>
              <a:rPr lang="en-US" altLang="ko-KR" sz="1800" dirty="0"/>
              <a:t>300], </a:t>
            </a:r>
            <a:endParaRPr lang="ko-KR" altLang="en-US" sz="18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US" altLang="ko-KR" sz="1800" dirty="0"/>
              <a:t>hidden layer unit </a:t>
            </a:r>
            <a:r>
              <a:rPr lang="ko-KR" altLang="en-US" sz="1800" dirty="0"/>
              <a:t>개수가 </a:t>
            </a:r>
            <a:r>
              <a:rPr lang="en-US" altLang="ko-KR" sz="1800" dirty="0"/>
              <a:t>[240, 300] </a:t>
            </a:r>
            <a:r>
              <a:rPr lang="ko-KR" altLang="en-US" sz="1800" dirty="0"/>
              <a:t>일 때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ko-KR" altLang="en-US" sz="1800" dirty="0" err="1" smtClean="0"/>
              <a:t>하이퍼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파라미터</a:t>
            </a:r>
            <a:r>
              <a:rPr lang="ko-KR" altLang="en-US" sz="1800" dirty="0" smtClean="0"/>
              <a:t> 해당 범위는 </a:t>
            </a:r>
            <a:r>
              <a:rPr lang="en-US" altLang="ko-KR" sz="1800" dirty="0"/>
              <a:t>200~400 </a:t>
            </a:r>
            <a:r>
              <a:rPr lang="ko-KR" altLang="en-US" sz="1800" dirty="0"/>
              <a:t>사이가 상대적으로 높고 이전과 이후 부분은 오히려 감소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ko-KR" altLang="en-US" sz="1800" b="1" dirty="0" smtClean="0">
                <a:solidFill>
                  <a:srgbClr val="FF0000"/>
                </a:solidFill>
              </a:rPr>
              <a:t>최적화 </a:t>
            </a:r>
            <a:r>
              <a:rPr lang="ko-KR" altLang="en-US" sz="1800" b="1" dirty="0">
                <a:solidFill>
                  <a:srgbClr val="FF0000"/>
                </a:solidFill>
              </a:rPr>
              <a:t>모두에서 </a:t>
            </a:r>
            <a:r>
              <a:rPr lang="en-US" altLang="ko-KR" sz="1800" b="1" dirty="0">
                <a:solidFill>
                  <a:srgbClr val="FF0000"/>
                </a:solidFill>
              </a:rPr>
              <a:t>F1 Score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기준 </a:t>
            </a:r>
            <a:r>
              <a:rPr lang="en-US" altLang="ko-KR" sz="1800" b="1" dirty="0">
                <a:solidFill>
                  <a:srgbClr val="FF0000"/>
                </a:solidFill>
              </a:rPr>
              <a:t>0.92~0.94 </a:t>
            </a:r>
            <a:r>
              <a:rPr lang="ko-KR" altLang="en-US" sz="1800" b="1" dirty="0">
                <a:solidFill>
                  <a:srgbClr val="FF0000"/>
                </a:solidFill>
              </a:rPr>
              <a:t>로 동일하게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어느정도의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성능을 보임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10000"/>
              </a:lnSpc>
              <a:buFontTx/>
              <a:buChar char="-"/>
            </a:pPr>
            <a:endParaRPr lang="ko-KR" altLang="en-US" sz="15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</a:t>
            </a:r>
            <a:r>
              <a:rPr lang="en-US" altLang="ko-KR" sz="2000" b="1" dirty="0"/>
              <a:t>2) N-byte </a:t>
            </a:r>
            <a:r>
              <a:rPr lang="ko-KR" altLang="en-US" sz="2000" b="1" dirty="0"/>
              <a:t>자르기 방식으로 학습하는 </a:t>
            </a:r>
            <a:r>
              <a:rPr lang="ko-KR" altLang="en-US" sz="2000" b="1" dirty="0" smtClean="0"/>
              <a:t>경우</a:t>
            </a:r>
            <a:endParaRPr lang="en-US" altLang="ko-KR" sz="2000" b="1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800" dirty="0"/>
              <a:t>- Input Sequence </a:t>
            </a:r>
            <a:r>
              <a:rPr lang="ko-KR" altLang="en-US" sz="1800" dirty="0"/>
              <a:t>크기 </a:t>
            </a:r>
            <a:r>
              <a:rPr lang="en-US" altLang="ko-KR" sz="1800" dirty="0"/>
              <a:t>[32,</a:t>
            </a:r>
            <a:r>
              <a:rPr lang="ko-KR" altLang="en-US" sz="1800" dirty="0"/>
              <a:t> </a:t>
            </a:r>
            <a:r>
              <a:rPr lang="en-US" altLang="ko-KR" sz="1800" dirty="0"/>
              <a:t>48], </a:t>
            </a:r>
            <a:endParaRPr lang="ko-KR" altLang="en-US" sz="18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800" dirty="0"/>
              <a:t>- Hidden layer unit </a:t>
            </a:r>
            <a:r>
              <a:rPr lang="ko-KR" altLang="en-US" sz="1800" dirty="0"/>
              <a:t>개수가 </a:t>
            </a:r>
            <a:r>
              <a:rPr lang="en-US" altLang="ko-KR" sz="1800" dirty="0"/>
              <a:t>[48, 64] </a:t>
            </a:r>
            <a:r>
              <a:rPr lang="ko-KR" altLang="en-US" sz="1800" dirty="0"/>
              <a:t>일 때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ko-KR" altLang="en-US" sz="1800" b="1" dirty="0">
                <a:solidFill>
                  <a:srgbClr val="FF0000"/>
                </a:solidFill>
              </a:rPr>
              <a:t>최적화 모두에서 </a:t>
            </a:r>
            <a:r>
              <a:rPr lang="en-US" altLang="ko-KR" sz="1800" b="1" dirty="0">
                <a:solidFill>
                  <a:srgbClr val="FF0000"/>
                </a:solidFill>
              </a:rPr>
              <a:t>F1 Score</a:t>
            </a: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0.90 ~ 0.93 </a:t>
            </a:r>
            <a:r>
              <a:rPr lang="ko-KR" altLang="en-US" sz="1800" b="1" dirty="0">
                <a:solidFill>
                  <a:srgbClr val="FF0000"/>
                </a:solidFill>
              </a:rPr>
              <a:t>으로 동일하게 </a:t>
            </a:r>
            <a:r>
              <a:rPr lang="ko-KR" altLang="en-US" sz="1800" b="1" dirty="0" err="1">
                <a:solidFill>
                  <a:srgbClr val="FF0000"/>
                </a:solidFill>
              </a:rPr>
              <a:t>어느정도의</a:t>
            </a:r>
            <a:r>
              <a:rPr lang="ko-KR" altLang="en-US" sz="1800" b="1" dirty="0">
                <a:solidFill>
                  <a:srgbClr val="FF0000"/>
                </a:solidFill>
              </a:rPr>
              <a:t> 성능을 보임</a:t>
            </a:r>
            <a:r>
              <a:rPr lang="en-US" altLang="ko-KR" sz="18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000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(3) </a:t>
            </a:r>
            <a:r>
              <a:rPr lang="ko-KR" altLang="en-US" sz="2000" b="1" dirty="0" err="1" smtClean="0"/>
              <a:t>하이퍼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파라미터에 차이가 나는 이유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US" altLang="ko-KR" sz="1800" dirty="0" smtClean="0"/>
              <a:t>(</a:t>
            </a:r>
            <a:r>
              <a:rPr lang="en-US" altLang="ko-KR" sz="1800" dirty="0"/>
              <a:t>1) </a:t>
            </a:r>
            <a:r>
              <a:rPr lang="ko-KR" altLang="en-US" sz="1800" dirty="0"/>
              <a:t>의 경우 전체 데이터가 들어가다 보니</a:t>
            </a:r>
            <a:r>
              <a:rPr lang="en-US" altLang="ko-KR" sz="1800" dirty="0"/>
              <a:t>, </a:t>
            </a:r>
            <a:r>
              <a:rPr lang="ko-KR" altLang="en-US" sz="1800" dirty="0"/>
              <a:t>함수 시작 구분에 불필요한 일반 정보들이 </a:t>
            </a:r>
            <a:r>
              <a:rPr lang="ko-KR" altLang="en-US" sz="1800" dirty="0" smtClean="0"/>
              <a:t>많이 </a:t>
            </a:r>
            <a:r>
              <a:rPr lang="ko-KR" altLang="en-US" sz="1800" dirty="0"/>
              <a:t>들어가서 </a:t>
            </a:r>
            <a:endParaRPr lang="en-US" altLang="ko-KR" sz="1800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800" dirty="0" smtClean="0"/>
              <a:t>조금 </a:t>
            </a:r>
            <a:r>
              <a:rPr lang="ko-KR" altLang="en-US" sz="1800" dirty="0"/>
              <a:t>더 큰 </a:t>
            </a:r>
            <a:r>
              <a:rPr lang="en-US" altLang="ko-KR" sz="1800" dirty="0"/>
              <a:t>Input Sequence </a:t>
            </a:r>
            <a:r>
              <a:rPr lang="ko-KR" altLang="en-US" sz="1800" dirty="0"/>
              <a:t>정보와 그에 따른 </a:t>
            </a:r>
            <a:r>
              <a:rPr lang="en-US" altLang="ko-KR" sz="1800" dirty="0"/>
              <a:t>hidden memory </a:t>
            </a:r>
            <a:r>
              <a:rPr lang="ko-KR" altLang="en-US" sz="1800" dirty="0" smtClean="0"/>
              <a:t>크기가 필요한 </a:t>
            </a:r>
            <a:r>
              <a:rPr lang="ko-KR" altLang="en-US" sz="1800" dirty="0"/>
              <a:t>것이 아닌가 생각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28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335" y="852189"/>
            <a:ext cx="11267063" cy="4513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60000"/>
              </a:lnSpc>
              <a:buAutoNum type="arabicParenBoth"/>
            </a:pPr>
            <a:r>
              <a:rPr lang="ko-KR" altLang="en-US" sz="2000" b="1" dirty="0" smtClean="0"/>
              <a:t>좀 더 다양한 </a:t>
            </a:r>
            <a:r>
              <a:rPr lang="en-US" altLang="ko-KR" sz="2000" b="1" dirty="0" smtClean="0"/>
              <a:t>RNN </a:t>
            </a:r>
            <a:r>
              <a:rPr lang="ko-KR" altLang="en-US" sz="2000" b="1" dirty="0" err="1" smtClean="0"/>
              <a:t>하이퍼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파라미터</a:t>
            </a:r>
            <a:r>
              <a:rPr lang="ko-KR" altLang="en-US" sz="2000" b="1" dirty="0" smtClean="0"/>
              <a:t> 세부 조정</a:t>
            </a:r>
            <a:endParaRPr lang="en-US" altLang="ko-KR" sz="2000" b="1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    - Input Sequence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, Hidden </a:t>
            </a:r>
            <a:r>
              <a:rPr lang="en-US" altLang="ko-KR" dirty="0" smtClean="0"/>
              <a:t>memory </a:t>
            </a:r>
            <a:r>
              <a:rPr lang="en-US" altLang="ko-KR" dirty="0" smtClean="0"/>
              <a:t>units </a:t>
            </a:r>
            <a:r>
              <a:rPr lang="ko-KR" altLang="en-US" dirty="0" smtClean="0"/>
              <a:t>의 파라 미터 조정</a:t>
            </a:r>
            <a:endParaRPr lang="en-US" altLang="ko-KR" dirty="0" smtClean="0"/>
          </a:p>
          <a:p>
            <a:pPr marL="457200" indent="-457200">
              <a:lnSpc>
                <a:spcPct val="160000"/>
              </a:lnSpc>
              <a:buAutoNum type="arabicParenBoth"/>
            </a:pPr>
            <a:endParaRPr lang="en-US" altLang="ko-KR" sz="1600" b="1" dirty="0"/>
          </a:p>
          <a:p>
            <a:pPr>
              <a:lnSpc>
                <a:spcPct val="160000"/>
              </a:lnSpc>
            </a:pPr>
            <a:r>
              <a:rPr lang="en-US" altLang="ko-KR" sz="2000" b="1" dirty="0"/>
              <a:t>(2) 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데이터 셋을 </a:t>
            </a:r>
            <a:r>
              <a:rPr lang="en-US" altLang="ko-KR" sz="2000" b="1" dirty="0" smtClean="0"/>
              <a:t>op0 ~ op3 </a:t>
            </a:r>
            <a:r>
              <a:rPr lang="ko-KR" altLang="en-US" sz="2000" b="1" dirty="0" smtClean="0"/>
              <a:t>섞어서 학습</a:t>
            </a:r>
            <a:endParaRPr lang="en-US" altLang="ko-KR" sz="2000" b="1" dirty="0" smtClean="0"/>
          </a:p>
          <a:p>
            <a:pPr>
              <a:lnSpc>
                <a:spcPct val="16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 </a:t>
            </a:r>
            <a:r>
              <a:rPr lang="ko-KR" altLang="en-US" dirty="0" smtClean="0"/>
              <a:t>데이터 혼합 후 최적의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찾기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endParaRPr lang="en-US" altLang="ko-KR" sz="1600" b="1" dirty="0"/>
          </a:p>
          <a:p>
            <a:pPr>
              <a:lnSpc>
                <a:spcPct val="160000"/>
              </a:lnSpc>
            </a:pPr>
            <a:r>
              <a:rPr lang="en-US" altLang="ko-KR" sz="2000" b="1" dirty="0" smtClean="0"/>
              <a:t>(3) Stripped Binary </a:t>
            </a:r>
            <a:r>
              <a:rPr lang="ko-KR" altLang="en-US" sz="2000" b="1" dirty="0" smtClean="0"/>
              <a:t>이용한 테스트</a:t>
            </a:r>
            <a:endParaRPr lang="en-US" altLang="ko-KR" sz="2000" b="1" dirty="0" smtClean="0"/>
          </a:p>
          <a:p>
            <a:pPr>
              <a:lnSpc>
                <a:spcPct val="16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지금까지는 논문에서 </a:t>
            </a:r>
            <a:r>
              <a:rPr lang="ko-KR" altLang="en-US" dirty="0" err="1" smtClean="0"/>
              <a:t>진행한대로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Unstripped Binary </a:t>
            </a:r>
            <a:r>
              <a:rPr lang="ko-KR" altLang="en-US" dirty="0" smtClean="0"/>
              <a:t>만 가지고 </a:t>
            </a:r>
            <a:r>
              <a:rPr lang="en-US" altLang="ko-KR" dirty="0" smtClean="0"/>
              <a:t>Cross Validation </a:t>
            </a:r>
            <a:r>
              <a:rPr lang="ko-KR" altLang="en-US" dirty="0" smtClean="0"/>
              <a:t>을 진행 </a:t>
            </a:r>
            <a:r>
              <a:rPr lang="en-US" altLang="ko-KR" dirty="0" smtClean="0"/>
              <a:t>(Stripped </a:t>
            </a:r>
          </a:p>
          <a:p>
            <a:pPr>
              <a:lnSpc>
                <a:spcPct val="160000"/>
              </a:lnSpc>
            </a:pPr>
            <a:r>
              <a:rPr lang="en-US" altLang="ko-KR" dirty="0" smtClean="0"/>
              <a:t>      Binary Test </a:t>
            </a:r>
            <a:r>
              <a:rPr lang="ko-KR" altLang="en-US" dirty="0" smtClean="0"/>
              <a:t>결과는 없음</a:t>
            </a:r>
            <a:r>
              <a:rPr lang="en-US" altLang="ko-KR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Stripped Binary </a:t>
            </a:r>
            <a:r>
              <a:rPr lang="ko-KR" altLang="en-US" dirty="0" smtClean="0"/>
              <a:t>뽑는 과정 진행 중</a:t>
            </a:r>
            <a:endParaRPr lang="en-US" altLang="ko-KR" dirty="0" smtClean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8D5D23D-F765-463F-9188-F458630B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6" y="0"/>
            <a:ext cx="7339624" cy="8185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향후 방향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26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734" y="280352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19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0440" y="917747"/>
            <a:ext cx="10469880" cy="547116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</a:pPr>
            <a:r>
              <a:rPr lang="ko-KR" altLang="en-US" sz="2600" dirty="0"/>
              <a:t>⦁ 다양한 바이너리 분석 도구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/>
              <a:t>- BAP, </a:t>
            </a:r>
            <a:r>
              <a:rPr lang="en-US" altLang="ko-KR" sz="2000" dirty="0" err="1"/>
              <a:t>BitBlaze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BinNavi</a:t>
            </a:r>
            <a:r>
              <a:rPr lang="en-US" altLang="ko-KR" sz="2000" dirty="0"/>
              <a:t>, ID A Pro </a:t>
            </a:r>
            <a:r>
              <a:rPr lang="ko-KR" altLang="en-US" sz="2000" dirty="0"/>
              <a:t>등</a:t>
            </a:r>
            <a:br>
              <a:rPr lang="ko-KR" altLang="en-US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스트립</a:t>
            </a:r>
            <a:r>
              <a:rPr lang="en-US" altLang="ko-KR" sz="2000" dirty="0"/>
              <a:t>(stripped) </a:t>
            </a:r>
            <a:r>
              <a:rPr lang="ko-KR" altLang="en-US" sz="2000" dirty="0"/>
              <a:t>바이너리 분석 정확도가 낮음</a:t>
            </a:r>
            <a:br>
              <a:rPr lang="ko-KR" altLang="en-US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600" dirty="0"/>
              <a:t>⦁ </a:t>
            </a:r>
            <a:r>
              <a:rPr lang="ko-KR" altLang="en-US" sz="2600" dirty="0" err="1"/>
              <a:t>리눅스용</a:t>
            </a:r>
            <a:r>
              <a:rPr lang="ko-KR" altLang="en-US" sz="2600" dirty="0"/>
              <a:t> 컴파일러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/>
              <a:t>- </a:t>
            </a:r>
            <a:r>
              <a:rPr lang="en-US" altLang="ko-KR" sz="2000" dirty="0" err="1"/>
              <a:t>gcc</a:t>
            </a:r>
            <a:r>
              <a:rPr lang="en-US" altLang="ko-KR" sz="2000" dirty="0"/>
              <a:t> 6.0, 7.2, 8.0, 8.3, 9.0 …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/>
              <a:t>- </a:t>
            </a:r>
            <a:r>
              <a:rPr lang="en-US" altLang="ko-KR" sz="2000" dirty="0" err="1"/>
              <a:t>livm</a:t>
            </a:r>
            <a:r>
              <a:rPr lang="en-US" altLang="ko-KR" sz="2000" dirty="0"/>
              <a:t>/clang 6.0, 7.0, 8.0, 9.0, 10 …</a:t>
            </a:r>
            <a:br>
              <a:rPr lang="en-US" altLang="ko-KR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600" dirty="0"/>
              <a:t>⦁ 스트립 바이너리 분석 어려움</a:t>
            </a:r>
            <a:br>
              <a:rPr lang="ko-KR" altLang="en-US" sz="26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디버그 심볼이 없음 </a:t>
            </a:r>
            <a:r>
              <a:rPr lang="en-US" altLang="ko-KR" sz="2000" dirty="0"/>
              <a:t>-&gt; </a:t>
            </a:r>
            <a:r>
              <a:rPr lang="ko-KR" altLang="en-US" sz="2000" dirty="0" err="1"/>
              <a:t>역공학</a:t>
            </a:r>
            <a:r>
              <a:rPr lang="ko-KR" altLang="en-US" sz="2000" dirty="0"/>
              <a:t> 어려움</a:t>
            </a:r>
            <a:br>
              <a:rPr lang="ko-KR" altLang="en-US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컴파일러 종류</a:t>
            </a:r>
            <a:r>
              <a:rPr lang="en-US" altLang="ko-KR" sz="2000" dirty="0"/>
              <a:t>/</a:t>
            </a:r>
            <a:r>
              <a:rPr lang="ko-KR" altLang="en-US" sz="2000" dirty="0"/>
              <a:t>버전</a:t>
            </a:r>
            <a:r>
              <a:rPr lang="en-US" altLang="ko-KR" sz="2000" dirty="0"/>
              <a:t>/</a:t>
            </a:r>
            <a:r>
              <a:rPr lang="ko-KR" altLang="en-US" sz="2000" dirty="0"/>
              <a:t>최적화 정도에 따라 파악 어려움</a:t>
            </a:r>
            <a:br>
              <a:rPr lang="ko-KR" altLang="en-US" sz="2000" dirty="0"/>
            </a:br>
            <a:r>
              <a:rPr lang="en-US" altLang="ko-KR" sz="2000" dirty="0"/>
              <a:t>- </a:t>
            </a:r>
            <a:r>
              <a:rPr lang="ko-KR" altLang="en-US" sz="2000" dirty="0" err="1"/>
              <a:t>휴리스틱한</a:t>
            </a:r>
            <a:r>
              <a:rPr lang="ko-KR" altLang="en-US" sz="2000" dirty="0"/>
              <a:t> 기법을 제외하고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함수 위치 파악 어려움</a:t>
            </a:r>
            <a:br>
              <a:rPr lang="ko-KR" altLang="en-US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600" dirty="0"/>
              <a:t>⦁ 스트립 악성 코드 분석을 위한 스트립 바이너리 분석 기술 필요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5758" y="242054"/>
            <a:ext cx="4418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연구 필요성</a:t>
            </a:r>
          </a:p>
        </p:txBody>
      </p:sp>
    </p:spTree>
    <p:extLst>
      <p:ext uri="{BB962C8B-B14F-4D97-AF65-F5344CB8AC3E}">
        <p14:creationId xmlns:p14="http://schemas.microsoft.com/office/powerpoint/2010/main" val="4179987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참고논문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Dataset</a:t>
            </a:r>
            <a:endParaRPr lang="ko-KR" altLang="en-US" dirty="0"/>
          </a:p>
        </p:txBody>
      </p:sp>
      <p:pic>
        <p:nvPicPr>
          <p:cNvPr id="4097" name="_x356025640" descr="EMB00006c244a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2" y="2147887"/>
            <a:ext cx="11216083" cy="271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02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724292" cy="765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/>
              <a:t>기타</a:t>
            </a:r>
            <a:r>
              <a:rPr lang="en-US" altLang="ko-KR" sz="4000" dirty="0" smtClean="0"/>
              <a:t>2 - GCC3 </a:t>
            </a:r>
            <a:r>
              <a:rPr lang="ko-KR" altLang="en-US" sz="4000" dirty="0" smtClean="0"/>
              <a:t>함수주변정보</a:t>
            </a:r>
            <a:endParaRPr lang="ko-KR" altLang="en-US" sz="4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615358"/>
              </p:ext>
            </p:extLst>
          </p:nvPr>
        </p:nvGraphicFramePr>
        <p:xfrm>
          <a:off x="337038" y="765084"/>
          <a:ext cx="11504195" cy="577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148">
                  <a:extLst>
                    <a:ext uri="{9D8B030D-6E8A-4147-A177-3AD203B41FA5}">
                      <a16:colId xmlns:a16="http://schemas.microsoft.com/office/drawing/2014/main" val="1635889584"/>
                    </a:ext>
                  </a:extLst>
                </a:gridCol>
                <a:gridCol w="666515">
                  <a:extLst>
                    <a:ext uri="{9D8B030D-6E8A-4147-A177-3AD203B41FA5}">
                      <a16:colId xmlns:a16="http://schemas.microsoft.com/office/drawing/2014/main" val="3136860131"/>
                    </a:ext>
                  </a:extLst>
                </a:gridCol>
                <a:gridCol w="4603678">
                  <a:extLst>
                    <a:ext uri="{9D8B030D-6E8A-4147-A177-3AD203B41FA5}">
                      <a16:colId xmlns:a16="http://schemas.microsoft.com/office/drawing/2014/main" val="3758861747"/>
                    </a:ext>
                  </a:extLst>
                </a:gridCol>
                <a:gridCol w="778434">
                  <a:extLst>
                    <a:ext uri="{9D8B030D-6E8A-4147-A177-3AD203B41FA5}">
                      <a16:colId xmlns:a16="http://schemas.microsoft.com/office/drawing/2014/main" val="2222059135"/>
                    </a:ext>
                  </a:extLst>
                </a:gridCol>
                <a:gridCol w="4270420">
                  <a:extLst>
                    <a:ext uri="{9D8B030D-6E8A-4147-A177-3AD203B41FA5}">
                      <a16:colId xmlns:a16="http://schemas.microsoft.com/office/drawing/2014/main" val="3796710103"/>
                    </a:ext>
                  </a:extLst>
                </a:gridCol>
              </a:tblGrid>
              <a:tr h="740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컴파일러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Gcc3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2684"/>
                  </a:ext>
                </a:extLst>
              </a:tr>
              <a:tr h="25175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패턴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8199"/>
                  </a:ext>
                </a:extLst>
              </a:tr>
              <a:tr h="2517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972235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86" y="4074695"/>
            <a:ext cx="4242133" cy="23731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968" y="1550069"/>
            <a:ext cx="3971925" cy="23310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885" y="1550069"/>
            <a:ext cx="4242133" cy="23310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343" y="4074695"/>
            <a:ext cx="4019550" cy="237318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376246" y="3015644"/>
            <a:ext cx="193431" cy="219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72961" y="3209191"/>
            <a:ext cx="202223" cy="636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78470" y="5811064"/>
            <a:ext cx="202224" cy="636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68565" y="5492654"/>
            <a:ext cx="202223" cy="636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818685" y="5790401"/>
            <a:ext cx="202224" cy="636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761532" y="5561685"/>
            <a:ext cx="250585" cy="450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9640" y="949940"/>
            <a:ext cx="10759440" cy="3215640"/>
          </a:xfrm>
        </p:spPr>
        <p:txBody>
          <a:bodyPr>
            <a:normAutofit/>
          </a:bodyPr>
          <a:lstStyle/>
          <a:p>
            <a:pPr fontAlgn="base">
              <a:lnSpc>
                <a:spcPct val="140000"/>
              </a:lnSpc>
            </a:pPr>
            <a:r>
              <a:rPr lang="ko-KR" altLang="en-US" sz="2900" dirty="0"/>
              <a:t>⦁ 기계학습 기반의 스트립</a:t>
            </a:r>
            <a:r>
              <a:rPr lang="en-US" altLang="ko-KR" sz="2900" dirty="0"/>
              <a:t>(stripped) </a:t>
            </a:r>
            <a:r>
              <a:rPr lang="ko-KR" altLang="en-US" sz="2900" dirty="0"/>
              <a:t>리눅스 바이너리 분석 기술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2200" dirty="0"/>
              <a:t>  - </a:t>
            </a:r>
            <a:r>
              <a:rPr lang="ko-KR" altLang="en-US" sz="2200" dirty="0"/>
              <a:t>스트립 바이너리 제작에 사용된 컴파일러 탐지 기술</a:t>
            </a:r>
            <a:br>
              <a:rPr lang="ko-KR" altLang="en-US" sz="2200" dirty="0"/>
            </a:br>
            <a:r>
              <a:rPr lang="ko-KR" altLang="en-US" sz="2200" dirty="0"/>
              <a:t>  </a:t>
            </a:r>
            <a:r>
              <a:rPr lang="en-US" altLang="ko-KR" sz="2200" dirty="0"/>
              <a:t>- </a:t>
            </a:r>
            <a:r>
              <a:rPr lang="ko-KR" altLang="en-US" sz="2200" dirty="0"/>
              <a:t>바이너리 대상 컴파일러 종류 및 버전 판별 기계학습 모델</a:t>
            </a:r>
            <a:br>
              <a:rPr lang="ko-KR" altLang="en-US" sz="2200" dirty="0"/>
            </a:br>
            <a:r>
              <a:rPr lang="ko-KR" altLang="en-US" sz="2200" dirty="0"/>
              <a:t>  </a:t>
            </a:r>
            <a:r>
              <a:rPr lang="en-US" altLang="ko-KR" sz="2200" dirty="0"/>
              <a:t>- </a:t>
            </a:r>
            <a:r>
              <a:rPr lang="ko-KR" altLang="en-US" sz="2200" dirty="0"/>
              <a:t>스트림 바이너리에서 함수 위치 탐지 기술</a:t>
            </a:r>
            <a:br>
              <a:rPr lang="ko-KR" altLang="en-US" sz="2200" dirty="0"/>
            </a:br>
            <a:r>
              <a:rPr lang="ko-KR" altLang="en-US" sz="2200" dirty="0"/>
              <a:t>  </a:t>
            </a:r>
            <a:r>
              <a:rPr lang="en-US" altLang="ko-KR" sz="2200" i="1" dirty="0">
                <a:solidFill>
                  <a:srgbClr val="FF0000"/>
                </a:solidFill>
              </a:rPr>
              <a:t>- </a:t>
            </a:r>
            <a:r>
              <a:rPr lang="ko-KR" altLang="en-US" sz="2200" i="1" dirty="0">
                <a:solidFill>
                  <a:srgbClr val="FF0000"/>
                </a:solidFill>
              </a:rPr>
              <a:t>함수 위치정보</a:t>
            </a:r>
            <a:r>
              <a:rPr lang="en-US" altLang="ko-KR" sz="2200" i="1" dirty="0">
                <a:solidFill>
                  <a:srgbClr val="FF0000"/>
                </a:solidFill>
              </a:rPr>
              <a:t>(</a:t>
            </a:r>
            <a:r>
              <a:rPr lang="ko-KR" altLang="en-US" sz="2200" i="1" dirty="0">
                <a:solidFill>
                  <a:srgbClr val="FF0000"/>
                </a:solidFill>
              </a:rPr>
              <a:t>시작</a:t>
            </a:r>
            <a:r>
              <a:rPr lang="en-US" altLang="ko-KR" sz="2200" i="1" dirty="0">
                <a:solidFill>
                  <a:srgbClr val="FF0000"/>
                </a:solidFill>
              </a:rPr>
              <a:t>, </a:t>
            </a:r>
            <a:r>
              <a:rPr lang="ko-KR" altLang="en-US" sz="2200" i="1" dirty="0">
                <a:solidFill>
                  <a:srgbClr val="FF0000"/>
                </a:solidFill>
              </a:rPr>
              <a:t>종료</a:t>
            </a:r>
            <a:r>
              <a:rPr lang="en-US" altLang="ko-KR" sz="2200" i="1" dirty="0">
                <a:solidFill>
                  <a:srgbClr val="FF0000"/>
                </a:solidFill>
              </a:rPr>
              <a:t>) </a:t>
            </a:r>
            <a:r>
              <a:rPr lang="ko-KR" altLang="en-US" sz="2200" i="1" dirty="0">
                <a:solidFill>
                  <a:srgbClr val="FF0000"/>
                </a:solidFill>
              </a:rPr>
              <a:t>추출 기계학습 모델 연구</a:t>
            </a:r>
            <a:r>
              <a:rPr lang="ko-KR" altLang="en-US" sz="2200" dirty="0"/>
              <a:t/>
            </a:r>
            <a:br>
              <a:rPr lang="ko-KR" altLang="en-US" sz="2200" dirty="0"/>
            </a:br>
            <a:r>
              <a:rPr lang="ko-KR" altLang="en-US" sz="2200" dirty="0"/>
              <a:t>  </a:t>
            </a:r>
            <a:r>
              <a:rPr lang="en-US" altLang="ko-KR" sz="2200" dirty="0"/>
              <a:t>- </a:t>
            </a:r>
            <a:r>
              <a:rPr lang="ko-KR" altLang="en-US" sz="2200" dirty="0"/>
              <a:t>함수 </a:t>
            </a:r>
            <a:r>
              <a:rPr lang="en-US" altLang="ko-KR" sz="2200" dirty="0"/>
              <a:t>Basic Block </a:t>
            </a:r>
            <a:r>
              <a:rPr lang="ko-KR" altLang="en-US" sz="2200" dirty="0"/>
              <a:t>정보 추출 기술 연구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5758" y="242054"/>
            <a:ext cx="4418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연구 개발목표</a:t>
            </a:r>
          </a:p>
        </p:txBody>
      </p:sp>
    </p:spTree>
    <p:extLst>
      <p:ext uri="{BB962C8B-B14F-4D97-AF65-F5344CB8AC3E}">
        <p14:creationId xmlns:p14="http://schemas.microsoft.com/office/powerpoint/2010/main" val="142557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_x49843528" descr="EMB00006c244a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73" y="4865238"/>
            <a:ext cx="2784346" cy="146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758" y="894359"/>
            <a:ext cx="10971107" cy="4153425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180000"/>
              </a:lnSpc>
            </a:pPr>
            <a:r>
              <a:rPr lang="en-US" altLang="ko-KR" sz="2400" dirty="0"/>
              <a:t>- </a:t>
            </a:r>
            <a:r>
              <a:rPr lang="en-US" altLang="ko-KR" sz="2400" dirty="0">
                <a:solidFill>
                  <a:srgbClr val="FF0000"/>
                </a:solidFill>
              </a:rPr>
              <a:t>Recognizing Functions in Binaries with Neural Networks. </a:t>
            </a:r>
            <a:r>
              <a:rPr lang="en-US" altLang="ko-KR" sz="2400" dirty="0"/>
              <a:t>(USENIX. 2015) </a:t>
            </a:r>
            <a:r>
              <a:rPr lang="ko-KR" altLang="en-US" sz="2400" dirty="0"/>
              <a:t>참조</a:t>
            </a:r>
            <a:r>
              <a:rPr lang="ko-KR" altLang="en-US" sz="2200" dirty="0"/>
              <a:t/>
            </a:r>
            <a:br>
              <a:rPr lang="ko-KR" altLang="en-US" sz="2200" dirty="0"/>
            </a:br>
            <a:r>
              <a:rPr lang="en-US" altLang="ko-KR" sz="2200" dirty="0"/>
              <a:t>- </a:t>
            </a:r>
            <a:r>
              <a:rPr lang="en-US" altLang="ko-KR" sz="2200" dirty="0" err="1"/>
              <a:t>BiRNN</a:t>
            </a:r>
            <a:r>
              <a:rPr lang="en-US" altLang="ko-KR" sz="2200" dirty="0"/>
              <a:t>(Bidirectional Recurrent Neural Network) </a:t>
            </a:r>
            <a:r>
              <a:rPr lang="ko-KR" altLang="en-US" sz="2200" dirty="0"/>
              <a:t>을 이용한 함수의 시작</a:t>
            </a:r>
            <a:r>
              <a:rPr lang="en-US" altLang="ko-KR" sz="2200" dirty="0"/>
              <a:t>(</a:t>
            </a:r>
            <a:r>
              <a:rPr lang="ko-KR" altLang="en-US" sz="2200" dirty="0"/>
              <a:t>끝</a:t>
            </a:r>
            <a:r>
              <a:rPr lang="en-US" altLang="ko-KR" sz="2200" dirty="0"/>
              <a:t>) </a:t>
            </a:r>
            <a:r>
              <a:rPr lang="ko-KR" altLang="en-US" sz="2200" dirty="0"/>
              <a:t>여부 이진 분류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2200" dirty="0"/>
              <a:t>- Input : </a:t>
            </a:r>
            <a:r>
              <a:rPr lang="ko-KR" altLang="en-US" sz="2200" dirty="0"/>
              <a:t>각 바이트를 </a:t>
            </a:r>
            <a:r>
              <a:rPr lang="en-US" altLang="ko-KR" sz="2200" dirty="0"/>
              <a:t>one-hot-encoding</a:t>
            </a:r>
            <a:r>
              <a:rPr lang="ko-KR" altLang="en-US" sz="2200" dirty="0"/>
              <a:t>을 적용 후 </a:t>
            </a:r>
            <a:r>
              <a:rPr lang="en-US" altLang="ko-KR" sz="2200" dirty="0"/>
              <a:t>R^256 </a:t>
            </a:r>
            <a:r>
              <a:rPr lang="ko-KR" altLang="en-US" sz="2200" dirty="0"/>
              <a:t>벡터</a:t>
            </a:r>
            <a:br>
              <a:rPr lang="ko-KR" altLang="en-US" sz="2200" dirty="0"/>
            </a:br>
            <a:r>
              <a:rPr lang="en-US" altLang="ko-KR" sz="2200" dirty="0"/>
              <a:t>- Output : </a:t>
            </a:r>
            <a:r>
              <a:rPr lang="ko-KR" altLang="en-US" sz="2200" dirty="0"/>
              <a:t>해당 바이트가 함수의 시작</a:t>
            </a:r>
            <a:r>
              <a:rPr lang="en-US" altLang="ko-KR" sz="2200" dirty="0"/>
              <a:t>(</a:t>
            </a:r>
            <a:r>
              <a:rPr lang="ko-KR" altLang="en-US" sz="2200" dirty="0"/>
              <a:t>또는 종료</a:t>
            </a:r>
            <a:r>
              <a:rPr lang="en-US" altLang="ko-KR" sz="2200" dirty="0"/>
              <a:t>) </a:t>
            </a:r>
            <a:r>
              <a:rPr lang="ko-KR" altLang="en-US" sz="2200" dirty="0"/>
              <a:t>여부에 대한 값을 가짐 </a:t>
            </a:r>
            <a:r>
              <a:rPr lang="en-US" altLang="ko-KR" sz="2200" dirty="0"/>
              <a:t>(1, 0)</a:t>
            </a:r>
            <a:r>
              <a:rPr lang="ko-KR" altLang="en-US" sz="2200" dirty="0"/>
              <a:t/>
            </a:r>
            <a:br>
              <a:rPr lang="ko-KR" altLang="en-US" sz="2200" dirty="0"/>
            </a:br>
            <a:r>
              <a:rPr lang="en-US" altLang="ko-KR" sz="2200" dirty="0"/>
              <a:t>- hidden layer </a:t>
            </a:r>
            <a:r>
              <a:rPr lang="en-US" altLang="ko-KR" sz="2200" dirty="0" err="1"/>
              <a:t>layer</a:t>
            </a:r>
            <a:r>
              <a:rPr lang="en-US" altLang="ko-KR" sz="2200" dirty="0"/>
              <a:t> 1</a:t>
            </a:r>
            <a:r>
              <a:rPr lang="ko-KR" altLang="en-US" sz="2200" dirty="0" err="1"/>
              <a:t>개층</a:t>
            </a:r>
            <a:r>
              <a:rPr lang="en-US" altLang="ko-KR" sz="2200" dirty="0"/>
              <a:t> / 16x2 32</a:t>
            </a:r>
            <a:r>
              <a:rPr lang="ko-KR" altLang="en-US" sz="2200" dirty="0"/>
              <a:t>개의 </a:t>
            </a:r>
            <a:r>
              <a:rPr lang="en-US" altLang="ko-KR" sz="2200" dirty="0"/>
              <a:t>hidden units </a:t>
            </a:r>
            <a:br>
              <a:rPr lang="en-US" altLang="ko-KR" sz="2200" dirty="0"/>
            </a:br>
            <a:r>
              <a:rPr lang="en-US" altLang="ko-KR" sz="2200" dirty="0"/>
              <a:t>- </a:t>
            </a:r>
            <a:r>
              <a:rPr lang="ko-KR" altLang="en-US" sz="2400" dirty="0">
                <a:solidFill>
                  <a:srgbClr val="FF0000"/>
                </a:solidFill>
              </a:rPr>
              <a:t>해당 논문의 기본 모델 구조를 바탕으로 모델 </a:t>
            </a:r>
            <a:r>
              <a:rPr lang="ko-KR" altLang="en-US" sz="2400" dirty="0" err="1">
                <a:solidFill>
                  <a:srgbClr val="FF0000"/>
                </a:solidFill>
              </a:rPr>
              <a:t>만듬</a:t>
            </a:r>
            <a:r>
              <a:rPr lang="en-US" altLang="ko-KR" sz="2400" dirty="0">
                <a:solidFill>
                  <a:srgbClr val="FF0000"/>
                </a:solidFill>
              </a:rPr>
              <a:t/>
            </a:r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>
                <a:solidFill>
                  <a:srgbClr val="FF0000"/>
                </a:solidFill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</a:rPr>
              <a:t>최적화 버전에 따라 다양한 </a:t>
            </a:r>
            <a:r>
              <a:rPr lang="ko-KR" altLang="en-US" sz="2400" dirty="0" err="1">
                <a:solidFill>
                  <a:srgbClr val="FF0000"/>
                </a:solidFill>
              </a:rPr>
              <a:t>하이퍼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파라미터로</a:t>
            </a:r>
            <a:r>
              <a:rPr lang="ko-KR" altLang="en-US" sz="2400" dirty="0">
                <a:solidFill>
                  <a:srgbClr val="FF0000"/>
                </a:solidFill>
              </a:rPr>
              <a:t> 실험</a:t>
            </a:r>
            <a:r>
              <a:rPr lang="en-US" altLang="ko-KR" sz="2200" dirty="0"/>
              <a:t> 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5757" y="242054"/>
            <a:ext cx="91569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실험 소개 </a:t>
            </a:r>
            <a:r>
              <a:rPr lang="en-US" altLang="ko-KR" sz="4000" dirty="0"/>
              <a:t>- (1)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874785" y="6262472"/>
            <a:ext cx="28617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- </a:t>
            </a:r>
            <a:r>
              <a:rPr lang="ko-KR" altLang="en-US" sz="1300" dirty="0"/>
              <a:t>각 바이트의 </a:t>
            </a:r>
            <a:r>
              <a:rPr lang="en-US" altLang="ko-KR" sz="1300" dirty="0"/>
              <a:t>one-hot </a:t>
            </a:r>
            <a:r>
              <a:rPr lang="ko-KR" altLang="en-US" sz="1300" dirty="0"/>
              <a:t>변환 </a:t>
            </a:r>
            <a:r>
              <a:rPr lang="en-US" altLang="ko-KR" sz="1300" dirty="0"/>
              <a:t>-</a:t>
            </a:r>
            <a:endParaRPr lang="ko-KR" altLang="en-US" sz="13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7583164" y="2727387"/>
            <a:ext cx="4659635" cy="4150351"/>
            <a:chOff x="408517" y="820773"/>
            <a:chExt cx="4940009" cy="5743971"/>
          </a:xfrm>
        </p:grpSpPr>
        <p:grpSp>
          <p:nvGrpSpPr>
            <p:cNvPr id="13" name="그룹 12"/>
            <p:cNvGrpSpPr/>
            <p:nvPr/>
          </p:nvGrpSpPr>
          <p:grpSpPr>
            <a:xfrm>
              <a:off x="1438146" y="1586208"/>
              <a:ext cx="3910380" cy="4499534"/>
              <a:chOff x="7032523" y="1995193"/>
              <a:chExt cx="3910380" cy="4499534"/>
            </a:xfrm>
          </p:grpSpPr>
          <p:pic>
            <p:nvPicPr>
              <p:cNvPr id="23" name="Picture 2" descr="Predicting a multiple forward time step of a time series using ..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059" b="1"/>
              <a:stretch/>
            </p:blipFill>
            <p:spPr bwMode="auto">
              <a:xfrm>
                <a:off x="7032523" y="4953293"/>
                <a:ext cx="3872279" cy="15414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Predicting a multiple forward time step of a time series using ..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2" t="10053" b="55469"/>
              <a:stretch/>
            </p:blipFill>
            <p:spPr bwMode="auto">
              <a:xfrm>
                <a:off x="7162800" y="1995193"/>
                <a:ext cx="3742002" cy="1521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Predicting a multiple forward time step of a time series using ..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59" t="44531" r="2360" b="34742"/>
              <a:stretch/>
            </p:blipFill>
            <p:spPr bwMode="auto">
              <a:xfrm>
                <a:off x="7166610" y="3516263"/>
                <a:ext cx="360045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Predicting a multiple forward time step of a time series using ..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378" b="35363"/>
              <a:stretch/>
            </p:blipFill>
            <p:spPr bwMode="auto">
              <a:xfrm flipH="1">
                <a:off x="7070624" y="4103663"/>
                <a:ext cx="3872279" cy="8496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Predicting a multiple forward time step of a time series using ..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8" t="45378" r="89752" b="35363"/>
              <a:stretch/>
            </p:blipFill>
            <p:spPr bwMode="auto">
              <a:xfrm flipH="1">
                <a:off x="10614660" y="3516263"/>
                <a:ext cx="190501" cy="8496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그룹 13"/>
            <p:cNvGrpSpPr/>
            <p:nvPr/>
          </p:nvGrpSpPr>
          <p:grpSpPr>
            <a:xfrm flipV="1">
              <a:off x="2105216" y="5621581"/>
              <a:ext cx="1334208" cy="536629"/>
              <a:chOff x="2025977" y="1337345"/>
              <a:chExt cx="2019520" cy="593558"/>
            </a:xfrm>
          </p:grpSpPr>
          <p:sp>
            <p:nvSpPr>
              <p:cNvPr id="21" name="원호 20"/>
              <p:cNvSpPr/>
              <p:nvPr/>
            </p:nvSpPr>
            <p:spPr>
              <a:xfrm rot="5400000" flipH="1">
                <a:off x="2736321" y="627001"/>
                <a:ext cx="593558" cy="2014246"/>
              </a:xfrm>
              <a:prstGeom prst="arc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원호 21"/>
              <p:cNvSpPr/>
              <p:nvPr/>
            </p:nvSpPr>
            <p:spPr>
              <a:xfrm rot="5400000" flipH="1" flipV="1">
                <a:off x="2741595" y="627001"/>
                <a:ext cx="593558" cy="2014246"/>
              </a:xfrm>
              <a:prstGeom prst="arc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77051" y="5092712"/>
              <a:ext cx="765580" cy="425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Input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9377" y="3372206"/>
              <a:ext cx="1353846" cy="72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Bidirectional</a:t>
              </a:r>
            </a:p>
            <a:p>
              <a:pPr algn="ctr"/>
              <a:r>
                <a:rPr lang="en-US" altLang="ko-KR" sz="1400" dirty="0"/>
                <a:t>RNN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7052" y="2095740"/>
              <a:ext cx="894773" cy="425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Output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8517" y="4085283"/>
              <a:ext cx="1523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16 * 2 units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11885" y="6138789"/>
              <a:ext cx="1917384" cy="425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Bytes Sequence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08605" y="820773"/>
              <a:ext cx="2601819" cy="937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함수시작여부</a:t>
              </a:r>
              <a:endParaRPr lang="en-US" altLang="ko-KR" dirty="0"/>
            </a:p>
            <a:p>
              <a:pPr algn="ctr"/>
              <a:r>
                <a:rPr lang="en-US" altLang="ko-KR" sz="2000" dirty="0"/>
                <a:t> 1     0      0</a:t>
              </a:r>
              <a:endParaRPr lang="ko-KR" altLang="en-US" sz="20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3859" y="6431461"/>
            <a:ext cx="28617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- BIRNN </a:t>
            </a:r>
            <a:r>
              <a:rPr lang="ko-KR" altLang="en-US" sz="1300" dirty="0" err="1"/>
              <a:t>모델구조</a:t>
            </a:r>
            <a:r>
              <a:rPr lang="ko-KR" altLang="en-US" sz="1300" dirty="0"/>
              <a:t> </a:t>
            </a:r>
            <a:r>
              <a:rPr lang="en-US" altLang="ko-KR" sz="1300" dirty="0"/>
              <a:t>-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79529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76190" y="934680"/>
            <a:ext cx="11715810" cy="5923320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/>
              <a:t>⦁ </a:t>
            </a:r>
            <a:r>
              <a:rPr lang="en-US" altLang="ko-KR" sz="2400" dirty="0"/>
              <a:t>GCC 6 </a:t>
            </a:r>
            <a:r>
              <a:rPr lang="en-US" altLang="ko-KR" sz="2400" dirty="0" err="1"/>
              <a:t>Binutils</a:t>
            </a:r>
            <a:r>
              <a:rPr lang="en-US" altLang="ko-KR" sz="2400" dirty="0"/>
              <a:t> </a:t>
            </a:r>
            <a:r>
              <a:rPr lang="ko-KR" altLang="en-US" sz="2400" dirty="0"/>
              <a:t>의 </a:t>
            </a:r>
            <a:r>
              <a:rPr lang="en-US" altLang="ko-KR" sz="2400" dirty="0"/>
              <a:t>Optimizer O0, O1, O2, O3 </a:t>
            </a:r>
            <a:r>
              <a:rPr lang="ko-KR" altLang="en-US" sz="2400" dirty="0" smtClean="0"/>
              <a:t>실행파일 </a:t>
            </a:r>
            <a:r>
              <a:rPr lang="ko-KR" altLang="en-US" sz="2400" dirty="0"/>
              <a:t>추출하여 실험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2400" dirty="0"/>
              <a:t>⦁ 해당 실험에 대해 두 방향으로 진행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en-US" altLang="ko-KR" sz="2200" dirty="0"/>
              <a:t>(1) </a:t>
            </a:r>
            <a:r>
              <a:rPr lang="ko-KR" altLang="en-US" sz="2200" dirty="0"/>
              <a:t>전체 데이터를 학습하는 방식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    </a:t>
            </a:r>
            <a:r>
              <a:rPr lang="en-US" altLang="ko-KR" sz="1800" dirty="0"/>
              <a:t>-</a:t>
            </a:r>
            <a:r>
              <a:rPr lang="ko-KR" altLang="en-US" sz="1800" dirty="0"/>
              <a:t> 각 최적화 별로만 데이터 셋 구별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2000" dirty="0"/>
              <a:t>  </a:t>
            </a:r>
            <a:r>
              <a:rPr lang="en-US" altLang="ko-KR" sz="2200" dirty="0"/>
              <a:t>(2) </a:t>
            </a:r>
            <a:r>
              <a:rPr lang="ko-KR" altLang="en-US" sz="2200" dirty="0" err="1"/>
              <a:t>함수시작</a:t>
            </a:r>
            <a:r>
              <a:rPr lang="ko-KR" altLang="en-US" sz="2200" dirty="0"/>
              <a:t> 주변 </a:t>
            </a:r>
            <a:r>
              <a:rPr lang="en-US" altLang="ko-KR" sz="2200" dirty="0"/>
              <a:t>N-byte </a:t>
            </a:r>
            <a:r>
              <a:rPr lang="ko-KR" altLang="en-US" sz="2200" dirty="0"/>
              <a:t>만 잘라 학습하는 방식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1800" dirty="0"/>
              <a:t>      - </a:t>
            </a:r>
            <a:r>
              <a:rPr lang="ko-KR" altLang="en-US" sz="1800" dirty="0"/>
              <a:t>함수 시작 주변 정보가 보다 유의 하다고 </a:t>
            </a:r>
            <a:r>
              <a:rPr lang="ko-KR" altLang="en-US" sz="1800" dirty="0" smtClean="0"/>
              <a:t>판단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- </a:t>
            </a:r>
            <a:r>
              <a:rPr lang="ko-KR" altLang="en-US" sz="1800" dirty="0" smtClean="0"/>
              <a:t>실제로 함수 주변 정보만 모아서 봤을 때 비슷한 유형이 많았음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  - </a:t>
            </a:r>
            <a:r>
              <a:rPr lang="ko-KR" altLang="en-US" sz="1800" dirty="0"/>
              <a:t>함수 시작 정보를 가진 </a:t>
            </a:r>
            <a:r>
              <a:rPr lang="en-US" altLang="ko-KR" sz="1800" dirty="0"/>
              <a:t>N byte</a:t>
            </a:r>
            <a:r>
              <a:rPr lang="ko-KR" altLang="en-US" sz="1800" dirty="0"/>
              <a:t>들과 시작 정보를 가지지 않은 </a:t>
            </a:r>
            <a:r>
              <a:rPr lang="en-US" altLang="ko-KR" sz="1800" dirty="0"/>
              <a:t>N Byte </a:t>
            </a:r>
            <a:r>
              <a:rPr lang="ko-KR" altLang="en-US" sz="1800" dirty="0"/>
              <a:t>임의 생성하여 구성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09017"/>
              </p:ext>
            </p:extLst>
          </p:nvPr>
        </p:nvGraphicFramePr>
        <p:xfrm>
          <a:off x="706479" y="3638160"/>
          <a:ext cx="9649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325">
                  <a:extLst>
                    <a:ext uri="{9D8B030D-6E8A-4147-A177-3AD203B41FA5}">
                      <a16:colId xmlns:a16="http://schemas.microsoft.com/office/drawing/2014/main" val="2212952721"/>
                    </a:ext>
                  </a:extLst>
                </a:gridCol>
                <a:gridCol w="1608325">
                  <a:extLst>
                    <a:ext uri="{9D8B030D-6E8A-4147-A177-3AD203B41FA5}">
                      <a16:colId xmlns:a16="http://schemas.microsoft.com/office/drawing/2014/main" val="785092396"/>
                    </a:ext>
                  </a:extLst>
                </a:gridCol>
                <a:gridCol w="1608325">
                  <a:extLst>
                    <a:ext uri="{9D8B030D-6E8A-4147-A177-3AD203B41FA5}">
                      <a16:colId xmlns:a16="http://schemas.microsoft.com/office/drawing/2014/main" val="4123458728"/>
                    </a:ext>
                  </a:extLst>
                </a:gridCol>
                <a:gridCol w="1608325">
                  <a:extLst>
                    <a:ext uri="{9D8B030D-6E8A-4147-A177-3AD203B41FA5}">
                      <a16:colId xmlns:a16="http://schemas.microsoft.com/office/drawing/2014/main" val="1672844440"/>
                    </a:ext>
                  </a:extLst>
                </a:gridCol>
                <a:gridCol w="1608325">
                  <a:extLst>
                    <a:ext uri="{9D8B030D-6E8A-4147-A177-3AD203B41FA5}">
                      <a16:colId xmlns:a16="http://schemas.microsoft.com/office/drawing/2014/main" val="587514504"/>
                    </a:ext>
                  </a:extLst>
                </a:gridCol>
                <a:gridCol w="1608325">
                  <a:extLst>
                    <a:ext uri="{9D8B030D-6E8A-4147-A177-3AD203B41FA5}">
                      <a16:colId xmlns:a16="http://schemas.microsoft.com/office/drawing/2014/main" val="929929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GCC6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878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데이터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학습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Functions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44,390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37,881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36,805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38,813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415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Bytes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13,936,744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10,532,416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11,076,816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13,446,275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35739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5757" y="242054"/>
            <a:ext cx="91569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실험 소개 </a:t>
            </a:r>
            <a:r>
              <a:rPr lang="en-US" altLang="ko-KR" sz="4000" dirty="0"/>
              <a:t>- (2)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8512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타원 47">
            <a:extLst>
              <a:ext uri="{FF2B5EF4-FFF2-40B4-BE49-F238E27FC236}">
                <a16:creationId xmlns:a16="http://schemas.microsoft.com/office/drawing/2014/main" id="{FBF61B29-F2EC-4FA3-B032-3C69994B9BB3}"/>
              </a:ext>
            </a:extLst>
          </p:cNvPr>
          <p:cNvSpPr/>
          <p:nvPr/>
        </p:nvSpPr>
        <p:spPr>
          <a:xfrm>
            <a:off x="1298386" y="2334873"/>
            <a:ext cx="330869" cy="2909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BC0361-B280-4069-B15B-31E61F4FB8D7}"/>
              </a:ext>
            </a:extLst>
          </p:cNvPr>
          <p:cNvSpPr txBox="1"/>
          <p:nvPr/>
        </p:nvSpPr>
        <p:spPr>
          <a:xfrm>
            <a:off x="1300203" y="1989121"/>
            <a:ext cx="33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587230-5574-41CC-B260-45DA36AB2EDF}"/>
              </a:ext>
            </a:extLst>
          </p:cNvPr>
          <p:cNvSpPr txBox="1"/>
          <p:nvPr/>
        </p:nvSpPr>
        <p:spPr>
          <a:xfrm>
            <a:off x="2442426" y="1985290"/>
            <a:ext cx="142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 … 0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2893ED-13AD-419D-B750-047C3260B2CF}"/>
              </a:ext>
            </a:extLst>
          </p:cNvPr>
          <p:cNvSpPr txBox="1"/>
          <p:nvPr/>
        </p:nvSpPr>
        <p:spPr>
          <a:xfrm>
            <a:off x="424799" y="1376954"/>
            <a:ext cx="3084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</a:t>
            </a:r>
            <a:r>
              <a:rPr lang="ko-KR" altLang="en-US" sz="1400" dirty="0"/>
              <a:t>함수 시작점 기준 </a:t>
            </a:r>
            <a:r>
              <a:rPr lang="en-US" altLang="ko-KR" sz="1400" dirty="0" err="1"/>
              <a:t>Nbyte</a:t>
            </a:r>
            <a:r>
              <a:rPr lang="en-US" altLang="ko-KR" sz="1400" dirty="0"/>
              <a:t> </a:t>
            </a:r>
            <a:r>
              <a:rPr lang="ko-KR" altLang="en-US" sz="1400" dirty="0"/>
              <a:t>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4F395E-EBD5-4BD6-9184-5999DEA4A17D}"/>
              </a:ext>
            </a:extLst>
          </p:cNvPr>
          <p:cNvSpPr txBox="1"/>
          <p:nvPr/>
        </p:nvSpPr>
        <p:spPr>
          <a:xfrm>
            <a:off x="1118708" y="1768425"/>
            <a:ext cx="870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함수시작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12C0FEA-053B-4F5A-8ACF-C9E32532F2BA}"/>
              </a:ext>
            </a:extLst>
          </p:cNvPr>
          <p:cNvCxnSpPr>
            <a:cxnSpLocks/>
          </p:cNvCxnSpPr>
          <p:nvPr/>
        </p:nvCxnSpPr>
        <p:spPr>
          <a:xfrm>
            <a:off x="1797697" y="2564294"/>
            <a:ext cx="216439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60" descr="개체이(가) 표시된 사진&#10;&#10;자동 생성된 설명">
            <a:extLst>
              <a:ext uri="{FF2B5EF4-FFF2-40B4-BE49-F238E27FC236}">
                <a16:creationId xmlns:a16="http://schemas.microsoft.com/office/drawing/2014/main" id="{A3F94237-A05C-4D3B-8C3C-21E3372823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16" y="2206684"/>
            <a:ext cx="585182" cy="585182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3E4825D-9686-486C-ABFB-5397F112F923}"/>
              </a:ext>
            </a:extLst>
          </p:cNvPr>
          <p:cNvCxnSpPr/>
          <p:nvPr/>
        </p:nvCxnSpPr>
        <p:spPr>
          <a:xfrm flipV="1">
            <a:off x="1797697" y="2481459"/>
            <a:ext cx="149724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 rot="5400000">
            <a:off x="2133125" y="1258632"/>
            <a:ext cx="529156" cy="1563525"/>
            <a:chOff x="812418" y="3512855"/>
            <a:chExt cx="529156" cy="2008147"/>
          </a:xfrm>
        </p:grpSpPr>
        <p:sp>
          <p:nvSpPr>
            <p:cNvPr id="70" name="원호 69"/>
            <p:cNvSpPr/>
            <p:nvPr/>
          </p:nvSpPr>
          <p:spPr>
            <a:xfrm flipH="1">
              <a:off x="812418" y="3519636"/>
              <a:ext cx="529154" cy="2001366"/>
            </a:xfrm>
            <a:prstGeom prst="arc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원호 70"/>
            <p:cNvSpPr/>
            <p:nvPr/>
          </p:nvSpPr>
          <p:spPr>
            <a:xfrm flipH="1" flipV="1">
              <a:off x="812420" y="3512855"/>
              <a:ext cx="529154" cy="2001372"/>
            </a:xfrm>
            <a:prstGeom prst="arc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7075CEA-B76C-44C2-A8F3-95D767113BA2}"/>
              </a:ext>
            </a:extLst>
          </p:cNvPr>
          <p:cNvSpPr txBox="1"/>
          <p:nvPr/>
        </p:nvSpPr>
        <p:spPr>
          <a:xfrm>
            <a:off x="814740" y="4903921"/>
            <a:ext cx="386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최적화 옵션 별 함수</a:t>
            </a:r>
            <a:r>
              <a:rPr lang="en-US" altLang="ko-KR" b="1" dirty="0"/>
              <a:t>, </a:t>
            </a:r>
            <a:r>
              <a:rPr lang="ko-KR" altLang="en-US" b="1" dirty="0"/>
              <a:t>바이트 수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BF61B29-F2EC-4FA3-B032-3C69994B9BB3}"/>
              </a:ext>
            </a:extLst>
          </p:cNvPr>
          <p:cNvSpPr/>
          <p:nvPr/>
        </p:nvSpPr>
        <p:spPr>
          <a:xfrm>
            <a:off x="1357860" y="3896452"/>
            <a:ext cx="330869" cy="2909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BC0361-B280-4069-B15B-31E61F4FB8D7}"/>
              </a:ext>
            </a:extLst>
          </p:cNvPr>
          <p:cNvSpPr txBox="1"/>
          <p:nvPr/>
        </p:nvSpPr>
        <p:spPr>
          <a:xfrm>
            <a:off x="1359677" y="3550700"/>
            <a:ext cx="33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</a:t>
            </a:r>
            <a:endParaRPr lang="ko-KR" altLang="en-US" sz="2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587230-5574-41CC-B260-45DA36AB2EDF}"/>
              </a:ext>
            </a:extLst>
          </p:cNvPr>
          <p:cNvSpPr txBox="1"/>
          <p:nvPr/>
        </p:nvSpPr>
        <p:spPr>
          <a:xfrm>
            <a:off x="2501900" y="3546869"/>
            <a:ext cx="142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 … 0</a:t>
            </a:r>
            <a:endParaRPr lang="ko-KR" altLang="en-US" sz="20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2893ED-13AD-419D-B750-047C3260B2CF}"/>
              </a:ext>
            </a:extLst>
          </p:cNvPr>
          <p:cNvSpPr txBox="1"/>
          <p:nvPr/>
        </p:nvSpPr>
        <p:spPr>
          <a:xfrm>
            <a:off x="484273" y="2934649"/>
            <a:ext cx="374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</a:t>
            </a:r>
            <a:r>
              <a:rPr lang="ko-KR" altLang="en-US" sz="1400" dirty="0"/>
              <a:t>함수 시작점이 아닌 </a:t>
            </a:r>
            <a:r>
              <a:rPr lang="en-US" altLang="ko-KR" sz="1400" dirty="0" err="1"/>
              <a:t>Nbyte</a:t>
            </a:r>
            <a:r>
              <a:rPr lang="en-US" altLang="ko-KR" sz="1400" dirty="0"/>
              <a:t> </a:t>
            </a:r>
            <a:r>
              <a:rPr lang="ko-KR" altLang="en-US" sz="1400" dirty="0"/>
              <a:t>씩 </a:t>
            </a:r>
            <a:r>
              <a:rPr lang="en-US" altLang="ko-KR" sz="1400" dirty="0"/>
              <a:t>(</a:t>
            </a:r>
            <a:r>
              <a:rPr lang="ko-KR" altLang="en-US" sz="1400" dirty="0"/>
              <a:t>랜덤 추출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12C0FEA-053B-4F5A-8ACF-C9E32532F2BA}"/>
              </a:ext>
            </a:extLst>
          </p:cNvPr>
          <p:cNvCxnSpPr>
            <a:cxnSpLocks/>
          </p:cNvCxnSpPr>
          <p:nvPr/>
        </p:nvCxnSpPr>
        <p:spPr>
          <a:xfrm>
            <a:off x="1857171" y="4125873"/>
            <a:ext cx="216439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 descr="개체이(가) 표시된 사진&#10;&#10;자동 생성된 설명">
            <a:extLst>
              <a:ext uri="{FF2B5EF4-FFF2-40B4-BE49-F238E27FC236}">
                <a16:creationId xmlns:a16="http://schemas.microsoft.com/office/drawing/2014/main" id="{A3F94237-A05C-4D3B-8C3C-21E3372823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90" y="3768263"/>
            <a:ext cx="585182" cy="585182"/>
          </a:xfrm>
          <a:prstGeom prst="rect">
            <a:avLst/>
          </a:prstGeom>
        </p:spPr>
      </p:pic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3E4825D-9686-486C-ABFB-5397F112F923}"/>
              </a:ext>
            </a:extLst>
          </p:cNvPr>
          <p:cNvCxnSpPr/>
          <p:nvPr/>
        </p:nvCxnSpPr>
        <p:spPr>
          <a:xfrm flipV="1">
            <a:off x="1857171" y="4043038"/>
            <a:ext cx="149724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 rot="5400000">
            <a:off x="2208355" y="2814870"/>
            <a:ext cx="430362" cy="1620247"/>
            <a:chOff x="812418" y="3512855"/>
            <a:chExt cx="529156" cy="2008147"/>
          </a:xfrm>
        </p:grpSpPr>
        <p:sp>
          <p:nvSpPr>
            <p:cNvPr id="91" name="원호 90"/>
            <p:cNvSpPr/>
            <p:nvPr/>
          </p:nvSpPr>
          <p:spPr>
            <a:xfrm flipH="1">
              <a:off x="812418" y="3519636"/>
              <a:ext cx="529154" cy="2001366"/>
            </a:xfrm>
            <a:prstGeom prst="arc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원호 91"/>
            <p:cNvSpPr/>
            <p:nvPr/>
          </p:nvSpPr>
          <p:spPr>
            <a:xfrm flipH="1" flipV="1">
              <a:off x="812420" y="3512855"/>
              <a:ext cx="529154" cy="2001372"/>
            </a:xfrm>
            <a:prstGeom prst="arc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4F395E-EBD5-4BD6-9184-5999DEA4A17D}"/>
              </a:ext>
            </a:extLst>
          </p:cNvPr>
          <p:cNvSpPr txBox="1"/>
          <p:nvPr/>
        </p:nvSpPr>
        <p:spPr>
          <a:xfrm>
            <a:off x="1076408" y="3342010"/>
            <a:ext cx="870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함수 시작</a:t>
            </a:r>
            <a:r>
              <a:rPr lang="en-US" altLang="ko-KR" sz="1000" dirty="0"/>
              <a:t> X</a:t>
            </a:r>
            <a:endParaRPr lang="ko-KR" altLang="en-US" sz="10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421710" y="953489"/>
            <a:ext cx="6547744" cy="5051042"/>
            <a:chOff x="5493950" y="661709"/>
            <a:chExt cx="6547744" cy="5051042"/>
          </a:xfrm>
        </p:grpSpPr>
        <p:grpSp>
          <p:nvGrpSpPr>
            <p:cNvPr id="79" name="그룹 78"/>
            <p:cNvGrpSpPr/>
            <p:nvPr/>
          </p:nvGrpSpPr>
          <p:grpSpPr>
            <a:xfrm>
              <a:off x="5493950" y="661709"/>
              <a:ext cx="6547744" cy="5051042"/>
              <a:chOff x="346013" y="977892"/>
              <a:chExt cx="6547744" cy="505104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198057" y="1511292"/>
                <a:ext cx="2416815" cy="4728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1  0  0  0  0  0  0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198058" y="2588035"/>
                <a:ext cx="2416814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55 89 e5 83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ec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28 21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98057" y="3634281"/>
                <a:ext cx="2416814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198058" y="3114083"/>
                <a:ext cx="2416814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55 89 e5 83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ec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28 21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198058" y="4128829"/>
                <a:ext cx="2416814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55 89 e5 18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ec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28 32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198058" y="4651952"/>
                <a:ext cx="2416814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55 e5 e5 53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ec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28 32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198058" y="5175075"/>
                <a:ext cx="2416814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55 89 f6 83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ec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28 a4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256391" y="1500077"/>
                <a:ext cx="2478198" cy="4728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0  0  0  0  0  0  0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56391" y="2579243"/>
                <a:ext cx="2478198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09 57 56 53 83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ec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ff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256391" y="3625489"/>
                <a:ext cx="2478198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256391" y="3105291"/>
                <a:ext cx="2478198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57 1c 8b 45 1c 8b f5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256391" y="4120037"/>
                <a:ext cx="2478198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45 04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ff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30 8b 41 31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256391" y="4643160"/>
                <a:ext cx="2478198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50 30 e5 e8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ff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30 10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256391" y="5166283"/>
                <a:ext cx="2478198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81 e5 50 30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ec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28 23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아래쪽 화살표 35"/>
              <p:cNvSpPr/>
              <p:nvPr/>
            </p:nvSpPr>
            <p:spPr>
              <a:xfrm>
                <a:off x="2093642" y="2133675"/>
                <a:ext cx="625643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아래쪽 화살표 36"/>
              <p:cNvSpPr/>
              <p:nvPr/>
            </p:nvSpPr>
            <p:spPr>
              <a:xfrm>
                <a:off x="5182668" y="2124883"/>
                <a:ext cx="625643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십자형 37"/>
              <p:cNvSpPr/>
              <p:nvPr/>
            </p:nvSpPr>
            <p:spPr>
              <a:xfrm>
                <a:off x="3748148" y="3634281"/>
                <a:ext cx="360000" cy="360000"/>
              </a:xfrm>
              <a:prstGeom prst="plus">
                <a:avLst>
                  <a:gd name="adj" fmla="val 3797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823518" y="2736516"/>
                <a:ext cx="593558" cy="2588406"/>
                <a:chOff x="832628" y="2692910"/>
                <a:chExt cx="593558" cy="2588406"/>
              </a:xfrm>
            </p:grpSpPr>
            <p:sp>
              <p:nvSpPr>
                <p:cNvPr id="39" name="원호 38"/>
                <p:cNvSpPr/>
                <p:nvPr/>
              </p:nvSpPr>
              <p:spPr>
                <a:xfrm flipH="1">
                  <a:off x="832628" y="2692910"/>
                  <a:ext cx="456960" cy="2587040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원호 39"/>
                <p:cNvSpPr/>
                <p:nvPr/>
              </p:nvSpPr>
              <p:spPr>
                <a:xfrm flipH="1" flipV="1">
                  <a:off x="832628" y="2694276"/>
                  <a:ext cx="593558" cy="2587040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346013" y="2995130"/>
                <a:ext cx="461665" cy="20522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ko-KR" altLang="en-US" dirty="0"/>
                  <a:t>전체 함수의 개수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914487" y="977892"/>
                <a:ext cx="202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비율 </a:t>
                </a:r>
                <a:r>
                  <a:rPr lang="en-US" altLang="ko-KR" b="1" dirty="0"/>
                  <a:t>5:5</a:t>
                </a:r>
                <a:endParaRPr lang="ko-KR" altLang="en-US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280478" y="5659602"/>
                <a:ext cx="2293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FF0000"/>
                    </a:solidFill>
                  </a:rPr>
                  <a:t>함수 시작 정보 포함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240910" y="5642669"/>
                <a:ext cx="265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FF0000"/>
                    </a:solidFill>
                  </a:rPr>
                  <a:t>함수 시작 정보 미포함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아래쪽 화살표 13"/>
            <p:cNvSpPr/>
            <p:nvPr/>
          </p:nvSpPr>
          <p:spPr>
            <a:xfrm>
              <a:off x="6511313" y="1054071"/>
              <a:ext cx="328560" cy="2255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28794" y="732761"/>
              <a:ext cx="1366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함수의 시작점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919539" y="6083840"/>
            <a:ext cx="4326873" cy="372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최적화 옵션 별 각각 데이터 셋 구성</a:t>
            </a:r>
            <a:r>
              <a:rPr lang="en-US" altLang="ko-KR" dirty="0"/>
              <a:t>-</a:t>
            </a:r>
            <a:endParaRPr lang="ko-KR" altLang="en-US" dirty="0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58293"/>
              </p:ext>
            </p:extLst>
          </p:nvPr>
        </p:nvGraphicFramePr>
        <p:xfrm>
          <a:off x="164487" y="5283202"/>
          <a:ext cx="57268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115">
                  <a:extLst>
                    <a:ext uri="{9D8B030D-6E8A-4147-A177-3AD203B41FA5}">
                      <a16:colId xmlns:a16="http://schemas.microsoft.com/office/drawing/2014/main" val="2212952721"/>
                    </a:ext>
                  </a:extLst>
                </a:gridCol>
                <a:gridCol w="908837">
                  <a:extLst>
                    <a:ext uri="{9D8B030D-6E8A-4147-A177-3AD203B41FA5}">
                      <a16:colId xmlns:a16="http://schemas.microsoft.com/office/drawing/2014/main" val="785092396"/>
                    </a:ext>
                  </a:extLst>
                </a:gridCol>
                <a:gridCol w="1012714">
                  <a:extLst>
                    <a:ext uri="{9D8B030D-6E8A-4147-A177-3AD203B41FA5}">
                      <a16:colId xmlns:a16="http://schemas.microsoft.com/office/drawing/2014/main" val="4123458728"/>
                    </a:ext>
                  </a:extLst>
                </a:gridCol>
                <a:gridCol w="1012714">
                  <a:extLst>
                    <a:ext uri="{9D8B030D-6E8A-4147-A177-3AD203B41FA5}">
                      <a16:colId xmlns:a16="http://schemas.microsoft.com/office/drawing/2014/main" val="1672844440"/>
                    </a:ext>
                  </a:extLst>
                </a:gridCol>
                <a:gridCol w="1012714">
                  <a:extLst>
                    <a:ext uri="{9D8B030D-6E8A-4147-A177-3AD203B41FA5}">
                      <a16:colId xmlns:a16="http://schemas.microsoft.com/office/drawing/2014/main" val="587514504"/>
                    </a:ext>
                  </a:extLst>
                </a:gridCol>
                <a:gridCol w="1012714">
                  <a:extLst>
                    <a:ext uri="{9D8B030D-6E8A-4147-A177-3AD203B41FA5}">
                      <a16:colId xmlns:a16="http://schemas.microsoft.com/office/drawing/2014/main" val="929929127"/>
                    </a:ext>
                  </a:extLst>
                </a:gridCol>
              </a:tblGrid>
              <a:tr h="272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GCC6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87826"/>
                  </a:ext>
                </a:extLst>
              </a:tr>
              <a:tr h="45361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N-Byte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</a:t>
                      </a:r>
                      <a:r>
                        <a:rPr lang="en-US" altLang="ko-KR" sz="1200" baseline="0" dirty="0"/>
                        <a:t> Sequence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32 / 48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32 / 48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32 / 48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32 / 48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533834"/>
                  </a:ext>
                </a:extLst>
              </a:tr>
              <a:tr h="2721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Functions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44,390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37,881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36,805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38,813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37361"/>
                  </a:ext>
                </a:extLst>
              </a:tr>
              <a:tr h="4536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Bytes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2,840,896 / 4,261,344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2,424,320 / 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3,636,480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2,355,456</a:t>
                      </a:r>
                      <a:r>
                        <a:rPr lang="en-US" altLang="ko-KR" sz="1200" baseline="0" dirty="0"/>
                        <a:t> ~ 3,533,184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2,483,968 /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3,725,952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115950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595757" y="242054"/>
            <a:ext cx="10062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 err="1"/>
              <a:t>실험소개</a:t>
            </a:r>
            <a:r>
              <a:rPr lang="ko-KR" altLang="en-US" sz="3600" dirty="0"/>
              <a:t> </a:t>
            </a:r>
            <a:r>
              <a:rPr lang="en-US" altLang="ko-KR" sz="3600" dirty="0"/>
              <a:t>(3) – N Byte </a:t>
            </a:r>
            <a:r>
              <a:rPr lang="ko-KR" altLang="en-US" sz="3600" dirty="0"/>
              <a:t>학습데이터구성</a:t>
            </a:r>
          </a:p>
        </p:txBody>
      </p:sp>
    </p:spTree>
    <p:extLst>
      <p:ext uri="{BB962C8B-B14F-4D97-AF65-F5344CB8AC3E}">
        <p14:creationId xmlns:p14="http://schemas.microsoft.com/office/powerpoint/2010/main" val="263283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DCA49-F8F2-4EC8-A31F-BF21F74A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92" y="148719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결과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23341F-5777-406A-AF3C-BB445DAAE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21" y="0"/>
            <a:ext cx="8916030" cy="30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A5792-AFDE-47A7-8458-EF5FB234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_x693831968">
            <a:extLst>
              <a:ext uri="{FF2B5EF4-FFF2-40B4-BE49-F238E27FC236}">
                <a16:creationId xmlns:a16="http://schemas.microsoft.com/office/drawing/2014/main" id="{254D2594-2EBE-4AF8-9293-F9FF35C64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536" y="2802535"/>
            <a:ext cx="4149737" cy="94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조건에서 실험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(OP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0,1,2,3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에대해서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비교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51456F-6217-47EA-8A29-3CCB6EE2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710" y="237176"/>
            <a:ext cx="857056" cy="64235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6D420D-5787-4C85-9C74-5E6D2022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764" y="228599"/>
            <a:ext cx="1312997" cy="63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76190" y="949940"/>
            <a:ext cx="11715810" cy="807740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/>
              <a:t>⦁ </a:t>
            </a:r>
            <a:r>
              <a:rPr lang="en-US" altLang="ko-KR" sz="2400" dirty="0"/>
              <a:t>10 Fold </a:t>
            </a:r>
            <a:r>
              <a:rPr lang="en-US" altLang="ko-KR" sz="2400" dirty="0" err="1"/>
              <a:t>Crossvalidation</a:t>
            </a:r>
            <a:r>
              <a:rPr lang="en-US" altLang="ko-KR" sz="2400" dirty="0"/>
              <a:t> </a:t>
            </a:r>
            <a:r>
              <a:rPr lang="ko-KR" altLang="en-US" sz="2400" dirty="0"/>
              <a:t>을 이용한 교차 검증 진행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5757" y="242054"/>
            <a:ext cx="10289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전체데이터 학습 실험 결과 </a:t>
            </a:r>
            <a:r>
              <a:rPr lang="en-US" altLang="ko-KR" sz="4000" dirty="0" smtClean="0"/>
              <a:t>(1) </a:t>
            </a:r>
            <a:r>
              <a:rPr lang="en-US" altLang="ko-KR" sz="4000" dirty="0"/>
              <a:t>Gcc6 O0 </a:t>
            </a:r>
            <a:endParaRPr lang="ko-KR" altLang="en-US" sz="4000" dirty="0">
              <a:effectLst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333C9F3-9FD8-4686-8A8C-43078518B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443687"/>
              </p:ext>
            </p:extLst>
          </p:nvPr>
        </p:nvGraphicFramePr>
        <p:xfrm>
          <a:off x="476190" y="1488331"/>
          <a:ext cx="6693095" cy="521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6524C93-B8A1-4039-9C4F-35CE6D5F60E1}"/>
              </a:ext>
            </a:extLst>
          </p:cNvPr>
          <p:cNvSpPr/>
          <p:nvPr/>
        </p:nvSpPr>
        <p:spPr>
          <a:xfrm>
            <a:off x="7357353" y="1352867"/>
            <a:ext cx="4646579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Sequence</a:t>
            </a:r>
            <a:r>
              <a:rPr lang="ko-KR" altLang="en-US" sz="1700" dirty="0"/>
              <a:t> </a:t>
            </a:r>
            <a:r>
              <a:rPr lang="en-US" altLang="ko-KR" sz="1700" dirty="0" smtClean="0"/>
              <a:t>: </a:t>
            </a:r>
            <a:r>
              <a:rPr lang="en-US" altLang="ko-KR" sz="1700" dirty="0" smtClean="0"/>
              <a:t>200byte</a:t>
            </a:r>
            <a:r>
              <a:rPr lang="ko-KR" altLang="en-US" sz="1700" dirty="0"/>
              <a:t>와 </a:t>
            </a:r>
            <a:r>
              <a:rPr lang="en-US" altLang="ko-KR" sz="1700" dirty="0" smtClean="0"/>
              <a:t>300byte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hidden </a:t>
            </a:r>
            <a:r>
              <a:rPr lang="en-US" altLang="ko-KR" sz="1700" dirty="0"/>
              <a:t>layer </a:t>
            </a:r>
            <a:r>
              <a:rPr lang="en-US" altLang="ko-KR" sz="1700" dirty="0" smtClean="0"/>
              <a:t>unit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: 240</a:t>
            </a:r>
            <a:r>
              <a:rPr lang="ko-KR" altLang="en-US" sz="1700" dirty="0"/>
              <a:t>개와 </a:t>
            </a:r>
            <a:r>
              <a:rPr lang="en-US" altLang="ko-KR" sz="1700" dirty="0"/>
              <a:t>300</a:t>
            </a:r>
            <a:r>
              <a:rPr lang="ko-KR" altLang="en-US" sz="1700" dirty="0" smtClean="0"/>
              <a:t>개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>
                <a:solidFill>
                  <a:srgbClr val="FF0000"/>
                </a:solidFill>
              </a:rPr>
              <a:t>F1-score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기준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, 0.90 ~ 0.93</a:t>
            </a:r>
            <a:endParaRPr lang="en-US" altLang="ko-KR" sz="1700" b="1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19" y="3910948"/>
            <a:ext cx="4553202" cy="18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4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76190" y="949940"/>
            <a:ext cx="11715810" cy="807740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/>
              <a:t>⦁ </a:t>
            </a:r>
            <a:r>
              <a:rPr lang="en-US" altLang="ko-KR" sz="2400" dirty="0"/>
              <a:t>10 Fold </a:t>
            </a:r>
            <a:r>
              <a:rPr lang="en-US" altLang="ko-KR" sz="2400" dirty="0" err="1"/>
              <a:t>Crossvalidation</a:t>
            </a:r>
            <a:r>
              <a:rPr lang="en-US" altLang="ko-KR" sz="2400" dirty="0"/>
              <a:t> </a:t>
            </a:r>
            <a:r>
              <a:rPr lang="ko-KR" altLang="en-US" sz="2400" dirty="0"/>
              <a:t>을 이용한 교차 검증 진행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757" y="242054"/>
            <a:ext cx="10289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전체데이터 학습 실험 결과 </a:t>
            </a:r>
            <a:r>
              <a:rPr lang="en-US" altLang="ko-KR" sz="4000" dirty="0" smtClean="0"/>
              <a:t>(2) </a:t>
            </a:r>
            <a:r>
              <a:rPr lang="en-US" altLang="ko-KR" sz="4000" dirty="0"/>
              <a:t>Gcc6 O1 </a:t>
            </a:r>
            <a:endParaRPr lang="ko-KR" altLang="en-US" sz="4000" dirty="0"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333C9F3-9FD8-4686-8A8C-43078518B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717790"/>
              </p:ext>
            </p:extLst>
          </p:nvPr>
        </p:nvGraphicFramePr>
        <p:xfrm>
          <a:off x="476190" y="1488331"/>
          <a:ext cx="6693095" cy="521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6524C93-B8A1-4039-9C4F-35CE6D5F60E1}"/>
              </a:ext>
            </a:extLst>
          </p:cNvPr>
          <p:cNvSpPr/>
          <p:nvPr/>
        </p:nvSpPr>
        <p:spPr>
          <a:xfrm>
            <a:off x="7357353" y="1353810"/>
            <a:ext cx="4646579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Sequence</a:t>
            </a:r>
            <a:r>
              <a:rPr lang="ko-KR" altLang="en-US" sz="1700" dirty="0"/>
              <a:t> </a:t>
            </a:r>
            <a:r>
              <a:rPr lang="en-US" altLang="ko-KR" sz="1700" dirty="0" smtClean="0"/>
              <a:t>: </a:t>
            </a:r>
            <a:r>
              <a:rPr lang="en-US" altLang="ko-KR" sz="1700" dirty="0" smtClean="0"/>
              <a:t>200byte</a:t>
            </a:r>
            <a:r>
              <a:rPr lang="ko-KR" altLang="en-US" sz="1700" dirty="0"/>
              <a:t>와 </a:t>
            </a:r>
            <a:r>
              <a:rPr lang="en-US" altLang="ko-KR" sz="1700" dirty="0" smtClean="0"/>
              <a:t>300byte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hidden </a:t>
            </a:r>
            <a:r>
              <a:rPr lang="en-US" altLang="ko-KR" sz="1700" dirty="0"/>
              <a:t>layer </a:t>
            </a:r>
            <a:r>
              <a:rPr lang="en-US" altLang="ko-KR" sz="1700" dirty="0" smtClean="0"/>
              <a:t>unit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: 240</a:t>
            </a:r>
            <a:r>
              <a:rPr lang="ko-KR" altLang="en-US" sz="1700" dirty="0"/>
              <a:t>개와 </a:t>
            </a:r>
            <a:r>
              <a:rPr lang="en-US" altLang="ko-KR" sz="1700" dirty="0"/>
              <a:t>300</a:t>
            </a:r>
            <a:r>
              <a:rPr lang="ko-KR" altLang="en-US" sz="1700" dirty="0" smtClean="0"/>
              <a:t>개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>
                <a:solidFill>
                  <a:srgbClr val="FF0000"/>
                </a:solidFill>
              </a:rPr>
              <a:t>F1-score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기준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0.92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~ 0.93</a:t>
            </a:r>
            <a:endParaRPr lang="en-US" altLang="ko-KR" sz="17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18" y="3927884"/>
            <a:ext cx="4488112" cy="18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7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977</Words>
  <Application>Microsoft Office PowerPoint</Application>
  <PresentationFormat>와이드스크린</PresentationFormat>
  <Paragraphs>183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바이너리 대상 컴파일러 및 함수정보 추출 기계학습 기술 연구  20.07.22   한성대학교 장두혁, 김선민</vt:lpstr>
      <vt:lpstr>⦁ 다양한 바이너리 분석 도구 - BAP, BitBlaze, BinNavi, ID A Pro 등 - 스트립(stripped) 바이너리 분석 정확도가 낮음  ⦁ 리눅스용 컴파일러 - gcc 6.0, 7.2, 8.0, 8.3, 9.0 … - livm/clang 6.0, 7.0, 8.0, 9.0, 10 …  ⦁ 스트립 바이너리 분석 어려움 - 디버그 심볼이 없음 -&gt; 역공학 어려움 - 컴파일러 종류/버전/최적화 정도에 따라 파악 어려움 - 휴리스틱한 기법을 제외하고, 함수 위치 파악 어려움  ⦁ 스트립 악성 코드 분석을 위한 스트립 바이너리 분석 기술 필요</vt:lpstr>
      <vt:lpstr>⦁ 기계학습 기반의 스트립(stripped) 리눅스 바이너리 분석 기술   - 스트립 바이너리 제작에 사용된 컴파일러 탐지 기술   - 바이너리 대상 컴파일러 종류 및 버전 판별 기계학습 모델   - 스트림 바이너리에서 함수 위치 탐지 기술   - 함수 위치정보(시작, 종료) 추출 기계학습 모델 연구   - 함수 Basic Block 정보 추출 기술 연구</vt:lpstr>
      <vt:lpstr>- Recognizing Functions in Binaries with Neural Networks. (USENIX. 2015) 참조 - BiRNN(Bidirectional Recurrent Neural Network) 을 이용한 함수의 시작(끝) 여부 이진 분류 - Input : 각 바이트를 one-hot-encoding을 적용 후 R^256 벡터 - Output : 해당 바이트가 함수의 시작(또는 종료) 여부에 대한 값을 가짐 (1, 0) - hidden layer layer 1개층 / 16x2 32개의 hidden units  - 해당 논문의 기본 모델 구조를 바탕으로 모델 만듬 - 최적화 버전에 따라 다양한 하이퍼 파라미터로 실험 </vt:lpstr>
      <vt:lpstr>⦁ GCC 6 Binutils 의 Optimizer O0, O1, O2, O3 실행파일 추출하여 실험  ⦁ 해당 실험에 대해 두 방향으로 진행   (1) 전체 데이터를 학습하는 방식       - 각 최적화 별로만 데이터 셋 구별       (2) 함수시작 주변 N-byte 만 잘라 학습하는 방식       - 함수 시작 주변 정보가 보다 유의 하다고 판단       - 실제로 함수 주변 정보만 모아서 봤을 때 비슷한 유형이 많았음       - 함수 시작 정보를 가진 N byte들과 시작 정보를 가지지 않은 N Byte 임의 생성하여 구성</vt:lpstr>
      <vt:lpstr>PowerPoint 프레젠테이션</vt:lpstr>
      <vt:lpstr>5. 실험 결과  </vt:lpstr>
      <vt:lpstr>⦁ 10 Fold Crossvalidation 을 이용한 교차 검증 진행 </vt:lpstr>
      <vt:lpstr>⦁ 10 Fold Crossvalidation 을 이용한 교차 검증 진행 </vt:lpstr>
      <vt:lpstr>⦁ 10 Fold Crossvalidation 을 이용한 교차 검증 진행 </vt:lpstr>
      <vt:lpstr>⦁ 10 Fold Crossvalidation 을 이용한 교차 검증 진행 </vt:lpstr>
      <vt:lpstr>6. 실험 결과 (0) </vt:lpstr>
      <vt:lpstr>⦁ 10 Fold Crossvalidation 을 이용한 교차 검증 진행 </vt:lpstr>
      <vt:lpstr>⦁ 10 Fold Crossvalidation 을 이용한 교차 검증 진행 </vt:lpstr>
      <vt:lpstr>⦁ 10 Fold Crossvalidation 을 이용한 교차 검증 진행 </vt:lpstr>
      <vt:lpstr>⦁ 10 Fold Crossvalidation 을 이용한 교차 검증 진행 </vt:lpstr>
      <vt:lpstr>7. 실험 결과 정리</vt:lpstr>
      <vt:lpstr>8. 향후 방향</vt:lpstr>
      <vt:lpstr>감사합니다</vt:lpstr>
      <vt:lpstr>기타 – 참고논문 Dataset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urse</dc:creator>
  <cp:lastModifiedBy>urse</cp:lastModifiedBy>
  <cp:revision>84</cp:revision>
  <dcterms:created xsi:type="dcterms:W3CDTF">2020-07-21T09:39:17Z</dcterms:created>
  <dcterms:modified xsi:type="dcterms:W3CDTF">2020-07-22T05:29:34Z</dcterms:modified>
</cp:coreProperties>
</file>