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7" r:id="rId9"/>
    <p:sldId id="266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두혁" initials="장두" lastIdx="1" clrIdx="0">
    <p:extLst>
      <p:ext uri="{19B8F6BF-5375-455C-9EA6-DF929625EA0E}">
        <p15:presenceInfo xmlns:p15="http://schemas.microsoft.com/office/powerpoint/2012/main" userId="b536b62da5adf2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2" autoAdjust="0"/>
    <p:restoredTop sz="62941" autoAdjust="0"/>
  </p:normalViewPr>
  <p:slideViewPr>
    <p:cSldViewPr snapToGrid="0">
      <p:cViewPr varScale="1">
        <p:scale>
          <a:sx n="71" d="100"/>
          <a:sy n="71" d="100"/>
        </p:scale>
        <p:origin x="216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K-fold</a:t>
            </a:r>
            <a:r>
              <a:rPr lang="en-US" altLang="ko-KR" baseline="0" dirty="0"/>
              <a:t> </a:t>
            </a:r>
            <a:r>
              <a:rPr lang="ko-KR" altLang="en-US" baseline="0" dirty="0"/>
              <a:t>검증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972783293392671E-2"/>
          <c:y val="0.15906624583059278"/>
          <c:w val="0.94715765148921605"/>
          <c:h val="0.682828821847440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accuracy_score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  <c:pt idx="5">
                  <c:v>6회</c:v>
                </c:pt>
                <c:pt idx="6">
                  <c:v>7회</c:v>
                </c:pt>
                <c:pt idx="7">
                  <c:v>8회</c:v>
                </c:pt>
                <c:pt idx="8">
                  <c:v>9</c:v>
                </c:pt>
                <c:pt idx="9">
                  <c:v>10회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0.995</c:v>
                </c:pt>
                <c:pt idx="1">
                  <c:v>0.99639999999999995</c:v>
                </c:pt>
                <c:pt idx="2">
                  <c:v>0.99709999999999999</c:v>
                </c:pt>
                <c:pt idx="3">
                  <c:v>0.97</c:v>
                </c:pt>
                <c:pt idx="4">
                  <c:v>0.96330000000000005</c:v>
                </c:pt>
                <c:pt idx="5">
                  <c:v>0.96499999999999997</c:v>
                </c:pt>
                <c:pt idx="6">
                  <c:v>0.9647</c:v>
                </c:pt>
                <c:pt idx="7">
                  <c:v>0.96619999999999995</c:v>
                </c:pt>
                <c:pt idx="8">
                  <c:v>0.96950000000000003</c:v>
                </c:pt>
                <c:pt idx="9">
                  <c:v>0.9698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0-4ED9-8EA3-3418E14BA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recall_score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  <c:pt idx="5">
                  <c:v>6회</c:v>
                </c:pt>
                <c:pt idx="6">
                  <c:v>7회</c:v>
                </c:pt>
                <c:pt idx="7">
                  <c:v>8회</c:v>
                </c:pt>
                <c:pt idx="8">
                  <c:v>9</c:v>
                </c:pt>
                <c:pt idx="9">
                  <c:v>10회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0.38890000000000002</c:v>
                </c:pt>
                <c:pt idx="4">
                  <c:v>0.2646</c:v>
                </c:pt>
                <c:pt idx="5">
                  <c:v>0.29470000000000002</c:v>
                </c:pt>
                <c:pt idx="6">
                  <c:v>0.2787</c:v>
                </c:pt>
                <c:pt idx="7">
                  <c:v>0.31169999999999998</c:v>
                </c:pt>
                <c:pt idx="8">
                  <c:v>0.37730000000000002</c:v>
                </c:pt>
                <c:pt idx="9">
                  <c:v>0.38169999999999998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80-4ED9-8EA3-3418E14BAF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precision_score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  <c:pt idx="5">
                  <c:v>6회</c:v>
                </c:pt>
                <c:pt idx="6">
                  <c:v>7회</c:v>
                </c:pt>
                <c:pt idx="7">
                  <c:v>8회</c:v>
                </c:pt>
                <c:pt idx="8">
                  <c:v>9</c:v>
                </c:pt>
                <c:pt idx="9">
                  <c:v>10회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0.90939999999999999</c:v>
                </c:pt>
                <c:pt idx="1">
                  <c:v>0.9335</c:v>
                </c:pt>
                <c:pt idx="2">
                  <c:v>0.94479999999999997</c:v>
                </c:pt>
                <c:pt idx="3">
                  <c:v>0.97099999999999997</c:v>
                </c:pt>
                <c:pt idx="4">
                  <c:v>0.98129999999999995</c:v>
                </c:pt>
                <c:pt idx="5">
                  <c:v>0.9879</c:v>
                </c:pt>
                <c:pt idx="6">
                  <c:v>0.98960000000000004</c:v>
                </c:pt>
                <c:pt idx="7">
                  <c:v>0.99770000000000003</c:v>
                </c:pt>
                <c:pt idx="8">
                  <c:v>0.98839999999999995</c:v>
                </c:pt>
                <c:pt idx="9">
                  <c:v>0.99229999999999996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80-4ED9-8EA3-3418E14BAF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1회</c:v>
                </c:pt>
                <c:pt idx="1">
                  <c:v>2회</c:v>
                </c:pt>
                <c:pt idx="2">
                  <c:v>3회</c:v>
                </c:pt>
                <c:pt idx="3">
                  <c:v>4회</c:v>
                </c:pt>
                <c:pt idx="4">
                  <c:v>5회</c:v>
                </c:pt>
                <c:pt idx="5">
                  <c:v>6회</c:v>
                </c:pt>
                <c:pt idx="6">
                  <c:v>7회</c:v>
                </c:pt>
                <c:pt idx="7">
                  <c:v>8회</c:v>
                </c:pt>
                <c:pt idx="8">
                  <c:v>9</c:v>
                </c:pt>
                <c:pt idx="9">
                  <c:v>10회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0.95250000000000001</c:v>
                </c:pt>
                <c:pt idx="1">
                  <c:v>0.96560000000000001</c:v>
                </c:pt>
                <c:pt idx="2">
                  <c:v>0.97160000000000002</c:v>
                </c:pt>
                <c:pt idx="3">
                  <c:v>0.5554</c:v>
                </c:pt>
                <c:pt idx="4">
                  <c:v>0.4168</c:v>
                </c:pt>
                <c:pt idx="5">
                  <c:v>0.45400000000000001</c:v>
                </c:pt>
                <c:pt idx="6">
                  <c:v>0.43930000000000002</c:v>
                </c:pt>
                <c:pt idx="7">
                  <c:v>0.47499999999999998</c:v>
                </c:pt>
                <c:pt idx="8">
                  <c:v>0.54620000000000002</c:v>
                </c:pt>
                <c:pt idx="9">
                  <c:v>0.5514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80-4ED9-8EA3-3418E14BA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859759"/>
        <c:axId val="734399903"/>
      </c:lineChart>
      <c:catAx>
        <c:axId val="72485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399903"/>
        <c:crosses val="autoZero"/>
        <c:auto val="1"/>
        <c:lblAlgn val="ctr"/>
        <c:lblOffset val="100"/>
        <c:noMultiLvlLbl val="0"/>
      </c:catAx>
      <c:valAx>
        <c:axId val="73439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85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86524782228309"/>
          <c:y val="0.92859851383643366"/>
          <c:w val="0.50026940925862529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5709709941711E-2"/>
          <c:y val="1.7249031096931211E-2"/>
          <c:w val="0.91601388450318511"/>
          <c:h val="0.854913028806331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423426981022998E-2"/>
                  <c:y val="9.64580306237514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B4-4444-9A4C-315C8614233E}"/>
                </c:ext>
              </c:extLst>
            </c:dLbl>
            <c:dLbl>
              <c:idx val="2"/>
              <c:layout>
                <c:manualLayout>
                  <c:x val="-8.9883070785542585E-2"/>
                  <c:y val="2.062208736442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B4-4444-9A4C-315C8614233E}"/>
                </c:ext>
              </c:extLst>
            </c:dLbl>
            <c:dLbl>
              <c:idx val="3"/>
              <c:layout>
                <c:manualLayout>
                  <c:x val="-6.7744146887764936E-2"/>
                  <c:y val="7.674995189183611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0.91</c:v>
                </c:pt>
                <c:pt idx="1">
                  <c:v>0.42</c:v>
                </c:pt>
                <c:pt idx="2">
                  <c:v>0.96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44-9A4C-315C86142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368963262263026E-2"/>
                  <c:y val="-3.6195931769144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B4-4444-9A4C-315C8614233E}"/>
                </c:ext>
              </c:extLst>
            </c:dLbl>
            <c:dLbl>
              <c:idx val="1"/>
              <c:layout>
                <c:manualLayout>
                  <c:x val="-0.1490814775968991"/>
                  <c:y val="-3.1875028469807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7B4-4444-9A4C-315C8614233E}"/>
                </c:ext>
              </c:extLst>
            </c:dLbl>
            <c:dLbl>
              <c:idx val="2"/>
              <c:layout>
                <c:manualLayout>
                  <c:x val="-0.12472628091257078"/>
                  <c:y val="-1.021250328855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B4-4444-9A4C-315C8614233E}"/>
                </c:ext>
              </c:extLst>
            </c:dLbl>
            <c:dLbl>
              <c:idx val="3"/>
              <c:layout>
                <c:manualLayout>
                  <c:x val="-0.12985692216806044"/>
                  <c:y val="7.47791440186445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39001266818524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</c:v>
                </c:pt>
                <c:pt idx="1">
                  <c:v>0.36</c:v>
                </c:pt>
                <c:pt idx="2">
                  <c:v>0.94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4-4444-9A4C-315C86142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2429290360490547E-2"/>
                  <c:y val="-8.99208980934293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B4-4444-9A4C-315C8614233E}"/>
                </c:ext>
              </c:extLst>
            </c:dLbl>
            <c:dLbl>
              <c:idx val="1"/>
              <c:layout>
                <c:manualLayout>
                  <c:x val="-7.9939091618463326E-2"/>
                  <c:y val="-1.308542057690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B4-4444-9A4C-315C8614233E}"/>
                </c:ext>
              </c:extLst>
            </c:dLbl>
            <c:dLbl>
              <c:idx val="2"/>
              <c:layout>
                <c:manualLayout>
                  <c:x val="-8.1941738984839252E-2"/>
                  <c:y val="-5.324899763038241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B4-4444-9A4C-315C8614233E}"/>
                </c:ext>
              </c:extLst>
            </c:dLbl>
            <c:dLbl>
              <c:idx val="3"/>
              <c:layout>
                <c:manualLayout>
                  <c:x val="-7.1443004223781442E-2"/>
                  <c:y val="2.4787557137159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</c:v>
                </c:pt>
                <c:pt idx="1">
                  <c:v>0.31</c:v>
                </c:pt>
                <c:pt idx="2">
                  <c:v>0.81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4-4444-9A4C-315C861423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944825472845598E-2"/>
                  <c:y val="-4.72250188481752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B4-4444-9A4C-315C8614233E}"/>
                </c:ext>
              </c:extLst>
            </c:dLbl>
            <c:dLbl>
              <c:idx val="1"/>
              <c:layout>
                <c:manualLayout>
                  <c:x val="-9.6665020095269463E-2"/>
                  <c:y val="7.85125234614451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B4-4444-9A4C-315C8614233E}"/>
                </c:ext>
              </c:extLst>
            </c:dLbl>
            <c:dLbl>
              <c:idx val="2"/>
              <c:layout>
                <c:manualLayout>
                  <c:x val="-0.11850509096767875"/>
                  <c:y val="4.682620914175921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534107745916011E-2"/>
                      <c:h val="4.7957006640321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27B4-4444-9A4C-315C8614233E}"/>
                </c:ext>
              </c:extLst>
            </c:dLbl>
            <c:dLbl>
              <c:idx val="3"/>
              <c:layout>
                <c:manualLayout>
                  <c:x val="-9.0266347803286143E-2"/>
                  <c:y val="5.49000140373579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0.98</c:v>
                </c:pt>
                <c:pt idx="1">
                  <c:v>1</c:v>
                </c:pt>
                <c:pt idx="2">
                  <c:v>0.88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4-4444-9A4C-315C86142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17909599"/>
        <c:axId val="892396383"/>
      </c:barChart>
      <c:catAx>
        <c:axId val="10179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396383"/>
        <c:crosses val="autoZero"/>
        <c:auto val="1"/>
        <c:lblAlgn val="ctr"/>
        <c:lblOffset val="100"/>
        <c:noMultiLvlLbl val="0"/>
      </c:catAx>
      <c:valAx>
        <c:axId val="8923963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790959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30597734159241"/>
          <c:y val="0.91895841756900809"/>
          <c:w val="0.2619143807595225"/>
          <c:h val="4.8320490545235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5709709941711E-2"/>
          <c:y val="1.7249031096931211E-2"/>
          <c:w val="0.91601388450318511"/>
          <c:h val="0.854913028806331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423426981022998E-2"/>
                  <c:y val="9.64580306237514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B4-4444-9A4C-315C8614233E}"/>
                </c:ext>
              </c:extLst>
            </c:dLbl>
            <c:dLbl>
              <c:idx val="2"/>
              <c:layout>
                <c:manualLayout>
                  <c:x val="-8.9883070785542585E-2"/>
                  <c:y val="2.062208736442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B4-4444-9A4C-315C8614233E}"/>
                </c:ext>
              </c:extLst>
            </c:dLbl>
            <c:dLbl>
              <c:idx val="3"/>
              <c:layout>
                <c:manualLayout>
                  <c:x val="-6.7744146887764936E-2"/>
                  <c:y val="7.674995189183611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</c:v>
                </c:pt>
                <c:pt idx="1">
                  <c:v>0.37</c:v>
                </c:pt>
                <c:pt idx="2">
                  <c:v>0.99</c:v>
                </c:pt>
                <c:pt idx="3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44-9A4C-315C86142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368963262263026E-2"/>
                  <c:y val="-3.6195931769144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B4-4444-9A4C-315C8614233E}"/>
                </c:ext>
              </c:extLst>
            </c:dLbl>
            <c:dLbl>
              <c:idx val="1"/>
              <c:layout>
                <c:manualLayout>
                  <c:x val="-0.1490814775968991"/>
                  <c:y val="-3.1875028469807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7B4-4444-9A4C-315C8614233E}"/>
                </c:ext>
              </c:extLst>
            </c:dLbl>
            <c:dLbl>
              <c:idx val="2"/>
              <c:layout>
                <c:manualLayout>
                  <c:x val="-0.12472628091257078"/>
                  <c:y val="-1.021250328855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B4-4444-9A4C-315C8614233E}"/>
                </c:ext>
              </c:extLst>
            </c:dLbl>
            <c:dLbl>
              <c:idx val="3"/>
              <c:layout>
                <c:manualLayout>
                  <c:x val="-0.12985692216806044"/>
                  <c:y val="7.47791440186445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39001266818524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0.96</c:v>
                </c:pt>
                <c:pt idx="1">
                  <c:v>0.28999999999999998</c:v>
                </c:pt>
                <c:pt idx="2">
                  <c:v>0.99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4-4444-9A4C-315C86142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2429290360490547E-2"/>
                  <c:y val="-8.99208980934293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B4-4444-9A4C-315C8614233E}"/>
                </c:ext>
              </c:extLst>
            </c:dLbl>
            <c:dLbl>
              <c:idx val="1"/>
              <c:layout>
                <c:manualLayout>
                  <c:x val="-7.9939091618463326E-2"/>
                  <c:y val="-1.308542057690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B4-4444-9A4C-315C8614233E}"/>
                </c:ext>
              </c:extLst>
            </c:dLbl>
            <c:dLbl>
              <c:idx val="2"/>
              <c:layout>
                <c:manualLayout>
                  <c:x val="-8.1941738984839252E-2"/>
                  <c:y val="-5.324899763038241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B4-4444-9A4C-315C8614233E}"/>
                </c:ext>
              </c:extLst>
            </c:dLbl>
            <c:dLbl>
              <c:idx val="3"/>
              <c:layout>
                <c:manualLayout>
                  <c:x val="-7.1443004223781442E-2"/>
                  <c:y val="2.4787557137159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0.96</c:v>
                </c:pt>
                <c:pt idx="1">
                  <c:v>0.27</c:v>
                </c:pt>
                <c:pt idx="2">
                  <c:v>0.98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4-4444-9A4C-315C861423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944825472845598E-2"/>
                  <c:y val="-4.72250188481752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B4-4444-9A4C-315C8614233E}"/>
                </c:ext>
              </c:extLst>
            </c:dLbl>
            <c:dLbl>
              <c:idx val="1"/>
              <c:layout>
                <c:manualLayout>
                  <c:x val="-9.6665020095269463E-2"/>
                  <c:y val="7.85125234614451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B4-4444-9A4C-315C8614233E}"/>
                </c:ext>
              </c:extLst>
            </c:dLbl>
            <c:dLbl>
              <c:idx val="2"/>
              <c:layout>
                <c:manualLayout>
                  <c:x val="1.3894819312506121E-2"/>
                  <c:y val="-2.011042101848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B4-4444-9A4C-315C8614233E}"/>
                </c:ext>
              </c:extLst>
            </c:dLbl>
            <c:dLbl>
              <c:idx val="3"/>
              <c:layout>
                <c:manualLayout>
                  <c:x val="-3.5701536293876637E-2"/>
                  <c:y val="-6.3162533083078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</c:v>
                </c:pt>
                <c:pt idx="1">
                  <c:v>1</c:v>
                </c:pt>
                <c:pt idx="2">
                  <c:v>0.92</c:v>
                </c:pt>
                <c:pt idx="3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4-4444-9A4C-315C86142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17909599"/>
        <c:axId val="892396383"/>
      </c:barChart>
      <c:catAx>
        <c:axId val="10179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396383"/>
        <c:crosses val="autoZero"/>
        <c:auto val="1"/>
        <c:lblAlgn val="ctr"/>
        <c:lblOffset val="100"/>
        <c:noMultiLvlLbl val="0"/>
      </c:catAx>
      <c:valAx>
        <c:axId val="8923963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790959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30597734159241"/>
          <c:y val="0.91895841756900809"/>
          <c:w val="0.2619143807595225"/>
          <c:h val="4.8320490545235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5709709941711E-2"/>
          <c:y val="1.7249031096931211E-2"/>
          <c:w val="0.91601388450318511"/>
          <c:h val="0.854913028806331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423426981022998E-2"/>
                  <c:y val="9.64580306237514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B4-4444-9A4C-315C8614233E}"/>
                </c:ext>
              </c:extLst>
            </c:dLbl>
            <c:dLbl>
              <c:idx val="2"/>
              <c:layout>
                <c:manualLayout>
                  <c:x val="-8.9883070785542585E-2"/>
                  <c:y val="2.062208736442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B4-4444-9A4C-315C8614233E}"/>
                </c:ext>
              </c:extLst>
            </c:dLbl>
            <c:dLbl>
              <c:idx val="3"/>
              <c:layout>
                <c:manualLayout>
                  <c:x val="-6.7744146887764936E-2"/>
                  <c:y val="7.674995189183611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0.98</c:v>
                </c:pt>
                <c:pt idx="1">
                  <c:v>0.42</c:v>
                </c:pt>
                <c:pt idx="2">
                  <c:v>0.96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44-9A4C-315C86142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368963262263026E-2"/>
                  <c:y val="-3.6195931769144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B4-4444-9A4C-315C8614233E}"/>
                </c:ext>
              </c:extLst>
            </c:dLbl>
            <c:dLbl>
              <c:idx val="1"/>
              <c:layout>
                <c:manualLayout>
                  <c:x val="-0.1490814775968991"/>
                  <c:y val="-3.1875028469807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7B4-4444-9A4C-315C8614233E}"/>
                </c:ext>
              </c:extLst>
            </c:dLbl>
            <c:dLbl>
              <c:idx val="2"/>
              <c:layout>
                <c:manualLayout>
                  <c:x val="-0.12472628091257078"/>
                  <c:y val="-1.021250328855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B4-4444-9A4C-315C8614233E}"/>
                </c:ext>
              </c:extLst>
            </c:dLbl>
            <c:dLbl>
              <c:idx val="3"/>
              <c:layout>
                <c:manualLayout>
                  <c:x val="-0.12985692216806044"/>
                  <c:y val="7.47791440186445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39001266818524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0.98</c:v>
                </c:pt>
                <c:pt idx="1">
                  <c:v>0.36</c:v>
                </c:pt>
                <c:pt idx="2">
                  <c:v>0.94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4-4444-9A4C-315C86142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2429290360490547E-2"/>
                  <c:y val="-8.99208980934293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B4-4444-9A4C-315C8614233E}"/>
                </c:ext>
              </c:extLst>
            </c:dLbl>
            <c:dLbl>
              <c:idx val="1"/>
              <c:layout>
                <c:manualLayout>
                  <c:x val="-7.9939091618463326E-2"/>
                  <c:y val="-1.308542057690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B4-4444-9A4C-315C8614233E}"/>
                </c:ext>
              </c:extLst>
            </c:dLbl>
            <c:dLbl>
              <c:idx val="2"/>
              <c:layout>
                <c:manualLayout>
                  <c:x val="-8.1941738984839252E-2"/>
                  <c:y val="-5.324899763038241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B4-4444-9A4C-315C8614233E}"/>
                </c:ext>
              </c:extLst>
            </c:dLbl>
            <c:dLbl>
              <c:idx val="3"/>
              <c:layout>
                <c:manualLayout>
                  <c:x val="-7.1443004223781442E-2"/>
                  <c:y val="2.4787557137159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0.98</c:v>
                </c:pt>
                <c:pt idx="1">
                  <c:v>0.31</c:v>
                </c:pt>
                <c:pt idx="2">
                  <c:v>0.81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4-4444-9A4C-315C861423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944825472845598E-2"/>
                  <c:y val="-4.72250188481752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B4-4444-9A4C-315C8614233E}"/>
                </c:ext>
              </c:extLst>
            </c:dLbl>
            <c:dLbl>
              <c:idx val="1"/>
              <c:layout>
                <c:manualLayout>
                  <c:x val="-9.6665020095269463E-2"/>
                  <c:y val="7.85125234614451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B4-4444-9A4C-315C8614233E}"/>
                </c:ext>
              </c:extLst>
            </c:dLbl>
            <c:dLbl>
              <c:idx val="2"/>
              <c:layout>
                <c:manualLayout>
                  <c:x val="1.3894819312506121E-2"/>
                  <c:y val="-2.011042101848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B4-4444-9A4C-315C8614233E}"/>
                </c:ext>
              </c:extLst>
            </c:dLbl>
            <c:dLbl>
              <c:idx val="3"/>
              <c:layout>
                <c:manualLayout>
                  <c:x val="-7.2613026432594832E-2"/>
                  <c:y val="-1.59375142349035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671091580553546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0.98</c:v>
                </c:pt>
                <c:pt idx="1">
                  <c:v>1</c:v>
                </c:pt>
                <c:pt idx="2">
                  <c:v>0.72</c:v>
                </c:pt>
                <c:pt idx="3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4-4444-9A4C-315C86142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17909599"/>
        <c:axId val="892396383"/>
      </c:barChart>
      <c:catAx>
        <c:axId val="10179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396383"/>
        <c:crosses val="autoZero"/>
        <c:auto val="1"/>
        <c:lblAlgn val="ctr"/>
        <c:lblOffset val="100"/>
        <c:noMultiLvlLbl val="0"/>
      </c:catAx>
      <c:valAx>
        <c:axId val="8923963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790959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30597734159241"/>
          <c:y val="0.91895841756900809"/>
          <c:w val="0.2619143807595225"/>
          <c:h val="4.8320490545235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5709709941711E-2"/>
          <c:y val="1.7249031096931211E-2"/>
          <c:w val="0.91601388450318511"/>
          <c:h val="0.854913028806331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423426981022998E-2"/>
                  <c:y val="9.64580306237514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B4-4444-9A4C-315C8614233E}"/>
                </c:ext>
              </c:extLst>
            </c:dLbl>
            <c:dLbl>
              <c:idx val="2"/>
              <c:layout>
                <c:manualLayout>
                  <c:x val="-8.9883070785542585E-2"/>
                  <c:y val="2.062208736442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B4-4444-9A4C-315C8614233E}"/>
                </c:ext>
              </c:extLst>
            </c:dLbl>
            <c:dLbl>
              <c:idx val="3"/>
              <c:layout>
                <c:manualLayout>
                  <c:x val="-6.7744146887764936E-2"/>
                  <c:y val="7.674995189183611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</c:v>
                </c:pt>
                <c:pt idx="1">
                  <c:v>0.37</c:v>
                </c:pt>
                <c:pt idx="2">
                  <c:v>0.91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44-9A4C-315C86142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368963262263026E-2"/>
                  <c:y val="-3.6195931769144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B4-4444-9A4C-315C8614233E}"/>
                </c:ext>
              </c:extLst>
            </c:dLbl>
            <c:dLbl>
              <c:idx val="1"/>
              <c:layout>
                <c:manualLayout>
                  <c:x val="-0.1490814775968991"/>
                  <c:y val="-3.1875028469807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7B4-4444-9A4C-315C8614233E}"/>
                </c:ext>
              </c:extLst>
            </c:dLbl>
            <c:dLbl>
              <c:idx val="2"/>
              <c:layout>
                <c:manualLayout>
                  <c:x val="-0.12472628091257078"/>
                  <c:y val="-1.021250328855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B4-4444-9A4C-315C8614233E}"/>
                </c:ext>
              </c:extLst>
            </c:dLbl>
            <c:dLbl>
              <c:idx val="3"/>
              <c:layout>
                <c:manualLayout>
                  <c:x val="-0.12985692216806044"/>
                  <c:y val="7.47791440186445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39001266818524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</c:v>
                </c:pt>
                <c:pt idx="1">
                  <c:v>0.3</c:v>
                </c:pt>
                <c:pt idx="2">
                  <c:v>0.92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4-4444-9A4C-315C86142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2429290360490547E-2"/>
                  <c:y val="-8.99208980934293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B4-4444-9A4C-315C8614233E}"/>
                </c:ext>
              </c:extLst>
            </c:dLbl>
            <c:dLbl>
              <c:idx val="1"/>
              <c:layout>
                <c:manualLayout>
                  <c:x val="-7.9939091618463326E-2"/>
                  <c:y val="-1.308542057690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B4-4444-9A4C-315C8614233E}"/>
                </c:ext>
              </c:extLst>
            </c:dLbl>
            <c:dLbl>
              <c:idx val="2"/>
              <c:layout>
                <c:manualLayout>
                  <c:x val="-8.1941738984839252E-2"/>
                  <c:y val="-5.324899763038241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B4-4444-9A4C-315C8614233E}"/>
                </c:ext>
              </c:extLst>
            </c:dLbl>
            <c:dLbl>
              <c:idx val="3"/>
              <c:layout>
                <c:manualLayout>
                  <c:x val="-7.1443004223781442E-2"/>
                  <c:y val="2.4787557137159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</c:v>
                </c:pt>
                <c:pt idx="1">
                  <c:v>0.3</c:v>
                </c:pt>
                <c:pt idx="2">
                  <c:v>0.92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4-4444-9A4C-315C861423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944825472845598E-2"/>
                  <c:y val="-4.72250188481752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B4-4444-9A4C-315C8614233E}"/>
                </c:ext>
              </c:extLst>
            </c:dLbl>
            <c:dLbl>
              <c:idx val="1"/>
              <c:layout>
                <c:manualLayout>
                  <c:x val="-9.6665020095269463E-2"/>
                  <c:y val="7.85125234614451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B4-4444-9A4C-315C8614233E}"/>
                </c:ext>
              </c:extLst>
            </c:dLbl>
            <c:dLbl>
              <c:idx val="2"/>
              <c:layout>
                <c:manualLayout>
                  <c:x val="1.3894819312506121E-2"/>
                  <c:y val="-2.011042101848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B4-4444-9A4C-315C8614233E}"/>
                </c:ext>
              </c:extLst>
            </c:dLbl>
            <c:dLbl>
              <c:idx val="3"/>
              <c:layout>
                <c:manualLayout>
                  <c:x val="-3.5701536293876637E-2"/>
                  <c:y val="-6.3162533083078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</c:v>
                </c:pt>
                <c:pt idx="1">
                  <c:v>1</c:v>
                </c:pt>
                <c:pt idx="2">
                  <c:v>0.61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4-4444-9A4C-315C86142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17909599"/>
        <c:axId val="892396383"/>
      </c:barChart>
      <c:catAx>
        <c:axId val="10179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396383"/>
        <c:crosses val="autoZero"/>
        <c:auto val="1"/>
        <c:lblAlgn val="ctr"/>
        <c:lblOffset val="100"/>
        <c:noMultiLvlLbl val="0"/>
      </c:catAx>
      <c:valAx>
        <c:axId val="8923963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790959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30597734159241"/>
          <c:y val="0.91895841756900809"/>
          <c:w val="0.2619143807595225"/>
          <c:h val="4.8320490545235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5709709941711E-2"/>
          <c:y val="1.7249031096931211E-2"/>
          <c:w val="0.91601388450318511"/>
          <c:h val="0.854913028806331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423426981022998E-2"/>
                  <c:y val="9.6458030623751401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B4-4444-9A4C-315C8614233E}"/>
                </c:ext>
              </c:extLst>
            </c:dLbl>
            <c:dLbl>
              <c:idx val="2"/>
              <c:layout>
                <c:manualLayout>
                  <c:x val="-8.9883070785542585E-2"/>
                  <c:y val="2.062208736442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7B4-4444-9A4C-315C8614233E}"/>
                </c:ext>
              </c:extLst>
            </c:dLbl>
            <c:dLbl>
              <c:idx val="3"/>
              <c:layout>
                <c:manualLayout>
                  <c:x val="-6.7744146887764936E-2"/>
                  <c:y val="7.6749951891836113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</c:v>
                </c:pt>
                <c:pt idx="1">
                  <c:v>0.37</c:v>
                </c:pt>
                <c:pt idx="2">
                  <c:v>0.91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4-4444-9A4C-315C86142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8368963262263026E-2"/>
                  <c:y val="-3.6195931769144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B4-4444-9A4C-315C8614233E}"/>
                </c:ext>
              </c:extLst>
            </c:dLbl>
            <c:dLbl>
              <c:idx val="1"/>
              <c:layout>
                <c:manualLayout>
                  <c:x val="-0.1490814775968991"/>
                  <c:y val="-3.18750284698071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7B4-4444-9A4C-315C8614233E}"/>
                </c:ext>
              </c:extLst>
            </c:dLbl>
            <c:dLbl>
              <c:idx val="2"/>
              <c:layout>
                <c:manualLayout>
                  <c:x val="-0.12472628091257078"/>
                  <c:y val="-1.02125032885532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B4-4444-9A4C-315C8614233E}"/>
                </c:ext>
              </c:extLst>
            </c:dLbl>
            <c:dLbl>
              <c:idx val="3"/>
              <c:layout>
                <c:manualLayout>
                  <c:x val="-0.12985692216806044"/>
                  <c:y val="7.47791440186445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539001266818524E-2"/>
                      <c:h val="5.03182575827297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</c:v>
                </c:pt>
                <c:pt idx="1">
                  <c:v>0.3</c:v>
                </c:pt>
                <c:pt idx="2">
                  <c:v>0.92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B4-4444-9A4C-315C86142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2429290360490547E-2"/>
                  <c:y val="-8.99208980934293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B4-4444-9A4C-315C8614233E}"/>
                </c:ext>
              </c:extLst>
            </c:dLbl>
            <c:dLbl>
              <c:idx val="1"/>
              <c:layout>
                <c:manualLayout>
                  <c:x val="-7.9939091618463326E-2"/>
                  <c:y val="-1.3085420576907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7B4-4444-9A4C-315C8614233E}"/>
                </c:ext>
              </c:extLst>
            </c:dLbl>
            <c:dLbl>
              <c:idx val="2"/>
              <c:layout>
                <c:manualLayout>
                  <c:x val="-8.1941738984839252E-2"/>
                  <c:y val="-5.324899763038241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B4-4444-9A4C-315C8614233E}"/>
                </c:ext>
              </c:extLst>
            </c:dLbl>
            <c:dLbl>
              <c:idx val="3"/>
              <c:layout>
                <c:manualLayout>
                  <c:x val="-7.1443004223781442E-2"/>
                  <c:y val="2.4787557137159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</c:v>
                </c:pt>
                <c:pt idx="1">
                  <c:v>0.27</c:v>
                </c:pt>
                <c:pt idx="2">
                  <c:v>0.86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B4-4444-9A4C-315C861423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944825472845598E-2"/>
                  <c:y val="-4.72250188481752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B4-4444-9A4C-315C8614233E}"/>
                </c:ext>
              </c:extLst>
            </c:dLbl>
            <c:dLbl>
              <c:idx val="1"/>
              <c:layout>
                <c:manualLayout>
                  <c:x val="-9.6665020095269463E-2"/>
                  <c:y val="7.85125234614451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7B4-4444-9A4C-315C8614233E}"/>
                </c:ext>
              </c:extLst>
            </c:dLbl>
            <c:dLbl>
              <c:idx val="2"/>
              <c:layout>
                <c:manualLayout>
                  <c:x val="1.3894819312506121E-2"/>
                  <c:y val="-2.011042101848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B4-4444-9A4C-315C8614233E}"/>
                </c:ext>
              </c:extLst>
            </c:dLbl>
            <c:dLbl>
              <c:idx val="3"/>
              <c:layout>
                <c:manualLayout>
                  <c:x val="-3.5701536293876637E-2"/>
                  <c:y val="-6.3162533083078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B4-4444-9A4C-315C86142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 score</c:v>
                </c:pt>
                <c:pt idx="1">
                  <c:v>Recall score</c:v>
                </c:pt>
                <c:pt idx="2">
                  <c:v>Precsion score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0.99</c:v>
                </c:pt>
                <c:pt idx="1">
                  <c:v>1</c:v>
                </c:pt>
                <c:pt idx="2">
                  <c:v>0.49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B4-4444-9A4C-315C86142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17909599"/>
        <c:axId val="892396383"/>
      </c:barChart>
      <c:catAx>
        <c:axId val="10179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2396383"/>
        <c:crosses val="autoZero"/>
        <c:auto val="1"/>
        <c:lblAlgn val="ctr"/>
        <c:lblOffset val="100"/>
        <c:noMultiLvlLbl val="0"/>
      </c:catAx>
      <c:valAx>
        <c:axId val="8923963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790959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30597734159241"/>
          <c:y val="0.91895841756900809"/>
          <c:w val="0.2619143807595225"/>
          <c:h val="4.8320490545235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0.59</c:v>
                </c:pt>
                <c:pt idx="1">
                  <c:v>0.54</c:v>
                </c:pt>
                <c:pt idx="2">
                  <c:v>0.53</c:v>
                </c:pt>
                <c:pt idx="3">
                  <c:v>0.52</c:v>
                </c:pt>
                <c:pt idx="4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D3-4AA1-A780-27F99EC2E7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90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0.52</c:v>
                </c:pt>
                <c:pt idx="1">
                  <c:v>0.46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D3-4AA1-A780-27F99EC2E7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90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0.45</c:v>
                </c:pt>
                <c:pt idx="1">
                  <c:v>0.43</c:v>
                </c:pt>
                <c:pt idx="2">
                  <c:v>0.43</c:v>
                </c:pt>
                <c:pt idx="3">
                  <c:v>0.45</c:v>
                </c:pt>
                <c:pt idx="4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D3-4AA1-A780-27F99EC2E7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90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0.93</c:v>
                </c:pt>
                <c:pt idx="1">
                  <c:v>0.96</c:v>
                </c:pt>
                <c:pt idx="2">
                  <c:v>0.84</c:v>
                </c:pt>
                <c:pt idx="3">
                  <c:v>0.76</c:v>
                </c:pt>
                <c:pt idx="4">
                  <c:v>0.66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D3-4AA1-A780-27F99EC2E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206127"/>
        <c:axId val="725818815"/>
      </c:lineChart>
      <c:catAx>
        <c:axId val="129220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5818815"/>
        <c:crosses val="autoZero"/>
        <c:auto val="1"/>
        <c:lblAlgn val="ctr"/>
        <c:lblOffset val="100"/>
        <c:noMultiLvlLbl val="0"/>
      </c:catAx>
      <c:valAx>
        <c:axId val="725818815"/>
        <c:scaling>
          <c:orientation val="minMax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20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0.85113</cdr:x>
      <cdr:y>0</cdr:y>
    </cdr:from>
    <cdr:to>
      <cdr:x>0.91146</cdr:x>
      <cdr:y>0.09701</cdr:y>
    </cdr:to>
    <cdr:sp macro="" textlink="">
      <cdr:nvSpPr>
        <cdr:cNvPr id="2" name="화살표: 아래쪽 1">
          <a:extLst xmlns:a="http://schemas.openxmlformats.org/drawingml/2006/main">
            <a:ext uri="{FF2B5EF4-FFF2-40B4-BE49-F238E27FC236}">
              <a16:creationId xmlns:a16="http://schemas.microsoft.com/office/drawing/2014/main" id="{5268758C-9ED7-4CEA-85A6-D629BCB52354}"/>
            </a:ext>
          </a:extLst>
        </cdr:cNvPr>
        <cdr:cNvSpPr/>
      </cdr:nvSpPr>
      <cdr:spPr>
        <a:xfrm xmlns:a="http://schemas.openxmlformats.org/drawingml/2006/main" rot="2621987">
          <a:off x="6735413" y="-1164333"/>
          <a:ext cx="477425" cy="521765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0.70344</cdr:x>
      <cdr:y>0.67094</cdr:y>
    </cdr:from>
    <cdr:to>
      <cdr:x>0.82512</cdr:x>
      <cdr:y>0.76795</cdr:y>
    </cdr:to>
    <cdr:sp macro="" textlink="">
      <cdr:nvSpPr>
        <cdr:cNvPr id="4" name="화살표: 아래쪽 3">
          <a:extLst xmlns:a="http://schemas.openxmlformats.org/drawingml/2006/main">
            <a:ext uri="{FF2B5EF4-FFF2-40B4-BE49-F238E27FC236}">
              <a16:creationId xmlns:a16="http://schemas.microsoft.com/office/drawing/2014/main" id="{90026160-FDAE-47AE-97F7-260D28D17092}"/>
            </a:ext>
          </a:extLst>
        </cdr:cNvPr>
        <cdr:cNvSpPr/>
      </cdr:nvSpPr>
      <cdr:spPr>
        <a:xfrm xmlns:a="http://schemas.openxmlformats.org/drawingml/2006/main" rot="562871">
          <a:off x="5566673" y="3608648"/>
          <a:ext cx="962921" cy="521765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0.3948</cdr:x>
      <cdr:y>0.46386</cdr:y>
    </cdr:from>
    <cdr:to>
      <cdr:x>0.46073</cdr:x>
      <cdr:y>0.63083</cdr:y>
    </cdr:to>
    <cdr:sp macro="" textlink="">
      <cdr:nvSpPr>
        <cdr:cNvPr id="5" name="화살표: 아래쪽 4">
          <a:extLst xmlns:a="http://schemas.openxmlformats.org/drawingml/2006/main">
            <a:ext uri="{FF2B5EF4-FFF2-40B4-BE49-F238E27FC236}">
              <a16:creationId xmlns:a16="http://schemas.microsoft.com/office/drawing/2014/main" id="{3E0A95C4-0856-4239-94E5-1641863F63DC}"/>
            </a:ext>
          </a:extLst>
        </cdr:cNvPr>
        <cdr:cNvSpPr/>
      </cdr:nvSpPr>
      <cdr:spPr>
        <a:xfrm xmlns:a="http://schemas.openxmlformats.org/drawingml/2006/main" rot="5400000">
          <a:off x="2936134" y="2683004"/>
          <a:ext cx="898021" cy="521765"/>
        </a:xfrm>
        <a:prstGeom xmlns:a="http://schemas.openxmlformats.org/drawingml/2006/main" prst="downArrow">
          <a:avLst>
            <a:gd name="adj1" fmla="val 50000"/>
            <a:gd name="adj2" fmla="val 52816"/>
          </a:avLst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D4F9-470F-4A46-858A-D0BAF27CA1D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6C674-F74F-4AA2-9CE5-00B1E6BCB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1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지난시간 </a:t>
            </a:r>
            <a:r>
              <a:rPr lang="en-US" altLang="ko-KR" dirty="0"/>
              <a:t>/</a:t>
            </a:r>
            <a:r>
              <a:rPr lang="ko-KR" altLang="en-US" dirty="0"/>
              <a:t>도출한 결과를 바탕으로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불균형 데이터에 대한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솔루션 조사와</a:t>
            </a:r>
            <a:r>
              <a:rPr lang="en-US" altLang="ko-KR" dirty="0"/>
              <a:t>/</a:t>
            </a:r>
            <a:r>
              <a:rPr lang="ko-KR" altLang="en-US" dirty="0"/>
              <a:t> 그에 따른 실험을 통해</a:t>
            </a:r>
            <a:r>
              <a:rPr lang="en-US" altLang="ko-KR" dirty="0"/>
              <a:t>/ </a:t>
            </a:r>
            <a:r>
              <a:rPr lang="ko-KR" altLang="en-US" dirty="0"/>
              <a:t>모델의 정확도와 성능지표를 비교해보았습니다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9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F1 score</a:t>
            </a:r>
            <a:r>
              <a:rPr lang="ko-KR" altLang="en-US" dirty="0"/>
              <a:t>값부분에서</a:t>
            </a:r>
            <a:r>
              <a:rPr lang="en-US" altLang="ko-KR" dirty="0"/>
              <a:t>,/ O0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바이트때보단 높진 않지만</a:t>
            </a:r>
            <a:r>
              <a:rPr lang="en-US" altLang="ko-KR" dirty="0"/>
              <a:t>,/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최적화 옵션보다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0.76</a:t>
            </a:r>
            <a:r>
              <a:rPr lang="ko-KR" altLang="en-US" dirty="0"/>
              <a:t>으로 높게 나왔습니다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</a:t>
            </a:r>
            <a:r>
              <a:rPr lang="en-US" altLang="ko-KR" dirty="0"/>
              <a:t>30</a:t>
            </a:r>
            <a:r>
              <a:rPr lang="ko-KR" altLang="en-US" dirty="0"/>
              <a:t>바이트와 달리 정확도를 제외하고 전체적으로 낮아지는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모습을 보였습니다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45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F1 score</a:t>
            </a:r>
            <a:r>
              <a:rPr lang="ko-KR" altLang="en-US" dirty="0"/>
              <a:t>부분에서 </a:t>
            </a:r>
            <a:r>
              <a:rPr lang="en-US" altLang="ko-KR" dirty="0"/>
              <a:t>O0</a:t>
            </a:r>
            <a:r>
              <a:rPr lang="ko-KR" altLang="en-US" dirty="0" err="1"/>
              <a:t>일때</a:t>
            </a:r>
            <a:r>
              <a:rPr lang="en-US" altLang="ko-KR" dirty="0"/>
              <a:t>,  </a:t>
            </a:r>
            <a:r>
              <a:rPr lang="ko-KR" altLang="en-US" dirty="0"/>
              <a:t>재현율이 낮아지는 현상이 나타나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0.66</a:t>
            </a:r>
            <a:r>
              <a:rPr lang="ko-KR" altLang="en-US" dirty="0"/>
              <a:t>으로 다른 바이트보단 낮게 나왔지만</a:t>
            </a:r>
            <a:r>
              <a:rPr lang="en-US" altLang="ko-KR" dirty="0"/>
              <a:t>, </a:t>
            </a:r>
            <a:r>
              <a:rPr lang="ko-KR" altLang="en-US" dirty="0"/>
              <a:t>다른 옵션들은 이전 </a:t>
            </a:r>
            <a:r>
              <a:rPr lang="en-US" altLang="ko-KR" dirty="0"/>
              <a:t>50</a:t>
            </a:r>
            <a:r>
              <a:rPr lang="ko-KR" altLang="en-US" dirty="0"/>
              <a:t>바이트와 같은 값을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유지하거나 조금 오르는 현상을 보였습니다</a:t>
            </a:r>
            <a:r>
              <a:rPr lang="en-US" altLang="ko-KR" dirty="0"/>
              <a:t>. </a:t>
            </a:r>
            <a:r>
              <a:rPr lang="ko-KR" altLang="en-US" dirty="0"/>
              <a:t>나머지 부분은 이전 </a:t>
            </a:r>
            <a:r>
              <a:rPr lang="en-US" altLang="ko-KR" dirty="0"/>
              <a:t>50</a:t>
            </a:r>
            <a:r>
              <a:rPr lang="ko-KR" altLang="en-US" dirty="0"/>
              <a:t>바이트와 특이하게 다른 부분은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3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정리해서 말씀을 드리자면</a:t>
            </a:r>
            <a:r>
              <a:rPr lang="en-US" altLang="ko-KR" dirty="0"/>
              <a:t>, /</a:t>
            </a:r>
            <a:r>
              <a:rPr lang="ko-KR" altLang="en-US" dirty="0"/>
              <a:t>제일 중요한 </a:t>
            </a:r>
            <a:r>
              <a:rPr lang="en-US" altLang="ko-KR" dirty="0"/>
              <a:t>F1 Score</a:t>
            </a:r>
            <a:r>
              <a:rPr lang="ko-KR" altLang="en-US" dirty="0"/>
              <a:t>값을 중심으로</a:t>
            </a:r>
            <a:r>
              <a:rPr lang="en-US" altLang="ko-KR" dirty="0"/>
              <a:t>, /</a:t>
            </a:r>
            <a:r>
              <a:rPr lang="ko-KR" altLang="en-US" dirty="0"/>
              <a:t>보았을 때</a:t>
            </a:r>
            <a:r>
              <a:rPr lang="en-US" altLang="ko-KR" dirty="0"/>
              <a:t>,/</a:t>
            </a:r>
          </a:p>
          <a:p>
            <a:endParaRPr lang="en-US" altLang="ko-KR" dirty="0"/>
          </a:p>
          <a:p>
            <a:r>
              <a:rPr lang="ko-KR" altLang="en-US" dirty="0"/>
              <a:t>전체적으로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/1</a:t>
            </a:r>
            <a:r>
              <a:rPr lang="ko-KR" altLang="en-US" dirty="0"/>
              <a:t>에서부터 거리가 멀어질수록</a:t>
            </a:r>
            <a:r>
              <a:rPr lang="en-US" altLang="ko-KR" dirty="0"/>
              <a:t>,/ F1 </a:t>
            </a:r>
            <a:r>
              <a:rPr lang="ko-KR" altLang="en-US" dirty="0" err="1"/>
              <a:t>스코어값이</a:t>
            </a:r>
            <a:r>
              <a:rPr lang="ko-KR" altLang="en-US" dirty="0"/>
              <a:t> 낮아지는 현상을 </a:t>
            </a:r>
            <a:r>
              <a:rPr lang="en-US" altLang="ko-KR" dirty="0"/>
              <a:t>/</a:t>
            </a:r>
            <a:r>
              <a:rPr lang="ko-KR" altLang="en-US" dirty="0"/>
              <a:t>볼 </a:t>
            </a:r>
            <a:r>
              <a:rPr lang="ko-KR" altLang="en-US" dirty="0" err="1"/>
              <a:t>수있습니다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바이트일때</a:t>
            </a:r>
            <a:r>
              <a:rPr lang="en-US" altLang="ko-KR" dirty="0"/>
              <a:t>,/ O0</a:t>
            </a:r>
            <a:r>
              <a:rPr lang="ko-KR" altLang="en-US" dirty="0"/>
              <a:t>이  </a:t>
            </a:r>
            <a:r>
              <a:rPr lang="en-US" altLang="ko-KR"/>
              <a:t>0.96</a:t>
            </a:r>
            <a:r>
              <a:rPr lang="ko-KR" altLang="en-US"/>
              <a:t>으로 </a:t>
            </a:r>
            <a:r>
              <a:rPr lang="ko-KR" altLang="en-US" dirty="0"/>
              <a:t>제일 높고</a:t>
            </a:r>
            <a:r>
              <a:rPr lang="en-US" altLang="ko-KR" dirty="0"/>
              <a:t>, /3</a:t>
            </a:r>
            <a:r>
              <a:rPr lang="ko-KR" altLang="en-US" dirty="0"/>
              <a:t>바이트일 때</a:t>
            </a:r>
            <a:r>
              <a:rPr lang="en-US" altLang="ko-KR" dirty="0"/>
              <a:t>, O3</a:t>
            </a:r>
            <a:r>
              <a:rPr lang="ko-KR" altLang="en-US" dirty="0"/>
              <a:t>가 </a:t>
            </a:r>
            <a:r>
              <a:rPr lang="en-US" altLang="ko-KR" dirty="0"/>
              <a:t>0.59</a:t>
            </a:r>
            <a:r>
              <a:rPr lang="ko-KR" altLang="en-US" dirty="0"/>
              <a:t>로 두번째로 </a:t>
            </a:r>
            <a:r>
              <a:rPr lang="ko-KR" altLang="en-US" dirty="0" err="1"/>
              <a:t>높은값을</a:t>
            </a:r>
            <a:r>
              <a:rPr lang="ko-KR" altLang="en-US" dirty="0"/>
              <a:t> 보입니다</a:t>
            </a:r>
            <a:r>
              <a:rPr lang="en-US" altLang="ko-KR" dirty="0"/>
              <a:t>. /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10</a:t>
            </a:r>
            <a:r>
              <a:rPr lang="ko-KR" altLang="en-US" dirty="0"/>
              <a:t>바이트와 </a:t>
            </a:r>
            <a:r>
              <a:rPr lang="en-US" altLang="ko-KR" dirty="0"/>
              <a:t>30</a:t>
            </a:r>
            <a:r>
              <a:rPr lang="ko-KR" altLang="en-US" dirty="0"/>
              <a:t>바이트일때 </a:t>
            </a:r>
            <a:r>
              <a:rPr lang="en-US" altLang="ko-KR" dirty="0"/>
              <a:t>, O0</a:t>
            </a:r>
            <a:r>
              <a:rPr lang="ko-KR" altLang="en-US" dirty="0"/>
              <a:t>를 제외하고</a:t>
            </a:r>
            <a:r>
              <a:rPr lang="en-US" altLang="ko-KR" dirty="0"/>
              <a:t>, </a:t>
            </a:r>
            <a:r>
              <a:rPr lang="ko-KR" altLang="en-US" dirty="0"/>
              <a:t>나머지 옵션에 대해서는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비슷한 수치를</a:t>
            </a:r>
            <a:r>
              <a:rPr lang="en-US" altLang="ko-KR" dirty="0"/>
              <a:t>/</a:t>
            </a:r>
            <a:r>
              <a:rPr lang="ko-KR" altLang="en-US" dirty="0"/>
              <a:t> 보이는 것을 확인 할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두번째 결과로는</a:t>
            </a:r>
            <a:r>
              <a:rPr lang="en-US" altLang="ko-KR" dirty="0"/>
              <a:t>,/ </a:t>
            </a:r>
            <a:r>
              <a:rPr lang="ko-KR" altLang="en-US" dirty="0"/>
              <a:t>최적화 </a:t>
            </a:r>
            <a:r>
              <a:rPr lang="en-US" altLang="ko-KR" dirty="0"/>
              <a:t>O0</a:t>
            </a:r>
            <a:r>
              <a:rPr lang="ko-KR" altLang="en-US" dirty="0"/>
              <a:t>를 다른 최적화 옵션들과 </a:t>
            </a:r>
            <a:r>
              <a:rPr lang="en-US" altLang="ko-KR" dirty="0"/>
              <a:t>/</a:t>
            </a:r>
            <a:r>
              <a:rPr lang="ko-KR" altLang="en-US" dirty="0"/>
              <a:t>학습데이터로 </a:t>
            </a:r>
            <a:r>
              <a:rPr lang="ko-KR" altLang="en-US" dirty="0" err="1"/>
              <a:t>구성하게된다면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/>
              <a:t>마치 학습데이터를 </a:t>
            </a:r>
            <a:r>
              <a:rPr lang="en-US" altLang="ko-KR" dirty="0"/>
              <a:t>/0,1,3</a:t>
            </a:r>
            <a:r>
              <a:rPr lang="ko-KR" altLang="en-US" dirty="0"/>
              <a:t>를 가지고 구성하고</a:t>
            </a:r>
            <a:r>
              <a:rPr lang="en-US" altLang="ko-KR" dirty="0"/>
              <a:t>,/ </a:t>
            </a:r>
            <a:r>
              <a:rPr lang="ko-KR" altLang="en-US" dirty="0"/>
              <a:t>테스트를 </a:t>
            </a:r>
            <a:r>
              <a:rPr lang="en-US" altLang="ko-KR" dirty="0"/>
              <a:t>2</a:t>
            </a:r>
            <a:r>
              <a:rPr lang="ko-KR" altLang="en-US" dirty="0"/>
              <a:t>버전을 한다면</a:t>
            </a:r>
            <a:r>
              <a:rPr lang="en-US" altLang="ko-KR" dirty="0"/>
              <a:t>,/</a:t>
            </a:r>
          </a:p>
          <a:p>
            <a:endParaRPr lang="en-US" altLang="ko-KR" dirty="0"/>
          </a:p>
          <a:p>
            <a:r>
              <a:rPr lang="en-US" altLang="ko-KR" dirty="0"/>
              <a:t> 1,3</a:t>
            </a:r>
            <a:r>
              <a:rPr lang="ko-KR" altLang="en-US" dirty="0"/>
              <a:t>를 학습데이터로 했을 때보다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, </a:t>
            </a:r>
            <a:r>
              <a:rPr lang="ko-KR" altLang="en-US" dirty="0"/>
              <a:t>다른 최적화 옵션들의</a:t>
            </a:r>
            <a:r>
              <a:rPr lang="en-US" altLang="ko-KR" dirty="0"/>
              <a:t>/</a:t>
            </a:r>
            <a:r>
              <a:rPr lang="ko-KR" altLang="en-US" dirty="0"/>
              <a:t> 평가지표가 낮아지는 현상</a:t>
            </a:r>
            <a:r>
              <a:rPr lang="en-US" altLang="ko-KR" dirty="0"/>
              <a:t>/</a:t>
            </a:r>
            <a:r>
              <a:rPr lang="ko-KR" altLang="en-US" dirty="0"/>
              <a:t> 또한 발견했습니다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이전의 표를 보시게 되면</a:t>
            </a:r>
            <a:r>
              <a:rPr lang="en-US" altLang="ko-KR" dirty="0"/>
              <a:t>, /O0</a:t>
            </a:r>
            <a:r>
              <a:rPr lang="ko-KR" altLang="en-US" dirty="0"/>
              <a:t>에 대해 재현율은 값이 </a:t>
            </a:r>
            <a:r>
              <a:rPr lang="en-US" altLang="ko-KR" dirty="0"/>
              <a:t>/1</a:t>
            </a:r>
            <a:r>
              <a:rPr lang="ko-KR" altLang="en-US" dirty="0" err="1"/>
              <a:t>인것을</a:t>
            </a:r>
            <a:r>
              <a:rPr lang="ko-KR" altLang="en-US" dirty="0"/>
              <a:t> 알 </a:t>
            </a:r>
            <a:r>
              <a:rPr lang="ko-KR" altLang="en-US" dirty="0" err="1"/>
              <a:t>수있습니다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위에 그래프를 보시면</a:t>
            </a:r>
            <a:r>
              <a:rPr lang="en-US" altLang="ko-KR" dirty="0"/>
              <a:t>/</a:t>
            </a:r>
            <a:r>
              <a:rPr lang="ko-KR" altLang="en-US" dirty="0"/>
              <a:t>나머지 옵션에 대해서는 </a:t>
            </a:r>
            <a:r>
              <a:rPr lang="en-US" altLang="ko-KR" dirty="0"/>
              <a:t>/</a:t>
            </a:r>
            <a:r>
              <a:rPr lang="ko-KR" altLang="en-US" dirty="0"/>
              <a:t>현저히 낮아 </a:t>
            </a:r>
            <a:r>
              <a:rPr lang="en-US" altLang="ko-KR" dirty="0"/>
              <a:t>O0</a:t>
            </a:r>
            <a:r>
              <a:rPr lang="ko-KR" altLang="en-US" dirty="0"/>
              <a:t>을 제외한 </a:t>
            </a:r>
            <a:r>
              <a:rPr lang="en-US" altLang="ko-KR" dirty="0"/>
              <a:t>/</a:t>
            </a:r>
            <a:r>
              <a:rPr lang="ko-KR" altLang="en-US" dirty="0"/>
              <a:t>나머지 최적화 옵션에 </a:t>
            </a:r>
            <a:r>
              <a:rPr lang="en-US" altLang="ko-KR" dirty="0"/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맞춘 데이터 재구성이 </a:t>
            </a:r>
            <a:r>
              <a:rPr lang="en-US" altLang="ko-KR" dirty="0"/>
              <a:t>/</a:t>
            </a:r>
            <a:r>
              <a:rPr lang="ko-KR" altLang="en-US" dirty="0"/>
              <a:t>필요할 것으로 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5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방향성에 대해</a:t>
            </a:r>
            <a:r>
              <a:rPr lang="en-US" altLang="ko-KR" dirty="0"/>
              <a:t>/</a:t>
            </a:r>
            <a:r>
              <a:rPr lang="ko-KR" altLang="en-US" dirty="0"/>
              <a:t>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실험결과 지난결과보다는</a:t>
            </a:r>
            <a:r>
              <a:rPr lang="en-US" altLang="ko-KR" dirty="0"/>
              <a:t>/</a:t>
            </a:r>
            <a:r>
              <a:rPr lang="ko-KR" altLang="en-US" dirty="0"/>
              <a:t> 나은 결과를 보였습니다</a:t>
            </a:r>
            <a:r>
              <a:rPr lang="en-US" altLang="ko-KR" dirty="0"/>
              <a:t>./</a:t>
            </a:r>
          </a:p>
          <a:p>
            <a:r>
              <a:rPr lang="ko-KR" altLang="en-US" dirty="0"/>
              <a:t>이전 </a:t>
            </a:r>
            <a:r>
              <a:rPr lang="en-US" altLang="ko-KR" dirty="0"/>
              <a:t>F1 –score</a:t>
            </a:r>
            <a:r>
              <a:rPr lang="ko-KR" altLang="en-US" dirty="0"/>
              <a:t>부분에서 </a:t>
            </a:r>
            <a:r>
              <a:rPr lang="en-US" altLang="ko-KR" dirty="0"/>
              <a:t>0.1~0.2</a:t>
            </a:r>
            <a:r>
              <a:rPr lang="ko-KR" altLang="en-US" dirty="0"/>
              <a:t>밖에 안되던 값이 평균적으로 </a:t>
            </a:r>
            <a:r>
              <a:rPr lang="en-US" altLang="ko-KR" dirty="0"/>
              <a:t>0.4/5</a:t>
            </a:r>
            <a:r>
              <a:rPr lang="ko-KR" altLang="en-US" dirty="0"/>
              <a:t>에 미치는 결과를 보였으며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최적화 </a:t>
            </a:r>
            <a:r>
              <a:rPr lang="en-US" altLang="ko-KR" dirty="0"/>
              <a:t>O0</a:t>
            </a:r>
            <a:r>
              <a:rPr lang="ko-KR" altLang="en-US" dirty="0"/>
              <a:t>옵션에 대해서는 평균 </a:t>
            </a:r>
            <a:r>
              <a:rPr lang="en-US" altLang="ko-KR" dirty="0"/>
              <a:t>0.7 </a:t>
            </a:r>
            <a:r>
              <a:rPr lang="ko-KR" altLang="en-US" dirty="0"/>
              <a:t>이상의 수치를 보여 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바이트로 앞뒤로 잘라 </a:t>
            </a:r>
            <a:r>
              <a:rPr lang="en-US" altLang="ko-KR" dirty="0"/>
              <a:t>/</a:t>
            </a:r>
            <a:r>
              <a:rPr lang="ko-KR" altLang="en-US" dirty="0"/>
              <a:t>재구성한 데이터셋으로</a:t>
            </a:r>
            <a:r>
              <a:rPr lang="en-US" altLang="ko-KR" dirty="0"/>
              <a:t>/ </a:t>
            </a:r>
            <a:r>
              <a:rPr lang="ko-KR" altLang="en-US" dirty="0"/>
              <a:t>모델 학습결과  </a:t>
            </a:r>
            <a:r>
              <a:rPr lang="en-US" altLang="ko-KR" dirty="0"/>
              <a:t>/ </a:t>
            </a:r>
            <a:r>
              <a:rPr lang="ko-KR" altLang="en-US" dirty="0"/>
              <a:t>재현율은 조금 높게 나왔지만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f1-score</a:t>
            </a:r>
            <a:r>
              <a:rPr lang="ko-KR" altLang="en-US" dirty="0"/>
              <a:t>값이 아직 낮아서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비율을 조정하는 방법을</a:t>
            </a:r>
            <a:r>
              <a:rPr lang="en-US" altLang="ko-KR" dirty="0"/>
              <a:t>/</a:t>
            </a:r>
            <a:r>
              <a:rPr lang="ko-KR" altLang="en-US" dirty="0"/>
              <a:t> 좀 더 조사를 해보아야 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첫번쨰로</a:t>
            </a:r>
            <a:r>
              <a:rPr lang="en-US" altLang="ko-KR" dirty="0"/>
              <a:t>, </a:t>
            </a:r>
            <a:r>
              <a:rPr lang="ko-KR" altLang="en-US" dirty="0"/>
              <a:t>최적화 </a:t>
            </a:r>
            <a:r>
              <a:rPr lang="ko-KR" altLang="en-US" dirty="0" err="1"/>
              <a:t>옵션에따라</a:t>
            </a:r>
            <a:r>
              <a:rPr lang="en-US" altLang="ko-KR" dirty="0"/>
              <a:t>/</a:t>
            </a:r>
            <a:r>
              <a:rPr lang="ko-KR" altLang="en-US" dirty="0"/>
              <a:t> 지금은 </a:t>
            </a:r>
            <a:r>
              <a:rPr lang="en-US" altLang="ko-KR" dirty="0"/>
              <a:t>3</a:t>
            </a:r>
            <a:r>
              <a:rPr lang="ko-KR" altLang="en-US" dirty="0"/>
              <a:t>을 테스트를 한다면</a:t>
            </a:r>
            <a:r>
              <a:rPr lang="en-US" altLang="ko-KR" dirty="0"/>
              <a:t>, /012</a:t>
            </a:r>
            <a:r>
              <a:rPr lang="ko-KR" altLang="en-US" dirty="0"/>
              <a:t>를 학습으로 두었는데 </a:t>
            </a:r>
            <a:r>
              <a:rPr lang="en-US" altLang="ko-KR" dirty="0"/>
              <a:t>/210</a:t>
            </a:r>
            <a:r>
              <a:rPr lang="ko-KR" altLang="en-US" dirty="0"/>
              <a:t>으로 순서를 </a:t>
            </a:r>
            <a:r>
              <a:rPr lang="ko-KR" altLang="en-US" dirty="0" err="1"/>
              <a:t>바꿔야할지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아니면 </a:t>
            </a:r>
            <a:r>
              <a:rPr lang="en-US" altLang="ko-KR" dirty="0"/>
              <a:t>201</a:t>
            </a:r>
            <a:r>
              <a:rPr lang="ko-KR" altLang="en-US" dirty="0"/>
              <a:t>로 할지</a:t>
            </a:r>
            <a:r>
              <a:rPr lang="en-US" altLang="ko-KR" dirty="0"/>
              <a:t>/</a:t>
            </a:r>
            <a:r>
              <a:rPr lang="ko-KR" altLang="en-US" dirty="0"/>
              <a:t> 조금 더 확인해보아야 </a:t>
            </a:r>
            <a:r>
              <a:rPr lang="en-US" altLang="ko-KR" dirty="0"/>
              <a:t>/</a:t>
            </a:r>
            <a:r>
              <a:rPr lang="ko-KR" altLang="en-US" dirty="0" err="1"/>
              <a:t>할것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같은 </a:t>
            </a:r>
            <a:r>
              <a:rPr lang="en-US" altLang="ko-KR" dirty="0"/>
              <a:t>0</a:t>
            </a:r>
            <a:r>
              <a:rPr lang="ko-KR" altLang="en-US" dirty="0" err="1"/>
              <a:t>를빼고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나머지 최적화옵션들을</a:t>
            </a:r>
            <a:r>
              <a:rPr lang="en-US" altLang="ko-KR" dirty="0"/>
              <a:t>/</a:t>
            </a:r>
            <a:r>
              <a:rPr lang="ko-KR" altLang="en-US" dirty="0"/>
              <a:t> 다양한 </a:t>
            </a:r>
            <a:r>
              <a:rPr lang="en-US" altLang="ko-KR" dirty="0" err="1"/>
              <a:t>gcc</a:t>
            </a:r>
            <a:r>
              <a:rPr lang="ko-KR" altLang="en-US" dirty="0"/>
              <a:t>버전마다 비교를 </a:t>
            </a:r>
            <a:r>
              <a:rPr lang="en-US" altLang="ko-KR" dirty="0"/>
              <a:t>/</a:t>
            </a:r>
            <a:r>
              <a:rPr lang="ko-KR" altLang="en-US" dirty="0" err="1"/>
              <a:t>해보아야할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/</a:t>
            </a:r>
            <a:r>
              <a:rPr lang="ko-KR" altLang="en-US" dirty="0"/>
              <a:t>불균형 데이터 솔루션에 대한 조사로</a:t>
            </a:r>
            <a:r>
              <a:rPr lang="en-US" altLang="ko-KR" dirty="0"/>
              <a:t>/ </a:t>
            </a:r>
            <a:r>
              <a:rPr lang="ko-KR" altLang="en-US" dirty="0"/>
              <a:t>웨이트 </a:t>
            </a:r>
            <a:r>
              <a:rPr lang="ko-KR" altLang="en-US" dirty="0" err="1"/>
              <a:t>밸런싱이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시계열데이터에 </a:t>
            </a:r>
            <a:r>
              <a:rPr lang="en-US" altLang="ko-KR" dirty="0"/>
              <a:t>/</a:t>
            </a:r>
            <a:r>
              <a:rPr lang="ko-KR" altLang="en-US" dirty="0"/>
              <a:t>적용이 가능한지 </a:t>
            </a:r>
            <a:endParaRPr lang="en-US" altLang="ko-KR" dirty="0"/>
          </a:p>
          <a:p>
            <a:r>
              <a:rPr lang="ko-KR" altLang="en-US" dirty="0"/>
              <a:t>조사를 </a:t>
            </a:r>
            <a:r>
              <a:rPr lang="ko-KR" altLang="en-US" dirty="0" err="1"/>
              <a:t>해보아야합니다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세번째로는 숭실대에서 받은 </a:t>
            </a:r>
            <a:r>
              <a:rPr lang="en-US" altLang="ko-KR" dirty="0" err="1"/>
              <a:t>binutils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제외한 다른 것으로 모델학습을 </a:t>
            </a:r>
            <a:r>
              <a:rPr lang="en-US" altLang="ko-KR" dirty="0"/>
              <a:t>/</a:t>
            </a:r>
            <a:r>
              <a:rPr lang="ko-KR" altLang="en-US" dirty="0"/>
              <a:t>시켜 봐야할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-------------------------------------------------------------------------------------------------------------------------</a:t>
            </a:r>
          </a:p>
          <a:p>
            <a:r>
              <a:rPr lang="ko-KR" altLang="en-US" dirty="0"/>
              <a:t>중복함수 제거 질문 </a:t>
            </a:r>
            <a:r>
              <a:rPr lang="ko-KR" altLang="en-US" dirty="0" err="1"/>
              <a:t>받을시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내용은 같으면서 </a:t>
            </a:r>
            <a:r>
              <a:rPr lang="en-US" altLang="ko-KR" dirty="0"/>
              <a:t>/</a:t>
            </a:r>
            <a:r>
              <a:rPr lang="ko-KR" altLang="en-US" dirty="0"/>
              <a:t>이름이 다른 함수와</a:t>
            </a:r>
            <a:r>
              <a:rPr lang="en-US" altLang="ko-KR" dirty="0"/>
              <a:t>/</a:t>
            </a:r>
            <a:r>
              <a:rPr lang="ko-KR" altLang="en-US" dirty="0"/>
              <a:t> 이름은 같은데</a:t>
            </a:r>
            <a:r>
              <a:rPr lang="en-US" altLang="ko-KR" dirty="0"/>
              <a:t> </a:t>
            </a:r>
            <a:r>
              <a:rPr lang="ko-KR" altLang="en-US" dirty="0"/>
              <a:t>내용이 </a:t>
            </a:r>
            <a:r>
              <a:rPr lang="ko-KR" altLang="en-US" dirty="0" err="1"/>
              <a:t>다른함수에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대해 어떻게 할지 판단을 </a:t>
            </a:r>
            <a:r>
              <a:rPr lang="en-US" altLang="ko-KR" dirty="0"/>
              <a:t>/</a:t>
            </a:r>
            <a:r>
              <a:rPr lang="ko-KR" altLang="en-US" dirty="0" err="1"/>
              <a:t>하지못했구요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함수별로 다 정확한길이를 </a:t>
            </a:r>
            <a:r>
              <a:rPr lang="en-US" altLang="ko-KR" dirty="0"/>
              <a:t>/</a:t>
            </a:r>
            <a:r>
              <a:rPr lang="ko-KR" altLang="en-US" dirty="0"/>
              <a:t>확인해서 중복되면</a:t>
            </a:r>
            <a:r>
              <a:rPr lang="en-US" altLang="ko-KR" dirty="0"/>
              <a:t>, </a:t>
            </a:r>
            <a:r>
              <a:rPr lang="ko-KR" altLang="en-US" dirty="0" err="1"/>
              <a:t>빼야하고</a:t>
            </a:r>
            <a:r>
              <a:rPr lang="en-US" altLang="ko-KR" dirty="0"/>
              <a:t>,/</a:t>
            </a:r>
          </a:p>
          <a:p>
            <a:endParaRPr lang="en-US" altLang="ko-KR" dirty="0"/>
          </a:p>
          <a:p>
            <a:r>
              <a:rPr lang="ko-KR" altLang="en-US" dirty="0"/>
              <a:t>제약사항이 많은 것 같아서</a:t>
            </a:r>
            <a:r>
              <a:rPr lang="en-US" altLang="ko-KR" dirty="0"/>
              <a:t>, /</a:t>
            </a:r>
            <a:r>
              <a:rPr lang="ko-KR" altLang="en-US" dirty="0"/>
              <a:t>시도를 하다가 잠시 멈춘 상황입니다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1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목차를 말씀드리자면</a:t>
            </a:r>
            <a:r>
              <a:rPr lang="en-US" altLang="ko-KR" dirty="0"/>
              <a:t>, /</a:t>
            </a:r>
            <a:r>
              <a:rPr lang="ko-KR" altLang="en-US" dirty="0"/>
              <a:t>리뷰를 통해 지난번 실험의</a:t>
            </a:r>
            <a:r>
              <a:rPr lang="en-US" altLang="ko-KR" dirty="0"/>
              <a:t>/</a:t>
            </a:r>
            <a:r>
              <a:rPr lang="ko-KR" altLang="en-US" dirty="0"/>
              <a:t> 문제점을 짚어보고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문제점에 대해 </a:t>
            </a:r>
            <a:r>
              <a:rPr lang="en-US" altLang="ko-KR" dirty="0"/>
              <a:t>/</a:t>
            </a:r>
            <a:r>
              <a:rPr lang="ko-KR" altLang="en-US" dirty="0"/>
              <a:t>보완책으로 조사한 내용을 </a:t>
            </a:r>
            <a:r>
              <a:rPr lang="en-US" altLang="ko-KR" dirty="0"/>
              <a:t>/ </a:t>
            </a:r>
            <a:r>
              <a:rPr lang="ko-KR" altLang="en-US" dirty="0"/>
              <a:t>알아본 뒤에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중에 저희가</a:t>
            </a:r>
            <a:r>
              <a:rPr lang="en-US" altLang="ko-KR" dirty="0"/>
              <a:t>/</a:t>
            </a:r>
            <a:r>
              <a:rPr lang="ko-KR" altLang="en-US" dirty="0"/>
              <a:t> 제시한 방식에 대한 소개와</a:t>
            </a:r>
            <a:r>
              <a:rPr lang="en-US" altLang="ko-KR" dirty="0"/>
              <a:t> </a:t>
            </a:r>
            <a:r>
              <a:rPr lang="ko-KR" altLang="en-US" dirty="0"/>
              <a:t>방법을 말씀드리며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제시한 방식을 적용한 </a:t>
            </a:r>
            <a:r>
              <a:rPr lang="en-US" altLang="ko-KR" dirty="0"/>
              <a:t>/10</a:t>
            </a:r>
            <a:r>
              <a:rPr lang="ko-KR" altLang="en-US" dirty="0"/>
              <a:t>회 교차 검증했을 때 결과와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/ </a:t>
            </a:r>
            <a:r>
              <a:rPr lang="ko-KR" altLang="en-US" dirty="0"/>
              <a:t> 최적화 옵션과 조건에 따른 </a:t>
            </a:r>
            <a:r>
              <a:rPr lang="en-US" altLang="ko-KR" dirty="0"/>
              <a:t>/</a:t>
            </a:r>
            <a:r>
              <a:rPr lang="ko-KR" altLang="en-US" dirty="0"/>
              <a:t>모델학습 결과를 </a:t>
            </a:r>
            <a:r>
              <a:rPr lang="en-US" altLang="ko-KR" dirty="0"/>
              <a:t>/</a:t>
            </a:r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실험결과 와  </a:t>
            </a:r>
            <a:r>
              <a:rPr lang="en-US" altLang="ko-KR" dirty="0"/>
              <a:t>/</a:t>
            </a:r>
            <a:r>
              <a:rPr lang="ko-KR" altLang="en-US" dirty="0"/>
              <a:t>향후 방향성으로 </a:t>
            </a:r>
            <a:r>
              <a:rPr lang="en-US" altLang="ko-KR" dirty="0"/>
              <a:t>/</a:t>
            </a:r>
            <a:r>
              <a:rPr lang="ko-KR" altLang="en-US" dirty="0"/>
              <a:t>발표를 마무리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지난 결과로 </a:t>
            </a:r>
            <a:r>
              <a:rPr lang="en-US" altLang="ko-KR" dirty="0"/>
              <a:t>/</a:t>
            </a:r>
            <a:r>
              <a:rPr lang="ko-KR" altLang="en-US" dirty="0"/>
              <a:t>숭실대에서 추출한 </a:t>
            </a:r>
            <a:r>
              <a:rPr lang="en-US" altLang="ko-KR" dirty="0"/>
              <a:t>/</a:t>
            </a:r>
            <a:r>
              <a:rPr lang="ko-KR" altLang="en-US" dirty="0"/>
              <a:t>여러가지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 버전과</a:t>
            </a:r>
            <a:r>
              <a:rPr lang="en-US" altLang="ko-KR" dirty="0"/>
              <a:t>/</a:t>
            </a:r>
            <a:r>
              <a:rPr lang="ko-KR" altLang="en-US" dirty="0"/>
              <a:t> 최적화 옵션을 가지고 </a:t>
            </a:r>
            <a:r>
              <a:rPr lang="en-US" altLang="ko-KR" dirty="0"/>
              <a:t>/</a:t>
            </a:r>
            <a:r>
              <a:rPr lang="ko-KR" altLang="en-US" dirty="0"/>
              <a:t>모델학습을 돌렸을 때</a:t>
            </a:r>
            <a:r>
              <a:rPr lang="en-US" altLang="ko-KR" dirty="0"/>
              <a:t>,/</a:t>
            </a:r>
          </a:p>
          <a:p>
            <a:endParaRPr lang="en-US" altLang="ko-KR" dirty="0"/>
          </a:p>
          <a:p>
            <a:r>
              <a:rPr lang="ko-KR" altLang="en-US" dirty="0"/>
              <a:t>최적화 옵션별로</a:t>
            </a:r>
            <a:r>
              <a:rPr lang="en-US" altLang="ko-KR" dirty="0"/>
              <a:t>/</a:t>
            </a:r>
            <a:r>
              <a:rPr lang="ko-KR" altLang="en-US" dirty="0"/>
              <a:t> 모델의 정확도가 높았으나</a:t>
            </a:r>
            <a:r>
              <a:rPr lang="en-US" altLang="ko-KR" dirty="0"/>
              <a:t>, /</a:t>
            </a:r>
            <a:r>
              <a:rPr lang="ko-KR" altLang="en-US" dirty="0"/>
              <a:t>데이터셋 라벨 구성중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en-US" altLang="ko-KR" dirty="0"/>
              <a:t>98%</a:t>
            </a:r>
            <a:r>
              <a:rPr lang="ko-KR" altLang="en-US" dirty="0"/>
              <a:t>이상 </a:t>
            </a:r>
            <a:r>
              <a:rPr lang="en-US" altLang="ko-KR" dirty="0"/>
              <a:t>, /1</a:t>
            </a:r>
            <a:r>
              <a:rPr lang="ko-KR" altLang="en-US" dirty="0"/>
              <a:t>이 </a:t>
            </a:r>
            <a:r>
              <a:rPr lang="en-US" altLang="ko-KR" dirty="0"/>
              <a:t>2% </a:t>
            </a:r>
            <a:r>
              <a:rPr lang="ko-KR" altLang="en-US" dirty="0"/>
              <a:t>으로 구성되어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/>
              <a:t>실질적으로  라벨 </a:t>
            </a:r>
            <a:r>
              <a:rPr lang="en-US" altLang="ko-KR" dirty="0"/>
              <a:t>1</a:t>
            </a:r>
            <a:r>
              <a:rPr lang="ko-KR" altLang="en-US" dirty="0"/>
              <a:t> 이라고 </a:t>
            </a:r>
            <a:r>
              <a:rPr lang="en-US" altLang="ko-KR" dirty="0"/>
              <a:t>/</a:t>
            </a:r>
            <a:r>
              <a:rPr lang="ko-KR" altLang="en-US" dirty="0"/>
              <a:t>학습 했던 부분을 </a:t>
            </a:r>
            <a:r>
              <a:rPr lang="en-US" altLang="ko-KR" dirty="0"/>
              <a:t>/</a:t>
            </a:r>
            <a:r>
              <a:rPr lang="ko-KR" altLang="en-US" dirty="0"/>
              <a:t>테스트 할 때는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/</a:t>
            </a:r>
            <a:r>
              <a:rPr lang="ko-KR" altLang="en-US" dirty="0"/>
              <a:t>예측을 하여</a:t>
            </a:r>
            <a:r>
              <a:rPr lang="en-US" altLang="ko-KR" dirty="0"/>
              <a:t>/ </a:t>
            </a:r>
          </a:p>
          <a:p>
            <a:r>
              <a:rPr lang="ko-KR" altLang="en-US" dirty="0"/>
              <a:t>제대로 분류를 </a:t>
            </a:r>
            <a:r>
              <a:rPr lang="en-US" altLang="ko-KR" dirty="0"/>
              <a:t>/ </a:t>
            </a:r>
            <a:r>
              <a:rPr lang="ko-KR" altLang="en-US" dirty="0"/>
              <a:t>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불균형 데이터</a:t>
            </a:r>
            <a:r>
              <a:rPr lang="en-US" altLang="ko-KR" dirty="0"/>
              <a:t>/</a:t>
            </a:r>
            <a:r>
              <a:rPr lang="ko-KR" altLang="en-US" dirty="0"/>
              <a:t> 문제에 대한 솔루션으로</a:t>
            </a:r>
            <a:r>
              <a:rPr lang="en-US" altLang="ko-KR" dirty="0"/>
              <a:t>,/</a:t>
            </a:r>
            <a:r>
              <a:rPr lang="ko-KR" altLang="en-US" dirty="0"/>
              <a:t> 함수시작과 나머지에 대한</a:t>
            </a:r>
            <a:r>
              <a:rPr lang="en-US" altLang="ko-KR" dirty="0"/>
              <a:t>/</a:t>
            </a:r>
            <a:r>
              <a:rPr lang="ko-KR" altLang="en-US" dirty="0"/>
              <a:t> 라벨 비율조정에 </a:t>
            </a:r>
            <a:r>
              <a:rPr lang="en-US" altLang="ko-KR" dirty="0"/>
              <a:t>/</a:t>
            </a:r>
            <a:r>
              <a:rPr lang="ko-KR" altLang="en-US" dirty="0"/>
              <a:t>필요성을 느끼게 되었습니다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ko-KR" altLang="en-US" dirty="0"/>
              <a:t>불균형 데이터 처리에 관련해서</a:t>
            </a:r>
            <a:r>
              <a:rPr lang="en-US" altLang="ko-KR" dirty="0"/>
              <a:t>/ </a:t>
            </a:r>
            <a:r>
              <a:rPr lang="ko-KR" altLang="en-US" dirty="0"/>
              <a:t>주로 </a:t>
            </a:r>
            <a:r>
              <a:rPr lang="en-US" altLang="ko-KR" dirty="0"/>
              <a:t>3</a:t>
            </a:r>
            <a:r>
              <a:rPr lang="ko-KR" altLang="en-US" dirty="0"/>
              <a:t>가지 솔루션을 사용되는데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첫번째는 </a:t>
            </a:r>
            <a:r>
              <a:rPr lang="ko-KR" altLang="en-US" dirty="0" err="1"/>
              <a:t>오버샘플링</a:t>
            </a:r>
            <a:r>
              <a:rPr lang="ko-KR" altLang="en-US" dirty="0"/>
              <a:t> 방식과 </a:t>
            </a:r>
            <a:r>
              <a:rPr lang="ko-KR" altLang="en-US" dirty="0" err="1"/>
              <a:t>언더</a:t>
            </a:r>
            <a:r>
              <a:rPr lang="ko-KR" altLang="en-US" dirty="0"/>
              <a:t> 샘플링 방식 있고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두번째는 웨이트 </a:t>
            </a:r>
            <a:r>
              <a:rPr lang="ko-KR" altLang="en-US" dirty="0" err="1"/>
              <a:t>밸런싱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세번째로는 배치 </a:t>
            </a:r>
            <a:r>
              <a:rPr lang="ko-KR" altLang="en-US" dirty="0" err="1"/>
              <a:t>사이즈을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조정하는 방식이 있다고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거기에 추가적으로</a:t>
            </a:r>
            <a:r>
              <a:rPr lang="en-US" altLang="ko-KR" dirty="0"/>
              <a:t> </a:t>
            </a:r>
            <a:r>
              <a:rPr lang="ko-KR" altLang="en-US" dirty="0"/>
              <a:t>네번째로</a:t>
            </a:r>
            <a:r>
              <a:rPr lang="en-US" altLang="ko-KR" dirty="0"/>
              <a:t>/</a:t>
            </a:r>
            <a:r>
              <a:rPr lang="ko-KR" altLang="en-US" dirty="0"/>
              <a:t> 저희가 제안한 방법으로</a:t>
            </a:r>
            <a:r>
              <a:rPr lang="en-US" altLang="ko-KR" dirty="0"/>
              <a:t>/</a:t>
            </a:r>
            <a:r>
              <a:rPr lang="ko-KR" altLang="en-US" dirty="0"/>
              <a:t>바이트를 자르는 방식도 있습니다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방식에 간단하게 </a:t>
            </a:r>
            <a:r>
              <a:rPr lang="ko-KR" altLang="en-US" dirty="0" err="1"/>
              <a:t>소개드리자면</a:t>
            </a:r>
            <a:endParaRPr lang="en-US" altLang="ko-KR" dirty="0"/>
          </a:p>
          <a:p>
            <a:r>
              <a:rPr lang="ko-KR" altLang="en-US" dirty="0"/>
              <a:t>첫번째로 오버 샘플링 방식과 </a:t>
            </a:r>
            <a:r>
              <a:rPr lang="ko-KR" altLang="en-US" dirty="0" err="1"/>
              <a:t>언더</a:t>
            </a:r>
            <a:r>
              <a:rPr lang="ko-KR" altLang="en-US" dirty="0"/>
              <a:t> 샘플링 방식으로</a:t>
            </a:r>
            <a:endParaRPr lang="en-US" altLang="ko-KR" dirty="0"/>
          </a:p>
          <a:p>
            <a:r>
              <a:rPr lang="ko-KR" altLang="en-US" dirty="0" err="1"/>
              <a:t>오버샘플링은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소수 클래스와 다수 클래스 중에 </a:t>
            </a:r>
            <a:r>
              <a:rPr lang="en-US" altLang="ko-KR" dirty="0"/>
              <a:t>/</a:t>
            </a:r>
            <a:r>
              <a:rPr lang="ko-KR" altLang="en-US" dirty="0"/>
              <a:t> 다수 클래스를 </a:t>
            </a:r>
            <a:r>
              <a:rPr lang="en-US" altLang="ko-KR" dirty="0"/>
              <a:t>/</a:t>
            </a:r>
            <a:r>
              <a:rPr lang="ko-KR" altLang="en-US" dirty="0"/>
              <a:t>소수 클래스 비율에</a:t>
            </a:r>
            <a:r>
              <a:rPr lang="en-US" altLang="ko-KR" dirty="0"/>
              <a:t>/</a:t>
            </a:r>
            <a:r>
              <a:rPr lang="ko-KR" altLang="en-US" dirty="0"/>
              <a:t> 맞게 줄이는 방법이고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 err="1"/>
              <a:t>언더샘플링은</a:t>
            </a:r>
            <a:r>
              <a:rPr lang="en-US" altLang="ko-KR" dirty="0"/>
              <a:t>/ </a:t>
            </a:r>
            <a:r>
              <a:rPr lang="ko-KR" altLang="en-US" dirty="0"/>
              <a:t>소수 클래스를 </a:t>
            </a:r>
            <a:r>
              <a:rPr lang="ko-KR" altLang="en-US" dirty="0" err="1"/>
              <a:t>증식시켜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학습에 충분한 데이터를 </a:t>
            </a:r>
            <a:r>
              <a:rPr lang="en-US" altLang="ko-KR" dirty="0"/>
              <a:t>/</a:t>
            </a:r>
            <a:r>
              <a:rPr lang="ko-KR" altLang="en-US" dirty="0"/>
              <a:t>확보하는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 것은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시퀀셜</a:t>
            </a:r>
            <a:r>
              <a:rPr lang="en-US" altLang="ko-KR" dirty="0"/>
              <a:t> </a:t>
            </a:r>
            <a:r>
              <a:rPr lang="ko-KR" altLang="en-US" dirty="0"/>
              <a:t>특징때문에 </a:t>
            </a:r>
            <a:r>
              <a:rPr lang="en-US" altLang="ko-KR" dirty="0"/>
              <a:t>/</a:t>
            </a:r>
            <a:r>
              <a:rPr lang="ko-KR" altLang="en-US" dirty="0"/>
              <a:t>랜덤성이 부여되면서</a:t>
            </a:r>
            <a:r>
              <a:rPr lang="en-US" altLang="ko-KR" dirty="0"/>
              <a:t>/</a:t>
            </a:r>
            <a:r>
              <a:rPr lang="ko-KR" altLang="en-US" dirty="0"/>
              <a:t> 순서가 임의로 섞이고</a:t>
            </a:r>
            <a:r>
              <a:rPr lang="en-US" altLang="ko-KR" dirty="0"/>
              <a:t>./ </a:t>
            </a:r>
            <a:r>
              <a:rPr lang="ko-KR" altLang="en-US" dirty="0" err="1"/>
              <a:t>언더</a:t>
            </a:r>
            <a:r>
              <a:rPr lang="ko-KR" altLang="en-US" dirty="0"/>
              <a:t> 샘플링방식은</a:t>
            </a:r>
            <a:r>
              <a:rPr lang="en-US" altLang="ko-KR" dirty="0"/>
              <a:t>/ </a:t>
            </a:r>
            <a:r>
              <a:rPr lang="ko-KR" altLang="en-US" dirty="0"/>
              <a:t>소수클래스를 복제하기때문에</a:t>
            </a:r>
            <a:r>
              <a:rPr lang="en-US" altLang="ko-KR" dirty="0"/>
              <a:t>/</a:t>
            </a:r>
            <a:r>
              <a:rPr lang="ko-KR" altLang="en-US" dirty="0"/>
              <a:t> 오버 피팅 되는 경향도</a:t>
            </a:r>
            <a:r>
              <a:rPr lang="en-US" altLang="ko-KR" dirty="0"/>
              <a:t>/</a:t>
            </a:r>
            <a:r>
              <a:rPr lang="ko-KR" altLang="en-US" dirty="0"/>
              <a:t> 있어서  실험에서 제외를 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ko-KR" altLang="en-US" dirty="0" err="1"/>
              <a:t>두번째째는</a:t>
            </a:r>
            <a:r>
              <a:rPr lang="ko-KR" altLang="en-US" dirty="0"/>
              <a:t> 배치사이즈를 조절하여</a:t>
            </a:r>
            <a:r>
              <a:rPr lang="en-US" altLang="ko-KR" dirty="0"/>
              <a:t>, /</a:t>
            </a:r>
            <a:r>
              <a:rPr lang="ko-KR" altLang="en-US" dirty="0"/>
              <a:t>소수 클래스가 학습 반영에 안되거나</a:t>
            </a:r>
            <a:r>
              <a:rPr lang="en-US" altLang="ko-KR" dirty="0"/>
              <a:t>/</a:t>
            </a:r>
            <a:r>
              <a:rPr lang="ko-KR" altLang="en-US" dirty="0"/>
              <a:t> 넘어가는 것을 방지하는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&gt;</a:t>
            </a:r>
            <a:r>
              <a:rPr lang="ko-KR" altLang="en-US" dirty="0"/>
              <a:t>하지만 </a:t>
            </a:r>
            <a:r>
              <a:rPr lang="en-US" altLang="ko-KR" dirty="0"/>
              <a:t>Batch size</a:t>
            </a:r>
            <a:r>
              <a:rPr lang="ko-KR" altLang="en-US" dirty="0"/>
              <a:t>를  조절을 하여 </a:t>
            </a:r>
            <a:r>
              <a:rPr lang="en-US" altLang="ko-KR" dirty="0"/>
              <a:t>/ </a:t>
            </a:r>
            <a:r>
              <a:rPr lang="ko-KR" altLang="en-US" dirty="0"/>
              <a:t>배치사이즈를 한 함수 평균길이 </a:t>
            </a:r>
            <a:r>
              <a:rPr lang="en-US" altLang="ko-KR" dirty="0"/>
              <a:t>/</a:t>
            </a:r>
            <a:r>
              <a:rPr lang="ko-KR" altLang="en-US" dirty="0"/>
              <a:t>시도도 해보고</a:t>
            </a:r>
            <a:r>
              <a:rPr lang="en-US" altLang="ko-KR" dirty="0"/>
              <a:t>, </a:t>
            </a:r>
            <a:r>
              <a:rPr lang="ko-KR" altLang="en-US" dirty="0"/>
              <a:t>여러가지로 해봤지만 </a:t>
            </a:r>
            <a:r>
              <a:rPr lang="en-US" altLang="ko-KR" dirty="0"/>
              <a:t>/ </a:t>
            </a:r>
            <a:r>
              <a:rPr lang="ko-KR" altLang="en-US" dirty="0"/>
              <a:t>결과에 별차이가 없었습니다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세번째는 다수 클래스 데이터를 임의로 잘라</a:t>
            </a:r>
            <a:r>
              <a:rPr lang="en-US" altLang="ko-KR" dirty="0"/>
              <a:t>/</a:t>
            </a:r>
            <a:r>
              <a:rPr lang="ko-KR" altLang="en-US" dirty="0"/>
              <a:t> 소수 클래스 비율에 맞춰 </a:t>
            </a:r>
            <a:r>
              <a:rPr lang="en-US" altLang="ko-KR" dirty="0"/>
              <a:t>/</a:t>
            </a:r>
            <a:r>
              <a:rPr lang="ko-KR" altLang="en-US" dirty="0"/>
              <a:t>비중을 맞춰가는 방식입니다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&gt;&gt;</a:t>
            </a:r>
            <a:r>
              <a:rPr lang="ko-KR" altLang="en-US" dirty="0"/>
              <a:t>저희가 데이터셋 전체를 넣어서</a:t>
            </a:r>
            <a:r>
              <a:rPr lang="en-US" altLang="ko-KR" dirty="0"/>
              <a:t>/</a:t>
            </a:r>
            <a:r>
              <a:rPr lang="ko-KR" altLang="en-US" dirty="0"/>
              <a:t> 학습 시키는 것보다 </a:t>
            </a:r>
            <a:r>
              <a:rPr lang="en-US" altLang="ko-KR" dirty="0"/>
              <a:t>/</a:t>
            </a:r>
            <a:r>
              <a:rPr lang="ko-KR" altLang="en-US" dirty="0"/>
              <a:t>라벨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비율을 맞추면서</a:t>
            </a:r>
            <a:r>
              <a:rPr lang="en-US" altLang="ko-KR" dirty="0"/>
              <a:t>,/</a:t>
            </a:r>
          </a:p>
          <a:p>
            <a:endParaRPr lang="en-US" altLang="ko-KR" dirty="0"/>
          </a:p>
          <a:p>
            <a:r>
              <a:rPr lang="ko-KR" altLang="en-US" dirty="0"/>
              <a:t>시계열데이터 특성을 </a:t>
            </a:r>
            <a:r>
              <a:rPr lang="ko-KR" altLang="en-US" dirty="0" err="1"/>
              <a:t>살리기위해</a:t>
            </a:r>
            <a:r>
              <a:rPr lang="en-US" altLang="ko-KR" dirty="0"/>
              <a:t>,/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라벨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기준으로 </a:t>
            </a:r>
            <a:r>
              <a:rPr lang="en-US" altLang="ko-KR" dirty="0"/>
              <a:t>/</a:t>
            </a:r>
            <a:r>
              <a:rPr lang="ko-KR" altLang="en-US" dirty="0"/>
              <a:t> 라벨 </a:t>
            </a:r>
            <a:r>
              <a:rPr lang="en-US" altLang="ko-KR" dirty="0"/>
              <a:t>0</a:t>
            </a:r>
            <a:r>
              <a:rPr lang="ko-KR" altLang="en-US" dirty="0"/>
              <a:t>의 데이터를  잘라는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모델학습 한 결과 </a:t>
            </a:r>
            <a:r>
              <a:rPr lang="en-US" altLang="ko-KR" dirty="0"/>
              <a:t>/</a:t>
            </a:r>
            <a:r>
              <a:rPr lang="ko-KR" altLang="en-US" dirty="0"/>
              <a:t> 모델성능지표가 그나마 </a:t>
            </a:r>
            <a:r>
              <a:rPr lang="ko-KR" altLang="en-US" dirty="0" err="1"/>
              <a:t>상승세을</a:t>
            </a:r>
            <a:r>
              <a:rPr lang="ko-KR" altLang="en-US" dirty="0"/>
              <a:t> 보여서 </a:t>
            </a:r>
            <a:r>
              <a:rPr lang="en-US" altLang="ko-KR" dirty="0"/>
              <a:t>3</a:t>
            </a:r>
            <a:r>
              <a:rPr lang="ko-KR" altLang="en-US" dirty="0"/>
              <a:t>번째에 대해서  집중 실험을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네번째는 웨이트 </a:t>
            </a:r>
            <a:r>
              <a:rPr lang="ko-KR" altLang="en-US" dirty="0" err="1"/>
              <a:t>밸런싱으로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 err="1"/>
              <a:t>쉡게</a:t>
            </a:r>
            <a:r>
              <a:rPr lang="ko-KR" altLang="en-US" dirty="0"/>
              <a:t> 말씀드리면</a:t>
            </a:r>
            <a:r>
              <a:rPr lang="en-US" altLang="ko-KR" dirty="0"/>
              <a:t>,/</a:t>
            </a:r>
            <a:r>
              <a:rPr lang="ko-KR" altLang="en-US" dirty="0"/>
              <a:t> 모델을 </a:t>
            </a:r>
            <a:r>
              <a:rPr lang="ko-KR" altLang="en-US" dirty="0" err="1"/>
              <a:t>훈련하는동안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다수클래스 보단 소수 클래스를 분류하는데 </a:t>
            </a:r>
            <a:r>
              <a:rPr lang="en-US" altLang="ko-KR" dirty="0"/>
              <a:t>/</a:t>
            </a:r>
            <a:r>
              <a:rPr lang="ko-KR" altLang="en-US" dirty="0" err="1"/>
              <a:t>가중치비율를</a:t>
            </a:r>
            <a:r>
              <a:rPr lang="ko-KR" altLang="en-US" dirty="0"/>
              <a:t> </a:t>
            </a:r>
            <a:r>
              <a:rPr lang="ko-KR" altLang="en-US" dirty="0" err="1"/>
              <a:t>높혀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집중하는 방식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&gt;&gt;</a:t>
            </a:r>
            <a:r>
              <a:rPr lang="ko-KR" altLang="en-US" dirty="0"/>
              <a:t> 시계열데이터에 사용할 수 있을지 조사 중에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제시한 방식은</a:t>
            </a:r>
            <a:r>
              <a:rPr lang="en-US" altLang="ko-KR" dirty="0"/>
              <a:t>/</a:t>
            </a:r>
            <a:r>
              <a:rPr lang="ko-KR" altLang="en-US" dirty="0"/>
              <a:t> 라벨 </a:t>
            </a:r>
            <a:r>
              <a:rPr lang="en-US" altLang="ko-KR" dirty="0"/>
              <a:t>1</a:t>
            </a:r>
            <a:r>
              <a:rPr lang="ko-KR" altLang="en-US" dirty="0"/>
              <a:t> 앞뒤로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특정 바이트 거리를  정해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라벨 </a:t>
            </a:r>
            <a:r>
              <a:rPr lang="en-US" altLang="ko-KR" dirty="0"/>
              <a:t>0 </a:t>
            </a:r>
            <a:r>
              <a:rPr lang="ko-KR" altLang="en-US" dirty="0"/>
              <a:t>데이터를 부분적으로 잘라  </a:t>
            </a:r>
            <a:r>
              <a:rPr lang="en-US" altLang="ko-KR" dirty="0"/>
              <a:t>/0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비율을 조정하는 </a:t>
            </a:r>
            <a:r>
              <a:rPr lang="en-US" altLang="ko-KR" dirty="0"/>
              <a:t>/</a:t>
            </a:r>
            <a:r>
              <a:rPr lang="ko-KR" altLang="en-US" dirty="0"/>
              <a:t>방식을 선택했습니다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ko-KR" altLang="en-US" dirty="0"/>
              <a:t>최대 몇 </a:t>
            </a:r>
            <a:r>
              <a:rPr lang="ko-KR" altLang="en-US" dirty="0" err="1"/>
              <a:t>바이트씩</a:t>
            </a:r>
            <a:r>
              <a:rPr lang="ko-KR" altLang="en-US" dirty="0"/>
              <a:t> 자르는가</a:t>
            </a:r>
            <a:r>
              <a:rPr lang="en-US" altLang="ko-KR" dirty="0"/>
              <a:t>?/</a:t>
            </a:r>
            <a:r>
              <a:rPr lang="ko-KR" altLang="en-US" dirty="0"/>
              <a:t> 에 대해서는 </a:t>
            </a:r>
            <a:r>
              <a:rPr lang="en-US" altLang="ko-KR" dirty="0"/>
              <a:t>/</a:t>
            </a:r>
            <a:r>
              <a:rPr lang="ko-KR" altLang="en-US" dirty="0"/>
              <a:t>함수 하나의 평균 길이로 최대치로 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 나와있는 바이너리 전체길이와 함수개수를 통해 평균을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바이트거리는 </a:t>
            </a:r>
            <a:r>
              <a:rPr lang="en-US" altLang="ko-KR" dirty="0"/>
              <a:t>/90</a:t>
            </a:r>
            <a:r>
              <a:rPr lang="ko-KR" altLang="en-US" dirty="0"/>
              <a:t>바이트로 맥시멈으로 두고</a:t>
            </a:r>
            <a:r>
              <a:rPr lang="en-US" altLang="ko-KR" dirty="0"/>
              <a:t>/</a:t>
            </a:r>
            <a:r>
              <a:rPr lang="ko-KR" altLang="en-US" dirty="0"/>
              <a:t> 한자리 수부터 두 </a:t>
            </a:r>
            <a:r>
              <a:rPr lang="ko-KR" altLang="en-US" dirty="0" err="1"/>
              <a:t>자리수까지</a:t>
            </a:r>
            <a:r>
              <a:rPr lang="ko-KR" altLang="en-US" dirty="0"/>
              <a:t> 정해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sz="1200" dirty="0"/>
              <a:t>높은 정확도와</a:t>
            </a:r>
            <a:r>
              <a:rPr lang="en-US" altLang="ko-KR" sz="1200" dirty="0"/>
              <a:t>/</a:t>
            </a:r>
            <a:r>
              <a:rPr lang="ko-KR" altLang="en-US" sz="1200" dirty="0"/>
              <a:t> 불균형데이터의 성능 평가지표 </a:t>
            </a:r>
            <a:r>
              <a:rPr lang="en-US" altLang="ko-KR" sz="1200" dirty="0"/>
              <a:t>/</a:t>
            </a:r>
            <a:r>
              <a:rPr lang="ko-KR" altLang="en-US" sz="1200" dirty="0"/>
              <a:t> 수치를 비교하면서 최적거리를 찾기 위해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endParaRPr lang="en-US" altLang="ko-KR" dirty="0"/>
          </a:p>
          <a:p>
            <a:r>
              <a:rPr lang="en-US" altLang="ko-KR" dirty="0"/>
              <a:t>3 10 30 50 90 </a:t>
            </a:r>
            <a:r>
              <a:rPr lang="ko-KR" altLang="en-US" dirty="0" err="1"/>
              <a:t>바이트씩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가지로 나눠서 측정했습니다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59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논문에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데이터셋을 </a:t>
            </a:r>
            <a:r>
              <a:rPr lang="en-US" altLang="ko-KR" dirty="0"/>
              <a:t>O0</a:t>
            </a:r>
            <a:r>
              <a:rPr lang="ko-KR" altLang="en-US" dirty="0"/>
              <a:t>부터 </a:t>
            </a:r>
            <a:r>
              <a:rPr lang="en-US" altLang="ko-KR" dirty="0"/>
              <a:t>O3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순차적으로 나열하여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학습과 테스트 데이터셋으로 </a:t>
            </a:r>
            <a:r>
              <a:rPr lang="en-US" altLang="ko-KR" dirty="0"/>
              <a:t>/10</a:t>
            </a:r>
            <a:r>
              <a:rPr lang="ko-KR" altLang="en-US" dirty="0"/>
              <a:t>번 교차로 평가해보았습니다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ko-KR" altLang="en-US" dirty="0"/>
              <a:t>초반에는 정확도와 다른 지표들이 높게 나왔지만</a:t>
            </a:r>
            <a:r>
              <a:rPr lang="en-US" altLang="ko-KR" dirty="0"/>
              <a:t>, /4</a:t>
            </a:r>
            <a:r>
              <a:rPr lang="ko-KR" altLang="en-US" dirty="0"/>
              <a:t>회차이후부터 재현율이 낮게 나와</a:t>
            </a:r>
            <a:r>
              <a:rPr lang="en-US" altLang="ko-KR" dirty="0"/>
              <a:t>, /</a:t>
            </a:r>
            <a:r>
              <a:rPr lang="ko-KR" altLang="en-US" dirty="0"/>
              <a:t>덩달아 </a:t>
            </a:r>
            <a:r>
              <a:rPr lang="en-US" altLang="ko-KR" dirty="0"/>
              <a:t>f1-Score </a:t>
            </a:r>
            <a:r>
              <a:rPr lang="ko-KR" altLang="en-US" dirty="0"/>
              <a:t>값이 낮아지는 현상 발생했습니다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r>
              <a:rPr lang="ko-KR" altLang="en-US" dirty="0"/>
              <a:t>세부적으로 알아보기 위해서</a:t>
            </a:r>
            <a:r>
              <a:rPr lang="en-US" altLang="ko-KR" dirty="0"/>
              <a:t>, /O0</a:t>
            </a:r>
            <a:r>
              <a:rPr lang="ko-KR" altLang="en-US" dirty="0"/>
              <a:t>부터 </a:t>
            </a:r>
            <a:r>
              <a:rPr lang="en-US" altLang="ko-KR" dirty="0"/>
              <a:t>O3</a:t>
            </a:r>
            <a:r>
              <a:rPr lang="ko-KR" altLang="en-US" dirty="0"/>
              <a:t>까지 </a:t>
            </a:r>
            <a:r>
              <a:rPr lang="en-US" altLang="ko-KR" dirty="0"/>
              <a:t>/</a:t>
            </a:r>
            <a:r>
              <a:rPr lang="ko-KR" altLang="en-US" dirty="0"/>
              <a:t>최적화옵션을 교차로 </a:t>
            </a:r>
            <a:r>
              <a:rPr lang="en-US" altLang="ko-KR" dirty="0"/>
              <a:t>/</a:t>
            </a:r>
            <a:r>
              <a:rPr lang="ko-KR" altLang="en-US" dirty="0"/>
              <a:t>학습과 테스트를 </a:t>
            </a:r>
            <a:r>
              <a:rPr lang="en-US" altLang="ko-KR" dirty="0"/>
              <a:t>/</a:t>
            </a:r>
            <a:r>
              <a:rPr lang="ko-KR" altLang="en-US" dirty="0"/>
              <a:t>진행해보았습니다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8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최적화옵션별로 </a:t>
            </a:r>
            <a:r>
              <a:rPr lang="en-US" altLang="ko-KR" dirty="0"/>
              <a:t>/</a:t>
            </a:r>
            <a:r>
              <a:rPr lang="ko-KR" altLang="en-US" dirty="0" err="1"/>
              <a:t>빅오</a:t>
            </a:r>
            <a:r>
              <a:rPr lang="ko-KR" altLang="en-US" dirty="0"/>
              <a:t> 제로부터 </a:t>
            </a:r>
            <a:r>
              <a:rPr lang="ko-KR" altLang="en-US" dirty="0" err="1"/>
              <a:t>쓰리까지</a:t>
            </a:r>
            <a:r>
              <a:rPr lang="ko-KR" altLang="en-US" dirty="0"/>
              <a:t> 학습을 시켜봤는데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/>
              <a:t>테스트셋을 각각 옵션별로 지정해 </a:t>
            </a:r>
            <a:r>
              <a:rPr lang="en-US" altLang="ko-KR" dirty="0"/>
              <a:t>, /</a:t>
            </a:r>
            <a:r>
              <a:rPr lang="ko-KR" altLang="en-US" dirty="0"/>
              <a:t>나머지 최적화 옵션을 학습데이터로 하는 방식으로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 서로 교차로 </a:t>
            </a:r>
            <a:r>
              <a:rPr lang="en-US" altLang="ko-KR" dirty="0"/>
              <a:t>/</a:t>
            </a:r>
            <a:r>
              <a:rPr lang="ko-KR" altLang="en-US" dirty="0"/>
              <a:t>학습과 테스트를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/</a:t>
            </a:r>
            <a:r>
              <a:rPr lang="ko-KR" altLang="en-US" dirty="0"/>
              <a:t>테스트로 </a:t>
            </a:r>
            <a:r>
              <a:rPr lang="en-US" altLang="ko-KR" dirty="0"/>
              <a:t>/</a:t>
            </a:r>
            <a:r>
              <a:rPr lang="ko-KR" altLang="en-US" dirty="0" err="1"/>
              <a:t>빅오</a:t>
            </a:r>
            <a:r>
              <a:rPr lang="ko-KR" altLang="en-US" dirty="0"/>
              <a:t> 제로를 했다면</a:t>
            </a:r>
            <a:r>
              <a:rPr lang="en-US" altLang="ko-KR" dirty="0"/>
              <a:t>, /</a:t>
            </a:r>
            <a:r>
              <a:rPr lang="ko-KR" altLang="en-US" dirty="0"/>
              <a:t>학습으론 </a:t>
            </a:r>
            <a:r>
              <a:rPr lang="ko-KR" altLang="en-US" dirty="0" err="1"/>
              <a:t>빅오</a:t>
            </a:r>
            <a:r>
              <a:rPr lang="ko-KR" altLang="en-US" dirty="0"/>
              <a:t> </a:t>
            </a:r>
            <a:r>
              <a:rPr lang="ko-KR" altLang="en-US" dirty="0" err="1"/>
              <a:t>원투</a:t>
            </a:r>
            <a:r>
              <a:rPr lang="ko-KR" altLang="en-US" dirty="0"/>
              <a:t> </a:t>
            </a:r>
            <a:r>
              <a:rPr lang="ko-KR" altLang="en-US" dirty="0" err="1"/>
              <a:t>쓰리를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바이트 경우를 보시면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최적화 옵션 </a:t>
            </a:r>
            <a:r>
              <a:rPr lang="en-US" altLang="ko-KR" sz="1200" dirty="0"/>
              <a:t>O0 </a:t>
            </a:r>
            <a:r>
              <a:rPr lang="ko-KR" altLang="en-US" sz="1200" dirty="0"/>
              <a:t>일 때</a:t>
            </a:r>
            <a:r>
              <a:rPr lang="en-US" altLang="ko-KR" sz="1200" dirty="0"/>
              <a:t>,/ </a:t>
            </a:r>
            <a:r>
              <a:rPr lang="ko-KR" altLang="en-US" sz="1200" dirty="0"/>
              <a:t>테스트셋으로 </a:t>
            </a:r>
            <a:r>
              <a:rPr lang="en-US" altLang="ko-KR" sz="1200" dirty="0"/>
              <a:t>fl1 score </a:t>
            </a:r>
            <a:r>
              <a:rPr lang="ko-KR" altLang="en-US" sz="1200" dirty="0"/>
              <a:t>값이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/>
              <a:t>0.93</a:t>
            </a:r>
            <a:r>
              <a:rPr lang="ko-KR" altLang="en-US" sz="1200" dirty="0"/>
              <a:t>으로 제일 높고</a:t>
            </a:r>
            <a:r>
              <a:rPr lang="en-US" altLang="ko-KR" sz="1200" dirty="0"/>
              <a:t>,/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 나머지 옵션은</a:t>
            </a:r>
            <a:r>
              <a:rPr lang="en-US" altLang="ko-KR" sz="1200" dirty="0"/>
              <a:t>,/ F1-score </a:t>
            </a:r>
            <a:r>
              <a:rPr lang="ko-KR" altLang="en-US" sz="1200" dirty="0"/>
              <a:t>값이 </a:t>
            </a:r>
            <a:r>
              <a:rPr lang="en-US" altLang="ko-KR" sz="1200" dirty="0"/>
              <a:t>0.5</a:t>
            </a:r>
            <a:r>
              <a:rPr lang="ko-KR" altLang="en-US" sz="1200" dirty="0"/>
              <a:t> 정도로 보였습니다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 err="1"/>
              <a:t>재현율</a:t>
            </a:r>
            <a:r>
              <a:rPr lang="ko-KR" altLang="en-US" sz="1200" dirty="0"/>
              <a:t> 부분에서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/>
              <a:t>O0</a:t>
            </a:r>
            <a:r>
              <a:rPr lang="ko-KR" altLang="en-US" sz="1200" dirty="0"/>
              <a:t>를 제외하고 </a:t>
            </a:r>
            <a:r>
              <a:rPr lang="en-US" altLang="ko-KR" sz="1200" dirty="0"/>
              <a:t>/</a:t>
            </a:r>
            <a:r>
              <a:rPr lang="ko-KR" altLang="en-US" sz="1200" dirty="0"/>
              <a:t>나머지가 </a:t>
            </a:r>
            <a:r>
              <a:rPr lang="en-US" altLang="ko-KR" sz="1200" dirty="0"/>
              <a:t>0.35</a:t>
            </a:r>
            <a:r>
              <a:rPr lang="ko-KR" altLang="en-US" sz="1200" dirty="0"/>
              <a:t>정도로 현저히 낮기 때문에</a:t>
            </a:r>
            <a:r>
              <a:rPr lang="en-US" altLang="ko-KR" sz="1200" dirty="0"/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/>
              <a:t>f1 score </a:t>
            </a:r>
            <a:r>
              <a:rPr lang="ko-KR" altLang="en-US" sz="1200" dirty="0"/>
              <a:t>값이 낮아지는 현상을 발생하게 되었습니다</a:t>
            </a:r>
            <a:r>
              <a:rPr lang="en-US" altLang="ko-KR" sz="1200" dirty="0"/>
              <a:t>.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거리를 </a:t>
            </a:r>
            <a:r>
              <a:rPr lang="en-US" altLang="ko-KR" dirty="0"/>
              <a:t>10</a:t>
            </a:r>
            <a:r>
              <a:rPr lang="ko-KR" altLang="en-US" dirty="0"/>
              <a:t>바이트로 했을 때</a:t>
            </a:r>
            <a:r>
              <a:rPr lang="en-US" altLang="ko-KR" dirty="0"/>
              <a:t>, /</a:t>
            </a:r>
            <a:r>
              <a:rPr lang="ko-KR" altLang="en-US" dirty="0"/>
              <a:t>역시나 </a:t>
            </a:r>
            <a:r>
              <a:rPr lang="en-US" altLang="ko-KR" dirty="0"/>
              <a:t>O0</a:t>
            </a:r>
            <a:r>
              <a:rPr lang="ko-KR" altLang="en-US" dirty="0"/>
              <a:t>가 </a:t>
            </a:r>
            <a:r>
              <a:rPr lang="en-US" altLang="ko-KR" dirty="0"/>
              <a:t>0.96</a:t>
            </a:r>
            <a:r>
              <a:rPr lang="ko-KR" altLang="en-US" dirty="0"/>
              <a:t>로 제일 </a:t>
            </a:r>
            <a:r>
              <a:rPr lang="ko-KR" altLang="en-US" dirty="0" err="1"/>
              <a:t>거리중에</a:t>
            </a:r>
            <a:r>
              <a:rPr lang="ko-KR" altLang="en-US" dirty="0"/>
              <a:t> 제일 높고 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ko-KR" altLang="en-US" dirty="0" err="1"/>
              <a:t>재현율부분에서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O123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바이트와 </a:t>
            </a:r>
            <a:r>
              <a:rPr lang="en-US" altLang="ko-KR" dirty="0"/>
              <a:t>/</a:t>
            </a:r>
            <a:r>
              <a:rPr lang="ko-KR" altLang="en-US" dirty="0"/>
              <a:t>같이 현저히 낮을 것을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 할 수 있고</a:t>
            </a:r>
            <a:r>
              <a:rPr lang="en-US" altLang="ko-KR" dirty="0"/>
              <a:t>, /3</a:t>
            </a:r>
            <a:r>
              <a:rPr lang="ko-KR" altLang="en-US" dirty="0"/>
              <a:t>바이트일때보다 </a:t>
            </a:r>
            <a:r>
              <a:rPr lang="en-US" altLang="ko-KR" dirty="0"/>
              <a:t>/</a:t>
            </a:r>
            <a:r>
              <a:rPr lang="ko-KR" altLang="en-US" dirty="0"/>
              <a:t>재현율은 좀 더 </a:t>
            </a:r>
            <a:r>
              <a:rPr lang="en-US" altLang="ko-KR" dirty="0"/>
              <a:t>/</a:t>
            </a:r>
            <a:r>
              <a:rPr lang="ko-KR" altLang="en-US" dirty="0"/>
              <a:t>낮은 모습을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비정상적으로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라벨로 인해 </a:t>
            </a:r>
            <a:r>
              <a:rPr lang="en-US" altLang="ko-KR" dirty="0"/>
              <a:t>/ </a:t>
            </a:r>
            <a:r>
              <a:rPr lang="ko-KR" altLang="en-US" dirty="0"/>
              <a:t>정확도는 높은 수치를 보이게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 err="1"/>
              <a:t>바이트경우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F1 score</a:t>
            </a:r>
            <a:r>
              <a:rPr lang="ko-KR" altLang="en-US" dirty="0"/>
              <a:t>값부분에서</a:t>
            </a:r>
            <a:r>
              <a:rPr lang="en-US" altLang="ko-KR" dirty="0"/>
              <a:t>,/ O0</a:t>
            </a:r>
            <a:r>
              <a:rPr lang="ko-KR" altLang="en-US" dirty="0"/>
              <a:t>가 다른 최적화 옵션보다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0.84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바이트때와 같은 값으로 높게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O3</a:t>
            </a:r>
            <a:r>
              <a:rPr lang="ko-KR" altLang="en-US" dirty="0"/>
              <a:t>부분에서는</a:t>
            </a:r>
            <a:r>
              <a:rPr lang="en-US" altLang="ko-KR" dirty="0"/>
              <a:t>, 3</a:t>
            </a:r>
            <a:r>
              <a:rPr lang="ko-KR" altLang="en-US" dirty="0"/>
              <a:t>바이트때와 동일한 </a:t>
            </a:r>
            <a:r>
              <a:rPr lang="en-US" altLang="ko-KR" dirty="0"/>
              <a:t>0.59</a:t>
            </a:r>
            <a:r>
              <a:rPr lang="ko-KR" altLang="en-US" dirty="0"/>
              <a:t>값으로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03</a:t>
            </a:r>
            <a:r>
              <a:rPr lang="ko-KR" altLang="en-US" dirty="0"/>
              <a:t>옵션에서는 제일 높게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O0</a:t>
            </a:r>
            <a:r>
              <a:rPr lang="ko-KR" altLang="en-US" dirty="0"/>
              <a:t>를 제외하고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ko-KR" altLang="en-US" dirty="0"/>
              <a:t> 부분과 </a:t>
            </a:r>
            <a:r>
              <a:rPr lang="en-US" altLang="ko-KR" dirty="0"/>
              <a:t>Precision</a:t>
            </a:r>
            <a:r>
              <a:rPr lang="ko-KR" altLang="en-US" dirty="0"/>
              <a:t>값이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바이트 때와 같은 결과 값이 </a:t>
            </a:r>
            <a:r>
              <a:rPr lang="en-US" altLang="ko-KR" dirty="0"/>
              <a:t>/</a:t>
            </a:r>
            <a:r>
              <a:rPr lang="ko-KR" altLang="en-US" dirty="0"/>
              <a:t>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따라 </a:t>
            </a:r>
            <a:r>
              <a:rPr lang="en-US" altLang="ko-KR" dirty="0"/>
              <a:t>F1 –score </a:t>
            </a:r>
            <a:r>
              <a:rPr lang="ko-KR" altLang="en-US" dirty="0"/>
              <a:t>값 또한 같은 모습을 </a:t>
            </a:r>
            <a:r>
              <a:rPr lang="en-US" altLang="ko-KR" dirty="0"/>
              <a:t>/</a:t>
            </a:r>
            <a:r>
              <a:rPr lang="ko-KR" altLang="en-US" dirty="0"/>
              <a:t>보이게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정확도 부분에서</a:t>
            </a:r>
            <a:r>
              <a:rPr lang="en-US" altLang="ko-KR" dirty="0"/>
              <a:t>/</a:t>
            </a:r>
            <a:r>
              <a:rPr lang="ko-KR" altLang="en-US" dirty="0"/>
              <a:t> 조금 차이가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6C674-F74F-4AA2-9CE5-00B1E6BCB9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3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2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9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8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6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1771-9A8D-4C88-8A0E-84B0EAAF26D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8DB2-9F41-4806-9F87-25CA5D0C2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8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88C7-2B45-4DA4-966D-D93DAB31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6" y="507087"/>
            <a:ext cx="1024393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“Recognizing Functions in Binaries </a:t>
            </a:r>
            <a:br>
              <a:rPr lang="en-US" altLang="ko-KR" dirty="0"/>
            </a:br>
            <a:r>
              <a:rPr lang="en-US" altLang="ko-KR" dirty="0"/>
              <a:t>with Neural Networks”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48928-E6F4-4B22-83BC-470CA5127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62261"/>
            <a:ext cx="5762916" cy="508724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en-US" altLang="ko-KR" sz="2000" dirty="0"/>
              <a:t>2020.06.05 </a:t>
            </a:r>
            <a:r>
              <a:rPr lang="ko-KR" altLang="en-US" sz="2000" dirty="0"/>
              <a:t>한성대학교 김 선 민</a:t>
            </a:r>
            <a:r>
              <a:rPr lang="en-US" altLang="ko-KR" sz="2000" dirty="0"/>
              <a:t>, </a:t>
            </a:r>
            <a:r>
              <a:rPr lang="ko-KR" altLang="en-US" sz="2000" dirty="0"/>
              <a:t>장 두 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87FF8-D96B-4279-98B5-677498C04C56}"/>
              </a:ext>
            </a:extLst>
          </p:cNvPr>
          <p:cNvSpPr/>
          <p:nvPr/>
        </p:nvSpPr>
        <p:spPr>
          <a:xfrm>
            <a:off x="781877" y="3429000"/>
            <a:ext cx="9316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Imbalanced Data</a:t>
            </a:r>
            <a:r>
              <a:rPr lang="ko-KR" altLang="en-US" sz="4000" dirty="0"/>
              <a:t>에 대한 </a:t>
            </a:r>
            <a:r>
              <a:rPr lang="en-US" altLang="ko-KR" sz="4000" dirty="0"/>
              <a:t>Solution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AC151-6C7F-49FC-8C4B-B0537571238E}"/>
              </a:ext>
            </a:extLst>
          </p:cNvPr>
          <p:cNvSpPr/>
          <p:nvPr/>
        </p:nvSpPr>
        <p:spPr>
          <a:xfrm>
            <a:off x="2782956" y="4812340"/>
            <a:ext cx="9791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Author :  </a:t>
            </a:r>
            <a:r>
              <a:rPr lang="en-US" altLang="ko-KR" dirty="0" err="1"/>
              <a:t>Eui</a:t>
            </a:r>
            <a:r>
              <a:rPr lang="en-US" altLang="ko-KR" dirty="0"/>
              <a:t> </a:t>
            </a:r>
            <a:r>
              <a:rPr lang="en-US" altLang="ko-KR" dirty="0" err="1"/>
              <a:t>Chul</a:t>
            </a:r>
            <a:r>
              <a:rPr lang="en-US" altLang="ko-KR" dirty="0"/>
              <a:t> Richard Shin, Dawn Song, and Reza </a:t>
            </a:r>
            <a:r>
              <a:rPr lang="en-US" altLang="ko-KR" dirty="0" err="1"/>
              <a:t>Moazzezi</a:t>
            </a:r>
            <a:r>
              <a:rPr lang="en-US" altLang="ko-KR" dirty="0"/>
              <a:t>, University of California, Berkeley</a:t>
            </a:r>
          </a:p>
          <a:p>
            <a:endParaRPr lang="en-US" altLang="ko-KR" dirty="0"/>
          </a:p>
          <a:p>
            <a:r>
              <a:rPr lang="en-US" altLang="ko-KR" dirty="0"/>
              <a:t>Academy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usenix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31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59-2197-4CE9-800C-493703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22512"/>
            <a:ext cx="11565340" cy="748347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라벨“</a:t>
            </a:r>
            <a:r>
              <a:rPr lang="en-US" altLang="ko-KR" sz="3000" b="1" dirty="0"/>
              <a:t>1” </a:t>
            </a:r>
            <a:r>
              <a:rPr lang="ko-KR" altLang="en-US" sz="3000" b="1" dirty="0"/>
              <a:t>기준으로 앞뒤로 </a:t>
            </a:r>
            <a:r>
              <a:rPr lang="en-US" altLang="ko-KR" sz="3000" b="1" dirty="0"/>
              <a:t>50Byte</a:t>
            </a:r>
            <a:r>
              <a:rPr lang="ko-KR" altLang="en-US" sz="3000" b="1" dirty="0"/>
              <a:t>거리에 따라 최적화 </a:t>
            </a:r>
            <a:r>
              <a:rPr lang="ko-KR" altLang="en-US" sz="3000" b="1" dirty="0" err="1"/>
              <a:t>옵션별</a:t>
            </a:r>
            <a:r>
              <a:rPr lang="ko-KR" altLang="en-US" sz="3000" b="1" dirty="0"/>
              <a:t> 학습 결과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8053CC-4CFD-492A-AE53-6625729A5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312371"/>
              </p:ext>
            </p:extLst>
          </p:nvPr>
        </p:nvGraphicFramePr>
        <p:xfrm>
          <a:off x="119730" y="1256983"/>
          <a:ext cx="7913525" cy="537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FAD1E6-49D2-4628-9A6B-CAC088E1D939}"/>
              </a:ext>
            </a:extLst>
          </p:cNvPr>
          <p:cNvCxnSpPr>
            <a:cxnSpLocks/>
          </p:cNvCxnSpPr>
          <p:nvPr/>
        </p:nvCxnSpPr>
        <p:spPr>
          <a:xfrm rot="10800000">
            <a:off x="7339902" y="3608151"/>
            <a:ext cx="775606" cy="681137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F6B35D-F7C0-4C64-B122-58CEAAC30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75968"/>
              </p:ext>
            </p:extLst>
          </p:nvPr>
        </p:nvGraphicFramePr>
        <p:xfrm>
          <a:off x="8115508" y="4271626"/>
          <a:ext cx="3956760" cy="2472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352">
                  <a:extLst>
                    <a:ext uri="{9D8B030D-6E8A-4147-A177-3AD203B41FA5}">
                      <a16:colId xmlns:a16="http://schemas.microsoft.com/office/drawing/2014/main" val="2453303302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3635869204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385204075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4129493013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1058072012"/>
                    </a:ext>
                  </a:extLst>
                </a:gridCol>
              </a:tblGrid>
              <a:tr h="507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 3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OP2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OP1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OP0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36254"/>
                  </a:ext>
                </a:extLst>
              </a:tr>
              <a:tr h="5387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Accuracy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223605"/>
                  </a:ext>
                </a:extLst>
              </a:tr>
              <a:tr h="3644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Recall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6230694"/>
                  </a:ext>
                </a:extLst>
              </a:tr>
              <a:tr h="522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Precsion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0.61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0088595"/>
                  </a:ext>
                </a:extLst>
              </a:tr>
              <a:tr h="5387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F1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0.52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0.45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0.45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0.76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8905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F06A63-A5A0-48E0-A00A-2CC3DEFF9C22}"/>
              </a:ext>
            </a:extLst>
          </p:cNvPr>
          <p:cNvSpPr/>
          <p:nvPr/>
        </p:nvSpPr>
        <p:spPr>
          <a:xfrm>
            <a:off x="7993774" y="1256983"/>
            <a:ext cx="3956760" cy="295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F1 score</a:t>
            </a:r>
            <a:r>
              <a:rPr lang="ko-KR" altLang="en-US" dirty="0"/>
              <a:t>값부분에서</a:t>
            </a:r>
            <a:r>
              <a:rPr lang="en-US" altLang="ko-KR" dirty="0"/>
              <a:t> O0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바이트때보단 높진 않지만</a:t>
            </a:r>
            <a:r>
              <a:rPr lang="en-US" altLang="ko-KR" dirty="0"/>
              <a:t>, </a:t>
            </a:r>
            <a:r>
              <a:rPr lang="ko-KR" altLang="en-US" dirty="0"/>
              <a:t>다른 최적화 옵션보다</a:t>
            </a:r>
            <a:r>
              <a:rPr lang="en-US" altLang="ko-KR" dirty="0"/>
              <a:t> 0.76</a:t>
            </a:r>
            <a:r>
              <a:rPr lang="ko-KR" altLang="en-US" dirty="0"/>
              <a:t>으로 높게 나옴</a:t>
            </a:r>
            <a:endParaRPr lang="en-US" altLang="ko-KR" dirty="0"/>
          </a:p>
          <a:p>
            <a:pPr marL="285750" lvl="0" indent="-2857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285750" lvl="0" indent="-2857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30</a:t>
            </a:r>
            <a:r>
              <a:rPr lang="ko-KR" altLang="en-US" dirty="0"/>
              <a:t>바이트와 달리 정확도를 제외하고 전체적으로 낮아지는 모습을 보임</a:t>
            </a:r>
            <a:endParaRPr lang="en-US" altLang="ko-KR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059C501-E45C-47A2-9C3B-DF48205E031D}"/>
              </a:ext>
            </a:extLst>
          </p:cNvPr>
          <p:cNvSpPr/>
          <p:nvPr/>
        </p:nvSpPr>
        <p:spPr>
          <a:xfrm>
            <a:off x="6692593" y="910061"/>
            <a:ext cx="1479176" cy="233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2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59-2197-4CE9-800C-493703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22512"/>
            <a:ext cx="11565340" cy="748347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라벨“</a:t>
            </a:r>
            <a:r>
              <a:rPr lang="en-US" altLang="ko-KR" sz="3000" b="1" dirty="0"/>
              <a:t>1” </a:t>
            </a:r>
            <a:r>
              <a:rPr lang="ko-KR" altLang="en-US" sz="3000" b="1" dirty="0"/>
              <a:t>기준으로 앞뒤로 </a:t>
            </a:r>
            <a:r>
              <a:rPr lang="en-US" altLang="ko-KR" sz="3000" b="1" dirty="0"/>
              <a:t>90Byte</a:t>
            </a:r>
            <a:r>
              <a:rPr lang="ko-KR" altLang="en-US" sz="3000" b="1" dirty="0"/>
              <a:t>거리에 따라 최적화 </a:t>
            </a:r>
            <a:r>
              <a:rPr lang="ko-KR" altLang="en-US" sz="3000" b="1" dirty="0" err="1"/>
              <a:t>옵션별</a:t>
            </a:r>
            <a:r>
              <a:rPr lang="ko-KR" altLang="en-US" sz="3000" b="1" dirty="0"/>
              <a:t> 학습 결과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8053CC-4CFD-492A-AE53-6625729A5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504747"/>
              </p:ext>
            </p:extLst>
          </p:nvPr>
        </p:nvGraphicFramePr>
        <p:xfrm>
          <a:off x="119730" y="1256983"/>
          <a:ext cx="7913525" cy="537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01DD27-7C76-4238-A25E-FDE1D7C6AE9A}"/>
              </a:ext>
            </a:extLst>
          </p:cNvPr>
          <p:cNvSpPr txBox="1"/>
          <p:nvPr/>
        </p:nvSpPr>
        <p:spPr>
          <a:xfrm>
            <a:off x="8115508" y="1376186"/>
            <a:ext cx="3835026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F1 score</a:t>
            </a:r>
            <a:r>
              <a:rPr lang="ko-KR" altLang="en-US" sz="1600" dirty="0"/>
              <a:t>부분에서 </a:t>
            </a:r>
            <a:r>
              <a:rPr lang="en-US" altLang="ko-KR" sz="1600" dirty="0"/>
              <a:t>O0</a:t>
            </a:r>
            <a:r>
              <a:rPr lang="ko-KR" altLang="en-US" sz="1600" dirty="0" err="1"/>
              <a:t>일때</a:t>
            </a:r>
            <a:r>
              <a:rPr lang="en-US" altLang="ko-KR" sz="1600" dirty="0"/>
              <a:t>,  </a:t>
            </a:r>
            <a:r>
              <a:rPr lang="ko-KR" altLang="en-US" sz="1600" dirty="0"/>
              <a:t>재현율이 낮아지는 현상으로</a:t>
            </a:r>
            <a:r>
              <a:rPr lang="en-US" altLang="ko-KR" sz="1600" dirty="0"/>
              <a:t> </a:t>
            </a:r>
            <a:r>
              <a:rPr lang="ko-KR" altLang="en-US" sz="1600" dirty="0"/>
              <a:t>다른 바이트보단 낮게 나옴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다른 옵션들은 이전 </a:t>
            </a:r>
            <a:r>
              <a:rPr lang="en-US" altLang="ko-KR" sz="1600" dirty="0"/>
              <a:t>50</a:t>
            </a:r>
            <a:r>
              <a:rPr lang="ko-KR" altLang="en-US" sz="1600" dirty="0"/>
              <a:t>바이트와 같은 값을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유지하거나 조금 오르는 현상을 보임</a:t>
            </a:r>
            <a:endParaRPr lang="en-US" altLang="ko-KR" sz="15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FAD1E6-49D2-4628-9A6B-CAC088E1D939}"/>
              </a:ext>
            </a:extLst>
          </p:cNvPr>
          <p:cNvCxnSpPr>
            <a:cxnSpLocks/>
          </p:cNvCxnSpPr>
          <p:nvPr/>
        </p:nvCxnSpPr>
        <p:spPr>
          <a:xfrm rot="10800000">
            <a:off x="7339902" y="3608151"/>
            <a:ext cx="775606" cy="681137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12CB7F-569A-4357-97AB-A900D2CF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91359"/>
              </p:ext>
            </p:extLst>
          </p:nvPr>
        </p:nvGraphicFramePr>
        <p:xfrm>
          <a:off x="8115508" y="4127500"/>
          <a:ext cx="3956760" cy="261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352">
                  <a:extLst>
                    <a:ext uri="{9D8B030D-6E8A-4147-A177-3AD203B41FA5}">
                      <a16:colId xmlns:a16="http://schemas.microsoft.com/office/drawing/2014/main" val="3760710604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4202319480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4039066754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130131827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2795844846"/>
                    </a:ext>
                  </a:extLst>
                </a:gridCol>
              </a:tblGrid>
              <a:tr h="581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 3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OP2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OP1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OP0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95304"/>
                  </a:ext>
                </a:extLst>
              </a:tr>
              <a:tr h="6177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Accuracy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831009"/>
                  </a:ext>
                </a:extLst>
              </a:tr>
              <a:tr h="4178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Recall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0.27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357249"/>
                  </a:ext>
                </a:extLst>
              </a:tr>
              <a:tr h="599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Precsion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0.86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0.49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02774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F1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0.52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0.45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0.42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0.66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3508988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EE19AEE-34A8-45AC-B94B-0C74CC02D85B}"/>
              </a:ext>
            </a:extLst>
          </p:cNvPr>
          <p:cNvSpPr/>
          <p:nvPr/>
        </p:nvSpPr>
        <p:spPr>
          <a:xfrm rot="4464927">
            <a:off x="5629819" y="1241498"/>
            <a:ext cx="671640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A3EF00-3348-4EB0-985A-BF9906E55A9F}"/>
              </a:ext>
            </a:extLst>
          </p:cNvPr>
          <p:cNvSpPr/>
          <p:nvPr/>
        </p:nvSpPr>
        <p:spPr>
          <a:xfrm rot="3312052">
            <a:off x="4767342" y="2028622"/>
            <a:ext cx="1253033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1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A6CA-ADF6-46EC-B585-81EC49AE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ko-KR" altLang="en-US" dirty="0"/>
              <a:t>실험결과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3CEBA-F8B0-4E08-BB28-B802A7B96690}"/>
              </a:ext>
            </a:extLst>
          </p:cNvPr>
          <p:cNvSpPr/>
          <p:nvPr/>
        </p:nvSpPr>
        <p:spPr>
          <a:xfrm>
            <a:off x="876299" y="1438896"/>
            <a:ext cx="11060597" cy="932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/>
              <a:t>최적화 </a:t>
            </a:r>
            <a:r>
              <a:rPr lang="en-US" altLang="ko-KR" dirty="0"/>
              <a:t>0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/>
              <a:t>최적화</a:t>
            </a:r>
            <a:r>
              <a:rPr lang="en-US" altLang="ko-KR" dirty="0"/>
              <a:t>3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/>
              <a:t>최적화 </a:t>
            </a:r>
            <a:r>
              <a:rPr lang="en-US" altLang="ko-KR" dirty="0"/>
              <a:t>1,2 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/>
              <a:t>최적화 </a:t>
            </a:r>
            <a:r>
              <a:rPr lang="en-US" altLang="ko-KR" dirty="0"/>
              <a:t>O0</a:t>
            </a:r>
            <a:r>
              <a:rPr lang="ko-KR" altLang="en-US" dirty="0"/>
              <a:t>를 다른 최적화 옵션들의 학습데이터로 구성하면</a:t>
            </a:r>
            <a:r>
              <a:rPr lang="en-US" altLang="ko-KR" dirty="0"/>
              <a:t>, </a:t>
            </a:r>
            <a:r>
              <a:rPr lang="ko-KR" altLang="en-US" dirty="0"/>
              <a:t>정확도와 평가지표가 낮아진다</a:t>
            </a:r>
            <a:r>
              <a:rPr lang="en-US" altLang="ko-KR" dirty="0"/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sz="1300" dirty="0"/>
              <a:t>Ex) 3</a:t>
            </a:r>
            <a:r>
              <a:rPr lang="ko-KR" altLang="en-US" sz="1300" dirty="0" err="1"/>
              <a:t>바이트경우</a:t>
            </a:r>
            <a:r>
              <a:rPr lang="ko-KR" altLang="en-US" sz="1300" dirty="0"/>
              <a:t> 학습</a:t>
            </a:r>
            <a:r>
              <a:rPr lang="en-US" altLang="ko-KR" sz="1300" dirty="0"/>
              <a:t>(</a:t>
            </a:r>
            <a:r>
              <a:rPr lang="ko-KR" altLang="en-US" sz="1300" dirty="0"/>
              <a:t>최적화 옵션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012/013/023 	&gt;&gt;      F1</a:t>
            </a:r>
            <a:r>
              <a:rPr lang="ko-KR" altLang="en-US" sz="1300" dirty="0"/>
              <a:t> </a:t>
            </a:r>
            <a:r>
              <a:rPr lang="en-US" altLang="ko-KR" sz="1300" dirty="0"/>
              <a:t>score</a:t>
            </a:r>
            <a:r>
              <a:rPr lang="ko-KR" altLang="en-US" sz="1300" dirty="0"/>
              <a:t>값이 </a:t>
            </a:r>
            <a:r>
              <a:rPr lang="en-US" altLang="ko-KR" sz="1300" dirty="0"/>
              <a:t>0.5 </a:t>
            </a:r>
            <a:r>
              <a:rPr lang="ko-KR" altLang="en-US" sz="1300" dirty="0"/>
              <a:t>정도   </a:t>
            </a:r>
            <a:r>
              <a:rPr lang="en-US" altLang="ko-KR" sz="1300" b="1" dirty="0">
                <a:solidFill>
                  <a:srgbClr val="FF0000"/>
                </a:solidFill>
              </a:rPr>
              <a:t>BUT</a:t>
            </a:r>
            <a:r>
              <a:rPr lang="en-US" altLang="ko-KR" sz="1300" dirty="0"/>
              <a:t>   123</a:t>
            </a:r>
            <a:r>
              <a:rPr lang="ko-KR" altLang="en-US" sz="1300" dirty="0"/>
              <a:t>학습</a:t>
            </a:r>
            <a:r>
              <a:rPr lang="en-US" altLang="ko-KR" sz="1300" dirty="0"/>
              <a:t>/ </a:t>
            </a:r>
            <a:r>
              <a:rPr lang="ko-KR" altLang="en-US" sz="1300" dirty="0"/>
              <a:t>테스트 </a:t>
            </a:r>
            <a:r>
              <a:rPr lang="en-US" altLang="ko-KR" sz="1300" dirty="0"/>
              <a:t>0 </a:t>
            </a:r>
            <a:r>
              <a:rPr lang="ko-KR" altLang="en-US" sz="1300" dirty="0"/>
              <a:t>경우 </a:t>
            </a:r>
            <a:r>
              <a:rPr lang="en-US" altLang="ko-KR" sz="1300" dirty="0"/>
              <a:t>0.93</a:t>
            </a:r>
            <a:r>
              <a:rPr lang="en-US" altLang="ko-KR" dirty="0"/>
              <a:t>	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표와 같이</a:t>
            </a:r>
            <a:r>
              <a:rPr lang="en-US" altLang="ko-KR" dirty="0"/>
              <a:t>, O0</a:t>
            </a:r>
            <a:r>
              <a:rPr lang="ko-KR" altLang="en-US" dirty="0"/>
              <a:t>를 제외한 나머지 최적화 옵션의  </a:t>
            </a:r>
            <a:r>
              <a:rPr lang="en-US" altLang="ko-KR" dirty="0"/>
              <a:t>F1-Score </a:t>
            </a:r>
            <a:r>
              <a:rPr lang="ko-KR" altLang="en-US" dirty="0"/>
              <a:t>값이 낮음 </a:t>
            </a:r>
            <a:r>
              <a:rPr lang="en-US" altLang="ko-KR" dirty="0"/>
              <a:t>&gt;&gt; </a:t>
            </a:r>
            <a:r>
              <a:rPr lang="ko-KR" altLang="en-US" dirty="0"/>
              <a:t>나머지 최적화 옵션 맞춘 데이터 구성 필요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679A717-8FE8-4076-9684-8C9524741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908552"/>
              </p:ext>
            </p:extLst>
          </p:nvPr>
        </p:nvGraphicFramePr>
        <p:xfrm>
          <a:off x="3829602" y="290328"/>
          <a:ext cx="7486099" cy="4414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615DF6C-2DB2-4A7A-8409-6D94277AAB11}"/>
              </a:ext>
            </a:extLst>
          </p:cNvPr>
          <p:cNvSpPr/>
          <p:nvPr/>
        </p:nvSpPr>
        <p:spPr>
          <a:xfrm>
            <a:off x="3187700" y="1562100"/>
            <a:ext cx="635000" cy="165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2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A6CA-ADF6-46EC-B585-81EC49AE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ko-KR" altLang="en-US" dirty="0"/>
              <a:t>향후 방향성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3CEBA-F8B0-4E08-BB28-B802A7B96690}"/>
              </a:ext>
            </a:extLst>
          </p:cNvPr>
          <p:cNvSpPr/>
          <p:nvPr/>
        </p:nvSpPr>
        <p:spPr>
          <a:xfrm>
            <a:off x="876299" y="1438896"/>
            <a:ext cx="11060597" cy="582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데이터셋  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구성 조합에 따른 다양한 시도 필요</a:t>
            </a:r>
            <a:endParaRPr lang="en-US" altLang="ko-KR" sz="20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기존</a:t>
            </a:r>
            <a:r>
              <a:rPr lang="en-US" altLang="ko-KR" sz="2000" dirty="0"/>
              <a:t>) O 012 /3  				</a:t>
            </a:r>
            <a:r>
              <a:rPr lang="ko-KR" altLang="en-US" sz="2000" dirty="0"/>
              <a:t>이후</a:t>
            </a:r>
            <a:r>
              <a:rPr lang="en-US" altLang="ko-KR" sz="2000" dirty="0"/>
              <a:t>) O 210 /3   OR  O201 /3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0</a:t>
            </a:r>
            <a:r>
              <a:rPr lang="ko-KR" altLang="en-US" sz="2000" dirty="0"/>
              <a:t>를 빼고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나미지</a:t>
            </a:r>
            <a:r>
              <a:rPr lang="ko-KR" altLang="en-US" sz="2000" dirty="0"/>
              <a:t> 최적화옵션으로 다양한 </a:t>
            </a:r>
            <a:r>
              <a:rPr lang="en-US" altLang="ko-KR" sz="2000" dirty="0"/>
              <a:t>GCC</a:t>
            </a:r>
            <a:r>
              <a:rPr lang="ko-KR" altLang="en-US" sz="2000" dirty="0"/>
              <a:t>버전으로 비교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weight  balancing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숭실대 측에서 받은 실행파일로 추출하여</a:t>
            </a:r>
            <a:r>
              <a:rPr lang="en-US" altLang="ko-KR" sz="2000" dirty="0"/>
              <a:t>, </a:t>
            </a:r>
            <a:r>
              <a:rPr lang="ko-KR" altLang="en-US" sz="2000" dirty="0"/>
              <a:t>모델학습</a:t>
            </a:r>
            <a:endParaRPr lang="en-US" altLang="ko-KR" sz="20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Binutils</a:t>
            </a:r>
            <a:r>
              <a:rPr lang="ko-KR" altLang="en-US" sz="2000" dirty="0"/>
              <a:t>뿐만 아니라 다른 것으로도 모델학습을 해야함 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D715856-C5E4-4886-A282-D46D2B016FC7}"/>
              </a:ext>
            </a:extLst>
          </p:cNvPr>
          <p:cNvSpPr/>
          <p:nvPr/>
        </p:nvSpPr>
        <p:spPr>
          <a:xfrm>
            <a:off x="3604846" y="2233246"/>
            <a:ext cx="808892" cy="53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7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56296-7CEE-436C-BB2C-FECE54DB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Review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조사한 </a:t>
            </a:r>
            <a:r>
              <a:rPr lang="en-US" altLang="ko-KR" dirty="0"/>
              <a:t>Imbalanced Data </a:t>
            </a:r>
            <a:r>
              <a:rPr lang="ko-KR" altLang="en-US" dirty="0" err="1"/>
              <a:t>전처리</a:t>
            </a:r>
            <a:r>
              <a:rPr lang="ko-KR" altLang="en-US" dirty="0"/>
              <a:t> 방식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N-byte </a:t>
            </a:r>
            <a:r>
              <a:rPr lang="ko-KR" altLang="en-US" dirty="0"/>
              <a:t>자르는 방식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라벨“</a:t>
            </a:r>
            <a:r>
              <a:rPr lang="en-US" altLang="ko-KR" dirty="0"/>
              <a:t>1” </a:t>
            </a:r>
            <a:r>
              <a:rPr lang="ko-KR" altLang="en-US" dirty="0"/>
              <a:t>기준으로 앞뒤로 </a:t>
            </a:r>
            <a:r>
              <a:rPr lang="en-US" altLang="ko-KR" dirty="0"/>
              <a:t>Byte</a:t>
            </a:r>
            <a:r>
              <a:rPr lang="ko-KR" altLang="en-US" dirty="0"/>
              <a:t>거리에 따라 </a:t>
            </a:r>
            <a:r>
              <a:rPr lang="en-US" altLang="ko-KR" dirty="0"/>
              <a:t>‘0’</a:t>
            </a:r>
            <a:r>
              <a:rPr lang="ko-KR" altLang="en-US" dirty="0"/>
              <a:t>과 </a:t>
            </a:r>
            <a:r>
              <a:rPr lang="en-US" altLang="ko-KR" dirty="0"/>
              <a:t>‘1’</a:t>
            </a:r>
            <a:r>
              <a:rPr lang="ko-KR" altLang="en-US" dirty="0"/>
              <a:t>비율 조정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K-fold Cross Validation</a:t>
            </a:r>
            <a:r>
              <a:rPr lang="ko-KR" altLang="en-US" dirty="0"/>
              <a:t> 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N-byte</a:t>
            </a:r>
            <a:r>
              <a:rPr lang="ko-KR" altLang="en-US" dirty="0"/>
              <a:t>별 따라 최적화 </a:t>
            </a:r>
            <a:r>
              <a:rPr lang="ko-KR" altLang="en-US" dirty="0" err="1"/>
              <a:t>옵션별</a:t>
            </a:r>
            <a:r>
              <a:rPr lang="ko-KR" altLang="en-US" dirty="0"/>
              <a:t> 학습 결과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실험결과 </a:t>
            </a:r>
            <a:r>
              <a:rPr lang="en-US" altLang="ko-KR" dirty="0"/>
              <a:t>&amp; </a:t>
            </a:r>
            <a:r>
              <a:rPr lang="ko-KR" altLang="en-US" dirty="0"/>
              <a:t>향후 방향성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794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46E3-EB39-4A68-9AC8-B5C10541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21" y="451621"/>
            <a:ext cx="10515600" cy="1325563"/>
          </a:xfrm>
        </p:spPr>
        <p:txBody>
          <a:bodyPr/>
          <a:lstStyle/>
          <a:p>
            <a:r>
              <a:rPr lang="ko-KR" altLang="en-US" dirty="0"/>
              <a:t>지난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3CA196-25FC-47DF-9863-7DAE5776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21" y="1993343"/>
            <a:ext cx="6600430" cy="4035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70876-33A4-4311-B0E8-B291F8244BB9}"/>
              </a:ext>
            </a:extLst>
          </p:cNvPr>
          <p:cNvSpPr txBox="1"/>
          <p:nvPr/>
        </p:nvSpPr>
        <p:spPr>
          <a:xfrm>
            <a:off x="7200864" y="3522841"/>
            <a:ext cx="42112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Imbalanced Data</a:t>
            </a:r>
            <a:r>
              <a:rPr lang="ko-KR" altLang="en-US" sz="2500" b="1" dirty="0">
                <a:solidFill>
                  <a:srgbClr val="FF0000"/>
                </a:solidFill>
              </a:rPr>
              <a:t>문제에 대한 </a:t>
            </a:r>
            <a:r>
              <a:rPr lang="en-US" altLang="ko-KR" sz="2500" b="1" dirty="0">
                <a:solidFill>
                  <a:srgbClr val="FF0000"/>
                </a:solidFill>
              </a:rPr>
              <a:t>Solution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65D20D1-CF59-4A15-BBA8-4478E75EBEA5}"/>
              </a:ext>
            </a:extLst>
          </p:cNvPr>
          <p:cNvSpPr/>
          <p:nvPr/>
        </p:nvSpPr>
        <p:spPr>
          <a:xfrm>
            <a:off x="8900684" y="3036727"/>
            <a:ext cx="528572" cy="50767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60EB1-0ACE-4C1F-A690-908F386BE390}"/>
              </a:ext>
            </a:extLst>
          </p:cNvPr>
          <p:cNvSpPr/>
          <p:nvPr/>
        </p:nvSpPr>
        <p:spPr>
          <a:xfrm>
            <a:off x="7514649" y="4547502"/>
            <a:ext cx="5379716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Over-sampling,</a:t>
            </a:r>
            <a:r>
              <a:rPr lang="ko-KR" altLang="en-US" dirty="0"/>
              <a:t> </a:t>
            </a:r>
            <a:r>
              <a:rPr lang="en-US" altLang="ko-KR" dirty="0"/>
              <a:t>under-sampling </a:t>
            </a:r>
            <a:r>
              <a:rPr lang="ko-KR" altLang="en-US" dirty="0"/>
              <a:t>방식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Weight balancing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늘리는 방식</a:t>
            </a:r>
            <a:endParaRPr lang="en-US" altLang="ko-KR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(N- byte </a:t>
            </a:r>
            <a:r>
              <a:rPr lang="ko-KR" altLang="en-US" dirty="0"/>
              <a:t>자르는</a:t>
            </a:r>
            <a:r>
              <a:rPr lang="en-US" altLang="ko-KR" dirty="0"/>
              <a:t>)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E00DC-FA04-4AE4-8DF2-F1FDCAE88ED1}"/>
              </a:ext>
            </a:extLst>
          </p:cNvPr>
          <p:cNvSpPr txBox="1"/>
          <p:nvPr/>
        </p:nvSpPr>
        <p:spPr>
          <a:xfrm>
            <a:off x="7063409" y="480730"/>
            <a:ext cx="4952966" cy="161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/>
              <a:t>여러 </a:t>
            </a:r>
            <a:r>
              <a:rPr lang="en-US" altLang="ko-KR" sz="1700" b="1" dirty="0">
                <a:solidFill>
                  <a:srgbClr val="FF0000"/>
                </a:solidFill>
              </a:rPr>
              <a:t>GCC</a:t>
            </a:r>
            <a:r>
              <a:rPr lang="en-US" altLang="ko-KR" sz="1700" b="1" dirty="0"/>
              <a:t> </a:t>
            </a:r>
            <a:r>
              <a:rPr lang="ko-KR" altLang="en-US" sz="1700" b="1" dirty="0">
                <a:solidFill>
                  <a:srgbClr val="FF0000"/>
                </a:solidFill>
              </a:rPr>
              <a:t>컴파일러</a:t>
            </a:r>
            <a:r>
              <a:rPr lang="ko-KR" altLang="en-US" sz="1700" b="1" dirty="0"/>
              <a:t>와 </a:t>
            </a:r>
            <a:r>
              <a:rPr lang="ko-KR" altLang="en-US" sz="1700" b="1" dirty="0">
                <a:solidFill>
                  <a:srgbClr val="FF0000"/>
                </a:solidFill>
              </a:rPr>
              <a:t>최적화</a:t>
            </a:r>
            <a:r>
              <a:rPr lang="ko-KR" altLang="en-US" sz="1700" b="1" dirty="0"/>
              <a:t> </a:t>
            </a:r>
            <a:r>
              <a:rPr lang="ko-KR" altLang="en-US" sz="1700" b="1" dirty="0">
                <a:solidFill>
                  <a:srgbClr val="FF0000"/>
                </a:solidFill>
              </a:rPr>
              <a:t>옵션별</a:t>
            </a:r>
            <a:r>
              <a:rPr lang="ko-KR" altLang="en-US" sz="1700" b="1" dirty="0"/>
              <a:t>로 모델의 정확도가 높게 나오나</a:t>
            </a:r>
            <a:r>
              <a:rPr lang="en-US" altLang="ko-KR" sz="1700" b="1" dirty="0"/>
              <a:t>,</a:t>
            </a:r>
            <a:r>
              <a:rPr lang="ko-KR" altLang="en-US" sz="1700" b="1" dirty="0"/>
              <a:t> 데이터셋 라벨 구성비율이 대부분 “ </a:t>
            </a:r>
            <a:r>
              <a:rPr lang="en-US" altLang="ko-KR" sz="1700" b="1" dirty="0"/>
              <a:t>0 ” </a:t>
            </a:r>
            <a:r>
              <a:rPr lang="ko-KR" altLang="en-US" sz="1700" b="1" dirty="0"/>
              <a:t>으로</a:t>
            </a:r>
            <a:r>
              <a:rPr lang="en-US" altLang="ko-KR" sz="1700" b="1" dirty="0"/>
              <a:t>,</a:t>
            </a:r>
            <a:r>
              <a:rPr lang="ko-KR" altLang="en-US" sz="1700" b="1" dirty="0"/>
              <a:t> 실질적으로 함수 시작과 나머지를 구별하는 것이 아님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64F8D-2B71-4BCC-8D3F-6067D83E606F}"/>
              </a:ext>
            </a:extLst>
          </p:cNvPr>
          <p:cNvSpPr txBox="1"/>
          <p:nvPr/>
        </p:nvSpPr>
        <p:spPr>
          <a:xfrm>
            <a:off x="7200864" y="2083505"/>
            <a:ext cx="4386046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함수 시작과 나머지 에 대한 라벨 </a:t>
            </a:r>
            <a:r>
              <a:rPr lang="en-US" altLang="ko-KR" sz="2000" b="1" dirty="0">
                <a:solidFill>
                  <a:srgbClr val="FF0000"/>
                </a:solidFill>
              </a:rPr>
              <a:t>“1” </a:t>
            </a:r>
            <a:r>
              <a:rPr lang="ko-KR" altLang="en-US" sz="2000" b="1" dirty="0">
                <a:solidFill>
                  <a:srgbClr val="FF0000"/>
                </a:solidFill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</a:rPr>
              <a:t>“0”</a:t>
            </a:r>
            <a:r>
              <a:rPr lang="ko-KR" altLang="en-US" sz="2000" b="1" dirty="0">
                <a:solidFill>
                  <a:srgbClr val="FF0000"/>
                </a:solidFill>
              </a:rPr>
              <a:t>의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구성 비율을 조정의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EC9D0-2750-4A44-BE64-50FF620AA811}"/>
              </a:ext>
            </a:extLst>
          </p:cNvPr>
          <p:cNvSpPr txBox="1"/>
          <p:nvPr/>
        </p:nvSpPr>
        <p:spPr>
          <a:xfrm>
            <a:off x="7063409" y="4391988"/>
            <a:ext cx="28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불균형 데이터 처리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5D23D-F765-463F-9188-F458630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118510"/>
            <a:ext cx="9856304" cy="56252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Pre-processing solution : Imbalanced Data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56296-7CEE-436C-BB2C-FECE54DB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6608"/>
            <a:ext cx="12152244" cy="5585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 Over-sampling,</a:t>
            </a:r>
            <a:r>
              <a:rPr lang="ko-KR" altLang="en-US" dirty="0"/>
              <a:t> </a:t>
            </a:r>
            <a:r>
              <a:rPr lang="en-US" altLang="ko-KR" dirty="0"/>
              <a:t>Under-sampling </a:t>
            </a:r>
            <a:r>
              <a:rPr lang="ko-KR" altLang="en-US" dirty="0"/>
              <a:t>방식 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Over – Sampling : </a:t>
            </a:r>
            <a:r>
              <a:rPr lang="ko-KR" altLang="en-US" sz="1800" dirty="0"/>
              <a:t>소수 클래스 와 다수 클래스 중에 다중 클래스를 소수 클래스비율에  맞게 줄이는 방법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Under – Sampling:  </a:t>
            </a:r>
            <a:r>
              <a:rPr lang="ko-KR" altLang="en-US" sz="1700" dirty="0"/>
              <a:t>소수클래스와 다수 클래스 중에 소수 클래스를 증식 시켜</a:t>
            </a:r>
            <a:r>
              <a:rPr lang="en-US" altLang="ko-KR" sz="1700" dirty="0"/>
              <a:t>,</a:t>
            </a:r>
            <a:r>
              <a:rPr lang="ko-KR" altLang="en-US" sz="1700" dirty="0"/>
              <a:t> 학습에 충분한 데이터를 확보하는 방법</a:t>
            </a:r>
            <a:endParaRPr lang="en-US" altLang="ko-KR" sz="17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1800" dirty="0"/>
              <a:t>&gt;&gt;  </a:t>
            </a:r>
            <a:r>
              <a:rPr lang="ko-KR" altLang="en-US" sz="1800" dirty="0" err="1"/>
              <a:t>시퀀셜</a:t>
            </a:r>
            <a:r>
              <a:rPr lang="en-US" altLang="ko-KR" sz="1800" dirty="0"/>
              <a:t> </a:t>
            </a:r>
            <a:r>
              <a:rPr lang="ko-KR" altLang="en-US" sz="1800" dirty="0"/>
              <a:t>특징때문에 </a:t>
            </a:r>
            <a:r>
              <a:rPr lang="en-US" altLang="ko-KR" sz="1800" dirty="0"/>
              <a:t> </a:t>
            </a:r>
            <a:r>
              <a:rPr lang="ko-KR" altLang="en-US" sz="1800" dirty="0"/>
              <a:t>랜덤성이 부여되면서 순서가 임의로 섞이게 됨</a:t>
            </a:r>
            <a:endParaRPr lang="en-US" altLang="ko-KR" sz="18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1800" dirty="0"/>
              <a:t>&gt;&gt; </a:t>
            </a:r>
            <a:r>
              <a:rPr lang="ko-KR" altLang="en-US" sz="1800" dirty="0"/>
              <a:t>소수클래스를 복제하기때문에</a:t>
            </a:r>
            <a:r>
              <a:rPr lang="en-US" altLang="ko-KR" sz="1800" dirty="0"/>
              <a:t> </a:t>
            </a:r>
            <a:r>
              <a:rPr lang="ko-KR" altLang="en-US" sz="1800" dirty="0"/>
              <a:t> 오버 피팅 되는 경향도</a:t>
            </a:r>
            <a:r>
              <a:rPr lang="en-US" altLang="ko-KR" sz="1800" dirty="0"/>
              <a:t> </a:t>
            </a:r>
            <a:r>
              <a:rPr lang="ko-KR" altLang="en-US" sz="1800" dirty="0"/>
              <a:t>있어서  적합하지 않음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늘리는 방식 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sz="1800" dirty="0"/>
              <a:t>Batch</a:t>
            </a:r>
            <a:r>
              <a:rPr lang="ko-KR" altLang="en-US" sz="1800" dirty="0"/>
              <a:t>에 적어도 소수클래스가 포함되게 크기를 지정하여</a:t>
            </a:r>
            <a:r>
              <a:rPr lang="en-US" altLang="ko-KR" sz="1800" dirty="0"/>
              <a:t>, </a:t>
            </a:r>
            <a:r>
              <a:rPr lang="ko-KR" altLang="en-US" sz="1800" dirty="0"/>
              <a:t>소수 클래스의 중요도가 반영이 안되는 것 방지하는 방식</a:t>
            </a:r>
            <a:endParaRPr lang="en-US" altLang="ko-KR" sz="1800" dirty="0"/>
          </a:p>
          <a:p>
            <a:pPr lvl="1">
              <a:lnSpc>
                <a:spcPct val="170000"/>
              </a:lnSpc>
            </a:pPr>
            <a:r>
              <a:rPr lang="en-US" altLang="ko-KR" sz="1800" dirty="0"/>
              <a:t>&gt;&gt; </a:t>
            </a:r>
            <a:r>
              <a:rPr lang="ko-KR" altLang="en-US" sz="1800" dirty="0"/>
              <a:t>안되는 이유 </a:t>
            </a:r>
            <a:r>
              <a:rPr lang="en-US" altLang="ko-KR" sz="1800" dirty="0"/>
              <a:t>– </a:t>
            </a:r>
            <a:r>
              <a:rPr lang="ko-KR" altLang="en-US" sz="1800" dirty="0"/>
              <a:t>학습속도차이만 있을 뿐</a:t>
            </a:r>
            <a:r>
              <a:rPr lang="en-US" altLang="ko-KR" sz="1800" dirty="0"/>
              <a:t>, </a:t>
            </a:r>
            <a:r>
              <a:rPr lang="ko-KR" altLang="en-US" sz="1800" dirty="0"/>
              <a:t>결과에 영향이 없음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 – byte </a:t>
            </a:r>
            <a:r>
              <a:rPr lang="ko-KR" altLang="en-US" dirty="0">
                <a:solidFill>
                  <a:srgbClr val="FF0000"/>
                </a:solidFill>
              </a:rPr>
              <a:t>자르는 방식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ko-KR" altLang="en-US" sz="1800" dirty="0"/>
              <a:t>다수 클래스 데이터를 임의로 잘라</a:t>
            </a:r>
            <a:r>
              <a:rPr lang="en-US" altLang="ko-KR" sz="1800" dirty="0"/>
              <a:t>,</a:t>
            </a:r>
            <a:r>
              <a:rPr lang="ko-KR" altLang="en-US" sz="1800" dirty="0"/>
              <a:t> 소수 클래스 비율과 맞춰 비율을 맞춰가는 방식</a:t>
            </a:r>
            <a:endParaRPr lang="en-US" altLang="ko-KR" sz="1800" dirty="0"/>
          </a:p>
          <a:p>
            <a:pPr lvl="1">
              <a:lnSpc>
                <a:spcPct val="160000"/>
              </a:lnSpc>
            </a:pPr>
            <a:r>
              <a:rPr lang="en-US" altLang="ko-KR" sz="1800" dirty="0"/>
              <a:t>&gt;&gt; </a:t>
            </a:r>
            <a:r>
              <a:rPr lang="ko-KR" altLang="en-US" sz="1800" dirty="0"/>
              <a:t>제안한 방법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 Weight balancing 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sz="1800" dirty="0"/>
              <a:t>모델을 훈련하는 동안 소수 클래스와 다수 클래스에</a:t>
            </a:r>
            <a:r>
              <a:rPr lang="en-US" altLang="ko-KR" sz="1800" dirty="0"/>
              <a:t>,</a:t>
            </a:r>
            <a:r>
              <a:rPr lang="ko-KR" altLang="en-US" sz="1800" dirty="0"/>
              <a:t> 클래스의 비율에 대해 가중치를 달리 두는 방법</a:t>
            </a:r>
            <a:endParaRPr lang="en-US" altLang="ko-KR" sz="1800" dirty="0"/>
          </a:p>
          <a:p>
            <a:pPr lvl="1">
              <a:lnSpc>
                <a:spcPct val="170000"/>
              </a:lnSpc>
            </a:pPr>
            <a:r>
              <a:rPr lang="en-US" altLang="ko-KR" sz="1800" dirty="0"/>
              <a:t>&gt;&gt;</a:t>
            </a:r>
            <a:r>
              <a:rPr lang="ko-KR" altLang="en-US" sz="1800" dirty="0"/>
              <a:t>추후 방향성</a:t>
            </a:r>
          </a:p>
        </p:txBody>
      </p:sp>
    </p:spTree>
    <p:extLst>
      <p:ext uri="{BB962C8B-B14F-4D97-AF65-F5344CB8AC3E}">
        <p14:creationId xmlns:p14="http://schemas.microsoft.com/office/powerpoint/2010/main" val="40713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98FC37-F9EF-4997-9882-631D062215E2}"/>
              </a:ext>
            </a:extLst>
          </p:cNvPr>
          <p:cNvCxnSpPr>
            <a:cxnSpLocks/>
          </p:cNvCxnSpPr>
          <p:nvPr/>
        </p:nvCxnSpPr>
        <p:spPr>
          <a:xfrm flipH="1">
            <a:off x="5565913" y="4355432"/>
            <a:ext cx="27078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372AF56B-0A16-4B33-A3DC-676619BB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85" y="3703763"/>
            <a:ext cx="1400894" cy="14008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75043D-B68E-4712-BA69-2AC312C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0886" cy="1325563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N – byte </a:t>
            </a:r>
            <a:r>
              <a:rPr lang="ko-KR" altLang="en-US" sz="3600" dirty="0"/>
              <a:t>자르는 방식</a:t>
            </a:r>
            <a:br>
              <a:rPr lang="en-US" altLang="ko-KR" sz="3600" b="1" dirty="0"/>
            </a:br>
            <a:r>
              <a:rPr lang="en-US" altLang="ko-KR" sz="3600" b="1" dirty="0"/>
              <a:t>	</a:t>
            </a:r>
            <a:r>
              <a:rPr lang="ko-KR" altLang="en-US" sz="2800" b="1" dirty="0"/>
              <a:t>라벨“</a:t>
            </a:r>
            <a:r>
              <a:rPr lang="en-US" altLang="ko-KR" sz="2800" b="1" dirty="0"/>
              <a:t>1” </a:t>
            </a:r>
            <a:r>
              <a:rPr lang="ko-KR" altLang="en-US" sz="2800" b="1" dirty="0"/>
              <a:t>기준으로 앞뒤로 </a:t>
            </a:r>
            <a:r>
              <a:rPr lang="en-US" altLang="ko-KR" sz="2800" b="1" dirty="0"/>
              <a:t>Byte</a:t>
            </a:r>
            <a:r>
              <a:rPr lang="ko-KR" altLang="en-US" sz="2800" b="1" dirty="0"/>
              <a:t>거리에 따라 </a:t>
            </a:r>
            <a:r>
              <a:rPr lang="en-US" altLang="ko-KR" sz="2800" b="1" dirty="0"/>
              <a:t>‘0’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‘1’</a:t>
            </a:r>
            <a:r>
              <a:rPr lang="ko-KR" altLang="en-US" sz="2800" b="1" dirty="0"/>
              <a:t>비율 조정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5F04-8CFF-4197-963C-712B5D0B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89" y="1639092"/>
            <a:ext cx="8733639" cy="967909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특징 </a:t>
            </a:r>
            <a:r>
              <a:rPr lang="en-US" altLang="ko-KR" sz="1500" dirty="0"/>
              <a:t>: </a:t>
            </a:r>
            <a:r>
              <a:rPr lang="ko-KR" altLang="en-US" sz="1500" dirty="0"/>
              <a:t>시계열 데이터 특성을 필요한 부분만 살려서 적용</a:t>
            </a:r>
            <a:endParaRPr lang="en-US" altLang="ko-KR" sz="1500" dirty="0"/>
          </a:p>
          <a:p>
            <a:r>
              <a:rPr lang="ko-KR" altLang="en-US" sz="1500" dirty="0"/>
              <a:t>기준 </a:t>
            </a:r>
            <a:r>
              <a:rPr lang="en-US" altLang="ko-KR" sz="1500" dirty="0"/>
              <a:t>: </a:t>
            </a:r>
            <a:r>
              <a:rPr lang="ko-KR" altLang="en-US" sz="1500" dirty="0"/>
              <a:t>라벨 </a:t>
            </a:r>
            <a:r>
              <a:rPr lang="en-US" altLang="ko-KR" sz="1500" dirty="0"/>
              <a:t>“ 1 ”(</a:t>
            </a:r>
            <a:r>
              <a:rPr lang="ko-KR" altLang="en-US" sz="1500" dirty="0"/>
              <a:t>함수의 시작</a:t>
            </a:r>
            <a:r>
              <a:rPr lang="en-US" altLang="ko-KR" sz="1500" dirty="0"/>
              <a:t>)</a:t>
            </a:r>
            <a:r>
              <a:rPr lang="ko-KR" altLang="en-US" sz="1500" dirty="0"/>
              <a:t> 을 기준으로 몇 </a:t>
            </a:r>
            <a:r>
              <a:rPr lang="en-US" altLang="ko-KR" sz="1500" dirty="0"/>
              <a:t>byte</a:t>
            </a:r>
            <a:r>
              <a:rPr lang="ko-KR" altLang="en-US" sz="1500" dirty="0"/>
              <a:t>씩 잘라서 비율을 조정해야 하는지 </a:t>
            </a:r>
            <a:r>
              <a:rPr lang="en-US" altLang="ko-KR" sz="1500" dirty="0"/>
              <a:t>?</a:t>
            </a:r>
          </a:p>
          <a:p>
            <a:r>
              <a:rPr lang="ko-KR" altLang="en-US" sz="1500" dirty="0"/>
              <a:t>제안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함수의 길이의 평균</a:t>
            </a:r>
            <a:r>
              <a:rPr lang="en-US" altLang="ko-KR" sz="1500" b="1" dirty="0">
                <a:solidFill>
                  <a:srgbClr val="FF0000"/>
                </a:solidFill>
              </a:rPr>
              <a:t>) / 2  </a:t>
            </a:r>
            <a:r>
              <a:rPr lang="en-US" altLang="ko-KR" sz="1500" dirty="0"/>
              <a:t>&gt;&gt; </a:t>
            </a:r>
            <a:r>
              <a:rPr lang="ko-KR" altLang="en-US" sz="1500" b="1" dirty="0">
                <a:solidFill>
                  <a:srgbClr val="FF0000"/>
                </a:solidFill>
              </a:rPr>
              <a:t>라벨 </a:t>
            </a:r>
            <a:r>
              <a:rPr lang="en-US" altLang="ko-KR" sz="1500" b="1" dirty="0">
                <a:solidFill>
                  <a:srgbClr val="FF0000"/>
                </a:solidFill>
              </a:rPr>
              <a:t>“1”</a:t>
            </a:r>
            <a:r>
              <a:rPr lang="ko-KR" altLang="en-US" sz="1500" b="1" dirty="0">
                <a:solidFill>
                  <a:srgbClr val="FF0000"/>
                </a:solidFill>
              </a:rPr>
              <a:t>로 부터의 앞 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ko-KR" altLang="en-US" sz="1500" b="1" dirty="0">
                <a:solidFill>
                  <a:srgbClr val="FF0000"/>
                </a:solidFill>
              </a:rPr>
              <a:t>뒤 거리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1F021-06DF-4BAD-B367-61C43564F94C}"/>
              </a:ext>
            </a:extLst>
          </p:cNvPr>
          <p:cNvSpPr txBox="1"/>
          <p:nvPr/>
        </p:nvSpPr>
        <p:spPr>
          <a:xfrm>
            <a:off x="954444" y="3002156"/>
            <a:ext cx="5327009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추출한 바이너리 전체 길이 </a:t>
            </a:r>
            <a:r>
              <a:rPr lang="en-US" altLang="ko-KR" dirty="0"/>
              <a:t>= 2312794 (byte)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함수 개수 </a:t>
            </a:r>
            <a:r>
              <a:rPr lang="en-US" altLang="ko-KR" dirty="0"/>
              <a:t>= 12159(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개 함수 평균길이 </a:t>
            </a:r>
            <a:r>
              <a:rPr lang="en-US" altLang="ko-KR" dirty="0"/>
              <a:t>=</a:t>
            </a:r>
            <a:r>
              <a:rPr lang="ko-KR" altLang="en-US" dirty="0"/>
              <a:t>대략 </a:t>
            </a:r>
            <a:r>
              <a:rPr lang="en-US" altLang="ko-KR" dirty="0"/>
              <a:t> 190 (byte)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라벨 기준으로  앞</a:t>
            </a:r>
            <a:r>
              <a:rPr lang="en-US" altLang="ko-KR" dirty="0"/>
              <a:t>/</a:t>
            </a:r>
            <a:r>
              <a:rPr lang="ko-KR" altLang="en-US" dirty="0"/>
              <a:t>뒤로 대략 </a:t>
            </a:r>
            <a:r>
              <a:rPr lang="en-US" altLang="ko-KR" b="1" dirty="0">
                <a:solidFill>
                  <a:srgbClr val="FF0000"/>
                </a:solidFill>
              </a:rPr>
              <a:t>90 byte</a:t>
            </a:r>
            <a:r>
              <a:rPr lang="ko-KR" altLang="en-US" dirty="0"/>
              <a:t>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maximum</a:t>
            </a:r>
            <a:r>
              <a:rPr lang="ko-KR" altLang="en-US" dirty="0"/>
              <a:t>로 함수 평균 길이로 정함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C1155-FF2C-41FB-8003-783593FDA18B}"/>
              </a:ext>
            </a:extLst>
          </p:cNvPr>
          <p:cNvSpPr/>
          <p:nvPr/>
        </p:nvSpPr>
        <p:spPr>
          <a:xfrm>
            <a:off x="667657" y="5572546"/>
            <a:ext cx="11246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높은 정확도와 불균형데이터의 성능 평가지표 높은 수치를 알아보기 위 해서 </a:t>
            </a:r>
            <a:r>
              <a:rPr lang="en-US" altLang="ko-KR" sz="2000" b="1" dirty="0">
                <a:solidFill>
                  <a:srgbClr val="FF0000"/>
                </a:solidFill>
              </a:rPr>
              <a:t>3 / 10/ 30 /  50/  90  </a:t>
            </a:r>
            <a:r>
              <a:rPr lang="en-US" altLang="ko-KR" sz="2000" dirty="0"/>
              <a:t>byte</a:t>
            </a:r>
            <a:r>
              <a:rPr lang="ko-KR" altLang="en-US" sz="2000" dirty="0"/>
              <a:t>씩 측정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F61B29-F2EC-4FA3-B032-3C69994B9BB3}"/>
              </a:ext>
            </a:extLst>
          </p:cNvPr>
          <p:cNvSpPr/>
          <p:nvPr/>
        </p:nvSpPr>
        <p:spPr>
          <a:xfrm>
            <a:off x="8440152" y="4064467"/>
            <a:ext cx="330869" cy="290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7D1B4F-198B-465F-B7F2-DA57461DF11E}"/>
              </a:ext>
            </a:extLst>
          </p:cNvPr>
          <p:cNvCxnSpPr>
            <a:cxnSpLocks/>
          </p:cNvCxnSpPr>
          <p:nvPr/>
        </p:nvCxnSpPr>
        <p:spPr>
          <a:xfrm flipH="1">
            <a:off x="6184232" y="4211053"/>
            <a:ext cx="2089485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BC0361-B280-4069-B15B-31E61F4FB8D7}"/>
              </a:ext>
            </a:extLst>
          </p:cNvPr>
          <p:cNvSpPr txBox="1"/>
          <p:nvPr/>
        </p:nvSpPr>
        <p:spPr>
          <a:xfrm>
            <a:off x="8404057" y="3510469"/>
            <a:ext cx="33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</a:t>
            </a:r>
            <a:endParaRPr lang="ko-KR" altLang="en-US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5A870-4A86-4AD5-ABEB-78B3C0F233EB}"/>
              </a:ext>
            </a:extLst>
          </p:cNvPr>
          <p:cNvSpPr txBox="1"/>
          <p:nvPr/>
        </p:nvSpPr>
        <p:spPr>
          <a:xfrm>
            <a:off x="6624984" y="3544789"/>
            <a:ext cx="1226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… 0 …</a:t>
            </a:r>
            <a:endParaRPr lang="ko-KR" altLang="en-US" sz="3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87230-5574-41CC-B260-45DA36AB2EDF}"/>
              </a:ext>
            </a:extLst>
          </p:cNvPr>
          <p:cNvSpPr txBox="1"/>
          <p:nvPr/>
        </p:nvSpPr>
        <p:spPr>
          <a:xfrm>
            <a:off x="9527028" y="3519581"/>
            <a:ext cx="1226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… 0 …</a:t>
            </a:r>
            <a:endParaRPr lang="ko-KR" altLang="en-US" sz="3000" b="1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2A8715A1-2307-42A9-A8BA-593EE288D39E}"/>
              </a:ext>
            </a:extLst>
          </p:cNvPr>
          <p:cNvSpPr/>
          <p:nvPr/>
        </p:nvSpPr>
        <p:spPr>
          <a:xfrm rot="21427973">
            <a:off x="6183680" y="3577939"/>
            <a:ext cx="1999065" cy="563110"/>
          </a:xfrm>
          <a:prstGeom prst="arc">
            <a:avLst>
              <a:gd name="adj1" fmla="val 11101728"/>
              <a:gd name="adj2" fmla="val 5037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3B24A-0315-40CE-AA88-65A4CC203960}"/>
              </a:ext>
            </a:extLst>
          </p:cNvPr>
          <p:cNvSpPr txBox="1"/>
          <p:nvPr/>
        </p:nvSpPr>
        <p:spPr>
          <a:xfrm>
            <a:off x="6615680" y="3041816"/>
            <a:ext cx="164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</a:t>
            </a:r>
            <a:r>
              <a:rPr lang="en-US" altLang="ko-KR" dirty="0"/>
              <a:t>byte</a:t>
            </a:r>
            <a:r>
              <a:rPr lang="ko-KR" altLang="en-US" dirty="0"/>
              <a:t>씩</a:t>
            </a: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B9ABB8D2-06A7-4006-820A-14C536B5C8BC}"/>
              </a:ext>
            </a:extLst>
          </p:cNvPr>
          <p:cNvSpPr/>
          <p:nvPr/>
        </p:nvSpPr>
        <p:spPr>
          <a:xfrm rot="21427973">
            <a:off x="8883417" y="3545001"/>
            <a:ext cx="1999065" cy="563110"/>
          </a:xfrm>
          <a:prstGeom prst="arc">
            <a:avLst>
              <a:gd name="adj1" fmla="val 11101728"/>
              <a:gd name="adj2" fmla="val 5037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2893ED-13AD-419D-B750-047C3260B2CF}"/>
              </a:ext>
            </a:extLst>
          </p:cNvPr>
          <p:cNvSpPr txBox="1"/>
          <p:nvPr/>
        </p:nvSpPr>
        <p:spPr>
          <a:xfrm>
            <a:off x="9315417" y="3008878"/>
            <a:ext cx="190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특정 </a:t>
            </a:r>
            <a:r>
              <a:rPr lang="en-US" altLang="ko-KR" dirty="0"/>
              <a:t>byte</a:t>
            </a:r>
            <a:r>
              <a:rPr lang="ko-KR" altLang="en-US" dirty="0"/>
              <a:t>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75CEA-B76C-44C2-A8F3-95D767113BA2}"/>
              </a:ext>
            </a:extLst>
          </p:cNvPr>
          <p:cNvSpPr txBox="1"/>
          <p:nvPr/>
        </p:nvSpPr>
        <p:spPr>
          <a:xfrm>
            <a:off x="8084463" y="4562556"/>
            <a:ext cx="313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길이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F395E-EBD5-4BD6-9184-5999DEA4A17D}"/>
              </a:ext>
            </a:extLst>
          </p:cNvPr>
          <p:cNvSpPr txBox="1"/>
          <p:nvPr/>
        </p:nvSpPr>
        <p:spPr>
          <a:xfrm>
            <a:off x="8188377" y="3350255"/>
            <a:ext cx="123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함수시작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2DF0A-2E0D-4CD7-AD2E-7B3D147A296B}"/>
              </a:ext>
            </a:extLst>
          </p:cNvPr>
          <p:cNvSpPr txBox="1"/>
          <p:nvPr/>
        </p:nvSpPr>
        <p:spPr>
          <a:xfrm>
            <a:off x="9690554" y="3898531"/>
            <a:ext cx="123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나머지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2C0FEA-053B-4F5A-8ACF-C9E32532F2BA}"/>
              </a:ext>
            </a:extLst>
          </p:cNvPr>
          <p:cNvCxnSpPr>
            <a:cxnSpLocks/>
          </p:cNvCxnSpPr>
          <p:nvPr/>
        </p:nvCxnSpPr>
        <p:spPr>
          <a:xfrm>
            <a:off x="8939463" y="4355432"/>
            <a:ext cx="297424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A3F94237-A05C-4D3B-8C3C-21E337282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39" y="3703763"/>
            <a:ext cx="1400894" cy="140089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E4825D-9686-486C-ABFB-5397F112F923}"/>
              </a:ext>
            </a:extLst>
          </p:cNvPr>
          <p:cNvCxnSpPr/>
          <p:nvPr/>
        </p:nvCxnSpPr>
        <p:spPr>
          <a:xfrm>
            <a:off x="8939463" y="4211053"/>
            <a:ext cx="2177716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3F146-1FA0-4D0D-B112-07C50067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53192"/>
            <a:ext cx="10515600" cy="1325563"/>
          </a:xfrm>
        </p:spPr>
        <p:txBody>
          <a:bodyPr/>
          <a:lstStyle/>
          <a:p>
            <a:r>
              <a:rPr lang="ko-KR" altLang="en-US" dirty="0"/>
              <a:t>교차 학습</a:t>
            </a:r>
            <a:r>
              <a:rPr lang="en-US" altLang="ko-KR" dirty="0"/>
              <a:t> (K = 10)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0C3A7B-02B1-421B-B5D4-31F143986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2523"/>
              </p:ext>
            </p:extLst>
          </p:nvPr>
        </p:nvGraphicFramePr>
        <p:xfrm>
          <a:off x="104775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EAD66F8-4189-4892-B0AE-74BC8DC4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57310"/>
              </p:ext>
            </p:extLst>
          </p:nvPr>
        </p:nvGraphicFramePr>
        <p:xfrm>
          <a:off x="10620375" y="2619375"/>
          <a:ext cx="1466850" cy="272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89145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81618530"/>
                    </a:ext>
                  </a:extLst>
                </a:gridCol>
              </a:tblGrid>
              <a:tr h="59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30344"/>
                  </a:ext>
                </a:extLst>
              </a:tr>
              <a:tr h="53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0.9757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2850"/>
                  </a:ext>
                </a:extLst>
              </a:tr>
              <a:tr h="53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Recall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0.5297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531"/>
                  </a:ext>
                </a:extLst>
              </a:tr>
              <a:tr h="53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Precision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0.99696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529"/>
                  </a:ext>
                </a:extLst>
              </a:tr>
              <a:tr h="53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0.6378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3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59-2197-4CE9-800C-493703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22512"/>
            <a:ext cx="11565340" cy="748347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라벨“</a:t>
            </a:r>
            <a:r>
              <a:rPr lang="en-US" altLang="ko-KR" sz="3000" b="1" dirty="0"/>
              <a:t>1” </a:t>
            </a:r>
            <a:r>
              <a:rPr lang="ko-KR" altLang="en-US" sz="3000" b="1" dirty="0"/>
              <a:t>기준으로 앞뒤로 </a:t>
            </a:r>
            <a:r>
              <a:rPr lang="en-US" altLang="ko-KR" sz="3000" b="1" dirty="0"/>
              <a:t>3Byte</a:t>
            </a:r>
            <a:r>
              <a:rPr lang="ko-KR" altLang="en-US" sz="3000" b="1" dirty="0"/>
              <a:t>거리에 따라 최적화 </a:t>
            </a:r>
            <a:r>
              <a:rPr lang="ko-KR" altLang="en-US" sz="3000" b="1" dirty="0" err="1"/>
              <a:t>옵션별</a:t>
            </a:r>
            <a:r>
              <a:rPr lang="ko-KR" altLang="en-US" sz="3000" b="1" dirty="0"/>
              <a:t> 학습 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6B5DB90-6F9B-4139-925C-E98B9A7C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83111"/>
              </p:ext>
            </p:extLst>
          </p:nvPr>
        </p:nvGraphicFramePr>
        <p:xfrm>
          <a:off x="8171038" y="4044273"/>
          <a:ext cx="3901232" cy="20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83">
                  <a:extLst>
                    <a:ext uri="{9D8B030D-6E8A-4147-A177-3AD203B41FA5}">
                      <a16:colId xmlns:a16="http://schemas.microsoft.com/office/drawing/2014/main" val="1857968304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109079351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312181360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3728626497"/>
                    </a:ext>
                  </a:extLst>
                </a:gridCol>
                <a:gridCol w="700687">
                  <a:extLst>
                    <a:ext uri="{9D8B030D-6E8A-4147-A177-3AD203B41FA5}">
                      <a16:colId xmlns:a16="http://schemas.microsoft.com/office/drawing/2014/main" val="2259398694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test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5953780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Accuracy score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8997868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Recall score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8885608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Precision score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392726"/>
                  </a:ext>
                </a:extLst>
              </a:tr>
              <a:tr h="48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F1 score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872511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8053CC-4CFD-492A-AE53-6625729A5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381932"/>
              </p:ext>
            </p:extLst>
          </p:nvPr>
        </p:nvGraphicFramePr>
        <p:xfrm>
          <a:off x="119730" y="1256983"/>
          <a:ext cx="7913525" cy="537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01DD27-7C76-4238-A25E-FDE1D7C6AE9A}"/>
              </a:ext>
            </a:extLst>
          </p:cNvPr>
          <p:cNvSpPr txBox="1"/>
          <p:nvPr/>
        </p:nvSpPr>
        <p:spPr>
          <a:xfrm>
            <a:off x="8115508" y="1376186"/>
            <a:ext cx="3956762" cy="213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최적화 옵션 </a:t>
            </a:r>
            <a:r>
              <a:rPr lang="en-US" altLang="ko-KR" sz="1500" dirty="0"/>
              <a:t>O0 </a:t>
            </a:r>
            <a:r>
              <a:rPr lang="ko-KR" altLang="en-US" sz="1500" dirty="0"/>
              <a:t>일 때</a:t>
            </a:r>
            <a:r>
              <a:rPr lang="en-US" altLang="ko-KR" sz="1500" dirty="0"/>
              <a:t>, </a:t>
            </a:r>
            <a:r>
              <a:rPr lang="ko-KR" altLang="en-US" sz="1500" dirty="0"/>
              <a:t>테스트셋으로 </a:t>
            </a:r>
            <a:r>
              <a:rPr lang="en-US" altLang="ko-KR" sz="1500" dirty="0"/>
              <a:t>fl1 score </a:t>
            </a:r>
            <a:r>
              <a:rPr lang="ko-KR" altLang="en-US" sz="1500" dirty="0"/>
              <a:t>값이 </a:t>
            </a:r>
            <a:r>
              <a:rPr lang="en-US" altLang="ko-KR" sz="1500" dirty="0"/>
              <a:t>0.93</a:t>
            </a:r>
            <a:r>
              <a:rPr lang="ko-KR" altLang="en-US" sz="1500" dirty="0"/>
              <a:t>으로 제일 높고</a:t>
            </a:r>
            <a:r>
              <a:rPr lang="en-US" altLang="ko-KR" sz="1500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 나머지 옵션은</a:t>
            </a:r>
            <a:r>
              <a:rPr lang="en-US" altLang="ko-KR" sz="1500" dirty="0"/>
              <a:t>, F1-score </a:t>
            </a:r>
            <a:r>
              <a:rPr lang="ko-KR" altLang="en-US" sz="1500" dirty="0"/>
              <a:t>값이 </a:t>
            </a:r>
            <a:r>
              <a:rPr lang="en-US" altLang="ko-KR" sz="1500" dirty="0"/>
              <a:t>0.5</a:t>
            </a:r>
            <a:r>
              <a:rPr lang="ko-KR" altLang="en-US" sz="1500" dirty="0"/>
              <a:t> 정도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재현율</a:t>
            </a:r>
            <a:r>
              <a:rPr lang="ko-KR" altLang="en-US" sz="1500" dirty="0"/>
              <a:t> 부분에서 </a:t>
            </a:r>
            <a:r>
              <a:rPr lang="en-US" altLang="ko-KR" sz="1500" dirty="0"/>
              <a:t>O0</a:t>
            </a:r>
            <a:r>
              <a:rPr lang="ko-KR" altLang="en-US" sz="1500" dirty="0"/>
              <a:t>를 제외하고 나머지가 </a:t>
            </a:r>
            <a:r>
              <a:rPr lang="en-US" altLang="ko-KR" sz="1500" dirty="0"/>
              <a:t>0.35</a:t>
            </a:r>
            <a:r>
              <a:rPr lang="ko-KR" altLang="en-US" sz="1500" dirty="0"/>
              <a:t>정도로 현저히 낮음</a:t>
            </a:r>
            <a:endParaRPr lang="en-US" altLang="ko-KR" sz="15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268758C-9ED7-4CEA-85A6-D629BCB52354}"/>
              </a:ext>
            </a:extLst>
          </p:cNvPr>
          <p:cNvSpPr/>
          <p:nvPr/>
        </p:nvSpPr>
        <p:spPr>
          <a:xfrm rot="2621987">
            <a:off x="7303177" y="1063508"/>
            <a:ext cx="477425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A2BB571-33B1-462B-8843-CB6893EBD25C}"/>
              </a:ext>
            </a:extLst>
          </p:cNvPr>
          <p:cNvSpPr/>
          <p:nvPr/>
        </p:nvSpPr>
        <p:spPr>
          <a:xfrm rot="2621987">
            <a:off x="4887189" y="1707923"/>
            <a:ext cx="477425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B4C15B1-699E-4E4F-AE5A-32C14C55D354}"/>
              </a:ext>
            </a:extLst>
          </p:cNvPr>
          <p:cNvSpPr/>
          <p:nvPr/>
        </p:nvSpPr>
        <p:spPr>
          <a:xfrm rot="4784809">
            <a:off x="3649897" y="4116790"/>
            <a:ext cx="934559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59-2197-4CE9-800C-493703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22512"/>
            <a:ext cx="11565340" cy="748347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라벨“</a:t>
            </a:r>
            <a:r>
              <a:rPr lang="en-US" altLang="ko-KR" sz="3000" b="1" dirty="0"/>
              <a:t>1” </a:t>
            </a:r>
            <a:r>
              <a:rPr lang="ko-KR" altLang="en-US" sz="3000" b="1" dirty="0"/>
              <a:t>기준으로 앞뒤로 </a:t>
            </a:r>
            <a:r>
              <a:rPr lang="en-US" altLang="ko-KR" sz="3000" b="1" dirty="0"/>
              <a:t>10Byte</a:t>
            </a:r>
            <a:r>
              <a:rPr lang="ko-KR" altLang="en-US" sz="3000" b="1" dirty="0"/>
              <a:t>거리에 따라 최적화 </a:t>
            </a:r>
            <a:r>
              <a:rPr lang="ko-KR" altLang="en-US" sz="3000" b="1" dirty="0" err="1"/>
              <a:t>옵션별</a:t>
            </a:r>
            <a:r>
              <a:rPr lang="ko-KR" altLang="en-US" sz="3000" b="1" dirty="0"/>
              <a:t> 학습 결과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8053CC-4CFD-492A-AE53-6625729A5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147756"/>
              </p:ext>
            </p:extLst>
          </p:nvPr>
        </p:nvGraphicFramePr>
        <p:xfrm>
          <a:off x="119730" y="1256983"/>
          <a:ext cx="7913525" cy="537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01DD27-7C76-4238-A25E-FDE1D7C6AE9A}"/>
              </a:ext>
            </a:extLst>
          </p:cNvPr>
          <p:cNvSpPr txBox="1"/>
          <p:nvPr/>
        </p:nvSpPr>
        <p:spPr>
          <a:xfrm>
            <a:off x="8115508" y="1376186"/>
            <a:ext cx="3835026" cy="282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최적화 옵션 </a:t>
            </a:r>
            <a:r>
              <a:rPr lang="en-US" altLang="ko-KR" sz="1500" dirty="0"/>
              <a:t>O0 </a:t>
            </a:r>
            <a:r>
              <a:rPr lang="ko-KR" altLang="en-US" sz="1500" dirty="0"/>
              <a:t>일 때</a:t>
            </a:r>
            <a:r>
              <a:rPr lang="en-US" altLang="ko-KR" sz="1500" dirty="0"/>
              <a:t>, </a:t>
            </a:r>
            <a:r>
              <a:rPr lang="ko-KR" altLang="en-US" sz="1500" dirty="0"/>
              <a:t>테스트셋으로 제외하고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테스트셋을 옵션</a:t>
            </a:r>
            <a:r>
              <a:rPr lang="en-US" altLang="ko-KR" sz="1500" dirty="0"/>
              <a:t>O3,2,1 </a:t>
            </a:r>
            <a:r>
              <a:rPr lang="ko-KR" altLang="en-US" sz="1500" dirty="0"/>
              <a:t>에 대해서는 </a:t>
            </a:r>
            <a:r>
              <a:rPr lang="en-US" altLang="ko-KR" sz="1500" dirty="0"/>
              <a:t>95% ,95%, ,97%</a:t>
            </a:r>
            <a:r>
              <a:rPr lang="ko-KR" altLang="en-US" sz="1500" dirty="0"/>
              <a:t>의</a:t>
            </a:r>
            <a:r>
              <a:rPr lang="en-US" altLang="ko-KR" sz="1500" dirty="0"/>
              <a:t> </a:t>
            </a:r>
            <a:r>
              <a:rPr lang="ko-KR" altLang="en-US" sz="1500" dirty="0"/>
              <a:t>정확도를 보임</a:t>
            </a:r>
            <a:r>
              <a:rPr lang="en-US" altLang="ko-KR" sz="1500" dirty="0"/>
              <a:t>(OP = optimization)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그 중에 옵션</a:t>
            </a:r>
            <a:r>
              <a:rPr lang="en-US" altLang="ko-KR" sz="1500" dirty="0"/>
              <a:t>O1</a:t>
            </a:r>
            <a:r>
              <a:rPr lang="ko-KR" altLang="en-US" sz="1500" dirty="0"/>
              <a:t>일 때 </a:t>
            </a:r>
            <a:r>
              <a:rPr lang="en-US" altLang="ko-KR" sz="1500" dirty="0"/>
              <a:t>F1-score </a:t>
            </a:r>
            <a:r>
              <a:rPr lang="ko-KR" altLang="en-US" sz="1500" dirty="0"/>
              <a:t>도한 </a:t>
            </a:r>
            <a:r>
              <a:rPr lang="en-US" altLang="ko-KR" sz="1500" dirty="0"/>
              <a:t>0.77</a:t>
            </a:r>
            <a:r>
              <a:rPr lang="ko-KR" altLang="en-US" sz="1500" dirty="0"/>
              <a:t>로 젤 높으며 정확도도 </a:t>
            </a:r>
            <a:r>
              <a:rPr lang="en-US" altLang="ko-KR" sz="1500" dirty="0"/>
              <a:t>97%</a:t>
            </a:r>
            <a:r>
              <a:rPr lang="ko-KR" altLang="en-US" sz="1500" dirty="0"/>
              <a:t>으로 높은 수치를 보임</a:t>
            </a:r>
            <a:endParaRPr lang="en-US" altLang="ko-KR" sz="15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FAD1E6-49D2-4628-9A6B-CAC088E1D939}"/>
              </a:ext>
            </a:extLst>
          </p:cNvPr>
          <p:cNvCxnSpPr>
            <a:cxnSpLocks/>
          </p:cNvCxnSpPr>
          <p:nvPr/>
        </p:nvCxnSpPr>
        <p:spPr>
          <a:xfrm rot="10800000">
            <a:off x="7339902" y="3608151"/>
            <a:ext cx="775606" cy="681137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B185F7D-D9CB-49A4-9529-F2CC31B0E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42056"/>
              </p:ext>
            </p:extLst>
          </p:nvPr>
        </p:nvGraphicFramePr>
        <p:xfrm>
          <a:off x="8115508" y="4289287"/>
          <a:ext cx="3956760" cy="234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352">
                  <a:extLst>
                    <a:ext uri="{9D8B030D-6E8A-4147-A177-3AD203B41FA5}">
                      <a16:colId xmlns:a16="http://schemas.microsoft.com/office/drawing/2014/main" val="581119570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891268482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1281606963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2795131577"/>
                    </a:ext>
                  </a:extLst>
                </a:gridCol>
                <a:gridCol w="791352">
                  <a:extLst>
                    <a:ext uri="{9D8B030D-6E8A-4147-A177-3AD203B41FA5}">
                      <a16:colId xmlns:a16="http://schemas.microsoft.com/office/drawing/2014/main" val="2094264317"/>
                    </a:ext>
                  </a:extLst>
                </a:gridCol>
              </a:tblGrid>
              <a:tr h="521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 3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OP2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OP1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OP0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58027"/>
                  </a:ext>
                </a:extLst>
              </a:tr>
              <a:tr h="5539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Accuracy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2146886"/>
                  </a:ext>
                </a:extLst>
              </a:tr>
              <a:tr h="374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Recall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0.29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0.27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5715233"/>
                  </a:ext>
                </a:extLst>
              </a:tr>
              <a:tr h="5376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Precsion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0.72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6979930"/>
                  </a:ext>
                </a:extLst>
              </a:tr>
              <a:tr h="3584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F1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0.54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0.46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0.43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4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42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59-2197-4CE9-800C-4937034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22512"/>
            <a:ext cx="11565340" cy="748347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라벨“</a:t>
            </a:r>
            <a:r>
              <a:rPr lang="en-US" altLang="ko-KR" sz="3000" b="1" dirty="0"/>
              <a:t>1” </a:t>
            </a:r>
            <a:r>
              <a:rPr lang="ko-KR" altLang="en-US" sz="3000" b="1" dirty="0"/>
              <a:t>기준으로 앞뒤로 </a:t>
            </a:r>
            <a:r>
              <a:rPr lang="en-US" altLang="ko-KR" sz="3000" b="1" dirty="0"/>
              <a:t>30Byte</a:t>
            </a:r>
            <a:r>
              <a:rPr lang="ko-KR" altLang="en-US" sz="3000" b="1" dirty="0"/>
              <a:t>거리에 따라 최적화 </a:t>
            </a:r>
            <a:r>
              <a:rPr lang="ko-KR" altLang="en-US" sz="3000" b="1" dirty="0" err="1"/>
              <a:t>옵션별</a:t>
            </a:r>
            <a:r>
              <a:rPr lang="ko-KR" altLang="en-US" sz="3000" b="1" dirty="0"/>
              <a:t> 학습 결과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8053CC-4CFD-492A-AE53-6625729A5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456752"/>
              </p:ext>
            </p:extLst>
          </p:nvPr>
        </p:nvGraphicFramePr>
        <p:xfrm>
          <a:off x="119730" y="1256983"/>
          <a:ext cx="7913525" cy="537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EFAD1E6-49D2-4628-9A6B-CAC088E1D939}"/>
              </a:ext>
            </a:extLst>
          </p:cNvPr>
          <p:cNvCxnSpPr>
            <a:cxnSpLocks/>
          </p:cNvCxnSpPr>
          <p:nvPr/>
        </p:nvCxnSpPr>
        <p:spPr>
          <a:xfrm rot="10800000">
            <a:off x="7339902" y="3608151"/>
            <a:ext cx="775606" cy="681137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7BD7F6-BD27-4AD0-9901-AD7AA979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0065"/>
              </p:ext>
            </p:extLst>
          </p:nvPr>
        </p:nvGraphicFramePr>
        <p:xfrm>
          <a:off x="8115508" y="4199797"/>
          <a:ext cx="3835025" cy="2435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005">
                  <a:extLst>
                    <a:ext uri="{9D8B030D-6E8A-4147-A177-3AD203B41FA5}">
                      <a16:colId xmlns:a16="http://schemas.microsoft.com/office/drawing/2014/main" val="2175323926"/>
                    </a:ext>
                  </a:extLst>
                </a:gridCol>
                <a:gridCol w="767005">
                  <a:extLst>
                    <a:ext uri="{9D8B030D-6E8A-4147-A177-3AD203B41FA5}">
                      <a16:colId xmlns:a16="http://schemas.microsoft.com/office/drawing/2014/main" val="3250843902"/>
                    </a:ext>
                  </a:extLst>
                </a:gridCol>
                <a:gridCol w="767005">
                  <a:extLst>
                    <a:ext uri="{9D8B030D-6E8A-4147-A177-3AD203B41FA5}">
                      <a16:colId xmlns:a16="http://schemas.microsoft.com/office/drawing/2014/main" val="1402626545"/>
                    </a:ext>
                  </a:extLst>
                </a:gridCol>
                <a:gridCol w="767005">
                  <a:extLst>
                    <a:ext uri="{9D8B030D-6E8A-4147-A177-3AD203B41FA5}">
                      <a16:colId xmlns:a16="http://schemas.microsoft.com/office/drawing/2014/main" val="1612745105"/>
                    </a:ext>
                  </a:extLst>
                </a:gridCol>
                <a:gridCol w="767005">
                  <a:extLst>
                    <a:ext uri="{9D8B030D-6E8A-4147-A177-3AD203B41FA5}">
                      <a16:colId xmlns:a16="http://schemas.microsoft.com/office/drawing/2014/main" val="3732711326"/>
                    </a:ext>
                  </a:extLst>
                </a:gridCol>
              </a:tblGrid>
              <a:tr h="5412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 3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OP2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OP1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OP0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7520"/>
                  </a:ext>
                </a:extLst>
              </a:tr>
              <a:tr h="5750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Accuracy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0.98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411940"/>
                  </a:ext>
                </a:extLst>
              </a:tr>
              <a:tr h="3890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Recall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0.42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0.36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0.31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3088"/>
                  </a:ext>
                </a:extLst>
              </a:tr>
              <a:tr h="5581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Precsion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0.94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0.81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0.72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944952"/>
                  </a:ext>
                </a:extLst>
              </a:tr>
              <a:tr h="3721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F1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0.59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0.52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>
                          <a:effectLst/>
                        </a:rPr>
                        <a:t>0.45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0.84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30030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663F8EC-A3A4-4E98-9A18-1C3C0D7ED96E}"/>
              </a:ext>
            </a:extLst>
          </p:cNvPr>
          <p:cNvSpPr/>
          <p:nvPr/>
        </p:nvSpPr>
        <p:spPr>
          <a:xfrm>
            <a:off x="8032407" y="1073080"/>
            <a:ext cx="40012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F1 score</a:t>
            </a:r>
            <a:r>
              <a:rPr lang="ko-KR" altLang="en-US" dirty="0"/>
              <a:t>값부분에서</a:t>
            </a:r>
            <a:r>
              <a:rPr lang="en-US" altLang="ko-KR" dirty="0"/>
              <a:t>, O0</a:t>
            </a:r>
            <a:r>
              <a:rPr lang="ko-KR" altLang="en-US" dirty="0"/>
              <a:t>가  </a:t>
            </a:r>
            <a:r>
              <a:rPr lang="en-US" altLang="ko-KR" dirty="0"/>
              <a:t>0.84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바이트와 동일하 값으로 높게 나옴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O3</a:t>
            </a:r>
            <a:r>
              <a:rPr lang="ko-KR" altLang="en-US" dirty="0"/>
              <a:t>부분에서는</a:t>
            </a:r>
            <a:r>
              <a:rPr lang="en-US" altLang="ko-KR" dirty="0"/>
              <a:t>, 3</a:t>
            </a:r>
            <a:r>
              <a:rPr lang="ko-KR" altLang="en-US" dirty="0"/>
              <a:t>바이트때와 동일한 </a:t>
            </a:r>
            <a:r>
              <a:rPr lang="en-US" altLang="ko-KR" dirty="0"/>
              <a:t>0.59</a:t>
            </a:r>
            <a:r>
              <a:rPr lang="ko-KR" altLang="en-US" dirty="0"/>
              <a:t>값으로 </a:t>
            </a:r>
            <a:r>
              <a:rPr lang="en-US" altLang="ko-KR" dirty="0"/>
              <a:t>03</a:t>
            </a:r>
            <a:r>
              <a:rPr lang="ko-KR" altLang="en-US" dirty="0"/>
              <a:t>옵션에서는 제일 높음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O0</a:t>
            </a:r>
            <a:r>
              <a:rPr lang="ko-KR" altLang="en-US" dirty="0"/>
              <a:t>를 제외하고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ko-KR" altLang="en-US" dirty="0"/>
              <a:t> 부분과 </a:t>
            </a:r>
            <a:r>
              <a:rPr lang="en-US" altLang="ko-KR" dirty="0"/>
              <a:t>Precision</a:t>
            </a:r>
            <a:r>
              <a:rPr lang="ko-KR" altLang="en-US" dirty="0"/>
              <a:t>값이</a:t>
            </a:r>
            <a:r>
              <a:rPr lang="en-US" altLang="ko-KR" dirty="0"/>
              <a:t> 3</a:t>
            </a:r>
            <a:r>
              <a:rPr lang="ko-KR" altLang="en-US" dirty="0"/>
              <a:t>바이트 때와 같은 결과 값이 나옴</a:t>
            </a:r>
            <a:endParaRPr lang="en-US" altLang="ko-KR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738ABAA-D04E-42E7-905B-C9FE1C952963}"/>
              </a:ext>
            </a:extLst>
          </p:cNvPr>
          <p:cNvSpPr/>
          <p:nvPr/>
        </p:nvSpPr>
        <p:spPr>
          <a:xfrm rot="2621987">
            <a:off x="4862207" y="1729282"/>
            <a:ext cx="477425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7F66D9D-D6CF-449D-80C8-BFDB9FEA3256}"/>
              </a:ext>
            </a:extLst>
          </p:cNvPr>
          <p:cNvSpPr/>
          <p:nvPr/>
        </p:nvSpPr>
        <p:spPr>
          <a:xfrm rot="2621987">
            <a:off x="6298985" y="2377683"/>
            <a:ext cx="1742197" cy="521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977BD4D-52C5-4A19-83EF-E3250E095FE2}"/>
              </a:ext>
            </a:extLst>
          </p:cNvPr>
          <p:cNvSpPr/>
          <p:nvPr/>
        </p:nvSpPr>
        <p:spPr>
          <a:xfrm rot="5092456">
            <a:off x="4074381" y="3725671"/>
            <a:ext cx="1041753" cy="9482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2347</Words>
  <Application>Microsoft Office PowerPoint</Application>
  <PresentationFormat>와이드스크린</PresentationFormat>
  <Paragraphs>519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Theme</vt:lpstr>
      <vt:lpstr>“Recognizing Functions in Binaries  with Neural Networks”</vt:lpstr>
      <vt:lpstr>목차</vt:lpstr>
      <vt:lpstr>지난 결과</vt:lpstr>
      <vt:lpstr>Pre-processing solution : Imbalanced Data </vt:lpstr>
      <vt:lpstr>N – byte 자르는 방식  라벨“1” 기준으로 앞뒤로 Byte거리에 따라 ‘0’과 ‘1’비율 조정  </vt:lpstr>
      <vt:lpstr>교차 학습 (K = 10) </vt:lpstr>
      <vt:lpstr>라벨“1” 기준으로 앞뒤로 3Byte거리에 따라 최적화 옵션별 학습 결과</vt:lpstr>
      <vt:lpstr>라벨“1” 기준으로 앞뒤로 10Byte거리에 따라 최적화 옵션별 학습 결과</vt:lpstr>
      <vt:lpstr>라벨“1” 기준으로 앞뒤로 30Byte거리에 따라 최적화 옵션별 학습 결과</vt:lpstr>
      <vt:lpstr>라벨“1” 기준으로 앞뒤로 50Byte거리에 따라 최적화 옵션별 학습 결과</vt:lpstr>
      <vt:lpstr>라벨“1” 기준으로 앞뒤로 90Byte거리에 따라 최적화 옵션별 학습 결과</vt:lpstr>
      <vt:lpstr>실험결과  </vt:lpstr>
      <vt:lpstr>향후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두혁</dc:creator>
  <cp:lastModifiedBy>장 두혁</cp:lastModifiedBy>
  <cp:revision>353</cp:revision>
  <dcterms:created xsi:type="dcterms:W3CDTF">2020-06-04T10:25:37Z</dcterms:created>
  <dcterms:modified xsi:type="dcterms:W3CDTF">2020-06-23T02:10:14Z</dcterms:modified>
</cp:coreProperties>
</file>