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0" r:id="rId2"/>
    <p:sldId id="257" r:id="rId3"/>
    <p:sldId id="353" r:id="rId4"/>
    <p:sldId id="348" r:id="rId5"/>
    <p:sldId id="349" r:id="rId6"/>
    <p:sldId id="351" r:id="rId7"/>
    <p:sldId id="352" r:id="rId8"/>
    <p:sldId id="273" r:id="rId9"/>
    <p:sldId id="344" r:id="rId10"/>
    <p:sldId id="338" r:id="rId11"/>
    <p:sldId id="354" r:id="rId12"/>
    <p:sldId id="336" r:id="rId13"/>
    <p:sldId id="288" r:id="rId14"/>
    <p:sldId id="309" r:id="rId15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CC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5" autoAdjust="0"/>
    <p:restoredTop sz="97158" autoAdjust="0"/>
  </p:normalViewPr>
  <p:slideViewPr>
    <p:cSldViewPr snapToGrid="0" showGuides="1">
      <p:cViewPr varScale="1">
        <p:scale>
          <a:sx n="115" d="100"/>
          <a:sy n="115" d="100"/>
        </p:scale>
        <p:origin x="1248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1922" cy="339830"/>
          </a:xfrm>
          <a:prstGeom prst="rect">
            <a:avLst/>
          </a:prstGeom>
        </p:spPr>
        <p:txBody>
          <a:bodyPr vert="horz" lIns="91315" tIns="45657" rIns="91315" bIns="4565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989" y="1"/>
            <a:ext cx="4301922" cy="339830"/>
          </a:xfrm>
          <a:prstGeom prst="rect">
            <a:avLst/>
          </a:prstGeom>
        </p:spPr>
        <p:txBody>
          <a:bodyPr vert="horz" lIns="91315" tIns="45657" rIns="91315" bIns="45657" rtlCol="0"/>
          <a:lstStyle>
            <a:lvl1pPr algn="r">
              <a:defRPr sz="1200"/>
            </a:lvl1pPr>
          </a:lstStyle>
          <a:p>
            <a:fld id="{21B5D089-5113-47B7-B3A4-F49F388B929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761"/>
            <a:ext cx="4301922" cy="339829"/>
          </a:xfrm>
          <a:prstGeom prst="rect">
            <a:avLst/>
          </a:prstGeom>
        </p:spPr>
        <p:txBody>
          <a:bodyPr vert="horz" lIns="91315" tIns="45657" rIns="91315" bIns="4565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989" y="6456761"/>
            <a:ext cx="4301922" cy="339829"/>
          </a:xfrm>
          <a:prstGeom prst="rect">
            <a:avLst/>
          </a:prstGeom>
        </p:spPr>
        <p:txBody>
          <a:bodyPr vert="horz" lIns="91315" tIns="45657" rIns="91315" bIns="45657" rtlCol="0" anchor="b"/>
          <a:lstStyle>
            <a:lvl1pPr algn="r">
              <a:defRPr sz="1200"/>
            </a:lvl1pPr>
          </a:lstStyle>
          <a:p>
            <a:fld id="{6CDEA02B-7879-4C0E-AEC3-830DA3681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07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2" cy="341064"/>
          </a:xfrm>
          <a:prstGeom prst="rect">
            <a:avLst/>
          </a:prstGeom>
        </p:spPr>
        <p:txBody>
          <a:bodyPr vert="horz" lIns="91315" tIns="45657" rIns="91315" bIns="4565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2" cy="341064"/>
          </a:xfrm>
          <a:prstGeom prst="rect">
            <a:avLst/>
          </a:prstGeom>
        </p:spPr>
        <p:txBody>
          <a:bodyPr vert="horz" lIns="91315" tIns="45657" rIns="91315" bIns="45657" rtlCol="0"/>
          <a:lstStyle>
            <a:lvl1pPr algn="r">
              <a:defRPr sz="1200"/>
            </a:lvl1pPr>
          </a:lstStyle>
          <a:p>
            <a:fld id="{5F78E4F4-E929-48CD-B7FD-1A54A86DD71D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5" tIns="45657" rIns="91315" bIns="4565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2"/>
            <a:ext cx="7942580" cy="2676585"/>
          </a:xfrm>
          <a:prstGeom prst="rect">
            <a:avLst/>
          </a:prstGeom>
        </p:spPr>
        <p:txBody>
          <a:bodyPr vert="horz" lIns="91315" tIns="45657" rIns="91315" bIns="4565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2232" cy="341063"/>
          </a:xfrm>
          <a:prstGeom prst="rect">
            <a:avLst/>
          </a:prstGeom>
        </p:spPr>
        <p:txBody>
          <a:bodyPr vert="horz" lIns="91315" tIns="45657" rIns="91315" bIns="4565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3"/>
            <a:ext cx="4302232" cy="341063"/>
          </a:xfrm>
          <a:prstGeom prst="rect">
            <a:avLst/>
          </a:prstGeom>
        </p:spPr>
        <p:txBody>
          <a:bodyPr vert="horz" lIns="91315" tIns="45657" rIns="91315" bIns="45657" rtlCol="0" anchor="b"/>
          <a:lstStyle>
            <a:lvl1pPr algn="r">
              <a:defRPr sz="1200"/>
            </a:lvl1pPr>
          </a:lstStyle>
          <a:p>
            <a:fld id="{41AA97B6-6066-4D07-8C91-00CB6918E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8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97B6-6066-4D07-8C91-00CB6918E4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71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97B6-6066-4D07-8C91-00CB6918E4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90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97B6-6066-4D07-8C91-00CB6918E4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97B6-6066-4D07-8C91-00CB6918E4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117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97B6-6066-4D07-8C91-00CB6918E4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74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A97B6-6066-4D07-8C91-00CB6918E4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24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97B6-6066-4D07-8C91-00CB6918E45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6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92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272562" y="6581250"/>
            <a:ext cx="8607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 userDrawn="1"/>
        </p:nvGrpSpPr>
        <p:grpSpPr>
          <a:xfrm>
            <a:off x="273956" y="31531"/>
            <a:ext cx="586478" cy="788864"/>
            <a:chOff x="546932" y="65715"/>
            <a:chExt cx="586478" cy="78886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46932" y="65716"/>
              <a:ext cx="586478" cy="78886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6932" y="65715"/>
              <a:ext cx="586478" cy="113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705461" y="656875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1D098FA-EE0F-426B-8A1C-C38786659297}" type="slidenum">
              <a:rPr lang="ko-KR" altLang="en-US" sz="1200" smtClean="0"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3764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38DDDC-97F8-473C-9902-77E7C263E9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4869" y="99836"/>
            <a:ext cx="564614" cy="4221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0D8CDCC-61E3-4C81-AE36-5CD1846451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9" t="53780" r="30698" b="12201"/>
          <a:stretch/>
        </p:blipFill>
        <p:spPr>
          <a:xfrm>
            <a:off x="6099304" y="99836"/>
            <a:ext cx="1629637" cy="42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4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 txBox="1">
            <a:spLocks noChangeArrowheads="1"/>
          </p:cNvSpPr>
          <p:nvPr/>
        </p:nvSpPr>
        <p:spPr bwMode="auto">
          <a:xfrm>
            <a:off x="798906" y="1476213"/>
            <a:ext cx="7546187" cy="15044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ts val="4500"/>
              </a:lnSpc>
              <a:spcBef>
                <a:spcPct val="0"/>
              </a:spcBef>
              <a:defRPr/>
            </a:pP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 </a:t>
            </a:r>
            <a:r>
              <a:rPr lang="ko-KR" alt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초분광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 이미지 픽셀 분류를 위한 이산 범위 기반의 최적 밴드 선택 연구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86401" y="5439965"/>
            <a:ext cx="2805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한성대학교 컴퓨터공학과</a:t>
            </a:r>
            <a:endParaRPr lang="en-US" altLang="ko-KR" b="1" dirty="0">
              <a:latin typeface="+mn-ea"/>
            </a:endParaRPr>
          </a:p>
          <a:p>
            <a:pPr algn="ctr"/>
            <a:r>
              <a:rPr lang="en-US" altLang="ko-KR" b="1" dirty="0">
                <a:latin typeface="+mn-ea"/>
              </a:rPr>
              <a:t>20211302 </a:t>
            </a:r>
            <a:r>
              <a:rPr lang="ko-KR" altLang="en-US" b="1" dirty="0">
                <a:latin typeface="+mn-ea"/>
              </a:rPr>
              <a:t>장 두 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562" y="206677"/>
            <a:ext cx="246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KCC2021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C58AB9-98F9-43E1-9137-AF7C8C4A79CB}"/>
              </a:ext>
            </a:extLst>
          </p:cNvPr>
          <p:cNvSpPr/>
          <p:nvPr/>
        </p:nvSpPr>
        <p:spPr>
          <a:xfrm>
            <a:off x="5902036" y="91440"/>
            <a:ext cx="1812175" cy="495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ABEE9D3-9113-4D81-A863-9F5FCC86C2AF}"/>
              </a:ext>
            </a:extLst>
          </p:cNvPr>
          <p:cNvCxnSpPr/>
          <p:nvPr/>
        </p:nvCxnSpPr>
        <p:spPr>
          <a:xfrm>
            <a:off x="272562" y="631628"/>
            <a:ext cx="8607669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1F67DA-A96D-4850-9362-9587C69694BC}"/>
              </a:ext>
            </a:extLst>
          </p:cNvPr>
          <p:cNvSpPr/>
          <p:nvPr/>
        </p:nvSpPr>
        <p:spPr>
          <a:xfrm>
            <a:off x="5902036" y="91440"/>
            <a:ext cx="1812175" cy="495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409BF2E-9762-4CD7-8FC3-514BB4163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72" y="134561"/>
            <a:ext cx="608117" cy="441448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B66EB008-35C2-49F6-AD75-3DE78EFF5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658" y="4023363"/>
            <a:ext cx="7546187" cy="57201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Optimal Band Selection based on Discrete Range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for Hyperspectral Image Pixel Classification</a:t>
            </a:r>
            <a:endParaRPr lang="ko-KR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333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>
            <a:off x="306808" y="1039506"/>
            <a:ext cx="0" cy="324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9356" y="1001451"/>
            <a:ext cx="767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Mutual Information &amp; Classification accuracy(MC)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6086" y="296859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28671A-60FB-4A8C-BE6F-D0C8D3940B4C}"/>
              </a:ext>
            </a:extLst>
          </p:cNvPr>
          <p:cNvSpPr/>
          <p:nvPr/>
        </p:nvSpPr>
        <p:spPr>
          <a:xfrm>
            <a:off x="5902036" y="91440"/>
            <a:ext cx="1812175" cy="495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DF2F67E-BAC7-43CA-8190-045FCE07F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72" y="134561"/>
            <a:ext cx="608117" cy="44144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B56569-6A3B-4086-B9B1-2081E33E3C9E}"/>
              </a:ext>
            </a:extLst>
          </p:cNvPr>
          <p:cNvSpPr/>
          <p:nvPr/>
        </p:nvSpPr>
        <p:spPr>
          <a:xfrm>
            <a:off x="306808" y="1578231"/>
            <a:ext cx="8589569" cy="4839194"/>
          </a:xfrm>
          <a:prstGeom prst="rect">
            <a:avLst/>
          </a:prstGeom>
          <a:noFill/>
          <a:ln w="127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fontAlgn="base" latinLnBrk="0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lvl="0" fontAlgn="base" latinLnBrk="0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2C2DD-8D1A-4F44-B86F-34313E184920}"/>
              </a:ext>
            </a:extLst>
          </p:cNvPr>
          <p:cNvSpPr txBox="1"/>
          <p:nvPr/>
        </p:nvSpPr>
        <p:spPr>
          <a:xfrm>
            <a:off x="978253" y="25301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구현 내용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97375D-36BC-4AE5-8F8C-61D16EFC9E8D}"/>
              </a:ext>
            </a:extLst>
          </p:cNvPr>
          <p:cNvGrpSpPr/>
          <p:nvPr/>
        </p:nvGrpSpPr>
        <p:grpSpPr>
          <a:xfrm>
            <a:off x="1023668" y="3132595"/>
            <a:ext cx="7096664" cy="3005754"/>
            <a:chOff x="978253" y="3155944"/>
            <a:chExt cx="7096664" cy="30057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5F6EA02-C859-4426-B831-AB30ED6D3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7400" y="3480781"/>
              <a:ext cx="3069625" cy="35110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1AE5EF6-60E8-469A-81A5-1A460DBBB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2197" y="3155944"/>
              <a:ext cx="2652720" cy="102027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B9A9A1D-DE0E-49AB-9F34-BAAFE9134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8253" y="4929518"/>
              <a:ext cx="3107920" cy="1232180"/>
            </a:xfrm>
            <a:prstGeom prst="rect">
              <a:avLst/>
            </a:prstGeom>
          </p:spPr>
        </p:pic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5C8FE70-38E1-430B-AED3-81C8A4796A40}"/>
                </a:ext>
              </a:extLst>
            </p:cNvPr>
            <p:cNvCxnSpPr>
              <a:cxnSpLocks/>
            </p:cNvCxnSpPr>
            <p:nvPr/>
          </p:nvCxnSpPr>
          <p:spPr>
            <a:xfrm>
              <a:off x="2259289" y="4035407"/>
              <a:ext cx="0" cy="7070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F0CED46C-B504-43C9-BC03-C09BA852542B}"/>
                </a:ext>
              </a:extLst>
            </p:cNvPr>
            <p:cNvCxnSpPr>
              <a:cxnSpLocks/>
            </p:cNvCxnSpPr>
            <p:nvPr/>
          </p:nvCxnSpPr>
          <p:spPr>
            <a:xfrm>
              <a:off x="4149049" y="3663829"/>
              <a:ext cx="108291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B49437D-EE68-402C-A370-DC74F86969C3}"/>
              </a:ext>
            </a:extLst>
          </p:cNvPr>
          <p:cNvSpPr txBox="1"/>
          <p:nvPr/>
        </p:nvSpPr>
        <p:spPr>
          <a:xfrm>
            <a:off x="479356" y="2241449"/>
            <a:ext cx="714137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/>
              <a:t>Reference Paper : </a:t>
            </a:r>
            <a:r>
              <a:rPr lang="ko-KR" altLang="en-US" sz="1300" dirty="0" err="1"/>
              <a:t>Band</a:t>
            </a:r>
            <a:r>
              <a:rPr lang="ko-KR" altLang="en-US" sz="1300" dirty="0"/>
              <a:t> </a:t>
            </a:r>
            <a:r>
              <a:rPr lang="ko-KR" altLang="en-US" sz="1300" dirty="0" err="1"/>
              <a:t>selection</a:t>
            </a:r>
            <a:r>
              <a:rPr lang="ko-KR" altLang="en-US" sz="1300" dirty="0"/>
              <a:t> </a:t>
            </a:r>
            <a:r>
              <a:rPr lang="ko-KR" altLang="en-US" sz="1300" dirty="0" err="1"/>
              <a:t>based</a:t>
            </a:r>
            <a:r>
              <a:rPr lang="ko-KR" altLang="en-US" sz="1300" dirty="0"/>
              <a:t> </a:t>
            </a:r>
            <a:r>
              <a:rPr lang="ko-KR" altLang="en-US" sz="1300" dirty="0" err="1"/>
              <a:t>on</a:t>
            </a:r>
            <a:r>
              <a:rPr lang="ko-KR" altLang="en-US" sz="1300" dirty="0"/>
              <a:t> </a:t>
            </a:r>
            <a:r>
              <a:rPr lang="ko-KR" altLang="en-US" sz="1300" dirty="0" err="1"/>
              <a:t>optimization</a:t>
            </a:r>
            <a:r>
              <a:rPr lang="ko-KR" altLang="en-US" sz="1300" dirty="0"/>
              <a:t> </a:t>
            </a:r>
            <a:r>
              <a:rPr lang="ko-KR" altLang="en-US" sz="1300" dirty="0" err="1"/>
              <a:t>approach</a:t>
            </a:r>
            <a:r>
              <a:rPr lang="ko-KR" altLang="en-US" sz="1300" dirty="0"/>
              <a:t> </a:t>
            </a:r>
            <a:r>
              <a:rPr lang="ko-KR" altLang="en-US" sz="1300" dirty="0" err="1"/>
              <a:t>for</a:t>
            </a:r>
            <a:r>
              <a:rPr lang="ko-KR" altLang="en-US" sz="1300" dirty="0"/>
              <a:t> </a:t>
            </a:r>
            <a:r>
              <a:rPr lang="ko-KR" altLang="en-US" sz="1300" dirty="0" err="1"/>
              <a:t>hyperspectral</a:t>
            </a:r>
            <a:r>
              <a:rPr lang="ko-KR" altLang="en-US" sz="1300" dirty="0"/>
              <a:t> </a:t>
            </a:r>
            <a:r>
              <a:rPr lang="ko-KR" altLang="en-US" sz="1300" dirty="0" err="1"/>
              <a:t>image</a:t>
            </a:r>
            <a:r>
              <a:rPr lang="ko-KR" altLang="en-US" sz="1300" dirty="0"/>
              <a:t> </a:t>
            </a:r>
            <a:r>
              <a:rPr lang="ko-KR" altLang="en-US" sz="1300" dirty="0" err="1"/>
              <a:t>classification</a:t>
            </a:r>
            <a:endParaRPr lang="ko-KR" altLang="en-US" sz="13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377EEC-6C4B-4E2E-9ED2-88B790466E7C}"/>
              </a:ext>
            </a:extLst>
          </p:cNvPr>
          <p:cNvSpPr txBox="1"/>
          <p:nvPr/>
        </p:nvSpPr>
        <p:spPr>
          <a:xfrm>
            <a:off x="583256" y="2679418"/>
            <a:ext cx="4884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altLang="ko-KR" sz="1300" dirty="0"/>
              <a:t>Objective Function</a:t>
            </a:r>
            <a:r>
              <a:rPr lang="ko-KR" altLang="en-US" sz="1300" dirty="0"/>
              <a:t>으로 구성하여 </a:t>
            </a:r>
            <a:r>
              <a:rPr lang="en-US" altLang="ko-KR" sz="1300" dirty="0"/>
              <a:t>Simulated Annealing </a:t>
            </a:r>
            <a:r>
              <a:rPr lang="ko-KR" altLang="en-US" sz="1300" dirty="0"/>
              <a:t>기법으로</a:t>
            </a:r>
            <a:endParaRPr lang="en-US" altLang="ko-KR" sz="1300" dirty="0"/>
          </a:p>
          <a:p>
            <a:pPr algn="r"/>
            <a:r>
              <a:rPr lang="en-US" altLang="ko-KR" sz="1300" dirty="0"/>
              <a:t>	</a:t>
            </a:r>
            <a:r>
              <a:rPr lang="ko-KR" altLang="en-US" sz="1300" dirty="0"/>
              <a:t> </a:t>
            </a:r>
            <a:r>
              <a:rPr lang="en-US" altLang="ko-KR" sz="1300" dirty="0"/>
              <a:t>classification </a:t>
            </a:r>
            <a:r>
              <a:rPr lang="ko-KR" altLang="en-US" sz="1300" dirty="0"/>
              <a:t>분류에 최적화된 밴드를 선택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C87524-29B5-41ED-970C-A5FB67456982}"/>
              </a:ext>
            </a:extLst>
          </p:cNvPr>
          <p:cNvSpPr txBox="1"/>
          <p:nvPr/>
        </p:nvSpPr>
        <p:spPr>
          <a:xfrm>
            <a:off x="357606" y="1812311"/>
            <a:ext cx="214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참고 논문 기법</a:t>
            </a:r>
          </a:p>
        </p:txBody>
      </p:sp>
    </p:spTree>
    <p:extLst>
      <p:ext uri="{BB962C8B-B14F-4D97-AF65-F5344CB8AC3E}">
        <p14:creationId xmlns:p14="http://schemas.microsoft.com/office/powerpoint/2010/main" val="366526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>
            <a:off x="306808" y="1039506"/>
            <a:ext cx="0" cy="324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9356" y="1001451"/>
            <a:ext cx="767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Mutual Information &amp; Classification accuracy(MC)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6086" y="296859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28671A-60FB-4A8C-BE6F-D0C8D3940B4C}"/>
              </a:ext>
            </a:extLst>
          </p:cNvPr>
          <p:cNvSpPr/>
          <p:nvPr/>
        </p:nvSpPr>
        <p:spPr>
          <a:xfrm>
            <a:off x="5902036" y="91440"/>
            <a:ext cx="1812175" cy="495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DF2F67E-BAC7-43CA-8190-045FCE07F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72" y="134561"/>
            <a:ext cx="608117" cy="44144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B56569-6A3B-4086-B9B1-2081E33E3C9E}"/>
              </a:ext>
            </a:extLst>
          </p:cNvPr>
          <p:cNvSpPr/>
          <p:nvPr/>
        </p:nvSpPr>
        <p:spPr>
          <a:xfrm>
            <a:off x="306808" y="1578231"/>
            <a:ext cx="8589569" cy="4839194"/>
          </a:xfrm>
          <a:prstGeom prst="rect">
            <a:avLst/>
          </a:prstGeom>
          <a:noFill/>
          <a:ln w="127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fontAlgn="base" latinLnBrk="0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lvl="0" fontAlgn="base" latinLnBrk="0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2C2DD-8D1A-4F44-B86F-34313E184920}"/>
              </a:ext>
            </a:extLst>
          </p:cNvPr>
          <p:cNvSpPr txBox="1"/>
          <p:nvPr/>
        </p:nvSpPr>
        <p:spPr>
          <a:xfrm>
            <a:off x="978253" y="25301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구현 내용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97375D-36BC-4AE5-8F8C-61D16EFC9E8D}"/>
              </a:ext>
            </a:extLst>
          </p:cNvPr>
          <p:cNvGrpSpPr/>
          <p:nvPr/>
        </p:nvGrpSpPr>
        <p:grpSpPr>
          <a:xfrm>
            <a:off x="1023668" y="3132595"/>
            <a:ext cx="7096664" cy="3005754"/>
            <a:chOff x="978253" y="3155944"/>
            <a:chExt cx="7096664" cy="30057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5F6EA02-C859-4426-B831-AB30ED6D3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7400" y="3480781"/>
              <a:ext cx="3069625" cy="35110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1AE5EF6-60E8-469A-81A5-1A460DBBB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2197" y="3155944"/>
              <a:ext cx="2652720" cy="102027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B9A9A1D-DE0E-49AB-9F34-BAAFE9134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8253" y="4929518"/>
              <a:ext cx="3107920" cy="1232180"/>
            </a:xfrm>
            <a:prstGeom prst="rect">
              <a:avLst/>
            </a:prstGeom>
          </p:spPr>
        </p:pic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5C8FE70-38E1-430B-AED3-81C8A4796A40}"/>
                </a:ext>
              </a:extLst>
            </p:cNvPr>
            <p:cNvCxnSpPr>
              <a:cxnSpLocks/>
            </p:cNvCxnSpPr>
            <p:nvPr/>
          </p:nvCxnSpPr>
          <p:spPr>
            <a:xfrm>
              <a:off x="2259289" y="4035407"/>
              <a:ext cx="0" cy="7070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F0CED46C-B504-43C9-BC03-C09BA852542B}"/>
                </a:ext>
              </a:extLst>
            </p:cNvPr>
            <p:cNvCxnSpPr>
              <a:cxnSpLocks/>
            </p:cNvCxnSpPr>
            <p:nvPr/>
          </p:nvCxnSpPr>
          <p:spPr>
            <a:xfrm>
              <a:off x="4149049" y="3663829"/>
              <a:ext cx="108291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9377EEC-6C4B-4E2E-9ED2-88B790466E7C}"/>
              </a:ext>
            </a:extLst>
          </p:cNvPr>
          <p:cNvSpPr txBox="1"/>
          <p:nvPr/>
        </p:nvSpPr>
        <p:spPr>
          <a:xfrm>
            <a:off x="-61494" y="2359796"/>
            <a:ext cx="4255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Objective Function</a:t>
            </a:r>
            <a:r>
              <a:rPr lang="ko-KR" altLang="en-US" sz="1100" dirty="0"/>
              <a:t>으로 구성하여 </a:t>
            </a:r>
            <a:r>
              <a:rPr lang="en-US" altLang="ko-KR" sz="1100" dirty="0"/>
              <a:t>Simulated Annealing </a:t>
            </a:r>
            <a:r>
              <a:rPr lang="ko-KR" altLang="en-US" sz="1100" dirty="0"/>
              <a:t>기법으로</a:t>
            </a:r>
            <a:endParaRPr lang="en-US" altLang="ko-KR" sz="1100" dirty="0"/>
          </a:p>
          <a:p>
            <a:pPr algn="r"/>
            <a:r>
              <a:rPr lang="en-US" altLang="ko-KR" sz="1100" dirty="0"/>
              <a:t>	</a:t>
            </a:r>
            <a:r>
              <a:rPr lang="ko-KR" altLang="en-US" sz="1100" dirty="0"/>
              <a:t> </a:t>
            </a:r>
            <a:r>
              <a:rPr lang="en-US" altLang="ko-KR" sz="1100" dirty="0"/>
              <a:t>classification </a:t>
            </a:r>
            <a:r>
              <a:rPr lang="ko-KR" altLang="en-US" sz="1100" dirty="0"/>
              <a:t>분류에 최적화된 밴드를 선택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C87524-29B5-41ED-970C-A5FB67456982}"/>
              </a:ext>
            </a:extLst>
          </p:cNvPr>
          <p:cNvSpPr txBox="1"/>
          <p:nvPr/>
        </p:nvSpPr>
        <p:spPr>
          <a:xfrm>
            <a:off x="407482" y="1841467"/>
            <a:ext cx="31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논문에서 개선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6C96B87-CF2A-4921-BEAA-54D252ADFB16}"/>
              </a:ext>
            </a:extLst>
          </p:cNvPr>
          <p:cNvSpPr/>
          <p:nvPr/>
        </p:nvSpPr>
        <p:spPr>
          <a:xfrm>
            <a:off x="4257667" y="2322259"/>
            <a:ext cx="610198" cy="412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EB12EF-461E-4398-9AFA-3D340273B610}"/>
              </a:ext>
            </a:extLst>
          </p:cNvPr>
          <p:cNvSpPr txBox="1"/>
          <p:nvPr/>
        </p:nvSpPr>
        <p:spPr>
          <a:xfrm>
            <a:off x="1555022" y="2922034"/>
            <a:ext cx="5521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Why ? Simulated Annealing</a:t>
            </a:r>
            <a:r>
              <a:rPr lang="ko-KR" altLang="en-US" sz="1100" dirty="0"/>
              <a:t>기법을 적용 시간이 데이터셋 픽셀별로 시간소요가 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7B9BC-5440-4E6C-AD80-FA8F8E956AFD}"/>
              </a:ext>
            </a:extLst>
          </p:cNvPr>
          <p:cNvSpPr txBox="1"/>
          <p:nvPr/>
        </p:nvSpPr>
        <p:spPr>
          <a:xfrm>
            <a:off x="4257667" y="2262729"/>
            <a:ext cx="4255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DI </a:t>
            </a:r>
            <a:r>
              <a:rPr lang="ko-KR" altLang="en-US" sz="1100" dirty="0"/>
              <a:t>기법을 통해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상호정보량의</a:t>
            </a:r>
            <a:r>
              <a:rPr lang="ko-KR" altLang="en-US" sz="1100" dirty="0"/>
              <a:t> 최댓값을 뽑지 않고</a:t>
            </a:r>
            <a:r>
              <a:rPr lang="en-US" altLang="ko-KR" sz="1100" dirty="0"/>
              <a:t>, </a:t>
            </a:r>
          </a:p>
          <a:p>
            <a:pPr algn="r"/>
            <a:r>
              <a:rPr lang="ko-KR" altLang="en-US" sz="1100" dirty="0"/>
              <a:t>참조 논문의 목적함수의 최댓값을 분류된 밴드별로 선택</a:t>
            </a:r>
          </a:p>
        </p:txBody>
      </p:sp>
    </p:spTree>
    <p:extLst>
      <p:ext uri="{BB962C8B-B14F-4D97-AF65-F5344CB8AC3E}">
        <p14:creationId xmlns:p14="http://schemas.microsoft.com/office/powerpoint/2010/main" val="273113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>
            <a:off x="306808" y="1039506"/>
            <a:ext cx="0" cy="324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3764" y="1021719"/>
            <a:ext cx="767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실험 결과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9593" y="382347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개선방향 구현 내용</a:t>
            </a:r>
            <a:r>
              <a:rPr lang="en-US" altLang="ko-KR" sz="2400" b="1" dirty="0">
                <a:latin typeface="+mn-ea"/>
              </a:rPr>
              <a:t>3 </a:t>
            </a:r>
            <a:r>
              <a:rPr lang="ko-KR" altLang="en-US" sz="2400" b="1" dirty="0">
                <a:latin typeface="+mn-ea"/>
              </a:rPr>
              <a:t>및 결과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6086" y="296859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28671A-60FB-4A8C-BE6F-D0C8D3940B4C}"/>
              </a:ext>
            </a:extLst>
          </p:cNvPr>
          <p:cNvSpPr/>
          <p:nvPr/>
        </p:nvSpPr>
        <p:spPr>
          <a:xfrm>
            <a:off x="5902036" y="91440"/>
            <a:ext cx="1812175" cy="495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DF2F67E-BAC7-43CA-8190-045FCE07F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72" y="134561"/>
            <a:ext cx="608117" cy="44144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5A62335-1595-4292-AE09-BD6D26883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23" y="61913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F36EAA5-10FB-4C08-B498-F7D167D77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811554"/>
              </p:ext>
            </p:extLst>
          </p:nvPr>
        </p:nvGraphicFramePr>
        <p:xfrm>
          <a:off x="4835034" y="1920187"/>
          <a:ext cx="3534668" cy="3316786"/>
        </p:xfrm>
        <a:graphic>
          <a:graphicData uri="http://schemas.openxmlformats.org/drawingml/2006/table">
            <a:tbl>
              <a:tblPr/>
              <a:tblGrid>
                <a:gridCol w="944158">
                  <a:extLst>
                    <a:ext uri="{9D8B030D-6E8A-4147-A177-3AD203B41FA5}">
                      <a16:colId xmlns:a16="http://schemas.microsoft.com/office/drawing/2014/main" val="2598360959"/>
                    </a:ext>
                  </a:extLst>
                </a:gridCol>
                <a:gridCol w="1295255">
                  <a:extLst>
                    <a:ext uri="{9D8B030D-6E8A-4147-A177-3AD203B41FA5}">
                      <a16:colId xmlns:a16="http://schemas.microsoft.com/office/drawing/2014/main" val="2883909917"/>
                    </a:ext>
                  </a:extLst>
                </a:gridCol>
                <a:gridCol w="1295255">
                  <a:extLst>
                    <a:ext uri="{9D8B030D-6E8A-4147-A177-3AD203B41FA5}">
                      <a16:colId xmlns:a16="http://schemas.microsoft.com/office/drawing/2014/main" val="895567751"/>
                    </a:ext>
                  </a:extLst>
                </a:gridCol>
              </a:tblGrid>
              <a:tr h="3015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PU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Original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band selection(DI)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734506"/>
                  </a:ext>
                </a:extLst>
              </a:tr>
              <a:tr h="3015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not labeled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0.90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0.90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856127"/>
                  </a:ext>
                </a:extLst>
              </a:tr>
              <a:tr h="3015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asphalt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0.46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0.47(+0.01)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376256"/>
                  </a:ext>
                </a:extLst>
              </a:tr>
              <a:tr h="3015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Meadows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0.61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0.62(+0.01)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876751"/>
                  </a:ext>
                </a:extLst>
              </a:tr>
              <a:tr h="3015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Gravel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0.40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0.52(+0.12)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405478"/>
                  </a:ext>
                </a:extLst>
              </a:tr>
              <a:tr h="3015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Trees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0.27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0.31(+0.04)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001476"/>
                  </a:ext>
                </a:extLst>
              </a:tr>
              <a:tr h="3015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metal sheets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0.83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0.82(-0.01)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077086"/>
                  </a:ext>
                </a:extLst>
              </a:tr>
              <a:tr h="3015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Bare Soil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0.28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0.33(+0.05)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400212"/>
                  </a:ext>
                </a:extLst>
              </a:tr>
              <a:tr h="3015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Bitumen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0.64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0.66(+0.02)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11580"/>
                  </a:ext>
                </a:extLst>
              </a:tr>
              <a:tr h="3015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blocking bricks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0.44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0.47(+0.03)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440472"/>
                  </a:ext>
                </a:extLst>
              </a:tr>
              <a:tr h="3015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shadows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0.36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한컴돋움"/>
                        </a:rPr>
                        <a:t>0.46(0.10)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1500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24812AF-9CCA-4DAF-8847-F7638D51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96180"/>
              </p:ext>
            </p:extLst>
          </p:nvPr>
        </p:nvGraphicFramePr>
        <p:xfrm>
          <a:off x="247623" y="3804752"/>
          <a:ext cx="4324377" cy="1689961"/>
        </p:xfrm>
        <a:graphic>
          <a:graphicData uri="http://schemas.openxmlformats.org/drawingml/2006/table">
            <a:tbl>
              <a:tblPr/>
              <a:tblGrid>
                <a:gridCol w="1441459">
                  <a:extLst>
                    <a:ext uri="{9D8B030D-6E8A-4147-A177-3AD203B41FA5}">
                      <a16:colId xmlns:a16="http://schemas.microsoft.com/office/drawing/2014/main" val="4003635750"/>
                    </a:ext>
                  </a:extLst>
                </a:gridCol>
                <a:gridCol w="1441459">
                  <a:extLst>
                    <a:ext uri="{9D8B030D-6E8A-4147-A177-3AD203B41FA5}">
                      <a16:colId xmlns:a16="http://schemas.microsoft.com/office/drawing/2014/main" val="690759849"/>
                    </a:ext>
                  </a:extLst>
                </a:gridCol>
                <a:gridCol w="1441459">
                  <a:extLst>
                    <a:ext uri="{9D8B030D-6E8A-4147-A177-3AD203B41FA5}">
                      <a16:colId xmlns:a16="http://schemas.microsoft.com/office/drawing/2014/main" val="771128717"/>
                    </a:ext>
                  </a:extLst>
                </a:gridCol>
              </a:tblGrid>
              <a:tr h="14252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047094"/>
                  </a:ext>
                </a:extLst>
              </a:tr>
              <a:tr h="2647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IP band: 220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PU band: 103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PC band: 102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290207"/>
                  </a:ext>
                </a:extLst>
              </a:tr>
            </a:tbl>
          </a:graphicData>
        </a:graphic>
      </p:graphicFrame>
      <p:sp>
        <p:nvSpPr>
          <p:cNvPr id="10" name="Rectangle 7">
            <a:extLst>
              <a:ext uri="{FF2B5EF4-FFF2-40B4-BE49-F238E27FC236}">
                <a16:creationId xmlns:a16="http://schemas.microsoft.com/office/drawing/2014/main" id="{48594507-59DD-416F-AAEE-16F42E024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225" y="3333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2" name="_x396652568">
            <a:extLst>
              <a:ext uri="{FF2B5EF4-FFF2-40B4-BE49-F238E27FC236}">
                <a16:creationId xmlns:a16="http://schemas.microsoft.com/office/drawing/2014/main" id="{B17A4046-6C65-492D-A0F2-6F5E4F00C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" t="2541" r="2672" b="6299"/>
          <a:stretch>
            <a:fillRect/>
          </a:stretch>
        </p:blipFill>
        <p:spPr bwMode="auto">
          <a:xfrm>
            <a:off x="245802" y="3804751"/>
            <a:ext cx="1425858" cy="14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_x396654440">
            <a:extLst>
              <a:ext uri="{FF2B5EF4-FFF2-40B4-BE49-F238E27FC236}">
                <a16:creationId xmlns:a16="http://schemas.microsoft.com/office/drawing/2014/main" id="{DC524316-D93A-4FC0-B95F-B773EE492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8" t="41168" r="25909" b="9839"/>
          <a:stretch>
            <a:fillRect/>
          </a:stretch>
        </p:blipFill>
        <p:spPr bwMode="auto">
          <a:xfrm>
            <a:off x="1695972" y="3807700"/>
            <a:ext cx="1425858" cy="14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_x396654944">
            <a:extLst>
              <a:ext uri="{FF2B5EF4-FFF2-40B4-BE49-F238E27FC236}">
                <a16:creationId xmlns:a16="http://schemas.microsoft.com/office/drawing/2014/main" id="{FD8A27DE-A65E-496E-8A3B-F36B50CBA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41"/>
          <a:stretch>
            <a:fillRect/>
          </a:stretch>
        </p:blipFill>
        <p:spPr bwMode="auto">
          <a:xfrm>
            <a:off x="3146142" y="3807700"/>
            <a:ext cx="1425858" cy="14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7619037-EBB4-451D-AF5C-7F0943122C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086" y="1855641"/>
            <a:ext cx="4324371" cy="184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95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Box 242"/>
          <p:cNvSpPr txBox="1"/>
          <p:nvPr/>
        </p:nvSpPr>
        <p:spPr>
          <a:xfrm>
            <a:off x="905093" y="358414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실험 향후 방향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256086" y="296859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06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3168" y="1760560"/>
            <a:ext cx="8777662" cy="2431120"/>
          </a:xfrm>
          <a:prstGeom prst="rect">
            <a:avLst/>
          </a:prstGeom>
          <a:noFill/>
          <a:ln w="127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본 연구에서는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기존 밴드 선택기법 중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SA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알고리즘의 적용 시간이 많이 소요되는 점을 보완한 기법으로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밴드별로 픽셀의 최댓값과 최솟값 차이를 통해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밴드를 분류한다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분류된 밴드 집합별로 대표적인 값을 선택하는 방식을 제안했다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MC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알고리즘에서 집합별로 대표 밴드를 선택할 때의 연산을 멀티 스레드 사용하여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40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분보다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40* 1/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집합 수로 감소할 것이 예상되며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앞으로는 멀티 스레드 적용 및 임베디드 기기에 알고리즘 적용 전력 소모와 시간 소요 시간을 상세하게 비교하는 실험을 동시에 진행할 예정이다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073486A-53E5-42E1-95FC-EBEC76E91046}"/>
              </a:ext>
            </a:extLst>
          </p:cNvPr>
          <p:cNvCxnSpPr/>
          <p:nvPr/>
        </p:nvCxnSpPr>
        <p:spPr>
          <a:xfrm>
            <a:off x="291634" y="1118611"/>
            <a:ext cx="0" cy="324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7D8596-5F55-405B-8DFB-1E2C758A3657}"/>
              </a:ext>
            </a:extLst>
          </p:cNvPr>
          <p:cNvSpPr txBox="1"/>
          <p:nvPr/>
        </p:nvSpPr>
        <p:spPr>
          <a:xfrm>
            <a:off x="312876" y="1012058"/>
            <a:ext cx="8518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향후 방향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E482E2-4BD6-48AD-A03A-0526F381C826}"/>
              </a:ext>
            </a:extLst>
          </p:cNvPr>
          <p:cNvSpPr/>
          <p:nvPr/>
        </p:nvSpPr>
        <p:spPr>
          <a:xfrm>
            <a:off x="5902036" y="91440"/>
            <a:ext cx="1812175" cy="495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85204792-1853-4D51-BF88-E56A22F3F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72" y="134561"/>
            <a:ext cx="608117" cy="4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7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 txBox="1">
            <a:spLocks noChangeArrowheads="1"/>
          </p:cNvSpPr>
          <p:nvPr/>
        </p:nvSpPr>
        <p:spPr bwMode="auto">
          <a:xfrm>
            <a:off x="1355492" y="2679896"/>
            <a:ext cx="6440148" cy="15044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ts val="4500"/>
              </a:lnSpc>
              <a:spcBef>
                <a:spcPct val="0"/>
              </a:spcBef>
              <a:defRPr/>
            </a:pPr>
            <a:r>
              <a:rPr lang="ko-KR" altLang="en-US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감사합니다</a:t>
            </a:r>
            <a:r>
              <a:rPr lang="en-US" altLang="ko-KR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53E565-4BCF-4CEF-A8FE-D21D79AE48D0}"/>
              </a:ext>
            </a:extLst>
          </p:cNvPr>
          <p:cNvSpPr/>
          <p:nvPr/>
        </p:nvSpPr>
        <p:spPr>
          <a:xfrm>
            <a:off x="5902036" y="91440"/>
            <a:ext cx="1812175" cy="495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3569CB7-CFF7-40D5-822A-2FEEBFC3F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72" y="134561"/>
            <a:ext cx="608117" cy="4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0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72562" y="6435968"/>
            <a:ext cx="8607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41622" y="3036585"/>
            <a:ext cx="29343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ko-KR" altLang="en-US" sz="4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54602" y="778687"/>
            <a:ext cx="4316836" cy="8267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b="1" dirty="0">
                <a:latin typeface="+mn-ea"/>
              </a:rPr>
              <a:t>논문 요약</a:t>
            </a:r>
            <a:endParaRPr lang="en-US" altLang="ko-KR" sz="22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b="1" dirty="0" err="1">
                <a:latin typeface="+mn-ea"/>
              </a:rPr>
              <a:t>초분광이미지</a:t>
            </a:r>
            <a:r>
              <a:rPr lang="en-US" altLang="ko-KR" sz="2200" b="1" dirty="0">
                <a:latin typeface="+mn-ea"/>
              </a:rPr>
              <a:t>/ </a:t>
            </a:r>
            <a:r>
              <a:rPr lang="ko-KR" altLang="en-US" sz="2200" b="1" dirty="0">
                <a:latin typeface="+mn-ea"/>
              </a:rPr>
              <a:t>데이터 세트</a:t>
            </a:r>
            <a:endParaRPr lang="en-US" altLang="ko-KR" sz="22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b="1" dirty="0">
                <a:latin typeface="+mn-ea"/>
              </a:rPr>
              <a:t>관련 연구 </a:t>
            </a:r>
            <a:endParaRPr lang="en-US" altLang="ko-KR" sz="2200" b="1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+mn-ea"/>
              </a:rPr>
              <a:t>Simulated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Annealing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+mn-ea"/>
              </a:rPr>
              <a:t>상호 정보량</a:t>
            </a:r>
            <a:endParaRPr lang="en-US" altLang="ko-KR" sz="22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200" b="1" dirty="0">
                <a:latin typeface="+mn-ea"/>
              </a:rPr>
              <a:t>기존 기법의 문제점</a:t>
            </a:r>
            <a:endParaRPr lang="en-US" altLang="ko-KR" sz="22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200" b="1" dirty="0">
                <a:latin typeface="+mn-ea"/>
              </a:rPr>
              <a:t>구현 내용</a:t>
            </a:r>
            <a:endParaRPr lang="en-US" altLang="ko-KR" sz="2200" b="1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+mn-ea"/>
              </a:rPr>
              <a:t>이산 범위별로 대표하는 밴드추출</a:t>
            </a:r>
            <a:r>
              <a:rPr lang="en-US" altLang="ko-KR" sz="1500" b="1" dirty="0">
                <a:latin typeface="+mn-ea"/>
              </a:rPr>
              <a:t>(DI)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+mn-ea"/>
              </a:rPr>
              <a:t>Mutual Information &amp; Classification accuracy(MC)</a:t>
            </a:r>
            <a:endParaRPr lang="en-US" altLang="ko-KR" sz="22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n-ea"/>
              </a:rPr>
              <a:t>실험  및 결과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n-ea"/>
              </a:rPr>
              <a:t>향후 방향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2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2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2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2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200" b="1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AC4532-8A18-4CA1-9B76-5334A6AE0501}"/>
              </a:ext>
            </a:extLst>
          </p:cNvPr>
          <p:cNvSpPr/>
          <p:nvPr/>
        </p:nvSpPr>
        <p:spPr>
          <a:xfrm>
            <a:off x="5968538" y="141181"/>
            <a:ext cx="1795549" cy="490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72562" y="631628"/>
            <a:ext cx="8607669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BCFD634-AEDF-4E99-88AF-5B960C6FB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72" y="134561"/>
            <a:ext cx="608117" cy="4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2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841E4D-9AA3-452B-978E-D68F7219A298}"/>
              </a:ext>
            </a:extLst>
          </p:cNvPr>
          <p:cNvSpPr txBox="1"/>
          <p:nvPr/>
        </p:nvSpPr>
        <p:spPr>
          <a:xfrm>
            <a:off x="887704" y="134561"/>
            <a:ext cx="246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KCC2021</a:t>
            </a:r>
            <a:endParaRPr lang="ko-KR" altLang="en-US" b="1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74D932-7555-450C-8A35-1FE916E4B043}"/>
              </a:ext>
            </a:extLst>
          </p:cNvPr>
          <p:cNvSpPr/>
          <p:nvPr/>
        </p:nvSpPr>
        <p:spPr>
          <a:xfrm>
            <a:off x="5902036" y="91440"/>
            <a:ext cx="1812175" cy="495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FD0771E-0804-44C2-B6D6-6A767B234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72" y="134561"/>
            <a:ext cx="608117" cy="4414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A110AC4-71B1-4F70-B7E8-E96557DDC514}"/>
              </a:ext>
            </a:extLst>
          </p:cNvPr>
          <p:cNvSpPr/>
          <p:nvPr/>
        </p:nvSpPr>
        <p:spPr>
          <a:xfrm>
            <a:off x="210314" y="1471356"/>
            <a:ext cx="8669917" cy="5235458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0" marR="317500" indent="-28575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500" b="1" kern="0" spc="0" dirty="0" err="1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초분광</a:t>
            </a:r>
            <a:r>
              <a:rPr lang="ko-KR" altLang="en-US" sz="1500" b="1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이미지는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일반 이미지와 달리 전자기 스펙트럼을 파장에 따라 수많은 밴드로 나누어 촬영된 것으로 고용량 고해상도 이미지이다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603250" marR="317500" indent="-28575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5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603250" marR="317500" indent="-28575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일반 이미지보다 정보량이 많아 물체나 물질 탐사에 활용된다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양신명조"/>
                <a:ea typeface="굴림" panose="020B0600000101010101" pitchFamily="50" charset="-127"/>
              </a:rPr>
              <a:t>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처리할 </a:t>
            </a:r>
            <a:r>
              <a:rPr lang="ko-KR" altLang="en-US" sz="15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초분광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이미지의 정보량을 줄이기 위해 </a:t>
            </a:r>
            <a:r>
              <a:rPr lang="ko-KR" altLang="en-US" sz="1500" b="1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밴드 선택</a:t>
            </a:r>
            <a:r>
              <a:rPr lang="en-US" altLang="ko-KR" sz="1500" b="1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(band selection)</a:t>
            </a:r>
            <a:r>
              <a:rPr lang="ko-KR" altLang="en-US" sz="1500" b="1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기법을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활용한다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603250" marR="317500" indent="-28575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5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603250" marR="317500" indent="-28575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기존 밴드 선택기법들은 통계를 바탕으로 하는 </a:t>
            </a:r>
            <a:r>
              <a:rPr lang="ko-KR" altLang="en-US" sz="1500" b="1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휴리스틱 기법으로</a:t>
            </a:r>
            <a:r>
              <a:rPr lang="en-US" altLang="ko-KR" sz="1500" b="1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500" b="1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소요 시간이 길며</a:t>
            </a:r>
            <a:r>
              <a:rPr lang="en-US" altLang="ko-KR" sz="1500" b="1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500" b="1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일반성과 보편성이 떨어지는 경우가 많다</a:t>
            </a:r>
            <a:r>
              <a:rPr lang="en-US" altLang="ko-KR" sz="1500" b="1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603250" marR="317500" indent="-28575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5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603250" marR="317500" indent="-28575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이를 보완해 본 논문에서는 양자화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(Quantization)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개념을 활용하여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500" b="1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이산 범위</a:t>
            </a:r>
            <a:r>
              <a:rPr lang="en-US" altLang="ko-KR" sz="1500" b="1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(Discrete Range)</a:t>
            </a:r>
            <a:r>
              <a:rPr lang="ko-KR" altLang="en-US" sz="1500" b="1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통해 범위별로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대표적인 밴드 선택한 후보밴드 집합으로 사용한다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603250" marR="317500" indent="-28575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5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603250" marR="317500" indent="-28575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실험 결과를 통해 제안 기법이 기존 밴드 선택 방식보다 </a:t>
            </a:r>
            <a:r>
              <a:rPr lang="ko-KR" altLang="en-US" sz="1500" b="1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수행 시간이 매우 빠르며 밴드 수를 </a:t>
            </a:r>
            <a:r>
              <a:rPr lang="en-US" altLang="ko-KR" sz="1500" b="1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1/10~1/7</a:t>
            </a:r>
            <a:r>
              <a:rPr lang="ko-KR" altLang="en-US" sz="1500" b="1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줄였음에도</a:t>
            </a:r>
            <a:r>
              <a:rPr lang="ko-KR" altLang="en-US" sz="1500" b="1" kern="0" spc="0" dirty="0">
                <a:solidFill>
                  <a:srgbClr val="FF0000"/>
                </a:solidFill>
                <a:effectLst/>
                <a:latin typeface="한양신명조"/>
                <a:ea typeface="굴림" panose="020B0600000101010101" pitchFamily="50" charset="-127"/>
              </a:rPr>
              <a:t> </a:t>
            </a:r>
            <a:r>
              <a:rPr lang="ko-KR" altLang="en-US" sz="1500" b="1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원본과 성능 정확도가 유사함을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보였다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5872C-8578-4F48-BB9E-4951012666E7}"/>
              </a:ext>
            </a:extLst>
          </p:cNvPr>
          <p:cNvSpPr txBox="1"/>
          <p:nvPr/>
        </p:nvSpPr>
        <p:spPr>
          <a:xfrm>
            <a:off x="272562" y="9273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요약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ABA33-9893-4FB7-A781-D19A827276D2}"/>
              </a:ext>
            </a:extLst>
          </p:cNvPr>
          <p:cNvSpPr txBox="1"/>
          <p:nvPr/>
        </p:nvSpPr>
        <p:spPr>
          <a:xfrm>
            <a:off x="267195" y="208343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82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2562" y="206677"/>
            <a:ext cx="246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KCC2021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C58AB9-98F9-43E1-9137-AF7C8C4A79CB}"/>
              </a:ext>
            </a:extLst>
          </p:cNvPr>
          <p:cNvSpPr/>
          <p:nvPr/>
        </p:nvSpPr>
        <p:spPr>
          <a:xfrm>
            <a:off x="5902036" y="91440"/>
            <a:ext cx="1812175" cy="495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ABEE9D3-9113-4D81-A863-9F5FCC86C2AF}"/>
              </a:ext>
            </a:extLst>
          </p:cNvPr>
          <p:cNvCxnSpPr/>
          <p:nvPr/>
        </p:nvCxnSpPr>
        <p:spPr>
          <a:xfrm>
            <a:off x="272562" y="631628"/>
            <a:ext cx="8607669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1F67DA-A96D-4850-9362-9587C69694BC}"/>
              </a:ext>
            </a:extLst>
          </p:cNvPr>
          <p:cNvSpPr/>
          <p:nvPr/>
        </p:nvSpPr>
        <p:spPr>
          <a:xfrm>
            <a:off x="5902036" y="91440"/>
            <a:ext cx="1812175" cy="495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409BF2E-9762-4CD7-8FC3-514BB4163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72" y="134561"/>
            <a:ext cx="608117" cy="44144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8459BF-0237-481C-952F-6A5F422AF833}"/>
              </a:ext>
            </a:extLst>
          </p:cNvPr>
          <p:cNvSpPr/>
          <p:nvPr/>
        </p:nvSpPr>
        <p:spPr>
          <a:xfrm>
            <a:off x="210314" y="1471356"/>
            <a:ext cx="8669917" cy="5235458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0" marR="317500" indent="-28575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15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ACC3FD-0311-487F-953D-91A281316E42}"/>
              </a:ext>
            </a:extLst>
          </p:cNvPr>
          <p:cNvSpPr txBox="1"/>
          <p:nvPr/>
        </p:nvSpPr>
        <p:spPr>
          <a:xfrm>
            <a:off x="272562" y="927383"/>
            <a:ext cx="4756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latin typeface="+mn-ea"/>
              </a:rPr>
              <a:t>초분광</a:t>
            </a:r>
            <a:r>
              <a:rPr lang="ko-KR" altLang="en-US" sz="2400" b="1" dirty="0">
                <a:latin typeface="+mn-ea"/>
              </a:rPr>
              <a:t> 이미지</a:t>
            </a:r>
            <a:r>
              <a:rPr lang="en-US" altLang="ko-KR" sz="2400" b="1" dirty="0">
                <a:latin typeface="+mn-ea"/>
              </a:rPr>
              <a:t>/ </a:t>
            </a:r>
            <a:r>
              <a:rPr lang="ko-KR" altLang="en-US" sz="2400" b="1" dirty="0">
                <a:latin typeface="+mn-ea"/>
              </a:rPr>
              <a:t>실험 데이터 세트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D53976-08A3-43A2-A6FB-53CD8672BD74}"/>
              </a:ext>
            </a:extLst>
          </p:cNvPr>
          <p:cNvSpPr txBox="1"/>
          <p:nvPr/>
        </p:nvSpPr>
        <p:spPr>
          <a:xfrm>
            <a:off x="272562" y="1482172"/>
            <a:ext cx="7526127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/>
              <a:t>초분광</a:t>
            </a:r>
            <a:r>
              <a:rPr lang="ko-KR" altLang="en-US" dirty="0"/>
              <a:t> 영상</a:t>
            </a:r>
            <a:endParaRPr lang="en-US" altLang="ko-KR" dirty="0"/>
          </a:p>
          <a:p>
            <a:r>
              <a:rPr lang="ko-KR" altLang="en-US" sz="1300" dirty="0"/>
              <a:t>수백 개의 분광 채널을 통해서 대상 물체의 특성을 나타내는 연속적인 스펙트럼을 수집하는 센서를 활용해 촬영한 영상이다.</a:t>
            </a:r>
            <a:endParaRPr lang="en-US" altLang="ko-KR" sz="1300" dirty="0"/>
          </a:p>
          <a:p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/>
              <a:t>초분광</a:t>
            </a:r>
            <a:r>
              <a:rPr lang="ko-KR" altLang="en-US" dirty="0"/>
              <a:t> 이미지 처리</a:t>
            </a:r>
            <a:endParaRPr lang="en-US" altLang="ko-KR" dirty="0"/>
          </a:p>
          <a:p>
            <a:r>
              <a:rPr lang="ko-KR" altLang="en-US" sz="1300" dirty="0"/>
              <a:t>공간 정보에 분광 기술을 더한 것으로 전자기파의 스펙트럼 밴드에 따른 2차원적인 영상정보를 </a:t>
            </a:r>
            <a:r>
              <a:rPr lang="ko-KR" altLang="en-US" sz="1300" dirty="0" err="1"/>
              <a:t>초분광</a:t>
            </a:r>
            <a:r>
              <a:rPr lang="ko-KR" altLang="en-US" sz="1300" dirty="0"/>
              <a:t> 큐브 형태로 피처(</a:t>
            </a:r>
            <a:r>
              <a:rPr lang="ko-KR" altLang="en-US" sz="1300" dirty="0" err="1"/>
              <a:t>feature</a:t>
            </a:r>
            <a:r>
              <a:rPr lang="ko-KR" altLang="en-US" sz="1300" dirty="0"/>
              <a:t>)</a:t>
            </a:r>
            <a:r>
              <a:rPr lang="ko-KR" altLang="en-US" sz="1300" dirty="0" err="1"/>
              <a:t>를</a:t>
            </a:r>
            <a:r>
              <a:rPr lang="ko-KR" altLang="en-US" sz="1300" dirty="0"/>
              <a:t> 추출하는 기술이다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957F4C0F-C7DE-4198-BC9B-5C1CC2B7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954697"/>
              </p:ext>
            </p:extLst>
          </p:nvPr>
        </p:nvGraphicFramePr>
        <p:xfrm>
          <a:off x="364001" y="3402515"/>
          <a:ext cx="8122656" cy="3230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395">
                  <a:extLst>
                    <a:ext uri="{9D8B030D-6E8A-4147-A177-3AD203B41FA5}">
                      <a16:colId xmlns:a16="http://schemas.microsoft.com/office/drawing/2014/main" val="3289220463"/>
                    </a:ext>
                  </a:extLst>
                </a:gridCol>
                <a:gridCol w="2711709">
                  <a:extLst>
                    <a:ext uri="{9D8B030D-6E8A-4147-A177-3AD203B41FA5}">
                      <a16:colId xmlns:a16="http://schemas.microsoft.com/office/drawing/2014/main" val="2052083861"/>
                    </a:ext>
                  </a:extLst>
                </a:gridCol>
                <a:gridCol w="2707552">
                  <a:extLst>
                    <a:ext uri="{9D8B030D-6E8A-4147-A177-3AD203B41FA5}">
                      <a16:colId xmlns:a16="http://schemas.microsoft.com/office/drawing/2014/main" val="496642861"/>
                    </a:ext>
                  </a:extLst>
                </a:gridCol>
              </a:tblGrid>
              <a:tr h="405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Pines(IP)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Pavia Centre (PC/PU)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Pavia University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(PU)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079343"/>
                  </a:ext>
                </a:extLst>
              </a:tr>
              <a:tr h="6616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파장 범위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0.4~2.510-6m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(145,145)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픽셀과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220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개의 스펙트럼 반사 대역 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파비아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센터는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(1096, 715) </a:t>
                      </a: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픽셀로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구성되고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파비아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대학은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(610,340)</a:t>
                      </a: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구성되어있다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그리고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9개의 </a:t>
                      </a: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클래스로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구성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71799"/>
                  </a:ext>
                </a:extLst>
              </a:tr>
              <a:tr h="21629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133"/>
                  </a:ext>
                </a:extLst>
              </a:tr>
            </a:tbl>
          </a:graphicData>
        </a:graphic>
      </p:graphicFrame>
      <p:pic>
        <p:nvPicPr>
          <p:cNvPr id="27" name="_x405723008">
            <a:extLst>
              <a:ext uri="{FF2B5EF4-FFF2-40B4-BE49-F238E27FC236}">
                <a16:creationId xmlns:a16="http://schemas.microsoft.com/office/drawing/2014/main" id="{081231C2-EBB9-4DE9-A71B-2651AEE3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" t="13452" r="19412" b="12001"/>
          <a:stretch>
            <a:fillRect/>
          </a:stretch>
        </p:blipFill>
        <p:spPr bwMode="auto">
          <a:xfrm>
            <a:off x="739555" y="4503466"/>
            <a:ext cx="2067177" cy="208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_x405722504">
            <a:extLst>
              <a:ext uri="{FF2B5EF4-FFF2-40B4-BE49-F238E27FC236}">
                <a16:creationId xmlns:a16="http://schemas.microsoft.com/office/drawing/2014/main" id="{642F6C10-6668-4DFB-8E9B-D4A5BF9C6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11"/>
          <a:stretch>
            <a:fillRect/>
          </a:stretch>
        </p:blipFill>
        <p:spPr bwMode="auto">
          <a:xfrm>
            <a:off x="6138887" y="4563815"/>
            <a:ext cx="1972473" cy="208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_x405723872">
            <a:extLst>
              <a:ext uri="{FF2B5EF4-FFF2-40B4-BE49-F238E27FC236}">
                <a16:creationId xmlns:a16="http://schemas.microsoft.com/office/drawing/2014/main" id="{79CD2EA8-11F5-4905-8299-147E01408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70"/>
          <a:stretch>
            <a:fillRect/>
          </a:stretch>
        </p:blipFill>
        <p:spPr bwMode="auto">
          <a:xfrm>
            <a:off x="3382809" y="4530024"/>
            <a:ext cx="1955760" cy="209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8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05092" y="23742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관련 연구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7195" y="208343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225619-A1B1-430E-8C38-7BCE7A92339D}"/>
              </a:ext>
            </a:extLst>
          </p:cNvPr>
          <p:cNvSpPr/>
          <p:nvPr/>
        </p:nvSpPr>
        <p:spPr>
          <a:xfrm>
            <a:off x="269252" y="1064057"/>
            <a:ext cx="8669917" cy="516217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Dimensionality Reduction Method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sz="1300" kern="0" dirty="0">
              <a:solidFill>
                <a:srgbClr val="000000"/>
              </a:solidFill>
              <a:latin typeface="휴먼고딕"/>
              <a:ea typeface="휴먼고딕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0" dirty="0" err="1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초분광이미지는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 넓은 스펙트럼을 가진 고해상도 고용량 이미지이므로 </a:t>
            </a:r>
            <a:endParaRPr lang="en-US" altLang="ko-KR" sz="1300" kern="0" spc="0" dirty="0">
              <a:solidFill>
                <a:srgbClr val="000000"/>
              </a:solidFill>
              <a:effectLst/>
              <a:latin typeface="휴먼고딕"/>
              <a:ea typeface="휴먼고딕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classification</a:t>
            </a:r>
            <a:r>
              <a:rPr lang="ko-KR" altLang="en-US" sz="1300" kern="0" dirty="0">
                <a:solidFill>
                  <a:srgbClr val="000000"/>
                </a:solidFill>
                <a:latin typeface="휴먼고딕"/>
                <a:ea typeface="휴먼고딕"/>
              </a:rPr>
              <a:t>의 </a:t>
            </a:r>
            <a:r>
              <a:rPr lang="en-US" altLang="ko-KR" sz="1300" kern="0" dirty="0">
                <a:solidFill>
                  <a:srgbClr val="000000"/>
                </a:solidFill>
                <a:latin typeface="휴먼고딕"/>
                <a:ea typeface="휴먼고딕"/>
              </a:rPr>
              <a:t>class</a:t>
            </a:r>
            <a:r>
              <a:rPr lang="ko-KR" altLang="en-US" sz="1300" kern="0" dirty="0">
                <a:solidFill>
                  <a:srgbClr val="000000"/>
                </a:solidFill>
                <a:latin typeface="휴먼고딕"/>
                <a:ea typeface="휴먼고딕"/>
              </a:rPr>
              <a:t>에 필요한 밴드들만 가지고 모델 </a:t>
            </a:r>
            <a:r>
              <a:rPr lang="en-US" altLang="ko-KR" sz="1300" kern="0" dirty="0">
                <a:solidFill>
                  <a:srgbClr val="000000"/>
                </a:solidFill>
                <a:latin typeface="휴먼고딕"/>
                <a:ea typeface="휴먼고딕"/>
              </a:rPr>
              <a:t>Input</a:t>
            </a:r>
            <a:r>
              <a:rPr lang="ko-KR" altLang="en-US" sz="1300" kern="0" dirty="0">
                <a:solidFill>
                  <a:srgbClr val="000000"/>
                </a:solidFill>
                <a:latin typeface="휴먼고딕"/>
                <a:ea typeface="휴먼고딕"/>
              </a:rPr>
              <a:t>으로 넣어 차수를 줄이는 의미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 </a:t>
            </a:r>
            <a:endParaRPr lang="en-US" altLang="ko-KR" sz="1300" kern="0" dirty="0">
              <a:solidFill>
                <a:srgbClr val="000000"/>
              </a:solidFill>
              <a:latin typeface="휴먼고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휴먼고딕"/>
            </a:endParaRPr>
          </a:p>
          <a:p>
            <a:pPr marL="800100" lvl="1" indent="-342900" algn="just" fontAlgn="base">
              <a:buFont typeface="+mj-lt"/>
              <a:buAutoNum type="arabicPeriod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Feature Extraction</a:t>
            </a:r>
          </a:p>
          <a:p>
            <a:pPr lvl="2" algn="just" fontAlgn="base"/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original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데이터를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projected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된 공간으로 변환하여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feature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을 가져오는 방법 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800100" lvl="1" indent="-342900" algn="just" fontAlgn="base">
              <a:buFont typeface="+mj-lt"/>
              <a:buAutoNum type="arabicPeriod"/>
            </a:pPr>
            <a:endParaRPr lang="en-US" altLang="ko-KR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800100" lvl="1" indent="-342900" algn="just" fontAlgn="base">
              <a:buFont typeface="+mj-lt"/>
              <a:buAutoNum type="arabicPeriod"/>
            </a:pPr>
            <a:endParaRPr lang="en-US" altLang="ko-KR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800100" lvl="1" indent="-342900" algn="just" fontAlgn="base">
              <a:buFont typeface="+mj-lt"/>
              <a:buAutoNum type="arabicPeriod"/>
            </a:pPr>
            <a:r>
              <a:rPr lang="en-US" altLang="ko-KR" b="1" kern="0" spc="0" dirty="0">
                <a:solidFill>
                  <a:srgbClr val="0000FF"/>
                </a:solidFill>
                <a:effectLst/>
                <a:latin typeface="휴먼고딕"/>
                <a:ea typeface="휴먼고딕"/>
              </a:rPr>
              <a:t>Feature Selection</a:t>
            </a:r>
          </a:p>
          <a:p>
            <a:pPr lvl="1" algn="just" fontAlgn="base"/>
            <a:r>
              <a:rPr lang="en-US" altLang="ko-KR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	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데이터 기본특성을 포함하는 형상의 </a:t>
            </a:r>
            <a:r>
              <a:rPr lang="en-US" altLang="ko-KR" sz="1500" kern="0" spc="0" dirty="0" err="1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SubSet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을 식별하는 방법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1" algn="just" fontAlgn="base">
              <a:lnSpc>
                <a:spcPct val="160000"/>
              </a:lnSpc>
            </a:pPr>
            <a:endParaRPr lang="en-US" altLang="ko-KR" sz="15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9388" indent="-1793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96695E-D06E-43FA-BC57-763D7B48599D}"/>
              </a:ext>
            </a:extLst>
          </p:cNvPr>
          <p:cNvSpPr/>
          <p:nvPr/>
        </p:nvSpPr>
        <p:spPr>
          <a:xfrm>
            <a:off x="5902036" y="91440"/>
            <a:ext cx="1812175" cy="495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645B1638-7A6D-4D43-A738-3521AE199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72" y="134561"/>
            <a:ext cx="608117" cy="4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5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05092" y="23742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관련 연구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7195" y="208343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225619-A1B1-430E-8C38-7BCE7A92339D}"/>
              </a:ext>
            </a:extLst>
          </p:cNvPr>
          <p:cNvSpPr/>
          <p:nvPr/>
        </p:nvSpPr>
        <p:spPr>
          <a:xfrm>
            <a:off x="269252" y="1526719"/>
            <a:ext cx="8669917" cy="4832517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시뮬레이티드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어닐링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(Simulated annealing)</a:t>
            </a:r>
            <a:endParaRPr lang="en-US" altLang="ko-KR" sz="1300" kern="0" dirty="0">
              <a:solidFill>
                <a:srgbClr val="000000"/>
              </a:solidFill>
              <a:latin typeface="휴먼고딕"/>
              <a:ea typeface="휴먼고딕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탐색공간에서 주어진 함수나 문제에 대해 전역 최적점에 대한 가까운 근삿값을 찾아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점진적으로 해에 가까운 방향으로 이동한다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해가 예상되는 곳으로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접근하는 확률적 휴리스틱 방식이다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밴드 선택의 후보 개수와 밴드 크기에 따라 소요 시간이 발생한다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9388" indent="-1793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9388" indent="-1793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9388" indent="-1793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9388" indent="-1793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9388" indent="-1793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9388" indent="-1793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9388" indent="-1793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9388" indent="-1793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9388" indent="-1793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96695E-D06E-43FA-BC57-763D7B48599D}"/>
              </a:ext>
            </a:extLst>
          </p:cNvPr>
          <p:cNvSpPr/>
          <p:nvPr/>
        </p:nvSpPr>
        <p:spPr>
          <a:xfrm>
            <a:off x="5902036" y="91440"/>
            <a:ext cx="1812175" cy="495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645B1638-7A6D-4D43-A738-3521AE199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72" y="134561"/>
            <a:ext cx="608117" cy="4414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E0DAD4-75D5-4748-B18A-7AEBA7B19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555" y="3681192"/>
            <a:ext cx="3579322" cy="26151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900551-3198-48A2-BDBF-5015AF8175F1}"/>
              </a:ext>
            </a:extLst>
          </p:cNvPr>
          <p:cNvSpPr txBox="1"/>
          <p:nvPr/>
        </p:nvSpPr>
        <p:spPr>
          <a:xfrm>
            <a:off x="252209" y="871204"/>
            <a:ext cx="4572000" cy="483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시뮬레이티드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어닐링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(Simulated annealing)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53270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4E0AE6-3B78-4F12-9ED0-C98BBA0AE4A6}"/>
              </a:ext>
            </a:extLst>
          </p:cNvPr>
          <p:cNvSpPr/>
          <p:nvPr/>
        </p:nvSpPr>
        <p:spPr>
          <a:xfrm>
            <a:off x="269252" y="1354975"/>
            <a:ext cx="8669917" cy="5004261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상호 정보량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(Mutual Information)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sz="1300" kern="0" dirty="0">
              <a:solidFill>
                <a:srgbClr val="000000"/>
              </a:solidFill>
              <a:latin typeface="휴먼고딕"/>
              <a:ea typeface="휴먼고딕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Mutual Information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Nanum Gothic"/>
              </a:rPr>
              <a:t>은 두 </a:t>
            </a:r>
            <a:r>
              <a:rPr lang="en-US" altLang="ko-KR" sz="1600" dirty="0">
                <a:solidFill>
                  <a:srgbClr val="333333"/>
                </a:solidFill>
                <a:latin typeface="Nanum Gothic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확률 변수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Nanum Gothic"/>
              </a:rPr>
              <a:t>들이 얼마나 독립한지를 측정하는 방법을 의미</a:t>
            </a:r>
            <a:endParaRPr lang="en-US" altLang="ko-KR" sz="15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양신명조"/>
              </a:rPr>
              <a:t>직관적인으로</a:t>
            </a:r>
            <a:r>
              <a:rPr lang="en-US" altLang="ko-KR" sz="1500" kern="0" dirty="0">
                <a:solidFill>
                  <a:srgbClr val="000000"/>
                </a:solidFill>
                <a:latin typeface="한양신명조"/>
              </a:rPr>
              <a:t> </a:t>
            </a:r>
            <a:r>
              <a:rPr lang="ko-KR" altLang="en-US" sz="1500" kern="0" dirty="0">
                <a:solidFill>
                  <a:srgbClr val="000000"/>
                </a:solidFill>
                <a:latin typeface="한양신명조"/>
              </a:rPr>
              <a:t>보면</a:t>
            </a:r>
            <a:r>
              <a:rPr lang="en-US" altLang="ko-KR" sz="1500" kern="0" dirty="0">
                <a:solidFill>
                  <a:srgbClr val="000000"/>
                </a:solidFill>
                <a:latin typeface="한양신명조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한양신명조"/>
              </a:rPr>
              <a:t>상호 정보량을 벤 다이어그램으로 나타내면 아래 그림과 같은 형태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9388" indent="-1793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9388" indent="-1793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9388" indent="-1793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9388" indent="-1793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9388" indent="-1793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9388" indent="-1793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9388" indent="-1793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9388" indent="-1793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9388" indent="-1793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9388" indent="-1793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49" name="_x248172840">
            <a:extLst>
              <a:ext uri="{FF2B5EF4-FFF2-40B4-BE49-F238E27FC236}">
                <a16:creationId xmlns:a16="http://schemas.microsoft.com/office/drawing/2014/main" id="{E7FFCBFE-159A-437D-8584-7ADB7FDB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94" y="3990748"/>
            <a:ext cx="2841907" cy="44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8D8695-73EC-4427-AE61-8C46308A4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083" y="3631379"/>
            <a:ext cx="2097751" cy="18716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9A82B17-D01B-4803-84B0-ECBED47C8D95}"/>
              </a:ext>
            </a:extLst>
          </p:cNvPr>
          <p:cNvSpPr/>
          <p:nvPr/>
        </p:nvSpPr>
        <p:spPr>
          <a:xfrm>
            <a:off x="5902036" y="91440"/>
            <a:ext cx="1812175" cy="495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BAE44A0-F687-4B03-9944-5BCBDC2BD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72" y="134561"/>
            <a:ext cx="608117" cy="4414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5BCCD-A05A-4493-98C8-FC0D36652FA9}"/>
              </a:ext>
            </a:extLst>
          </p:cNvPr>
          <p:cNvSpPr txBox="1"/>
          <p:nvPr/>
        </p:nvSpPr>
        <p:spPr>
          <a:xfrm>
            <a:off x="267195" y="208343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95E8C-9B89-474E-8BE2-34BA58A6F7DF}"/>
              </a:ext>
            </a:extLst>
          </p:cNvPr>
          <p:cNvSpPr txBox="1"/>
          <p:nvPr/>
        </p:nvSpPr>
        <p:spPr>
          <a:xfrm>
            <a:off x="905092" y="23742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관련 연구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F3179-E699-4EC0-8002-1CAE7A389506}"/>
              </a:ext>
            </a:extLst>
          </p:cNvPr>
          <p:cNvSpPr txBox="1"/>
          <p:nvPr/>
        </p:nvSpPr>
        <p:spPr>
          <a:xfrm>
            <a:off x="240747" y="827400"/>
            <a:ext cx="4572000" cy="483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상호 정보량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(Mutual Information)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42900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05092" y="23742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기존 문제점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7195" y="208343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225619-A1B1-430E-8C38-7BCE7A92339D}"/>
              </a:ext>
            </a:extLst>
          </p:cNvPr>
          <p:cNvSpPr/>
          <p:nvPr/>
        </p:nvSpPr>
        <p:spPr>
          <a:xfrm>
            <a:off x="267195" y="1703323"/>
            <a:ext cx="8669917" cy="4456408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첫 번째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실제로 대상 물체에 대해서 잘 추출되는 파장을 분석하여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단시간으로 피처 추출하기가 어렵다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두 번째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밴드 선택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(band selection)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이 어떤 한 지역에 대해서 적용되는 것뿐만 아니라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다른 지역에 대해서도 일반성과 보편성을 띠면서 적용되기 어렵다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세 번째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모든 스펙트럼 밴드를 기계학습과 딥러닝 모델에 적용하여 실시간 분석이 효율적이지 않다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</a:rPr>
              <a:t>어떤 스펙트럼이 어떠한 클래스를 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classification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</a:rPr>
              <a:t>하는 지 알 수 없는 경우</a:t>
            </a:r>
          </a:p>
          <a:p>
            <a:pPr marL="179388" indent="-1793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96695E-D06E-43FA-BC57-763D7B48599D}"/>
              </a:ext>
            </a:extLst>
          </p:cNvPr>
          <p:cNvSpPr/>
          <p:nvPr/>
        </p:nvSpPr>
        <p:spPr>
          <a:xfrm>
            <a:off x="5902036" y="91440"/>
            <a:ext cx="1812175" cy="495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645B1638-7A6D-4D43-A738-3521AE199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72" y="134561"/>
            <a:ext cx="608117" cy="4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5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256086" y="890289"/>
            <a:ext cx="550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이산 범위별로 대표하는 밴드추출</a:t>
            </a:r>
            <a:r>
              <a:rPr lang="en-US" altLang="ko-KR" sz="2400" b="1" dirty="0">
                <a:latin typeface="+mn-ea"/>
              </a:rPr>
              <a:t>(DI)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6086" y="296859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E2D1F7-DF1C-4E6B-B9D2-9BB55F349CDC}"/>
              </a:ext>
            </a:extLst>
          </p:cNvPr>
          <p:cNvSpPr/>
          <p:nvPr/>
        </p:nvSpPr>
        <p:spPr>
          <a:xfrm>
            <a:off x="275541" y="1747764"/>
            <a:ext cx="8617461" cy="457352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130"/>
              </a:spcBef>
              <a:spcAft>
                <a:spcPts val="130"/>
              </a:spcAft>
              <a:defRPr/>
            </a:pPr>
            <a:endParaRPr lang="ko-KR" altLang="en-US" dirty="0">
              <a:solidFill>
                <a:schemeClr val="lt1"/>
              </a:solidFill>
              <a:latin typeface="Franklin Gothic Medium" pitchFamily="34" charset="0"/>
            </a:endParaRPr>
          </a:p>
        </p:txBody>
      </p:sp>
      <p:sp>
        <p:nvSpPr>
          <p:cNvPr id="47" name="양쪽 모서리가 둥근 사각형 18">
            <a:extLst>
              <a:ext uri="{FF2B5EF4-FFF2-40B4-BE49-F238E27FC236}">
                <a16:creationId xmlns:a16="http://schemas.microsoft.com/office/drawing/2014/main" id="{B1440762-0F25-4889-9DC7-E69AD3827B95}"/>
              </a:ext>
            </a:extLst>
          </p:cNvPr>
          <p:cNvSpPr/>
          <p:nvPr/>
        </p:nvSpPr>
        <p:spPr>
          <a:xfrm>
            <a:off x="277096" y="1459496"/>
            <a:ext cx="8615903" cy="288267"/>
          </a:xfrm>
          <a:prstGeom prst="round2SameRect">
            <a:avLst>
              <a:gd name="adj1" fmla="val 28667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317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metal"/>
        </p:spPr>
        <p:txBody>
          <a:bodyPr lIns="0" tIns="7200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ts val="130"/>
              </a:spcBef>
              <a:spcAft>
                <a:spcPts val="130"/>
              </a:spcAft>
              <a:defRPr/>
            </a:pPr>
            <a:endParaRPr lang="en-US" altLang="ko-KR" sz="1100" b="1" spc="-50" dirty="0">
              <a:ln>
                <a:prstDash val="solid"/>
              </a:ln>
              <a:solidFill>
                <a:sysClr val="window" lastClr="FFFFFF"/>
              </a:solidFill>
              <a:latin typeface="+mn-ea"/>
              <a:cs typeface="Lucida Sans Unicode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FBCE9-EDF3-4AF2-8E9F-992DDC4A80E5}"/>
              </a:ext>
            </a:extLst>
          </p:cNvPr>
          <p:cNvSpPr/>
          <p:nvPr/>
        </p:nvSpPr>
        <p:spPr>
          <a:xfrm>
            <a:off x="5902036" y="91440"/>
            <a:ext cx="1812175" cy="495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35CD62CE-2894-4654-8B00-5E85D9168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72" y="134561"/>
            <a:ext cx="608117" cy="4414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1CE309-ED42-49D4-8353-754CF23F6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112" y="5127834"/>
            <a:ext cx="2457450" cy="590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CDF741-D9D5-4593-9D50-8DAEB546E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567" y="5308809"/>
            <a:ext cx="2533650" cy="409575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F0ACAA5-424B-48E0-8797-E93085F89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79" y="-492277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C7CEB53-18C8-499B-9AFE-626076DAF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08" y="3093120"/>
            <a:ext cx="3196832" cy="13946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B526D61-C42B-49A0-A631-C71748D6E059}"/>
              </a:ext>
            </a:extLst>
          </p:cNvPr>
          <p:cNvSpPr txBox="1"/>
          <p:nvPr/>
        </p:nvSpPr>
        <p:spPr>
          <a:xfrm>
            <a:off x="376798" y="1859166"/>
            <a:ext cx="8135436" cy="109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300" b="1" dirty="0"/>
              <a:t>양자화(</a:t>
            </a:r>
            <a:r>
              <a:rPr lang="ko-KR" altLang="en-US" sz="1300" b="1" dirty="0" err="1"/>
              <a:t>Quantization</a:t>
            </a:r>
            <a:r>
              <a:rPr lang="ko-KR" altLang="en-US" sz="1300" b="1" dirty="0"/>
              <a:t>) 개념 활용</a:t>
            </a:r>
            <a:endParaRPr lang="en-US" altLang="ko-KR" sz="130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제한된 범위 안에 비트 수에 따라 양자화 스텝(</a:t>
            </a:r>
            <a:r>
              <a:rPr lang="ko-KR" altLang="en-US" sz="1200" dirty="0" err="1"/>
              <a:t>Quantization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)의 범위를 정한다</a:t>
            </a:r>
            <a:r>
              <a:rPr lang="en-US" altLang="ko-KR" sz="1200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양자화 레벨(</a:t>
            </a:r>
            <a:r>
              <a:rPr lang="ko-KR" altLang="en-US" sz="1200" dirty="0" err="1"/>
              <a:t>Quantization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)을 설정한다. </a:t>
            </a:r>
            <a:endParaRPr lang="en-US" altLang="ko-KR" sz="1200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err="1"/>
              <a:t>실숫값과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정숫값에</a:t>
            </a:r>
            <a:r>
              <a:rPr lang="ko-KR" altLang="en-US" sz="1200" dirty="0"/>
              <a:t> 스케일링 연산을 통해 대응한다. </a:t>
            </a:r>
            <a:endParaRPr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F72C2E-A3F3-47AB-BEB1-A49850286F6C}"/>
              </a:ext>
            </a:extLst>
          </p:cNvPr>
          <p:cNvSpPr txBox="1"/>
          <p:nvPr/>
        </p:nvSpPr>
        <p:spPr>
          <a:xfrm>
            <a:off x="978253" y="25301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구현 내용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397746-94B8-4078-8AC1-11C26FE8E037}"/>
              </a:ext>
            </a:extLst>
          </p:cNvPr>
          <p:cNvSpPr txBox="1"/>
          <p:nvPr/>
        </p:nvSpPr>
        <p:spPr>
          <a:xfrm>
            <a:off x="4320655" y="3093905"/>
            <a:ext cx="44492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buFont typeface="+mj-lt"/>
              <a:buAutoNum type="arabicPeriod"/>
            </a:pPr>
            <a:r>
              <a:rPr lang="ko-KR" altLang="en-US" sz="1200" dirty="0" err="1"/>
              <a:t>초분광</a:t>
            </a:r>
            <a:r>
              <a:rPr lang="ko-KR" altLang="en-US" sz="1200" dirty="0"/>
              <a:t> 이미지 밴드별로 유사한 피처를 가지고 있는 밴드는 분포구성 또한 유사</a:t>
            </a:r>
            <a:endParaRPr lang="en-US" altLang="ko-KR" sz="1200" dirty="0"/>
          </a:p>
          <a:p>
            <a:pPr marL="685800" lvl="1" indent="-228600">
              <a:buFont typeface="+mj-lt"/>
              <a:buAutoNum type="arabicPeriod"/>
            </a:pPr>
            <a:endParaRPr lang="en-US" altLang="ko-KR" sz="1200" dirty="0"/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200" dirty="0"/>
              <a:t>밴드별로 최솟값과 최댓값을 이산적인 범위로 밴드를 분류</a:t>
            </a:r>
            <a:r>
              <a:rPr lang="en-US" altLang="ko-KR" sz="1200" dirty="0"/>
              <a:t>[</a:t>
            </a:r>
            <a:r>
              <a:rPr lang="ko-KR" altLang="en-US" sz="1200" dirty="0"/>
              <a:t>나</a:t>
            </a:r>
            <a:r>
              <a:rPr lang="en-US" altLang="ko-KR" sz="1200" dirty="0"/>
              <a:t>]</a:t>
            </a:r>
          </a:p>
          <a:p>
            <a:pPr marL="685800" lvl="1" indent="-228600">
              <a:buFont typeface="+mj-lt"/>
              <a:buAutoNum type="arabicPeriod"/>
            </a:pPr>
            <a:endParaRPr lang="en-US" altLang="ko-KR" sz="1200" dirty="0"/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200" dirty="0"/>
              <a:t>분류된 밴드집합 내에서 픽셀과 </a:t>
            </a:r>
            <a:r>
              <a:rPr lang="en-US" altLang="ko-KR" sz="1200" dirty="0"/>
              <a:t>GT</a:t>
            </a:r>
            <a:r>
              <a:rPr lang="ko-KR" altLang="en-US" sz="1200" dirty="0"/>
              <a:t>간의 상호 정보량이 높은 밴드를 선택</a:t>
            </a:r>
            <a:r>
              <a:rPr lang="en-US" altLang="ko-KR" sz="1200" dirty="0"/>
              <a:t>[</a:t>
            </a:r>
            <a:r>
              <a:rPr lang="ko-KR" altLang="en-US" sz="1200" dirty="0"/>
              <a:t>가</a:t>
            </a:r>
            <a:r>
              <a:rPr lang="en-US" altLang="ko-KR" sz="1200" dirty="0"/>
              <a:t>]</a:t>
            </a:r>
          </a:p>
          <a:p>
            <a:pPr lvl="1"/>
            <a:endParaRPr lang="en-US" altLang="ko-KR" sz="1200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8875BCF7-9E72-48BB-9096-D52B4B72579E}"/>
              </a:ext>
            </a:extLst>
          </p:cNvPr>
          <p:cNvSpPr/>
          <p:nvPr/>
        </p:nvSpPr>
        <p:spPr>
          <a:xfrm>
            <a:off x="6500551" y="3505561"/>
            <a:ext cx="399011" cy="182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9CEF51CF-C8E3-477C-8CCA-1FE676692BD6}"/>
              </a:ext>
            </a:extLst>
          </p:cNvPr>
          <p:cNvSpPr/>
          <p:nvPr/>
        </p:nvSpPr>
        <p:spPr>
          <a:xfrm>
            <a:off x="6500551" y="3992811"/>
            <a:ext cx="399011" cy="182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A3013-7088-447A-871E-C01FA2E6C760}"/>
              </a:ext>
            </a:extLst>
          </p:cNvPr>
          <p:cNvSpPr txBox="1"/>
          <p:nvPr/>
        </p:nvSpPr>
        <p:spPr>
          <a:xfrm>
            <a:off x="799501" y="4941388"/>
            <a:ext cx="2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E9BDB4-5F79-4338-8BB4-BAA2B9AD07AC}"/>
              </a:ext>
            </a:extLst>
          </p:cNvPr>
          <p:cNvSpPr txBox="1"/>
          <p:nvPr/>
        </p:nvSpPr>
        <p:spPr>
          <a:xfrm>
            <a:off x="4049990" y="4874709"/>
            <a:ext cx="36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</a:t>
            </a:r>
          </a:p>
        </p:txBody>
      </p:sp>
    </p:spTree>
    <p:extLst>
      <p:ext uri="{BB962C8B-B14F-4D97-AF65-F5344CB8AC3E}">
        <p14:creationId xmlns:p14="http://schemas.microsoft.com/office/powerpoint/2010/main" val="387987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6161</TotalTime>
  <Words>872</Words>
  <Application>Microsoft Office PowerPoint</Application>
  <PresentationFormat>화면 슬라이드 쇼(4:3)</PresentationFormat>
  <Paragraphs>184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HY견고딕</vt:lpstr>
      <vt:lpstr>HY헤드라인M</vt:lpstr>
      <vt:lpstr>Nanum Gothic</vt:lpstr>
      <vt:lpstr>굴림</vt:lpstr>
      <vt:lpstr>맑은 고딕</vt:lpstr>
      <vt:lpstr>한양신명조</vt:lpstr>
      <vt:lpstr>한컴돋움</vt:lpstr>
      <vt:lpstr>함초롬바탕</vt:lpstr>
      <vt:lpstr>휴먼고딕</vt:lpstr>
      <vt:lpstr>Arial</vt:lpstr>
      <vt:lpstr>Calibri</vt:lpstr>
      <vt:lpstr>Franklin Gothic Medium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KTL</dc:creator>
  <cp:lastModifiedBy>장 두혁</cp:lastModifiedBy>
  <cp:revision>459</cp:revision>
  <cp:lastPrinted>2021-05-06T01:41:47Z</cp:lastPrinted>
  <dcterms:created xsi:type="dcterms:W3CDTF">2019-06-20T08:51:18Z</dcterms:created>
  <dcterms:modified xsi:type="dcterms:W3CDTF">2021-06-21T14:53:40Z</dcterms:modified>
</cp:coreProperties>
</file>