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304" r:id="rId2"/>
    <p:sldId id="278" r:id="rId3"/>
    <p:sldId id="288" r:id="rId4"/>
    <p:sldId id="309" r:id="rId5"/>
    <p:sldId id="305" r:id="rId6"/>
    <p:sldId id="310" r:id="rId7"/>
    <p:sldId id="312" r:id="rId8"/>
    <p:sldId id="313" r:id="rId9"/>
    <p:sldId id="314" r:id="rId10"/>
    <p:sldId id="315" r:id="rId11"/>
    <p:sldId id="306" r:id="rId12"/>
    <p:sldId id="316" r:id="rId13"/>
    <p:sldId id="317" r:id="rId14"/>
    <p:sldId id="307" r:id="rId15"/>
    <p:sldId id="318" r:id="rId16"/>
    <p:sldId id="308" r:id="rId17"/>
  </p:sldIdLst>
  <p:sldSz cx="9144000" cy="6858000" type="screen4x3"/>
  <p:notesSz cx="6858000" cy="9144000"/>
  <p:embeddedFontLst>
    <p:embeddedFont>
      <p:font typeface="Yoon 윤고딕 520_TT" panose="020B0600000101010101" charset="-127"/>
      <p:regular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AB53D"/>
    <a:srgbClr val="F2281E"/>
    <a:srgbClr val="AF9061"/>
    <a:srgbClr val="272123"/>
    <a:srgbClr val="FDA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36" autoAdjust="0"/>
    <p:restoredTop sz="98113" autoAdjust="0"/>
  </p:normalViewPr>
  <p:slideViewPr>
    <p:cSldViewPr>
      <p:cViewPr varScale="1">
        <p:scale>
          <a:sx n="114" d="100"/>
          <a:sy n="114" d="100"/>
        </p:scale>
        <p:origin x="163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4A1239-AA3C-47C6-AD61-F7C002929008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86E85D-E720-4AF3-A161-451A2EFB4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697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3" y="1777527"/>
            <a:ext cx="8369004" cy="2675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딥러닝 기반 </a:t>
            </a:r>
            <a:r>
              <a:rPr lang="ko-KR" altLang="en-US" sz="25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드론</a:t>
            </a:r>
            <a:r>
              <a:rPr lang="ko-KR" altLang="en-US" sz="25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25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원격센싱에서</a:t>
            </a:r>
            <a:r>
              <a:rPr lang="ko-KR" altLang="en-US" sz="25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에너지 소모 </a:t>
            </a:r>
            <a:endParaRPr lang="en-US" altLang="ko-KR" sz="25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5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최소화를 위한 연산 오프로딩</a:t>
            </a:r>
            <a:endParaRPr lang="en-US" altLang="ko-KR" sz="25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5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Computation Offloading for Minimizing Energy Consumption in Deep Learning based Drone Remote Sensing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30451" y="5877272"/>
            <a:ext cx="2032301" cy="645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김선민</a:t>
            </a:r>
            <a:r>
              <a:rPr lang="en-US" altLang="ko-KR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3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장두혁</a:t>
            </a:r>
            <a:r>
              <a:rPr lang="en-US" altLang="ko-KR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3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최현웅</a:t>
            </a:r>
            <a:endParaRPr lang="en-US" altLang="ko-KR" sz="13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이정수</a:t>
            </a:r>
            <a:r>
              <a:rPr lang="en-US" altLang="ko-KR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허준영</a:t>
            </a:r>
            <a:endParaRPr lang="en-US" altLang="ko-KR" sz="13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The Korean Institute of Information Scientists and Engineers - 2020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788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180AC9-A9A8-4A5C-B8E8-166F29A86734}"/>
              </a:ext>
            </a:extLst>
          </p:cNvPr>
          <p:cNvSpPr txBox="1"/>
          <p:nvPr/>
        </p:nvSpPr>
        <p:spPr>
          <a:xfrm>
            <a:off x="722893" y="89275"/>
            <a:ext cx="461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딥러닝 연산 소모 에너지 측정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81187CF-C1A8-4320-8578-D45B077CE91E}"/>
              </a:ext>
            </a:extLst>
          </p:cNvPr>
          <p:cNvGrpSpPr/>
          <p:nvPr/>
        </p:nvGrpSpPr>
        <p:grpSpPr>
          <a:xfrm>
            <a:off x="-9283" y="1336365"/>
            <a:ext cx="834325" cy="419033"/>
            <a:chOff x="-9283" y="1336365"/>
            <a:chExt cx="834325" cy="419033"/>
          </a:xfrm>
        </p:grpSpPr>
        <p:sp>
          <p:nvSpPr>
            <p:cNvPr id="9" name="직각 삼각형 8"/>
            <p:cNvSpPr/>
            <p:nvPr/>
          </p:nvSpPr>
          <p:spPr>
            <a:xfrm rot="5400000">
              <a:off x="702755" y="1660827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255207E-86D5-4B87-8E34-2BBA2E8FC294}"/>
                </a:ext>
              </a:extLst>
            </p:cNvPr>
            <p:cNvSpPr/>
            <p:nvPr/>
          </p:nvSpPr>
          <p:spPr>
            <a:xfrm>
              <a:off x="-9283" y="1340768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FC2188F-B7BF-4D27-841E-D65D6F02233A}"/>
                </a:ext>
              </a:extLst>
            </p:cNvPr>
            <p:cNvSpPr txBox="1"/>
            <p:nvPr/>
          </p:nvSpPr>
          <p:spPr>
            <a:xfrm>
              <a:off x="123549" y="1336365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02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58834AD-528A-4E74-85F3-56CA9706EB17}"/>
              </a:ext>
            </a:extLst>
          </p:cNvPr>
          <p:cNvSpPr txBox="1"/>
          <p:nvPr/>
        </p:nvSpPr>
        <p:spPr>
          <a:xfrm>
            <a:off x="107504" y="27771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D4D413-4815-4B26-8581-83BA7A7DB9CF}"/>
              </a:ext>
            </a:extLst>
          </p:cNvPr>
          <p:cNvSpPr txBox="1"/>
          <p:nvPr/>
        </p:nvSpPr>
        <p:spPr>
          <a:xfrm>
            <a:off x="1453573" y="802253"/>
            <a:ext cx="5998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2.4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측정 결과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4" name="갈매기형 수장 11">
            <a:extLst>
              <a:ext uri="{FF2B5EF4-FFF2-40B4-BE49-F238E27FC236}">
                <a16:creationId xmlns:a16="http://schemas.microsoft.com/office/drawing/2014/main" id="{F4CAAF3E-708F-4385-A730-A353D92071A0}"/>
              </a:ext>
            </a:extLst>
          </p:cNvPr>
          <p:cNvSpPr/>
          <p:nvPr/>
        </p:nvSpPr>
        <p:spPr>
          <a:xfrm>
            <a:off x="1236039" y="93587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갈매기형 수장 12">
            <a:extLst>
              <a:ext uri="{FF2B5EF4-FFF2-40B4-BE49-F238E27FC236}">
                <a16:creationId xmlns:a16="http://schemas.microsoft.com/office/drawing/2014/main" id="{9A5DF009-65EA-44A0-92C6-825149E9F363}"/>
              </a:ext>
            </a:extLst>
          </p:cNvPr>
          <p:cNvSpPr/>
          <p:nvPr/>
        </p:nvSpPr>
        <p:spPr>
          <a:xfrm>
            <a:off x="1088388" y="93587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5AC5C6-DDE6-4C3A-9B25-F23FA5A9CF35}"/>
              </a:ext>
            </a:extLst>
          </p:cNvPr>
          <p:cNvSpPr txBox="1"/>
          <p:nvPr/>
        </p:nvSpPr>
        <p:spPr>
          <a:xfrm>
            <a:off x="1124900" y="1179054"/>
            <a:ext cx="8055612" cy="445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2)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딥러닝 추론간 디바이스별 실행시간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레이어별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비교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17722E1-0020-42AC-9AF4-B841FD9C92CE}"/>
              </a:ext>
            </a:extLst>
          </p:cNvPr>
          <p:cNvGrpSpPr/>
          <p:nvPr/>
        </p:nvGrpSpPr>
        <p:grpSpPr>
          <a:xfrm>
            <a:off x="4935434" y="1836333"/>
            <a:ext cx="1440159" cy="892296"/>
            <a:chOff x="4716016" y="2752728"/>
            <a:chExt cx="1440159" cy="892296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6C3519B3-C311-469C-AE6F-0FDD63D2F9D3}"/>
                </a:ext>
              </a:extLst>
            </p:cNvPr>
            <p:cNvSpPr/>
            <p:nvPr/>
          </p:nvSpPr>
          <p:spPr>
            <a:xfrm>
              <a:off x="4716016" y="2752728"/>
              <a:ext cx="1368152" cy="89229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0DA8E6C-89DD-4865-B66A-4CBAE364CECD}"/>
                </a:ext>
              </a:extLst>
            </p:cNvPr>
            <p:cNvSpPr/>
            <p:nvPr/>
          </p:nvSpPr>
          <p:spPr>
            <a:xfrm>
              <a:off x="4860032" y="3395912"/>
              <a:ext cx="144015" cy="1477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69822B7-4250-46A9-ABEE-8EE154D56CE2}"/>
                </a:ext>
              </a:extLst>
            </p:cNvPr>
            <p:cNvSpPr/>
            <p:nvPr/>
          </p:nvSpPr>
          <p:spPr>
            <a:xfrm>
              <a:off x="4860032" y="3136080"/>
              <a:ext cx="144015" cy="14779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EAA8896B-1A01-4BD4-9114-7900211FB81B}"/>
                </a:ext>
              </a:extLst>
            </p:cNvPr>
            <p:cNvSpPr/>
            <p:nvPr/>
          </p:nvSpPr>
          <p:spPr>
            <a:xfrm>
              <a:off x="4860032" y="2858373"/>
              <a:ext cx="144015" cy="14779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1E8AC24-D5DB-4487-9FC4-F0C9B5C32692}"/>
                </a:ext>
              </a:extLst>
            </p:cNvPr>
            <p:cNvSpPr/>
            <p:nvPr/>
          </p:nvSpPr>
          <p:spPr>
            <a:xfrm>
              <a:off x="5005912" y="2805961"/>
              <a:ext cx="115026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최적 디바이스</a:t>
              </a:r>
              <a:endParaRPr lang="ko-KR" altLang="en-US" sz="1000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15E6D05-F9EE-49D9-8538-39DCDE74DC9F}"/>
                </a:ext>
              </a:extLst>
            </p:cNvPr>
            <p:cNvSpPr/>
            <p:nvPr/>
          </p:nvSpPr>
          <p:spPr>
            <a:xfrm>
              <a:off x="5005912" y="3084212"/>
              <a:ext cx="115026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00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중간 디바이스</a:t>
              </a:r>
              <a:endParaRPr lang="ko-KR" altLang="en-US" sz="1000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571B40D-E2B5-498D-A3AB-87C281FF559E}"/>
                </a:ext>
              </a:extLst>
            </p:cNvPr>
            <p:cNvSpPr/>
            <p:nvPr/>
          </p:nvSpPr>
          <p:spPr>
            <a:xfrm>
              <a:off x="5005912" y="3354995"/>
              <a:ext cx="115026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00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최악 디바이스</a:t>
              </a:r>
              <a:endParaRPr lang="ko-KR" altLang="en-US" sz="1000" dirty="0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13758F4-BA43-4CEE-8EBA-74C1677F5910}"/>
              </a:ext>
            </a:extLst>
          </p:cNvPr>
          <p:cNvSpPr/>
          <p:nvPr/>
        </p:nvSpPr>
        <p:spPr>
          <a:xfrm>
            <a:off x="5195634" y="5540446"/>
            <a:ext cx="36968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! M.S</a:t>
            </a:r>
            <a:r>
              <a:rPr lang="ko-KR" altLang="en-US" sz="12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는 메모리 부족으로 실행할 수 없는 것을 뜻함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55048958-7148-475C-9903-DF25A04C1F65}"/>
              </a:ext>
            </a:extLst>
          </p:cNvPr>
          <p:cNvSpPr/>
          <p:nvPr/>
        </p:nvSpPr>
        <p:spPr>
          <a:xfrm>
            <a:off x="5057842" y="5601437"/>
            <a:ext cx="144000" cy="144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D9F09A7A-E3FE-4176-8E8D-9F41CAF3B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90588"/>
              </p:ext>
            </p:extLst>
          </p:nvPr>
        </p:nvGraphicFramePr>
        <p:xfrm>
          <a:off x="907538" y="1836333"/>
          <a:ext cx="3791985" cy="3825060"/>
        </p:xfrm>
        <a:graphic>
          <a:graphicData uri="http://schemas.openxmlformats.org/drawingml/2006/table">
            <a:tbl>
              <a:tblPr/>
              <a:tblGrid>
                <a:gridCol w="328959">
                  <a:extLst>
                    <a:ext uri="{9D8B030D-6E8A-4147-A177-3AD203B41FA5}">
                      <a16:colId xmlns:a16="http://schemas.microsoft.com/office/drawing/2014/main" val="2158013374"/>
                    </a:ext>
                  </a:extLst>
                </a:gridCol>
                <a:gridCol w="844248">
                  <a:extLst>
                    <a:ext uri="{9D8B030D-6E8A-4147-A177-3AD203B41FA5}">
                      <a16:colId xmlns:a16="http://schemas.microsoft.com/office/drawing/2014/main" val="3351316062"/>
                    </a:ext>
                  </a:extLst>
                </a:gridCol>
                <a:gridCol w="872926">
                  <a:extLst>
                    <a:ext uri="{9D8B030D-6E8A-4147-A177-3AD203B41FA5}">
                      <a16:colId xmlns:a16="http://schemas.microsoft.com/office/drawing/2014/main" val="2899110668"/>
                    </a:ext>
                  </a:extLst>
                </a:gridCol>
                <a:gridCol w="872926">
                  <a:extLst>
                    <a:ext uri="{9D8B030D-6E8A-4147-A177-3AD203B41FA5}">
                      <a16:colId xmlns:a16="http://schemas.microsoft.com/office/drawing/2014/main" val="669558202"/>
                    </a:ext>
                  </a:extLst>
                </a:gridCol>
                <a:gridCol w="872926">
                  <a:extLst>
                    <a:ext uri="{9D8B030D-6E8A-4147-A177-3AD203B41FA5}">
                      <a16:colId xmlns:a16="http://schemas.microsoft.com/office/drawing/2014/main" val="1879525178"/>
                    </a:ext>
                  </a:extLst>
                </a:gridCol>
              </a:tblGrid>
              <a:tr h="192335"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실행시간 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Sec)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44499"/>
                  </a:ext>
                </a:extLst>
              </a:tr>
              <a:tr h="363030"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17 layers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Rpi</a:t>
                      </a: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3 B+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53D"/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Jetson Nano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Coral USB Accelerator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654338"/>
                  </a:ext>
                </a:extLst>
              </a:tr>
              <a:tr h="192335"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Conv3-64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0.0377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0.017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0.027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7439482"/>
                  </a:ext>
                </a:extLst>
              </a:tr>
              <a:tr h="192335"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Conv3-64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0.1466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0.019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0.314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4713309"/>
                  </a:ext>
                </a:extLst>
              </a:tr>
              <a:tr h="192335"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Maxpool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0.1707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0.02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0.370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683270"/>
                  </a:ext>
                </a:extLst>
              </a:tr>
              <a:tr h="192335"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Conv3-128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0.2331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0.021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0.394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72515"/>
                  </a:ext>
                </a:extLst>
              </a:tr>
              <a:tr h="192335"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Conv3-128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0.3362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0.025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0.473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6113070"/>
                  </a:ext>
                </a:extLst>
              </a:tr>
              <a:tr h="192335"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Maxpool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0.3533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0.027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0.481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0424114"/>
                  </a:ext>
                </a:extLst>
              </a:tr>
              <a:tr h="192335"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7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Conv3-256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0.4122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0.032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0.625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772006"/>
                  </a:ext>
                </a:extLst>
              </a:tr>
              <a:tr h="192335"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8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Conv3-256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0.5199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0.038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0.702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3823044"/>
                  </a:ext>
                </a:extLst>
              </a:tr>
              <a:tr h="192335"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Conv3-256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0.6321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0.046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0.887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3011734"/>
                  </a:ext>
                </a:extLst>
              </a:tr>
              <a:tr h="192335"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Maxpool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0.6396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0.046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0.911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6558627"/>
                  </a:ext>
                </a:extLst>
              </a:tr>
              <a:tr h="192335"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Conv3-512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0.7743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0.057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0.935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743891"/>
                  </a:ext>
                </a:extLst>
              </a:tr>
              <a:tr h="192335"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Conv3-512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0.8442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0.077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1.130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4468557"/>
                  </a:ext>
                </a:extLst>
              </a:tr>
              <a:tr h="192335"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13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Conv3-512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0.9713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0.096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1.573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958876"/>
                  </a:ext>
                </a:extLst>
              </a:tr>
              <a:tr h="192335"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14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Maxpool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0.9778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0.096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1.612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1835343"/>
                  </a:ext>
                </a:extLst>
              </a:tr>
              <a:tr h="192335"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15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FC-4096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M.S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M.S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1.628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0847754"/>
                  </a:ext>
                </a:extLst>
              </a:tr>
              <a:tr h="192335"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16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FC-2048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M.S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M.S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1.636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850958"/>
                  </a:ext>
                </a:extLst>
              </a:tr>
              <a:tr h="192335"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17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FC-2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M.S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M.S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1.646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2928989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7CEFA729-D8C3-4403-9923-735600856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74" y="3017056"/>
            <a:ext cx="4135322" cy="23308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6C766AA8-9991-4AE6-A4CA-F80027B4C03A}"/>
              </a:ext>
            </a:extLst>
          </p:cNvPr>
          <p:cNvSpPr txBox="1"/>
          <p:nvPr/>
        </p:nvSpPr>
        <p:spPr>
          <a:xfrm>
            <a:off x="903329" y="5975095"/>
            <a:ext cx="8055612" cy="708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1), 2)</a:t>
            </a:r>
            <a:r>
              <a: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의 결과를 보았을 때</a:t>
            </a:r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Coral USB</a:t>
            </a:r>
            <a:r>
              <a: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Accelerator</a:t>
            </a:r>
            <a:r>
              <a: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가 </a:t>
            </a:r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Raspberry Pi 3 B+</a:t>
            </a:r>
            <a:r>
              <a: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와 </a:t>
            </a:r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Jetson Nano</a:t>
            </a:r>
            <a:r>
              <a: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의 실행 속도보다 다소 느리지만</a:t>
            </a:r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</a:t>
            </a:r>
          </a:p>
          <a:p>
            <a:pPr algn="ctr">
              <a:lnSpc>
                <a:spcPct val="200000"/>
              </a:lnSpc>
            </a:pPr>
            <a:r>
              <a: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전력 소모량을 보았을 때</a:t>
            </a:r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훨씬 더 효율적으로 에너지를 소모</a:t>
            </a:r>
            <a:r>
              <a: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하는 것을 확인</a:t>
            </a:r>
            <a:endParaRPr lang="en-US" altLang="ko-KR" sz="1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444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180AC9-A9A8-4A5C-B8E8-166F29A86734}"/>
              </a:ext>
            </a:extLst>
          </p:cNvPr>
          <p:cNvSpPr txBox="1"/>
          <p:nvPr/>
        </p:nvSpPr>
        <p:spPr>
          <a:xfrm>
            <a:off x="722893" y="89275"/>
            <a:ext cx="461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네트워크 환경에서의 소모 에너지 측정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6B616D6-3B33-4AAA-8DBA-D38C9227003F}"/>
              </a:ext>
            </a:extLst>
          </p:cNvPr>
          <p:cNvGrpSpPr/>
          <p:nvPr/>
        </p:nvGrpSpPr>
        <p:grpSpPr>
          <a:xfrm>
            <a:off x="-9283" y="1820894"/>
            <a:ext cx="834325" cy="419033"/>
            <a:chOff x="-9283" y="1336365"/>
            <a:chExt cx="834325" cy="419033"/>
          </a:xfrm>
        </p:grpSpPr>
        <p:sp>
          <p:nvSpPr>
            <p:cNvPr id="14" name="직각 삼각형 13">
              <a:extLst>
                <a:ext uri="{FF2B5EF4-FFF2-40B4-BE49-F238E27FC236}">
                  <a16:creationId xmlns:a16="http://schemas.microsoft.com/office/drawing/2014/main" id="{EF3DA770-6721-4A78-A528-40ABCF3B7E17}"/>
                </a:ext>
              </a:extLst>
            </p:cNvPr>
            <p:cNvSpPr/>
            <p:nvPr/>
          </p:nvSpPr>
          <p:spPr>
            <a:xfrm rot="5400000">
              <a:off x="702755" y="1660827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264A75A-22B3-4E15-AC5E-650A69D57BF9}"/>
                </a:ext>
              </a:extLst>
            </p:cNvPr>
            <p:cNvSpPr/>
            <p:nvPr/>
          </p:nvSpPr>
          <p:spPr>
            <a:xfrm>
              <a:off x="-9283" y="1340768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2625F19-FC9E-495F-AB6B-E491F3ACE116}"/>
                </a:ext>
              </a:extLst>
            </p:cNvPr>
            <p:cNvSpPr txBox="1"/>
            <p:nvPr/>
          </p:nvSpPr>
          <p:spPr>
            <a:xfrm>
              <a:off x="123549" y="1336365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03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0471FA1-25B4-4DC9-B1A3-8BA9EB0824BC}"/>
              </a:ext>
            </a:extLst>
          </p:cNvPr>
          <p:cNvSpPr txBox="1"/>
          <p:nvPr/>
        </p:nvSpPr>
        <p:spPr>
          <a:xfrm>
            <a:off x="107504" y="27771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48B090-E89C-4B3E-ADA4-A37E6B07ACE0}"/>
              </a:ext>
            </a:extLst>
          </p:cNvPr>
          <p:cNvSpPr txBox="1"/>
          <p:nvPr/>
        </p:nvSpPr>
        <p:spPr>
          <a:xfrm>
            <a:off x="1453573" y="802253"/>
            <a:ext cx="5998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네트워크 환경 설정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5" name="갈매기형 수장 11">
            <a:extLst>
              <a:ext uri="{FF2B5EF4-FFF2-40B4-BE49-F238E27FC236}">
                <a16:creationId xmlns:a16="http://schemas.microsoft.com/office/drawing/2014/main" id="{2C0E9A4E-563B-43A7-A483-00E73E74C50F}"/>
              </a:ext>
            </a:extLst>
          </p:cNvPr>
          <p:cNvSpPr/>
          <p:nvPr/>
        </p:nvSpPr>
        <p:spPr>
          <a:xfrm>
            <a:off x="1236039" y="93587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12">
            <a:extLst>
              <a:ext uri="{FF2B5EF4-FFF2-40B4-BE49-F238E27FC236}">
                <a16:creationId xmlns:a16="http://schemas.microsoft.com/office/drawing/2014/main" id="{1441C261-5B25-4710-AAC9-5F215FE738F9}"/>
              </a:ext>
            </a:extLst>
          </p:cNvPr>
          <p:cNvSpPr/>
          <p:nvPr/>
        </p:nvSpPr>
        <p:spPr>
          <a:xfrm>
            <a:off x="1088388" y="93587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E43EEF5-E061-4306-A4AC-6FCA4C62C8F1}"/>
              </a:ext>
            </a:extLst>
          </p:cNvPr>
          <p:cNvSpPr txBox="1"/>
          <p:nvPr/>
        </p:nvSpPr>
        <p:spPr>
          <a:xfrm>
            <a:off x="1088388" y="1196752"/>
            <a:ext cx="5998743" cy="1307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동일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Ethernet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으로 연결된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Server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와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Client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구조의 통신 환경 설정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TCP/IP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프로토콜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과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UDP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프로토콜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로 나누어서 측정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5C1768-80DA-432E-9966-9D033A5FBC4C}"/>
              </a:ext>
            </a:extLst>
          </p:cNvPr>
          <p:cNvSpPr txBox="1"/>
          <p:nvPr/>
        </p:nvSpPr>
        <p:spPr>
          <a:xfrm>
            <a:off x="1453573" y="3560043"/>
            <a:ext cx="5998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실험 방법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2" name="갈매기형 수장 11">
            <a:extLst>
              <a:ext uri="{FF2B5EF4-FFF2-40B4-BE49-F238E27FC236}">
                <a16:creationId xmlns:a16="http://schemas.microsoft.com/office/drawing/2014/main" id="{3453E5D7-218D-4FAC-A774-7200DF8C2503}"/>
              </a:ext>
            </a:extLst>
          </p:cNvPr>
          <p:cNvSpPr/>
          <p:nvPr/>
        </p:nvSpPr>
        <p:spPr>
          <a:xfrm>
            <a:off x="1236039" y="369366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갈매기형 수장 12">
            <a:extLst>
              <a:ext uri="{FF2B5EF4-FFF2-40B4-BE49-F238E27FC236}">
                <a16:creationId xmlns:a16="http://schemas.microsoft.com/office/drawing/2014/main" id="{F3CB3C00-C080-4511-BA57-E2EFEEBAF408}"/>
              </a:ext>
            </a:extLst>
          </p:cNvPr>
          <p:cNvSpPr/>
          <p:nvPr/>
        </p:nvSpPr>
        <p:spPr>
          <a:xfrm>
            <a:off x="1088388" y="369366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446B02-A55E-46E4-951F-3BB0D7E06AF3}"/>
              </a:ext>
            </a:extLst>
          </p:cNvPr>
          <p:cNvSpPr txBox="1"/>
          <p:nvPr/>
        </p:nvSpPr>
        <p:spPr>
          <a:xfrm>
            <a:off x="1088388" y="3993478"/>
            <a:ext cx="7444048" cy="2169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Raspberry Pi 3 B+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와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NVIDIA Jetson Nano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에서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20Mb ~ 100Mb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로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20Mb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씩 파일을 나누어 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전송하면서 사용되는 시간 및 에너지를 반복적으로 측정하여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평균 값을 산출하고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</a:p>
          <a:p>
            <a:pPr>
              <a:lnSpc>
                <a:spcPct val="200000"/>
              </a:lnSpc>
            </a:pP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시간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*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에너지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(W)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의 공식으로 결과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(J)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값을 구함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355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180AC9-A9A8-4A5C-B8E8-166F29A86734}"/>
              </a:ext>
            </a:extLst>
          </p:cNvPr>
          <p:cNvSpPr txBox="1"/>
          <p:nvPr/>
        </p:nvSpPr>
        <p:spPr>
          <a:xfrm>
            <a:off x="722893" y="89275"/>
            <a:ext cx="461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네트워크 환경에서의 소모 에너지 측정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6B616D6-3B33-4AAA-8DBA-D38C9227003F}"/>
              </a:ext>
            </a:extLst>
          </p:cNvPr>
          <p:cNvGrpSpPr/>
          <p:nvPr/>
        </p:nvGrpSpPr>
        <p:grpSpPr>
          <a:xfrm>
            <a:off x="-9283" y="1820894"/>
            <a:ext cx="834325" cy="419033"/>
            <a:chOff x="-9283" y="1336365"/>
            <a:chExt cx="834325" cy="419033"/>
          </a:xfrm>
        </p:grpSpPr>
        <p:sp>
          <p:nvSpPr>
            <p:cNvPr id="14" name="직각 삼각형 13">
              <a:extLst>
                <a:ext uri="{FF2B5EF4-FFF2-40B4-BE49-F238E27FC236}">
                  <a16:creationId xmlns:a16="http://schemas.microsoft.com/office/drawing/2014/main" id="{EF3DA770-6721-4A78-A528-40ABCF3B7E17}"/>
                </a:ext>
              </a:extLst>
            </p:cNvPr>
            <p:cNvSpPr/>
            <p:nvPr/>
          </p:nvSpPr>
          <p:spPr>
            <a:xfrm rot="5400000">
              <a:off x="702755" y="1660827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264A75A-22B3-4E15-AC5E-650A69D57BF9}"/>
                </a:ext>
              </a:extLst>
            </p:cNvPr>
            <p:cNvSpPr/>
            <p:nvPr/>
          </p:nvSpPr>
          <p:spPr>
            <a:xfrm>
              <a:off x="-9283" y="1340768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2625F19-FC9E-495F-AB6B-E491F3ACE116}"/>
                </a:ext>
              </a:extLst>
            </p:cNvPr>
            <p:cNvSpPr txBox="1"/>
            <p:nvPr/>
          </p:nvSpPr>
          <p:spPr>
            <a:xfrm>
              <a:off x="123549" y="1336365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03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0471FA1-25B4-4DC9-B1A3-8BA9EB0824BC}"/>
              </a:ext>
            </a:extLst>
          </p:cNvPr>
          <p:cNvSpPr txBox="1"/>
          <p:nvPr/>
        </p:nvSpPr>
        <p:spPr>
          <a:xfrm>
            <a:off x="107504" y="27771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48B090-E89C-4B3E-ADA4-A37E6B07ACE0}"/>
              </a:ext>
            </a:extLst>
          </p:cNvPr>
          <p:cNvSpPr txBox="1"/>
          <p:nvPr/>
        </p:nvSpPr>
        <p:spPr>
          <a:xfrm>
            <a:off x="1453573" y="802253"/>
            <a:ext cx="5998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TCP/IP</a:t>
            </a:r>
          </a:p>
        </p:txBody>
      </p:sp>
      <p:sp>
        <p:nvSpPr>
          <p:cNvPr id="25" name="갈매기형 수장 11">
            <a:extLst>
              <a:ext uri="{FF2B5EF4-FFF2-40B4-BE49-F238E27FC236}">
                <a16:creationId xmlns:a16="http://schemas.microsoft.com/office/drawing/2014/main" id="{2C0E9A4E-563B-43A7-A483-00E73E74C50F}"/>
              </a:ext>
            </a:extLst>
          </p:cNvPr>
          <p:cNvSpPr/>
          <p:nvPr/>
        </p:nvSpPr>
        <p:spPr>
          <a:xfrm>
            <a:off x="1236039" y="93587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12">
            <a:extLst>
              <a:ext uri="{FF2B5EF4-FFF2-40B4-BE49-F238E27FC236}">
                <a16:creationId xmlns:a16="http://schemas.microsoft.com/office/drawing/2014/main" id="{1441C261-5B25-4710-AAC9-5F215FE738F9}"/>
              </a:ext>
            </a:extLst>
          </p:cNvPr>
          <p:cNvSpPr/>
          <p:nvPr/>
        </p:nvSpPr>
        <p:spPr>
          <a:xfrm>
            <a:off x="1088388" y="93587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5C1768-80DA-432E-9966-9D033A5FBC4C}"/>
              </a:ext>
            </a:extLst>
          </p:cNvPr>
          <p:cNvSpPr txBox="1"/>
          <p:nvPr/>
        </p:nvSpPr>
        <p:spPr>
          <a:xfrm>
            <a:off x="1453573" y="3256395"/>
            <a:ext cx="5998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UDP</a:t>
            </a:r>
          </a:p>
        </p:txBody>
      </p:sp>
      <p:sp>
        <p:nvSpPr>
          <p:cNvPr id="32" name="갈매기형 수장 11">
            <a:extLst>
              <a:ext uri="{FF2B5EF4-FFF2-40B4-BE49-F238E27FC236}">
                <a16:creationId xmlns:a16="http://schemas.microsoft.com/office/drawing/2014/main" id="{3453E5D7-218D-4FAC-A774-7200DF8C2503}"/>
              </a:ext>
            </a:extLst>
          </p:cNvPr>
          <p:cNvSpPr/>
          <p:nvPr/>
        </p:nvSpPr>
        <p:spPr>
          <a:xfrm>
            <a:off x="1236039" y="339001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갈매기형 수장 12">
            <a:extLst>
              <a:ext uri="{FF2B5EF4-FFF2-40B4-BE49-F238E27FC236}">
                <a16:creationId xmlns:a16="http://schemas.microsoft.com/office/drawing/2014/main" id="{F3CB3C00-C080-4511-BA57-E2EFEEBAF408}"/>
              </a:ext>
            </a:extLst>
          </p:cNvPr>
          <p:cNvSpPr/>
          <p:nvPr/>
        </p:nvSpPr>
        <p:spPr>
          <a:xfrm>
            <a:off x="1088388" y="339001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44EA1ED-D74A-40A7-88BD-50D0A962E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689347"/>
              </p:ext>
            </p:extLst>
          </p:nvPr>
        </p:nvGraphicFramePr>
        <p:xfrm>
          <a:off x="1763688" y="1340768"/>
          <a:ext cx="6264696" cy="1237810"/>
        </p:xfrm>
        <a:graphic>
          <a:graphicData uri="http://schemas.openxmlformats.org/drawingml/2006/table">
            <a:tbl>
              <a:tblPr/>
              <a:tblGrid>
                <a:gridCol w="1044116">
                  <a:extLst>
                    <a:ext uri="{9D8B030D-6E8A-4147-A177-3AD203B41FA5}">
                      <a16:colId xmlns:a16="http://schemas.microsoft.com/office/drawing/2014/main" val="2532837781"/>
                    </a:ext>
                  </a:extLst>
                </a:gridCol>
                <a:gridCol w="1044116">
                  <a:extLst>
                    <a:ext uri="{9D8B030D-6E8A-4147-A177-3AD203B41FA5}">
                      <a16:colId xmlns:a16="http://schemas.microsoft.com/office/drawing/2014/main" val="142043747"/>
                    </a:ext>
                  </a:extLst>
                </a:gridCol>
                <a:gridCol w="1044116">
                  <a:extLst>
                    <a:ext uri="{9D8B030D-6E8A-4147-A177-3AD203B41FA5}">
                      <a16:colId xmlns:a16="http://schemas.microsoft.com/office/drawing/2014/main" val="1309075330"/>
                    </a:ext>
                  </a:extLst>
                </a:gridCol>
                <a:gridCol w="1044116">
                  <a:extLst>
                    <a:ext uri="{9D8B030D-6E8A-4147-A177-3AD203B41FA5}">
                      <a16:colId xmlns:a16="http://schemas.microsoft.com/office/drawing/2014/main" val="601662294"/>
                    </a:ext>
                  </a:extLst>
                </a:gridCol>
                <a:gridCol w="1044116">
                  <a:extLst>
                    <a:ext uri="{9D8B030D-6E8A-4147-A177-3AD203B41FA5}">
                      <a16:colId xmlns:a16="http://schemas.microsoft.com/office/drawing/2014/main" val="2938459831"/>
                    </a:ext>
                  </a:extLst>
                </a:gridCol>
                <a:gridCol w="1044116">
                  <a:extLst>
                    <a:ext uri="{9D8B030D-6E8A-4147-A177-3AD203B41FA5}">
                      <a16:colId xmlns:a16="http://schemas.microsoft.com/office/drawing/2014/main" val="2809074700"/>
                    </a:ext>
                  </a:extLst>
                </a:gridCol>
              </a:tblGrid>
              <a:tr h="289409"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단위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J)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20MB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40MB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60MB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80MB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100MB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514389"/>
                  </a:ext>
                </a:extLst>
              </a:tr>
              <a:tr h="552024"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Raspberry </a:t>
                      </a:r>
                    </a:p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PI 3+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0.666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1.401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2.100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2.791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3.507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5641437"/>
                  </a:ext>
                </a:extLst>
              </a:tr>
              <a:tr h="396377"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Jetson Nano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0.178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0.357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0.546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0.732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0.952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245863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1D5167D0-36DB-4DDF-95E2-BC1E9CA96D93}"/>
              </a:ext>
            </a:extLst>
          </p:cNvPr>
          <p:cNvSpPr txBox="1"/>
          <p:nvPr/>
        </p:nvSpPr>
        <p:spPr>
          <a:xfrm>
            <a:off x="1088388" y="2536991"/>
            <a:ext cx="7444048" cy="445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TCP/IP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기반 네트워킹 에너지 소모량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7B8E087-DA95-4234-AD58-4B960B8E6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234281"/>
              </p:ext>
            </p:extLst>
          </p:nvPr>
        </p:nvGraphicFramePr>
        <p:xfrm>
          <a:off x="1763688" y="3778320"/>
          <a:ext cx="6264678" cy="1292956"/>
        </p:xfrm>
        <a:graphic>
          <a:graphicData uri="http://schemas.openxmlformats.org/drawingml/2006/table">
            <a:tbl>
              <a:tblPr/>
              <a:tblGrid>
                <a:gridCol w="1044113">
                  <a:extLst>
                    <a:ext uri="{9D8B030D-6E8A-4147-A177-3AD203B41FA5}">
                      <a16:colId xmlns:a16="http://schemas.microsoft.com/office/drawing/2014/main" val="1717880850"/>
                    </a:ext>
                  </a:extLst>
                </a:gridCol>
                <a:gridCol w="1044113">
                  <a:extLst>
                    <a:ext uri="{9D8B030D-6E8A-4147-A177-3AD203B41FA5}">
                      <a16:colId xmlns:a16="http://schemas.microsoft.com/office/drawing/2014/main" val="1239242107"/>
                    </a:ext>
                  </a:extLst>
                </a:gridCol>
                <a:gridCol w="1044113">
                  <a:extLst>
                    <a:ext uri="{9D8B030D-6E8A-4147-A177-3AD203B41FA5}">
                      <a16:colId xmlns:a16="http://schemas.microsoft.com/office/drawing/2014/main" val="3624001348"/>
                    </a:ext>
                  </a:extLst>
                </a:gridCol>
                <a:gridCol w="1044113">
                  <a:extLst>
                    <a:ext uri="{9D8B030D-6E8A-4147-A177-3AD203B41FA5}">
                      <a16:colId xmlns:a16="http://schemas.microsoft.com/office/drawing/2014/main" val="2376846793"/>
                    </a:ext>
                  </a:extLst>
                </a:gridCol>
                <a:gridCol w="1044113">
                  <a:extLst>
                    <a:ext uri="{9D8B030D-6E8A-4147-A177-3AD203B41FA5}">
                      <a16:colId xmlns:a16="http://schemas.microsoft.com/office/drawing/2014/main" val="3852878656"/>
                    </a:ext>
                  </a:extLst>
                </a:gridCol>
                <a:gridCol w="1044113">
                  <a:extLst>
                    <a:ext uri="{9D8B030D-6E8A-4147-A177-3AD203B41FA5}">
                      <a16:colId xmlns:a16="http://schemas.microsoft.com/office/drawing/2014/main" val="2542696767"/>
                    </a:ext>
                  </a:extLst>
                </a:gridCol>
              </a:tblGrid>
              <a:tr h="279558"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단위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J)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20MB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40MB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60MB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80MB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100MB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416426"/>
                  </a:ext>
                </a:extLst>
              </a:tr>
              <a:tr h="506699"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Raspberry </a:t>
                      </a:r>
                    </a:p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PI 3+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0.720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1.429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2.147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2.879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3.656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768983"/>
                  </a:ext>
                </a:extLst>
              </a:tr>
              <a:tr h="506699"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Jetson Nano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0.201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0.368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0.568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0.749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0.911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709048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C14136D5-C866-46C1-8FBB-D49E9BA4D0B0}"/>
              </a:ext>
            </a:extLst>
          </p:cNvPr>
          <p:cNvSpPr txBox="1"/>
          <p:nvPr/>
        </p:nvSpPr>
        <p:spPr>
          <a:xfrm>
            <a:off x="1088388" y="5071276"/>
            <a:ext cx="7444048" cy="445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UDP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기반 네트워킹 에너지 소모량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22573B78-E87F-4C10-8E14-788BBEB49898}"/>
              </a:ext>
            </a:extLst>
          </p:cNvPr>
          <p:cNvSpPr/>
          <p:nvPr/>
        </p:nvSpPr>
        <p:spPr>
          <a:xfrm>
            <a:off x="1043608" y="5816372"/>
            <a:ext cx="144000" cy="144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AC59024-0C0A-4DC0-886E-55E8ECEA39F0}"/>
              </a:ext>
            </a:extLst>
          </p:cNvPr>
          <p:cNvSpPr txBox="1"/>
          <p:nvPr/>
        </p:nvSpPr>
        <p:spPr>
          <a:xfrm>
            <a:off x="1245732" y="5607211"/>
            <a:ext cx="7846585" cy="1134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Raspberry Pi 3 B+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가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Jetson Nano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에 비해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소모 에너지가 약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4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배 가량 높은 것으로 확인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또한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TCP/IP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가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UDP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에 비해 소모 에너지가 약간 더 낮은 것으로 확인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Coral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USB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는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Raspberry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Pi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3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B+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에 탑재하여 딥러닝 연산 가속화만 수행하기 때문에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측정 대상에서 제외함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438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180AC9-A9A8-4A5C-B8E8-166F29A86734}"/>
              </a:ext>
            </a:extLst>
          </p:cNvPr>
          <p:cNvSpPr txBox="1"/>
          <p:nvPr/>
        </p:nvSpPr>
        <p:spPr>
          <a:xfrm>
            <a:off x="722893" y="89275"/>
            <a:ext cx="461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에너지 소모 </a:t>
            </a:r>
            <a:r>
              <a:rPr lang="ko-KR" altLang="en-US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최적점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추출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0305C6-F7E7-4719-A908-DDCC20BE98BD}"/>
              </a:ext>
            </a:extLst>
          </p:cNvPr>
          <p:cNvSpPr txBox="1"/>
          <p:nvPr/>
        </p:nvSpPr>
        <p:spPr>
          <a:xfrm>
            <a:off x="107504" y="27771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7851F80-75E3-4337-810E-2ECB309CFBF4}"/>
              </a:ext>
            </a:extLst>
          </p:cNvPr>
          <p:cNvGrpSpPr/>
          <p:nvPr/>
        </p:nvGrpSpPr>
        <p:grpSpPr>
          <a:xfrm>
            <a:off x="-9283" y="2298358"/>
            <a:ext cx="834325" cy="419033"/>
            <a:chOff x="-9283" y="1336365"/>
            <a:chExt cx="834325" cy="419033"/>
          </a:xfrm>
        </p:grpSpPr>
        <p:sp>
          <p:nvSpPr>
            <p:cNvPr id="21" name="직각 삼각형 20">
              <a:extLst>
                <a:ext uri="{FF2B5EF4-FFF2-40B4-BE49-F238E27FC236}">
                  <a16:creationId xmlns:a16="http://schemas.microsoft.com/office/drawing/2014/main" id="{4593CC3A-78A0-42DC-A288-0ACD215D2C3E}"/>
                </a:ext>
              </a:extLst>
            </p:cNvPr>
            <p:cNvSpPr/>
            <p:nvPr/>
          </p:nvSpPr>
          <p:spPr>
            <a:xfrm rot="5400000">
              <a:off x="702755" y="1660827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E8722D6-06E0-4664-8E38-37077B2D5015}"/>
                </a:ext>
              </a:extLst>
            </p:cNvPr>
            <p:cNvSpPr/>
            <p:nvPr/>
          </p:nvSpPr>
          <p:spPr>
            <a:xfrm>
              <a:off x="-9283" y="1340768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0CCCD16-317E-4BAB-A3F2-98C41396944D}"/>
                </a:ext>
              </a:extLst>
            </p:cNvPr>
            <p:cNvSpPr txBox="1"/>
            <p:nvPr/>
          </p:nvSpPr>
          <p:spPr>
            <a:xfrm>
              <a:off x="123549" y="1336365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04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801DF9A-ABE8-4198-9667-A199B1FB3956}"/>
              </a:ext>
            </a:extLst>
          </p:cNvPr>
          <p:cNvSpPr txBox="1"/>
          <p:nvPr/>
        </p:nvSpPr>
        <p:spPr>
          <a:xfrm>
            <a:off x="1453573" y="802253"/>
            <a:ext cx="5998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4.1 </a:t>
            </a:r>
            <a:r>
              <a:rPr lang="ko-KR" altLang="en-US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레이어별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Output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데이터 크기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0" name="갈매기형 수장 11">
            <a:extLst>
              <a:ext uri="{FF2B5EF4-FFF2-40B4-BE49-F238E27FC236}">
                <a16:creationId xmlns:a16="http://schemas.microsoft.com/office/drawing/2014/main" id="{90A64B38-F926-4B9B-A707-7B6E585A50B1}"/>
              </a:ext>
            </a:extLst>
          </p:cNvPr>
          <p:cNvSpPr/>
          <p:nvPr/>
        </p:nvSpPr>
        <p:spPr>
          <a:xfrm>
            <a:off x="1236039" y="93587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12">
            <a:extLst>
              <a:ext uri="{FF2B5EF4-FFF2-40B4-BE49-F238E27FC236}">
                <a16:creationId xmlns:a16="http://schemas.microsoft.com/office/drawing/2014/main" id="{0A027B3F-0A7D-44EF-8FD8-7312FF8B9632}"/>
              </a:ext>
            </a:extLst>
          </p:cNvPr>
          <p:cNvSpPr/>
          <p:nvPr/>
        </p:nvSpPr>
        <p:spPr>
          <a:xfrm>
            <a:off x="1088388" y="93587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3ACA2A3-0E4D-4B16-80AE-7BC1774CD353}"/>
              </a:ext>
            </a:extLst>
          </p:cNvPr>
          <p:cNvSpPr/>
          <p:nvPr/>
        </p:nvSpPr>
        <p:spPr>
          <a:xfrm>
            <a:off x="899592" y="1321023"/>
            <a:ext cx="81596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레이어별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Output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데이터 크기는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네트워크를 통한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데이터 전송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시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소모 에너지를 구하기 위해 사용됨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A6BDCAD-9267-4EBC-8C88-52D42DE4E20E}"/>
              </a:ext>
            </a:extLst>
          </p:cNvPr>
          <p:cNvGraphicFramePr>
            <a:graphicFrameLocks noGrp="1"/>
          </p:cNvGraphicFramePr>
          <p:nvPr/>
        </p:nvGraphicFramePr>
        <p:xfrm>
          <a:off x="2411759" y="1932694"/>
          <a:ext cx="4860532" cy="4736664"/>
        </p:xfrm>
        <a:graphic>
          <a:graphicData uri="http://schemas.openxmlformats.org/drawingml/2006/table">
            <a:tbl>
              <a:tblPr/>
              <a:tblGrid>
                <a:gridCol w="2430266">
                  <a:extLst>
                    <a:ext uri="{9D8B030D-6E8A-4147-A177-3AD203B41FA5}">
                      <a16:colId xmlns:a16="http://schemas.microsoft.com/office/drawing/2014/main" val="429170046"/>
                    </a:ext>
                  </a:extLst>
                </a:gridCol>
                <a:gridCol w="2430266">
                  <a:extLst>
                    <a:ext uri="{9D8B030D-6E8A-4147-A177-3AD203B41FA5}">
                      <a16:colId xmlns:a16="http://schemas.microsoft.com/office/drawing/2014/main" val="1160569037"/>
                    </a:ext>
                  </a:extLst>
                </a:gridCol>
              </a:tblGrid>
              <a:tr h="278621"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17 weight layers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Output Size (Transfer data)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300778"/>
                  </a:ext>
                </a:extLst>
              </a:tr>
              <a:tr h="510823"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Conv3-64</a:t>
                      </a:r>
                    </a:p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Conv3-64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000" b="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(None, 112, 112, 64)</a:t>
                      </a:r>
                    </a:p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000" b="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(None, 112, 112, 64)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2705138"/>
                  </a:ext>
                </a:extLst>
              </a:tr>
              <a:tr h="278621"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kern="0" spc="0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Maxpool</a:t>
                      </a:r>
                      <a:endParaRPr lang="en-US" sz="1300" b="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(None , 56, 56, 64)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8321919"/>
                  </a:ext>
                </a:extLst>
              </a:tr>
              <a:tr h="510823"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Conv3-128</a:t>
                      </a:r>
                    </a:p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Conv3-128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000" b="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(None , 56, 56, 128)</a:t>
                      </a:r>
                    </a:p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000" b="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(None , 56, 56, 128)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593828"/>
                  </a:ext>
                </a:extLst>
              </a:tr>
              <a:tr h="278621"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kern="0" spc="0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Maxpool</a:t>
                      </a:r>
                      <a:endParaRPr lang="en-US" sz="1300" b="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(None , 28, 28, 128)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3143090"/>
                  </a:ext>
                </a:extLst>
              </a:tr>
              <a:tr h="743025"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Conv3-256</a:t>
                      </a:r>
                    </a:p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Conv3-256</a:t>
                      </a:r>
                    </a:p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Conv3-256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000" b="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(None , 28, 28, 256)</a:t>
                      </a:r>
                    </a:p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000" b="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(None , 28, 28, 256)</a:t>
                      </a:r>
                    </a:p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000" b="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(None , 28, 28, 256)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6238749"/>
                  </a:ext>
                </a:extLst>
              </a:tr>
              <a:tr h="278621"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kern="0" spc="0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Maxpool</a:t>
                      </a:r>
                      <a:endParaRPr lang="en-US" sz="1300" b="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(None, 14, 14, 256)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069665"/>
                  </a:ext>
                </a:extLst>
              </a:tr>
              <a:tr h="743025"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Conv3-512</a:t>
                      </a:r>
                    </a:p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Conv3-512</a:t>
                      </a:r>
                    </a:p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Conv3-512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000" b="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(None, 14, 14, 512)</a:t>
                      </a:r>
                    </a:p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000" b="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(None, 14, 14, 512)</a:t>
                      </a:r>
                    </a:p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000" b="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(None, 14, 14, 512)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0325676"/>
                  </a:ext>
                </a:extLst>
              </a:tr>
              <a:tr h="278621"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kern="0" spc="0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Maxpool</a:t>
                      </a:r>
                      <a:endParaRPr lang="en-US" sz="1300" b="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(None, 7, 7, 512)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1553272"/>
                  </a:ext>
                </a:extLst>
              </a:tr>
              <a:tr h="278621"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FC-4096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(None, 4096)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8418741"/>
                  </a:ext>
                </a:extLst>
              </a:tr>
              <a:tr h="278621"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FC-2048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(None, 2048)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5876592"/>
                  </a:ext>
                </a:extLst>
              </a:tr>
              <a:tr h="278621"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FC-2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(None, 2)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3221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66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AD806AF-68C1-4578-89BE-D7AB2E673B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185"/>
          <a:stretch/>
        </p:blipFill>
        <p:spPr>
          <a:xfrm>
            <a:off x="1287154" y="1819858"/>
            <a:ext cx="6611228" cy="296848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180AC9-A9A8-4A5C-B8E8-166F29A86734}"/>
              </a:ext>
            </a:extLst>
          </p:cNvPr>
          <p:cNvSpPr txBox="1"/>
          <p:nvPr/>
        </p:nvSpPr>
        <p:spPr>
          <a:xfrm>
            <a:off x="722893" y="89275"/>
            <a:ext cx="461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에너지 소모 </a:t>
            </a:r>
            <a:r>
              <a:rPr lang="ko-KR" altLang="en-US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최적점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추출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0305C6-F7E7-4719-A908-DDCC20BE98BD}"/>
              </a:ext>
            </a:extLst>
          </p:cNvPr>
          <p:cNvSpPr txBox="1"/>
          <p:nvPr/>
        </p:nvSpPr>
        <p:spPr>
          <a:xfrm>
            <a:off x="107504" y="27771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7851F80-75E3-4337-810E-2ECB309CFBF4}"/>
              </a:ext>
            </a:extLst>
          </p:cNvPr>
          <p:cNvGrpSpPr/>
          <p:nvPr/>
        </p:nvGrpSpPr>
        <p:grpSpPr>
          <a:xfrm>
            <a:off x="-9283" y="2298358"/>
            <a:ext cx="834325" cy="419033"/>
            <a:chOff x="-9283" y="1336365"/>
            <a:chExt cx="834325" cy="419033"/>
          </a:xfrm>
        </p:grpSpPr>
        <p:sp>
          <p:nvSpPr>
            <p:cNvPr id="21" name="직각 삼각형 20">
              <a:extLst>
                <a:ext uri="{FF2B5EF4-FFF2-40B4-BE49-F238E27FC236}">
                  <a16:creationId xmlns:a16="http://schemas.microsoft.com/office/drawing/2014/main" id="{4593CC3A-78A0-42DC-A288-0ACD215D2C3E}"/>
                </a:ext>
              </a:extLst>
            </p:cNvPr>
            <p:cNvSpPr/>
            <p:nvPr/>
          </p:nvSpPr>
          <p:spPr>
            <a:xfrm rot="5400000">
              <a:off x="702755" y="1660827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E8722D6-06E0-4664-8E38-37077B2D5015}"/>
                </a:ext>
              </a:extLst>
            </p:cNvPr>
            <p:cNvSpPr/>
            <p:nvPr/>
          </p:nvSpPr>
          <p:spPr>
            <a:xfrm>
              <a:off x="-9283" y="1340768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0CCCD16-317E-4BAB-A3F2-98C41396944D}"/>
                </a:ext>
              </a:extLst>
            </p:cNvPr>
            <p:cNvSpPr txBox="1"/>
            <p:nvPr/>
          </p:nvSpPr>
          <p:spPr>
            <a:xfrm>
              <a:off x="123549" y="1336365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04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801DF9A-ABE8-4198-9667-A199B1FB3956}"/>
              </a:ext>
            </a:extLst>
          </p:cNvPr>
          <p:cNvSpPr txBox="1"/>
          <p:nvPr/>
        </p:nvSpPr>
        <p:spPr>
          <a:xfrm>
            <a:off x="1453573" y="802253"/>
            <a:ext cx="5998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4.2 </a:t>
            </a:r>
            <a:r>
              <a:rPr lang="ko-KR" altLang="en-US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레이어별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에너지 소모량 비교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0" name="갈매기형 수장 11">
            <a:extLst>
              <a:ext uri="{FF2B5EF4-FFF2-40B4-BE49-F238E27FC236}">
                <a16:creationId xmlns:a16="http://schemas.microsoft.com/office/drawing/2014/main" id="{90A64B38-F926-4B9B-A707-7B6E585A50B1}"/>
              </a:ext>
            </a:extLst>
          </p:cNvPr>
          <p:cNvSpPr/>
          <p:nvPr/>
        </p:nvSpPr>
        <p:spPr>
          <a:xfrm>
            <a:off x="1236039" y="93587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12">
            <a:extLst>
              <a:ext uri="{FF2B5EF4-FFF2-40B4-BE49-F238E27FC236}">
                <a16:creationId xmlns:a16="http://schemas.microsoft.com/office/drawing/2014/main" id="{0A027B3F-0A7D-44EF-8FD8-7312FF8B9632}"/>
              </a:ext>
            </a:extLst>
          </p:cNvPr>
          <p:cNvSpPr/>
          <p:nvPr/>
        </p:nvSpPr>
        <p:spPr>
          <a:xfrm>
            <a:off x="1088388" y="93587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049DC99-AC65-4BCD-BAD6-A1F5ABC30550}"/>
              </a:ext>
            </a:extLst>
          </p:cNvPr>
          <p:cNvSpPr/>
          <p:nvPr/>
        </p:nvSpPr>
        <p:spPr>
          <a:xfrm>
            <a:off x="6444208" y="3861048"/>
            <a:ext cx="360040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3ACA2A3-0E4D-4B16-80AE-7BC1774CD353}"/>
              </a:ext>
            </a:extLst>
          </p:cNvPr>
          <p:cNvSpPr/>
          <p:nvPr/>
        </p:nvSpPr>
        <p:spPr>
          <a:xfrm>
            <a:off x="1088388" y="1311828"/>
            <a:ext cx="59923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기기 자체 추론을 통한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에너지 소모량만 고려한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레이어별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소모 에너지량</a:t>
            </a:r>
            <a:endParaRPr lang="ko-KR" altLang="en-US" sz="14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2EB7BBF-0A04-4603-9DD1-F1AF68C1346F}"/>
              </a:ext>
            </a:extLst>
          </p:cNvPr>
          <p:cNvSpPr/>
          <p:nvPr/>
        </p:nvSpPr>
        <p:spPr>
          <a:xfrm>
            <a:off x="1088388" y="5398807"/>
            <a:ext cx="7677102" cy="884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소모 에너지만을 고려하였을 때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Layer 14(Conv3-512)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까지 해당 기기에서 처리하고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그 후는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네트워크를 통해 서버로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Computation Offloading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을 수행하는 것이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가장 효율적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50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180AC9-A9A8-4A5C-B8E8-166F29A86734}"/>
              </a:ext>
            </a:extLst>
          </p:cNvPr>
          <p:cNvSpPr txBox="1"/>
          <p:nvPr/>
        </p:nvSpPr>
        <p:spPr>
          <a:xfrm>
            <a:off x="722893" y="89275"/>
            <a:ext cx="461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에너지 소모 </a:t>
            </a:r>
            <a:r>
              <a:rPr lang="ko-KR" altLang="en-US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최적점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추출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0305C6-F7E7-4719-A908-DDCC20BE98BD}"/>
              </a:ext>
            </a:extLst>
          </p:cNvPr>
          <p:cNvSpPr txBox="1"/>
          <p:nvPr/>
        </p:nvSpPr>
        <p:spPr>
          <a:xfrm>
            <a:off x="107504" y="27771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7851F80-75E3-4337-810E-2ECB309CFBF4}"/>
              </a:ext>
            </a:extLst>
          </p:cNvPr>
          <p:cNvGrpSpPr/>
          <p:nvPr/>
        </p:nvGrpSpPr>
        <p:grpSpPr>
          <a:xfrm>
            <a:off x="-9283" y="2298358"/>
            <a:ext cx="834325" cy="419033"/>
            <a:chOff x="-9283" y="1336365"/>
            <a:chExt cx="834325" cy="419033"/>
          </a:xfrm>
        </p:grpSpPr>
        <p:sp>
          <p:nvSpPr>
            <p:cNvPr id="21" name="직각 삼각형 20">
              <a:extLst>
                <a:ext uri="{FF2B5EF4-FFF2-40B4-BE49-F238E27FC236}">
                  <a16:creationId xmlns:a16="http://schemas.microsoft.com/office/drawing/2014/main" id="{4593CC3A-78A0-42DC-A288-0ACD215D2C3E}"/>
                </a:ext>
              </a:extLst>
            </p:cNvPr>
            <p:cNvSpPr/>
            <p:nvPr/>
          </p:nvSpPr>
          <p:spPr>
            <a:xfrm rot="5400000">
              <a:off x="702755" y="1660827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E8722D6-06E0-4664-8E38-37077B2D5015}"/>
                </a:ext>
              </a:extLst>
            </p:cNvPr>
            <p:cNvSpPr/>
            <p:nvPr/>
          </p:nvSpPr>
          <p:spPr>
            <a:xfrm>
              <a:off x="-9283" y="1340768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0CCCD16-317E-4BAB-A3F2-98C41396944D}"/>
                </a:ext>
              </a:extLst>
            </p:cNvPr>
            <p:cNvSpPr txBox="1"/>
            <p:nvPr/>
          </p:nvSpPr>
          <p:spPr>
            <a:xfrm>
              <a:off x="123549" y="1336365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04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801DF9A-ABE8-4198-9667-A199B1FB3956}"/>
              </a:ext>
            </a:extLst>
          </p:cNvPr>
          <p:cNvSpPr txBox="1"/>
          <p:nvPr/>
        </p:nvSpPr>
        <p:spPr>
          <a:xfrm>
            <a:off x="1453573" y="802253"/>
            <a:ext cx="5998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4.3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오프로딩 </a:t>
            </a:r>
            <a:r>
              <a:rPr lang="ko-KR" altLang="en-US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최적점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추출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0" name="갈매기형 수장 11">
            <a:extLst>
              <a:ext uri="{FF2B5EF4-FFF2-40B4-BE49-F238E27FC236}">
                <a16:creationId xmlns:a16="http://schemas.microsoft.com/office/drawing/2014/main" id="{90A64B38-F926-4B9B-A707-7B6E585A50B1}"/>
              </a:ext>
            </a:extLst>
          </p:cNvPr>
          <p:cNvSpPr/>
          <p:nvPr/>
        </p:nvSpPr>
        <p:spPr>
          <a:xfrm>
            <a:off x="1236039" y="93587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12">
            <a:extLst>
              <a:ext uri="{FF2B5EF4-FFF2-40B4-BE49-F238E27FC236}">
                <a16:creationId xmlns:a16="http://schemas.microsoft.com/office/drawing/2014/main" id="{0A027B3F-0A7D-44EF-8FD8-7312FF8B9632}"/>
              </a:ext>
            </a:extLst>
          </p:cNvPr>
          <p:cNvSpPr/>
          <p:nvPr/>
        </p:nvSpPr>
        <p:spPr>
          <a:xfrm>
            <a:off x="1088388" y="93587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3ACA2A3-0E4D-4B16-80AE-7BC1774CD353}"/>
              </a:ext>
            </a:extLst>
          </p:cNvPr>
          <p:cNvSpPr/>
          <p:nvPr/>
        </p:nvSpPr>
        <p:spPr>
          <a:xfrm>
            <a:off x="1088388" y="1311828"/>
            <a:ext cx="70615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레이어별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에너지 소모량 그래프에 네트워크 데이터 전송 간 에너지 소모량을 합산함</a:t>
            </a:r>
            <a:endParaRPr lang="ko-KR" altLang="en-US" sz="1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7446B23-9505-4C93-AE14-813760634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706" y="1984442"/>
            <a:ext cx="6674415" cy="28127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8EDD2425-8D02-44F5-8CD1-48AA05960418}"/>
              </a:ext>
            </a:extLst>
          </p:cNvPr>
          <p:cNvSpPr/>
          <p:nvPr/>
        </p:nvSpPr>
        <p:spPr>
          <a:xfrm>
            <a:off x="3115062" y="2767334"/>
            <a:ext cx="360040" cy="13097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4087819-3144-4D76-ACFC-6E460B2CF396}"/>
              </a:ext>
            </a:extLst>
          </p:cNvPr>
          <p:cNvSpPr/>
          <p:nvPr/>
        </p:nvSpPr>
        <p:spPr>
          <a:xfrm>
            <a:off x="1453573" y="6453336"/>
            <a:ext cx="70583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Fully Connected Layer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의 경우에는 에너지 소모량이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Convolution Layer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에 비해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월등히 높아 제외함</a:t>
            </a:r>
            <a:endParaRPr lang="ko-KR" altLang="en-US" sz="1200" dirty="0"/>
          </a:p>
        </p:txBody>
      </p: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9FB7F21C-3393-4F8F-9B6E-CCEBA3634E2C}"/>
              </a:ext>
            </a:extLst>
          </p:cNvPr>
          <p:cNvSpPr/>
          <p:nvPr/>
        </p:nvSpPr>
        <p:spPr>
          <a:xfrm>
            <a:off x="1328629" y="6519835"/>
            <a:ext cx="144000" cy="144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2737C10-11CF-41C2-B686-A4B1A7191E09}"/>
              </a:ext>
            </a:extLst>
          </p:cNvPr>
          <p:cNvSpPr/>
          <p:nvPr/>
        </p:nvSpPr>
        <p:spPr>
          <a:xfrm>
            <a:off x="971600" y="5024220"/>
            <a:ext cx="7702750" cy="9970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최종적으로</a:t>
            </a:r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Layer 3(Maxpool-1)</a:t>
            </a:r>
            <a:r>
              <a:rPr lang="ko-KR" altLang="en-US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까지 추론을 진행하고</a:t>
            </a:r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그 후에는 네트워크를 통해 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서버로 </a:t>
            </a:r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Computation Offloading</a:t>
            </a:r>
            <a:r>
              <a:rPr lang="ko-KR" altLang="en-US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을 수행하는 것이 </a:t>
            </a:r>
            <a:r>
              <a:rPr lang="ko-KR" altLang="en-US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가장 효율적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15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180AC9-A9A8-4A5C-B8E8-166F29A86734}"/>
              </a:ext>
            </a:extLst>
          </p:cNvPr>
          <p:cNvSpPr txBox="1"/>
          <p:nvPr/>
        </p:nvSpPr>
        <p:spPr>
          <a:xfrm>
            <a:off x="722893" y="89275"/>
            <a:ext cx="461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결 론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0305C6-F7E7-4719-A908-DDCC20BE98BD}"/>
              </a:ext>
            </a:extLst>
          </p:cNvPr>
          <p:cNvSpPr txBox="1"/>
          <p:nvPr/>
        </p:nvSpPr>
        <p:spPr>
          <a:xfrm>
            <a:off x="107504" y="27771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C332088-B258-4C46-B1C2-243EAC3507D7}"/>
              </a:ext>
            </a:extLst>
          </p:cNvPr>
          <p:cNvGrpSpPr/>
          <p:nvPr/>
        </p:nvGrpSpPr>
        <p:grpSpPr>
          <a:xfrm>
            <a:off x="-9283" y="2777153"/>
            <a:ext cx="834325" cy="419033"/>
            <a:chOff x="-9283" y="1336365"/>
            <a:chExt cx="834325" cy="419033"/>
          </a:xfrm>
        </p:grpSpPr>
        <p:sp>
          <p:nvSpPr>
            <p:cNvPr id="19" name="직각 삼각형 18">
              <a:extLst>
                <a:ext uri="{FF2B5EF4-FFF2-40B4-BE49-F238E27FC236}">
                  <a16:creationId xmlns:a16="http://schemas.microsoft.com/office/drawing/2014/main" id="{078DECBF-5F6A-44C4-A7F8-895F399DB40F}"/>
                </a:ext>
              </a:extLst>
            </p:cNvPr>
            <p:cNvSpPr/>
            <p:nvPr/>
          </p:nvSpPr>
          <p:spPr>
            <a:xfrm rot="5400000">
              <a:off x="702755" y="1660827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4A145E6-E89F-416B-88AC-181E054B8E3C}"/>
                </a:ext>
              </a:extLst>
            </p:cNvPr>
            <p:cNvSpPr/>
            <p:nvPr/>
          </p:nvSpPr>
          <p:spPr>
            <a:xfrm>
              <a:off x="-9283" y="1340768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3C6C60A-3E89-4D9F-8CA0-90C0418386FC}"/>
                </a:ext>
              </a:extLst>
            </p:cNvPr>
            <p:cNvSpPr txBox="1"/>
            <p:nvPr/>
          </p:nvSpPr>
          <p:spPr>
            <a:xfrm>
              <a:off x="123549" y="1336365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05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4BDF68D-8553-44EE-A863-235CA042BB25}"/>
              </a:ext>
            </a:extLst>
          </p:cNvPr>
          <p:cNvSpPr txBox="1"/>
          <p:nvPr/>
        </p:nvSpPr>
        <p:spPr>
          <a:xfrm>
            <a:off x="950711" y="2298358"/>
            <a:ext cx="7932057" cy="1996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앞서 살펴본 실험 결과를 통해</a:t>
            </a:r>
            <a:r>
              <a:rPr lang="en-US" altLang="ko-KR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최적의 </a:t>
            </a:r>
            <a:r>
              <a:rPr lang="en-US" altLang="ko-KR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Computation Offloading </a:t>
            </a:r>
            <a:r>
              <a:rPr lang="ko-KR" altLang="en-US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지점을 알아내는 것</a:t>
            </a:r>
            <a:r>
              <a:rPr lang="ko-KR" altLang="en-US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이 가능한 것을 확인</a:t>
            </a:r>
            <a:endParaRPr lang="en-US" altLang="ko-KR" sz="13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>
              <a:lnSpc>
                <a:spcPct val="250000"/>
              </a:lnSpc>
            </a:pPr>
            <a:endParaRPr lang="en-US" altLang="ko-KR" sz="13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>
              <a:lnSpc>
                <a:spcPct val="250000"/>
              </a:lnSpc>
            </a:pPr>
            <a:r>
              <a:rPr lang="ko-KR" altLang="en-US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차후 </a:t>
            </a:r>
            <a:r>
              <a:rPr lang="ko-KR" altLang="en-US" sz="13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드론을</a:t>
            </a:r>
            <a:r>
              <a:rPr lang="ko-KR" altLang="en-US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운용 하는 데에 있어 자체 연산 및 </a:t>
            </a:r>
            <a:r>
              <a:rPr lang="en-US" altLang="ko-KR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Computation Offloading</a:t>
            </a:r>
            <a:r>
              <a:rPr lang="ko-KR" altLang="en-US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의 최적점을 고려한다면</a:t>
            </a:r>
            <a:r>
              <a:rPr lang="en-US" altLang="ko-KR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</a:t>
            </a:r>
          </a:p>
          <a:p>
            <a:pPr algn="ctr">
              <a:lnSpc>
                <a:spcPct val="250000"/>
              </a:lnSpc>
            </a:pPr>
            <a:r>
              <a:rPr lang="ko-KR" altLang="en-US" sz="13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드론의</a:t>
            </a:r>
            <a:r>
              <a:rPr lang="ko-KR" altLang="en-US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한정된 에너지를 보다 효율적으로 사용하여 기존보다 더 높은 능률을 보여줄 것으로 기대</a:t>
            </a:r>
            <a:endParaRPr lang="en-US" altLang="ko-KR" sz="13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581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INDEX</a:t>
            </a: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3059832" y="764704"/>
            <a:ext cx="0" cy="5266503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47864" y="548680"/>
            <a:ext cx="4768600" cy="5482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1. </a:t>
            </a:r>
            <a:r>
              <a:rPr lang="ko-KR" altLang="en-US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연구 배경 및 진행 방법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2. </a:t>
            </a:r>
            <a:r>
              <a:rPr lang="ko-KR" altLang="en-US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딥러닝 연산 소모 에너지 측정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 2.1 </a:t>
            </a:r>
            <a:r>
              <a:rPr lang="ko-KR" altLang="en-US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전력 소모 측정 장비</a:t>
            </a:r>
            <a:endParaRPr lang="en-US" altLang="ko-KR" sz="14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 2.2 </a:t>
            </a:r>
            <a:r>
              <a:rPr lang="ko-KR" altLang="en-US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측정 대상 저전력 컴퓨팅 디바이스</a:t>
            </a:r>
            <a:endParaRPr lang="en-US" altLang="ko-KR" sz="14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 2.3 </a:t>
            </a:r>
            <a:r>
              <a:rPr lang="ko-KR" altLang="en-US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딥러닝 모델 설계</a:t>
            </a:r>
            <a:endParaRPr lang="en-US" altLang="ko-KR" sz="14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 2.4 </a:t>
            </a:r>
            <a:r>
              <a:rPr lang="ko-KR" altLang="en-US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측정 결과</a:t>
            </a:r>
            <a:endParaRPr lang="en-US" altLang="ko-KR" sz="14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3. </a:t>
            </a:r>
            <a:r>
              <a:rPr lang="ko-KR" altLang="en-US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네트워크 환경에서의 소모 에너지 측정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4. </a:t>
            </a:r>
            <a:r>
              <a:rPr lang="ko-KR" altLang="en-US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에너지 소모 </a:t>
            </a:r>
            <a:r>
              <a:rPr lang="ko-KR" altLang="en-US" sz="16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최적점</a:t>
            </a:r>
            <a:r>
              <a:rPr lang="ko-KR" altLang="en-US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 추출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    4.1 </a:t>
            </a:r>
            <a:r>
              <a:rPr lang="ko-KR" altLang="en-US" sz="14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레이어별</a:t>
            </a:r>
            <a:r>
              <a:rPr lang="ko-KR" altLang="en-US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Output Data </a:t>
            </a:r>
            <a:r>
              <a:rPr lang="ko-KR" altLang="en-US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크기</a:t>
            </a:r>
            <a:endParaRPr lang="en-US" altLang="ko-KR" sz="1400" b="1" dirty="0">
              <a:ln>
                <a:solidFill>
                  <a:schemeClr val="tx1">
                    <a:alpha val="30000"/>
                  </a:schemeClr>
                </a:solidFill>
              </a:ln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    4.2 </a:t>
            </a:r>
            <a:r>
              <a:rPr lang="ko-KR" altLang="en-US" sz="14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레이어별</a:t>
            </a:r>
            <a:r>
              <a:rPr lang="ko-KR" altLang="en-US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 소모 에너지량 비교</a:t>
            </a:r>
            <a:endParaRPr lang="en-US" altLang="ko-KR" sz="1400" b="1" dirty="0">
              <a:ln>
                <a:solidFill>
                  <a:schemeClr val="tx1">
                    <a:alpha val="30000"/>
                  </a:schemeClr>
                </a:solidFill>
              </a:ln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    4.3 </a:t>
            </a:r>
            <a:r>
              <a:rPr lang="ko-KR" altLang="en-US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오프로딩 </a:t>
            </a:r>
            <a:r>
              <a:rPr lang="ko-KR" altLang="en-US" sz="14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최적점</a:t>
            </a:r>
            <a:r>
              <a:rPr lang="ko-KR" altLang="en-US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 추출</a:t>
            </a:r>
            <a:endParaRPr lang="en-US" altLang="ko-KR" sz="1400" b="1" dirty="0">
              <a:ln>
                <a:solidFill>
                  <a:schemeClr val="tx1">
                    <a:alpha val="30000"/>
                  </a:schemeClr>
                </a:solidFill>
              </a:ln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5. </a:t>
            </a:r>
            <a:r>
              <a:rPr lang="ko-KR" altLang="en-US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결론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The Korean Institute of Information Scientists and Engineers - 2020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453573" y="802253"/>
            <a:ext cx="2754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연구 배경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1236039" y="93587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1088388" y="93587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180AC9-A9A8-4A5C-B8E8-166F29A86734}"/>
              </a:ext>
            </a:extLst>
          </p:cNvPr>
          <p:cNvSpPr txBox="1"/>
          <p:nvPr/>
        </p:nvSpPr>
        <p:spPr>
          <a:xfrm>
            <a:off x="722893" y="89275"/>
            <a:ext cx="461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연구 배경 및 진행 방법 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2D3F6B-10AE-4CF7-A869-5DD9FEC90367}"/>
              </a:ext>
            </a:extLst>
          </p:cNvPr>
          <p:cNvSpPr txBox="1"/>
          <p:nvPr/>
        </p:nvSpPr>
        <p:spPr>
          <a:xfrm>
            <a:off x="107504" y="27771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579B3A-9534-417B-B847-A7C79EB72792}"/>
              </a:ext>
            </a:extLst>
          </p:cNvPr>
          <p:cNvSpPr txBox="1"/>
          <p:nvPr/>
        </p:nvSpPr>
        <p:spPr>
          <a:xfrm>
            <a:off x="1158578" y="1213605"/>
            <a:ext cx="7733899" cy="2169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드론은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다양한 산업에서 널리 활용되고 있으며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또한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딥러닝과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접목 시켜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사용하게 되면서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수집하는 데이터의 규모가 커짐과 동시에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드론에서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소모하는 에너지가 더욱 커지는 추세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영상 데이터를 얻거나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처리하는 과정에서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드론이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과도한 에너지를 소모하지 않도록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좀 더 효율적으로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드론을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운용하기 위한 </a:t>
            </a:r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Computation Offloading</a:t>
            </a:r>
            <a:r>
              <a:rPr lang="ko-KR" altLang="en-US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기법이 필요</a:t>
            </a:r>
            <a:endParaRPr lang="en-US" altLang="ko-KR" sz="14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DE68097-426C-4721-B9B9-512E51F850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99" t="13483" b="12411"/>
          <a:stretch/>
        </p:blipFill>
        <p:spPr bwMode="auto">
          <a:xfrm>
            <a:off x="4491926" y="5711867"/>
            <a:ext cx="575813" cy="874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I (에이아이 · 인공 지능) 이미지 일러스트 48014487">
            <a:extLst>
              <a:ext uri="{FF2B5EF4-FFF2-40B4-BE49-F238E27FC236}">
                <a16:creationId xmlns:a16="http://schemas.microsoft.com/office/drawing/2014/main" id="{DEEE030A-6D8C-4661-B37E-9FF803F20E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0" t="10978" r="10595" b="3799"/>
          <a:stretch/>
        </p:blipFill>
        <p:spPr bwMode="auto">
          <a:xfrm>
            <a:off x="6676597" y="5711867"/>
            <a:ext cx="720077" cy="787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드론일러스트 그림모음 - 엔조이드론">
            <a:extLst>
              <a:ext uri="{FF2B5EF4-FFF2-40B4-BE49-F238E27FC236}">
                <a16:creationId xmlns:a16="http://schemas.microsoft.com/office/drawing/2014/main" id="{F9D75D9C-7E33-4B7B-AD0E-4DDC42CBC1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2" t="24098" r="17051" b="23766"/>
          <a:stretch/>
        </p:blipFill>
        <p:spPr bwMode="auto">
          <a:xfrm>
            <a:off x="2107364" y="5797914"/>
            <a:ext cx="921056" cy="70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0C5F46EE-2AA2-4B17-A8F1-77C9218D3CB1}"/>
              </a:ext>
            </a:extLst>
          </p:cNvPr>
          <p:cNvSpPr/>
          <p:nvPr/>
        </p:nvSpPr>
        <p:spPr>
          <a:xfrm>
            <a:off x="1042145" y="3789040"/>
            <a:ext cx="144000" cy="144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BDAD90F-8342-433E-99C0-A93C8043E3CE}"/>
              </a:ext>
            </a:extLst>
          </p:cNvPr>
          <p:cNvSpPr/>
          <p:nvPr/>
        </p:nvSpPr>
        <p:spPr>
          <a:xfrm>
            <a:off x="1206356" y="3722540"/>
            <a:ext cx="72540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Computation Offloading : </a:t>
            </a:r>
            <a:r>
              <a:rPr lang="ko-KR" altLang="en-US" sz="12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과도한 연산을 외부 플랫폼으로 전송함으로써</a:t>
            </a:r>
            <a:r>
              <a:rPr lang="en-US" altLang="ko-KR" sz="12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2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제한된 성능을 극복하는 기법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85258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453573" y="802253"/>
            <a:ext cx="2754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연구 진행 방법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1236039" y="93587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1088388" y="93587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180AC9-A9A8-4A5C-B8E8-166F29A86734}"/>
              </a:ext>
            </a:extLst>
          </p:cNvPr>
          <p:cNvSpPr txBox="1"/>
          <p:nvPr/>
        </p:nvSpPr>
        <p:spPr>
          <a:xfrm>
            <a:off x="722893" y="89275"/>
            <a:ext cx="461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연구 배경 및 진행 방법 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2D3F6B-10AE-4CF7-A869-5DD9FEC90367}"/>
              </a:ext>
            </a:extLst>
          </p:cNvPr>
          <p:cNvSpPr txBox="1"/>
          <p:nvPr/>
        </p:nvSpPr>
        <p:spPr>
          <a:xfrm>
            <a:off x="107504" y="27771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579B3A-9534-417B-B847-A7C79EB72792}"/>
              </a:ext>
            </a:extLst>
          </p:cNvPr>
          <p:cNvSpPr txBox="1"/>
          <p:nvPr/>
        </p:nvSpPr>
        <p:spPr>
          <a:xfrm>
            <a:off x="1158578" y="1267118"/>
            <a:ext cx="7733899" cy="3462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1.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여러 저전력 컴퓨팅 디바이스에 딥러닝 모델을 탑재하여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특정 레이어까지의 추론 시 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 연산간 소모 에너지 및 실행시간을 파악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2.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특정 네트워크 환경에서 데이터 전송 간 소모 에너지 및 실행시간을 파악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3.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최종적으로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1.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과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2.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의 결과를 합쳐 가장 효율적인 에너지 소모 최적점을 계산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383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180AC9-A9A8-4A5C-B8E8-166F29A86734}"/>
              </a:ext>
            </a:extLst>
          </p:cNvPr>
          <p:cNvSpPr txBox="1"/>
          <p:nvPr/>
        </p:nvSpPr>
        <p:spPr>
          <a:xfrm>
            <a:off x="722893" y="89275"/>
            <a:ext cx="461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딥러닝 연산 소모 에너지 측정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81187CF-C1A8-4320-8578-D45B077CE91E}"/>
              </a:ext>
            </a:extLst>
          </p:cNvPr>
          <p:cNvGrpSpPr/>
          <p:nvPr/>
        </p:nvGrpSpPr>
        <p:grpSpPr>
          <a:xfrm>
            <a:off x="-9283" y="1336365"/>
            <a:ext cx="834325" cy="419033"/>
            <a:chOff x="-9283" y="1336365"/>
            <a:chExt cx="834325" cy="419033"/>
          </a:xfrm>
        </p:grpSpPr>
        <p:sp>
          <p:nvSpPr>
            <p:cNvPr id="9" name="직각 삼각형 8"/>
            <p:cNvSpPr/>
            <p:nvPr/>
          </p:nvSpPr>
          <p:spPr>
            <a:xfrm rot="5400000">
              <a:off x="702755" y="1660827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255207E-86D5-4B87-8E34-2BBA2E8FC294}"/>
                </a:ext>
              </a:extLst>
            </p:cNvPr>
            <p:cNvSpPr/>
            <p:nvPr/>
          </p:nvSpPr>
          <p:spPr>
            <a:xfrm>
              <a:off x="-9283" y="1340768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FC2188F-B7BF-4D27-841E-D65D6F02233A}"/>
                </a:ext>
              </a:extLst>
            </p:cNvPr>
            <p:cNvSpPr txBox="1"/>
            <p:nvPr/>
          </p:nvSpPr>
          <p:spPr>
            <a:xfrm>
              <a:off x="123549" y="1336365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02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58834AD-528A-4E74-85F3-56CA9706EB17}"/>
              </a:ext>
            </a:extLst>
          </p:cNvPr>
          <p:cNvSpPr txBox="1"/>
          <p:nvPr/>
        </p:nvSpPr>
        <p:spPr>
          <a:xfrm>
            <a:off x="107504" y="27771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D4D413-4815-4B26-8581-83BA7A7DB9CF}"/>
              </a:ext>
            </a:extLst>
          </p:cNvPr>
          <p:cNvSpPr txBox="1"/>
          <p:nvPr/>
        </p:nvSpPr>
        <p:spPr>
          <a:xfrm>
            <a:off x="1453573" y="802253"/>
            <a:ext cx="5998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2.1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전력 소모 측정 장비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4" name="갈매기형 수장 11">
            <a:extLst>
              <a:ext uri="{FF2B5EF4-FFF2-40B4-BE49-F238E27FC236}">
                <a16:creationId xmlns:a16="http://schemas.microsoft.com/office/drawing/2014/main" id="{F4CAAF3E-708F-4385-A730-A353D92071A0}"/>
              </a:ext>
            </a:extLst>
          </p:cNvPr>
          <p:cNvSpPr/>
          <p:nvPr/>
        </p:nvSpPr>
        <p:spPr>
          <a:xfrm>
            <a:off x="1236039" y="93587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갈매기형 수장 12">
            <a:extLst>
              <a:ext uri="{FF2B5EF4-FFF2-40B4-BE49-F238E27FC236}">
                <a16:creationId xmlns:a16="http://schemas.microsoft.com/office/drawing/2014/main" id="{9A5DF009-65EA-44A0-92C6-825149E9F363}"/>
              </a:ext>
            </a:extLst>
          </p:cNvPr>
          <p:cNvSpPr/>
          <p:nvPr/>
        </p:nvSpPr>
        <p:spPr>
          <a:xfrm>
            <a:off x="1088388" y="93587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EA3259-96BB-417F-AA01-D43334482A56}"/>
              </a:ext>
            </a:extLst>
          </p:cNvPr>
          <p:cNvSpPr txBox="1"/>
          <p:nvPr/>
        </p:nvSpPr>
        <p:spPr>
          <a:xfrm>
            <a:off x="1158578" y="1267118"/>
            <a:ext cx="7733899" cy="1307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컴퓨팅 디바이스에 탑재된 모델 추론 시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소모되는 에너지량을 파악하기 위한 측정 장비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프로그램 실행 간 측정 장비를 이용하여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소모 전력량을 계산하였음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4DEBCD1-9B16-4EE0-994C-1E73BAC7C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633531"/>
              </p:ext>
            </p:extLst>
          </p:nvPr>
        </p:nvGraphicFramePr>
        <p:xfrm>
          <a:off x="1835696" y="3293285"/>
          <a:ext cx="6120669" cy="1800200"/>
        </p:xfrm>
        <a:graphic>
          <a:graphicData uri="http://schemas.openxmlformats.org/drawingml/2006/table">
            <a:tbl>
              <a:tblPr/>
              <a:tblGrid>
                <a:gridCol w="787318">
                  <a:extLst>
                    <a:ext uri="{9D8B030D-6E8A-4147-A177-3AD203B41FA5}">
                      <a16:colId xmlns:a16="http://schemas.microsoft.com/office/drawing/2014/main" val="3604300036"/>
                    </a:ext>
                  </a:extLst>
                </a:gridCol>
                <a:gridCol w="2109515">
                  <a:extLst>
                    <a:ext uri="{9D8B030D-6E8A-4147-A177-3AD203B41FA5}">
                      <a16:colId xmlns:a16="http://schemas.microsoft.com/office/drawing/2014/main" val="7245794"/>
                    </a:ext>
                  </a:extLst>
                </a:gridCol>
                <a:gridCol w="2109515">
                  <a:extLst>
                    <a:ext uri="{9D8B030D-6E8A-4147-A177-3AD203B41FA5}">
                      <a16:colId xmlns:a16="http://schemas.microsoft.com/office/drawing/2014/main" val="1950024242"/>
                    </a:ext>
                  </a:extLst>
                </a:gridCol>
                <a:gridCol w="1114321">
                  <a:extLst>
                    <a:ext uri="{9D8B030D-6E8A-4147-A177-3AD203B41FA5}">
                      <a16:colId xmlns:a16="http://schemas.microsoft.com/office/drawing/2014/main" val="1915503771"/>
                    </a:ext>
                  </a:extLst>
                </a:gridCol>
              </a:tblGrid>
              <a:tr h="442696"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System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Monsoon Power Monitor AAA10F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UM25C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524049"/>
                  </a:ext>
                </a:extLst>
              </a:tr>
              <a:tr h="678752">
                <a:tc rowSpan="2"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Voltage range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Main Channel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0.8V ~13.5V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4-24V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1574867"/>
                  </a:ext>
                </a:extLst>
              </a:tr>
              <a:tr h="6787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USB Channel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2.1V ~ 5.4V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925274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48AA9A6A-2FF3-4E5D-A79A-D82930D0233F}"/>
              </a:ext>
            </a:extLst>
          </p:cNvPr>
          <p:cNvSpPr/>
          <p:nvPr/>
        </p:nvSpPr>
        <p:spPr>
          <a:xfrm>
            <a:off x="1088388" y="5585352"/>
            <a:ext cx="7804086" cy="764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2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Monsoon Power Monitor AAA10F</a:t>
            </a:r>
            <a:r>
              <a:rPr lang="ko-KR" altLang="en-US" sz="12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는 </a:t>
            </a:r>
            <a:r>
              <a:rPr lang="ko-KR" altLang="en-US" sz="12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초당 최대 </a:t>
            </a:r>
            <a:r>
              <a:rPr lang="en-US" altLang="ko-KR" sz="12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5000</a:t>
            </a:r>
            <a:r>
              <a:rPr lang="ko-KR" altLang="en-US" sz="12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번의 측정</a:t>
            </a:r>
            <a:r>
              <a:rPr lang="ko-KR" altLang="en-US" sz="12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이 가능하고</a:t>
            </a:r>
            <a:r>
              <a:rPr lang="en-US" altLang="ko-KR" sz="12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</a:t>
            </a:r>
          </a:p>
          <a:p>
            <a:pPr algn="ctr">
              <a:lnSpc>
                <a:spcPct val="200000"/>
              </a:lnSpc>
            </a:pPr>
            <a:r>
              <a:rPr lang="en-US" altLang="ko-KR" sz="12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UM25C</a:t>
            </a:r>
            <a:r>
              <a:rPr lang="ko-KR" altLang="en-US" sz="12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는 </a:t>
            </a:r>
            <a:r>
              <a:rPr lang="ko-KR" altLang="en-US" sz="12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초당 </a:t>
            </a:r>
            <a:r>
              <a:rPr lang="en-US" altLang="ko-KR" sz="12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r>
              <a:rPr lang="ko-KR" altLang="en-US" sz="12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번의 측정</a:t>
            </a:r>
            <a:r>
              <a:rPr lang="ko-KR" altLang="en-US" sz="12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이 가능함</a:t>
            </a:r>
            <a:endParaRPr lang="en-US" altLang="ko-KR" sz="12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484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180AC9-A9A8-4A5C-B8E8-166F29A86734}"/>
              </a:ext>
            </a:extLst>
          </p:cNvPr>
          <p:cNvSpPr txBox="1"/>
          <p:nvPr/>
        </p:nvSpPr>
        <p:spPr>
          <a:xfrm>
            <a:off x="722893" y="89275"/>
            <a:ext cx="461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딥러닝 연산 소모 에너지 측정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81187CF-C1A8-4320-8578-D45B077CE91E}"/>
              </a:ext>
            </a:extLst>
          </p:cNvPr>
          <p:cNvGrpSpPr/>
          <p:nvPr/>
        </p:nvGrpSpPr>
        <p:grpSpPr>
          <a:xfrm>
            <a:off x="-9283" y="1336365"/>
            <a:ext cx="834325" cy="419033"/>
            <a:chOff x="-9283" y="1336365"/>
            <a:chExt cx="834325" cy="419033"/>
          </a:xfrm>
        </p:grpSpPr>
        <p:sp>
          <p:nvSpPr>
            <p:cNvPr id="9" name="직각 삼각형 8"/>
            <p:cNvSpPr/>
            <p:nvPr/>
          </p:nvSpPr>
          <p:spPr>
            <a:xfrm rot="5400000">
              <a:off x="702755" y="1660827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255207E-86D5-4B87-8E34-2BBA2E8FC294}"/>
                </a:ext>
              </a:extLst>
            </p:cNvPr>
            <p:cNvSpPr/>
            <p:nvPr/>
          </p:nvSpPr>
          <p:spPr>
            <a:xfrm>
              <a:off x="-9283" y="1340768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FC2188F-B7BF-4D27-841E-D65D6F02233A}"/>
                </a:ext>
              </a:extLst>
            </p:cNvPr>
            <p:cNvSpPr txBox="1"/>
            <p:nvPr/>
          </p:nvSpPr>
          <p:spPr>
            <a:xfrm>
              <a:off x="123549" y="1336365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02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58834AD-528A-4E74-85F3-56CA9706EB17}"/>
              </a:ext>
            </a:extLst>
          </p:cNvPr>
          <p:cNvSpPr txBox="1"/>
          <p:nvPr/>
        </p:nvSpPr>
        <p:spPr>
          <a:xfrm>
            <a:off x="107504" y="27771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D4D413-4815-4B26-8581-83BA7A7DB9CF}"/>
              </a:ext>
            </a:extLst>
          </p:cNvPr>
          <p:cNvSpPr txBox="1"/>
          <p:nvPr/>
        </p:nvSpPr>
        <p:spPr>
          <a:xfrm>
            <a:off x="1453573" y="802253"/>
            <a:ext cx="5998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2.2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측정 대상 저전력 컴퓨팅 디바이스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4" name="갈매기형 수장 11">
            <a:extLst>
              <a:ext uri="{FF2B5EF4-FFF2-40B4-BE49-F238E27FC236}">
                <a16:creationId xmlns:a16="http://schemas.microsoft.com/office/drawing/2014/main" id="{F4CAAF3E-708F-4385-A730-A353D92071A0}"/>
              </a:ext>
            </a:extLst>
          </p:cNvPr>
          <p:cNvSpPr/>
          <p:nvPr/>
        </p:nvSpPr>
        <p:spPr>
          <a:xfrm>
            <a:off x="1236039" y="93587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갈매기형 수장 12">
            <a:extLst>
              <a:ext uri="{FF2B5EF4-FFF2-40B4-BE49-F238E27FC236}">
                <a16:creationId xmlns:a16="http://schemas.microsoft.com/office/drawing/2014/main" id="{9A5DF009-65EA-44A0-92C6-825149E9F363}"/>
              </a:ext>
            </a:extLst>
          </p:cNvPr>
          <p:cNvSpPr/>
          <p:nvPr/>
        </p:nvSpPr>
        <p:spPr>
          <a:xfrm>
            <a:off x="1088388" y="93587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EA3259-96BB-417F-AA01-D43334482A56}"/>
              </a:ext>
            </a:extLst>
          </p:cNvPr>
          <p:cNvSpPr txBox="1"/>
          <p:nvPr/>
        </p:nvSpPr>
        <p:spPr>
          <a:xfrm>
            <a:off x="962625" y="1267118"/>
            <a:ext cx="8055612" cy="445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대상 디바이스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: Raspberry Pi 3 B+, NVIDIA Jetson Nano, Google Coral USB Accelerator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8AA9A6A-2FF3-4E5D-A79A-D82930D0233F}"/>
              </a:ext>
            </a:extLst>
          </p:cNvPr>
          <p:cNvSpPr/>
          <p:nvPr/>
        </p:nvSpPr>
        <p:spPr>
          <a:xfrm>
            <a:off x="1161294" y="6384917"/>
            <a:ext cx="7804086" cy="395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Jetson Nano </a:t>
            </a:r>
            <a:r>
              <a:rPr lang="ko-KR" altLang="en-US" sz="12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및 </a:t>
            </a:r>
            <a:r>
              <a:rPr lang="en-US" altLang="ko-KR" sz="12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Coral USB</a:t>
            </a:r>
            <a:r>
              <a:rPr lang="ko-KR" altLang="en-US" sz="12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의 경우에는 </a:t>
            </a:r>
            <a:r>
              <a:rPr lang="en-US" altLang="ko-KR" sz="12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AI</a:t>
            </a:r>
            <a:r>
              <a:rPr lang="ko-KR" altLang="en-US" sz="12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를 이용한 작업을 가속화하도록 설계된 </a:t>
            </a:r>
            <a:r>
              <a:rPr lang="ko-KR" altLang="en-US" sz="12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특수 하드웨어 가속기</a:t>
            </a:r>
            <a:endParaRPr lang="en-US" altLang="ko-KR" sz="12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6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521A228-1816-4294-B764-248BD8C1B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182653"/>
              </p:ext>
            </p:extLst>
          </p:nvPr>
        </p:nvGraphicFramePr>
        <p:xfrm>
          <a:off x="1376420" y="1810689"/>
          <a:ext cx="6984769" cy="2795545"/>
        </p:xfrm>
        <a:graphic>
          <a:graphicData uri="http://schemas.openxmlformats.org/drawingml/2006/table">
            <a:tbl>
              <a:tblPr/>
              <a:tblGrid>
                <a:gridCol w="1644505">
                  <a:extLst>
                    <a:ext uri="{9D8B030D-6E8A-4147-A177-3AD203B41FA5}">
                      <a16:colId xmlns:a16="http://schemas.microsoft.com/office/drawing/2014/main" val="2006006330"/>
                    </a:ext>
                  </a:extLst>
                </a:gridCol>
                <a:gridCol w="2051254">
                  <a:extLst>
                    <a:ext uri="{9D8B030D-6E8A-4147-A177-3AD203B41FA5}">
                      <a16:colId xmlns:a16="http://schemas.microsoft.com/office/drawing/2014/main" val="933774960"/>
                    </a:ext>
                  </a:extLst>
                </a:gridCol>
                <a:gridCol w="1644505">
                  <a:extLst>
                    <a:ext uri="{9D8B030D-6E8A-4147-A177-3AD203B41FA5}">
                      <a16:colId xmlns:a16="http://schemas.microsoft.com/office/drawing/2014/main" val="135568180"/>
                    </a:ext>
                  </a:extLst>
                </a:gridCol>
                <a:gridCol w="1644505">
                  <a:extLst>
                    <a:ext uri="{9D8B030D-6E8A-4147-A177-3AD203B41FA5}">
                      <a16:colId xmlns:a16="http://schemas.microsoft.com/office/drawing/2014/main" val="1430420180"/>
                    </a:ext>
                  </a:extLst>
                </a:gridCol>
              </a:tblGrid>
              <a:tr h="670356"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System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Raspberry Pi 3 B+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NVIDIA Jetson Nano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Coral USB Accelerator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008071"/>
                  </a:ext>
                </a:extLst>
              </a:tr>
              <a:tr h="334009">
                <a:tc rowSpan="2"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CPU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1.4-GHz Quad Core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Broadcam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BCM 2837B0 (Cortex A53)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(AI Accelerator)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49189"/>
                  </a:ext>
                </a:extLst>
              </a:tr>
              <a:tr h="5970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128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Cuda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Cores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Google Edge TPU coprocessor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952255"/>
                  </a:ext>
                </a:extLst>
              </a:tr>
              <a:tr h="597060"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Memory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1GB LPDDR2 SDRAM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4GB LPDDR4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(Connector)</a:t>
                      </a:r>
                    </a:p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USB Type-C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046113"/>
                  </a:ext>
                </a:extLst>
              </a:tr>
              <a:tr h="597060"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GPU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400 MHz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VideoCore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IV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128-Core Nvidia Maxwell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(Dimensions)</a:t>
                      </a:r>
                    </a:p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65 x 30 (mm)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0989994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E060D30F-4372-42BC-ACFF-2A20B994E1A6}"/>
              </a:ext>
            </a:extLst>
          </p:cNvPr>
          <p:cNvSpPr/>
          <p:nvPr/>
        </p:nvSpPr>
        <p:spPr>
          <a:xfrm>
            <a:off x="1155686" y="4765664"/>
            <a:ext cx="6174432" cy="395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Raspberry Pi 3 B+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: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기본적으로 탑재된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2281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CPU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를 이용하여 추론 시 소모 에너지 측정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86D387-284F-4AF4-8142-0A83FEA50D11}"/>
              </a:ext>
            </a:extLst>
          </p:cNvPr>
          <p:cNvSpPr txBox="1"/>
          <p:nvPr/>
        </p:nvSpPr>
        <p:spPr>
          <a:xfrm>
            <a:off x="1133922" y="5291047"/>
            <a:ext cx="7821293" cy="395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Jetson Nano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: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탑재된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2281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GPU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(128-Core NVIDIA Maxwell)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를 이용하여 추론 시 소모 에너지 측정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8D7978-9495-4D29-ACCF-CE92904230BB}"/>
              </a:ext>
            </a:extLst>
          </p:cNvPr>
          <p:cNvSpPr txBox="1"/>
          <p:nvPr/>
        </p:nvSpPr>
        <p:spPr>
          <a:xfrm>
            <a:off x="1143195" y="5816430"/>
            <a:ext cx="7821293" cy="395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Coral USB Accelerator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: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2281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Raspberry Pi 3 B+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2281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에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2281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Coral USB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2281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를 장착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하여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추론 시 소모 에너지 측정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31" name="Picture 8" descr="Google Coral USB Accelerator - DEV-15317 - SparkFun Electronics">
            <a:extLst>
              <a:ext uri="{FF2B5EF4-FFF2-40B4-BE49-F238E27FC236}">
                <a16:creationId xmlns:a16="http://schemas.microsoft.com/office/drawing/2014/main" id="{D7CFD1F2-998C-4B91-9B15-2CE273CEE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486" y="5884868"/>
            <a:ext cx="526954" cy="52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>
            <a:extLst>
              <a:ext uri="{FF2B5EF4-FFF2-40B4-BE49-F238E27FC236}">
                <a16:creationId xmlns:a16="http://schemas.microsoft.com/office/drawing/2014/main" id="{217DFBA6-37AD-4332-B19E-37B0FC167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788" y="5262027"/>
            <a:ext cx="526957" cy="526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Raspberry Pi 3 B+ | makertechpr">
            <a:extLst>
              <a:ext uri="{FF2B5EF4-FFF2-40B4-BE49-F238E27FC236}">
                <a16:creationId xmlns:a16="http://schemas.microsoft.com/office/drawing/2014/main" id="{792029C0-89F5-4F8A-9C5C-35254A3D7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352" y="4749558"/>
            <a:ext cx="526957" cy="526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63EEEDBF-894C-43F3-A537-A421786BA427}"/>
              </a:ext>
            </a:extLst>
          </p:cNvPr>
          <p:cNvSpPr/>
          <p:nvPr/>
        </p:nvSpPr>
        <p:spPr>
          <a:xfrm>
            <a:off x="1053491" y="6574274"/>
            <a:ext cx="144000" cy="144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52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180AC9-A9A8-4A5C-B8E8-166F29A86734}"/>
              </a:ext>
            </a:extLst>
          </p:cNvPr>
          <p:cNvSpPr txBox="1"/>
          <p:nvPr/>
        </p:nvSpPr>
        <p:spPr>
          <a:xfrm>
            <a:off x="722893" y="89275"/>
            <a:ext cx="461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딥러닝 연산 소모 에너지 측정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81187CF-C1A8-4320-8578-D45B077CE91E}"/>
              </a:ext>
            </a:extLst>
          </p:cNvPr>
          <p:cNvGrpSpPr/>
          <p:nvPr/>
        </p:nvGrpSpPr>
        <p:grpSpPr>
          <a:xfrm>
            <a:off x="-9283" y="1336365"/>
            <a:ext cx="834325" cy="419033"/>
            <a:chOff x="-9283" y="1336365"/>
            <a:chExt cx="834325" cy="419033"/>
          </a:xfrm>
        </p:grpSpPr>
        <p:sp>
          <p:nvSpPr>
            <p:cNvPr id="9" name="직각 삼각형 8"/>
            <p:cNvSpPr/>
            <p:nvPr/>
          </p:nvSpPr>
          <p:spPr>
            <a:xfrm rot="5400000">
              <a:off x="702755" y="1660827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255207E-86D5-4B87-8E34-2BBA2E8FC294}"/>
                </a:ext>
              </a:extLst>
            </p:cNvPr>
            <p:cNvSpPr/>
            <p:nvPr/>
          </p:nvSpPr>
          <p:spPr>
            <a:xfrm>
              <a:off x="-9283" y="1340768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FC2188F-B7BF-4D27-841E-D65D6F02233A}"/>
                </a:ext>
              </a:extLst>
            </p:cNvPr>
            <p:cNvSpPr txBox="1"/>
            <p:nvPr/>
          </p:nvSpPr>
          <p:spPr>
            <a:xfrm>
              <a:off x="123549" y="1336365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02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58834AD-528A-4E74-85F3-56CA9706EB17}"/>
              </a:ext>
            </a:extLst>
          </p:cNvPr>
          <p:cNvSpPr txBox="1"/>
          <p:nvPr/>
        </p:nvSpPr>
        <p:spPr>
          <a:xfrm>
            <a:off x="107504" y="27771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D4D413-4815-4B26-8581-83BA7A7DB9CF}"/>
              </a:ext>
            </a:extLst>
          </p:cNvPr>
          <p:cNvSpPr txBox="1"/>
          <p:nvPr/>
        </p:nvSpPr>
        <p:spPr>
          <a:xfrm>
            <a:off x="1453573" y="802253"/>
            <a:ext cx="5998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2.3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딥러닝 모델 설계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4" name="갈매기형 수장 11">
            <a:extLst>
              <a:ext uri="{FF2B5EF4-FFF2-40B4-BE49-F238E27FC236}">
                <a16:creationId xmlns:a16="http://schemas.microsoft.com/office/drawing/2014/main" id="{F4CAAF3E-708F-4385-A730-A353D92071A0}"/>
              </a:ext>
            </a:extLst>
          </p:cNvPr>
          <p:cNvSpPr/>
          <p:nvPr/>
        </p:nvSpPr>
        <p:spPr>
          <a:xfrm>
            <a:off x="1236039" y="93587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갈매기형 수장 12">
            <a:extLst>
              <a:ext uri="{FF2B5EF4-FFF2-40B4-BE49-F238E27FC236}">
                <a16:creationId xmlns:a16="http://schemas.microsoft.com/office/drawing/2014/main" id="{9A5DF009-65EA-44A0-92C6-825149E9F363}"/>
              </a:ext>
            </a:extLst>
          </p:cNvPr>
          <p:cNvSpPr/>
          <p:nvPr/>
        </p:nvSpPr>
        <p:spPr>
          <a:xfrm>
            <a:off x="1088388" y="93587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EA3259-96BB-417F-AA01-D43334482A56}"/>
              </a:ext>
            </a:extLst>
          </p:cNvPr>
          <p:cNvSpPr txBox="1"/>
          <p:nvPr/>
        </p:nvSpPr>
        <p:spPr>
          <a:xfrm>
            <a:off x="1196526" y="1174185"/>
            <a:ext cx="8055612" cy="1307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Convolution Neural Network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기반의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VGG16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유사 모델을 설계하였음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각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레이어별로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모델을 분할하여 저장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또한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소모 에너지 측정이 목적이므로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정확도 등의 평가 요소는 고려하지 않음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8B27680-6CA9-4E9B-860C-6B9D4BB7C4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164563"/>
              </p:ext>
            </p:extLst>
          </p:nvPr>
        </p:nvGraphicFramePr>
        <p:xfrm>
          <a:off x="2483768" y="2768539"/>
          <a:ext cx="4824531" cy="3612788"/>
        </p:xfrm>
        <a:graphic>
          <a:graphicData uri="http://schemas.openxmlformats.org/drawingml/2006/table">
            <a:tbl>
              <a:tblPr/>
              <a:tblGrid>
                <a:gridCol w="1608177">
                  <a:extLst>
                    <a:ext uri="{9D8B030D-6E8A-4147-A177-3AD203B41FA5}">
                      <a16:colId xmlns:a16="http://schemas.microsoft.com/office/drawing/2014/main" val="1366475978"/>
                    </a:ext>
                  </a:extLst>
                </a:gridCol>
                <a:gridCol w="1608177">
                  <a:extLst>
                    <a:ext uri="{9D8B030D-6E8A-4147-A177-3AD203B41FA5}">
                      <a16:colId xmlns:a16="http://schemas.microsoft.com/office/drawing/2014/main" val="1534670970"/>
                    </a:ext>
                  </a:extLst>
                </a:gridCol>
                <a:gridCol w="1608177">
                  <a:extLst>
                    <a:ext uri="{9D8B030D-6E8A-4147-A177-3AD203B41FA5}">
                      <a16:colId xmlns:a16="http://schemas.microsoft.com/office/drawing/2014/main" val="1892112320"/>
                    </a:ext>
                  </a:extLst>
                </a:gridCol>
              </a:tblGrid>
              <a:tr h="383006">
                <a:tc gridSpan="3"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ConvNet</a:t>
                      </a:r>
                      <a:r>
                        <a:rPr lang="en-US" sz="15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Configuration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95422"/>
                  </a:ext>
                </a:extLst>
              </a:tr>
              <a:tr h="349166">
                <a:tc gridSpan="3"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17 weight layers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798077"/>
                  </a:ext>
                </a:extLst>
              </a:tr>
              <a:tr h="349166">
                <a:tc gridSpan="3"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Input (112 x 112 RGB image)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069959"/>
                  </a:ext>
                </a:extLst>
              </a:tr>
              <a:tr h="916559"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Conv3-64</a:t>
                      </a:r>
                    </a:p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Conv3-64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Conv3-256</a:t>
                      </a:r>
                    </a:p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Conv3-256</a:t>
                      </a:r>
                    </a:p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Conv3-256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FC-4096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739272"/>
                  </a:ext>
                </a:extLst>
              </a:tr>
              <a:tr h="349166"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Maxpool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Maxpool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FC-2048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707545"/>
                  </a:ext>
                </a:extLst>
              </a:tr>
              <a:tr h="916559"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Conv3-128</a:t>
                      </a:r>
                    </a:p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Conv3-128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Conv3-512</a:t>
                      </a:r>
                    </a:p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Conv3-512</a:t>
                      </a:r>
                    </a:p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Conv3-512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FC-2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2521126"/>
                  </a:ext>
                </a:extLst>
              </a:tr>
              <a:tr h="349166"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Maxpool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Maxpool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735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970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180AC9-A9A8-4A5C-B8E8-166F29A86734}"/>
              </a:ext>
            </a:extLst>
          </p:cNvPr>
          <p:cNvSpPr txBox="1"/>
          <p:nvPr/>
        </p:nvSpPr>
        <p:spPr>
          <a:xfrm>
            <a:off x="722893" y="89275"/>
            <a:ext cx="461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딥러닝 연산 소모 에너지 측정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81187CF-C1A8-4320-8578-D45B077CE91E}"/>
              </a:ext>
            </a:extLst>
          </p:cNvPr>
          <p:cNvGrpSpPr/>
          <p:nvPr/>
        </p:nvGrpSpPr>
        <p:grpSpPr>
          <a:xfrm>
            <a:off x="-9283" y="1336365"/>
            <a:ext cx="834325" cy="419033"/>
            <a:chOff x="-9283" y="1336365"/>
            <a:chExt cx="834325" cy="419033"/>
          </a:xfrm>
        </p:grpSpPr>
        <p:sp>
          <p:nvSpPr>
            <p:cNvPr id="9" name="직각 삼각형 8"/>
            <p:cNvSpPr/>
            <p:nvPr/>
          </p:nvSpPr>
          <p:spPr>
            <a:xfrm rot="5400000">
              <a:off x="702755" y="1660827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255207E-86D5-4B87-8E34-2BBA2E8FC294}"/>
                </a:ext>
              </a:extLst>
            </p:cNvPr>
            <p:cNvSpPr/>
            <p:nvPr/>
          </p:nvSpPr>
          <p:spPr>
            <a:xfrm>
              <a:off x="-9283" y="1340768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FC2188F-B7BF-4D27-841E-D65D6F02233A}"/>
                </a:ext>
              </a:extLst>
            </p:cNvPr>
            <p:cNvSpPr txBox="1"/>
            <p:nvPr/>
          </p:nvSpPr>
          <p:spPr>
            <a:xfrm>
              <a:off x="123549" y="1336365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02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58834AD-528A-4E74-85F3-56CA9706EB17}"/>
              </a:ext>
            </a:extLst>
          </p:cNvPr>
          <p:cNvSpPr txBox="1"/>
          <p:nvPr/>
        </p:nvSpPr>
        <p:spPr>
          <a:xfrm>
            <a:off x="107504" y="27771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D4D413-4815-4B26-8581-83BA7A7DB9CF}"/>
              </a:ext>
            </a:extLst>
          </p:cNvPr>
          <p:cNvSpPr txBox="1"/>
          <p:nvPr/>
        </p:nvSpPr>
        <p:spPr>
          <a:xfrm>
            <a:off x="1453573" y="802253"/>
            <a:ext cx="5998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2.3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딥러닝 모델 설계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4" name="갈매기형 수장 11">
            <a:extLst>
              <a:ext uri="{FF2B5EF4-FFF2-40B4-BE49-F238E27FC236}">
                <a16:creationId xmlns:a16="http://schemas.microsoft.com/office/drawing/2014/main" id="{F4CAAF3E-708F-4385-A730-A353D92071A0}"/>
              </a:ext>
            </a:extLst>
          </p:cNvPr>
          <p:cNvSpPr/>
          <p:nvPr/>
        </p:nvSpPr>
        <p:spPr>
          <a:xfrm>
            <a:off x="1236039" y="93587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갈매기형 수장 12">
            <a:extLst>
              <a:ext uri="{FF2B5EF4-FFF2-40B4-BE49-F238E27FC236}">
                <a16:creationId xmlns:a16="http://schemas.microsoft.com/office/drawing/2014/main" id="{9A5DF009-65EA-44A0-92C6-825149E9F363}"/>
              </a:ext>
            </a:extLst>
          </p:cNvPr>
          <p:cNvSpPr/>
          <p:nvPr/>
        </p:nvSpPr>
        <p:spPr>
          <a:xfrm>
            <a:off x="1088388" y="93587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EA3259-96BB-417F-AA01-D43334482A56}"/>
              </a:ext>
            </a:extLst>
          </p:cNvPr>
          <p:cNvSpPr txBox="1"/>
          <p:nvPr/>
        </p:nvSpPr>
        <p:spPr>
          <a:xfrm>
            <a:off x="1088388" y="1174185"/>
            <a:ext cx="8055612" cy="445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1) Raspberry Pi 3 B+ &amp; NVIDIA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Jatson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Nano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5AC5C6-DDE6-4C3A-9B25-F23FA5A9CF35}"/>
              </a:ext>
            </a:extLst>
          </p:cNvPr>
          <p:cNvSpPr txBox="1"/>
          <p:nvPr/>
        </p:nvSpPr>
        <p:spPr>
          <a:xfrm>
            <a:off x="1196526" y="2614419"/>
            <a:ext cx="8055612" cy="445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2) Coral USB Accelerator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EA5421-9B95-43A0-B024-2EC7170CA3FB}"/>
              </a:ext>
            </a:extLst>
          </p:cNvPr>
          <p:cNvSpPr txBox="1"/>
          <p:nvPr/>
        </p:nvSpPr>
        <p:spPr>
          <a:xfrm>
            <a:off x="1397378" y="1598532"/>
            <a:ext cx="7150143" cy="445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일반적인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32-Bit Float Model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를 사용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BEAF63-7CC7-4326-B923-DD8BFAF0BE3A}"/>
              </a:ext>
            </a:extLst>
          </p:cNvPr>
          <p:cNvSpPr txBox="1"/>
          <p:nvPr/>
        </p:nvSpPr>
        <p:spPr>
          <a:xfrm>
            <a:off x="1397378" y="3060375"/>
            <a:ext cx="7150143" cy="445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기기 특성 상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양자화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(Quantized)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의 변환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과정을 거쳐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8-Bit Integer Model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를 사용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FB717FA-0335-4BB2-BCC8-0D3A5C1A4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806" y="3952287"/>
            <a:ext cx="5241510" cy="232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32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180AC9-A9A8-4A5C-B8E8-166F29A86734}"/>
              </a:ext>
            </a:extLst>
          </p:cNvPr>
          <p:cNvSpPr txBox="1"/>
          <p:nvPr/>
        </p:nvSpPr>
        <p:spPr>
          <a:xfrm>
            <a:off x="722893" y="89275"/>
            <a:ext cx="461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딥러닝 연산 소모 에너지 측정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81187CF-C1A8-4320-8578-D45B077CE91E}"/>
              </a:ext>
            </a:extLst>
          </p:cNvPr>
          <p:cNvGrpSpPr/>
          <p:nvPr/>
        </p:nvGrpSpPr>
        <p:grpSpPr>
          <a:xfrm>
            <a:off x="-9283" y="1336365"/>
            <a:ext cx="834325" cy="419033"/>
            <a:chOff x="-9283" y="1336365"/>
            <a:chExt cx="834325" cy="419033"/>
          </a:xfrm>
        </p:grpSpPr>
        <p:sp>
          <p:nvSpPr>
            <p:cNvPr id="9" name="직각 삼각형 8"/>
            <p:cNvSpPr/>
            <p:nvPr/>
          </p:nvSpPr>
          <p:spPr>
            <a:xfrm rot="5400000">
              <a:off x="702755" y="1660827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255207E-86D5-4B87-8E34-2BBA2E8FC294}"/>
                </a:ext>
              </a:extLst>
            </p:cNvPr>
            <p:cNvSpPr/>
            <p:nvPr/>
          </p:nvSpPr>
          <p:spPr>
            <a:xfrm>
              <a:off x="-9283" y="1340768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FC2188F-B7BF-4D27-841E-D65D6F02233A}"/>
                </a:ext>
              </a:extLst>
            </p:cNvPr>
            <p:cNvSpPr txBox="1"/>
            <p:nvPr/>
          </p:nvSpPr>
          <p:spPr>
            <a:xfrm>
              <a:off x="123549" y="1336365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02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58834AD-528A-4E74-85F3-56CA9706EB17}"/>
              </a:ext>
            </a:extLst>
          </p:cNvPr>
          <p:cNvSpPr txBox="1"/>
          <p:nvPr/>
        </p:nvSpPr>
        <p:spPr>
          <a:xfrm>
            <a:off x="107504" y="27771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D4D413-4815-4B26-8581-83BA7A7DB9CF}"/>
              </a:ext>
            </a:extLst>
          </p:cNvPr>
          <p:cNvSpPr txBox="1"/>
          <p:nvPr/>
        </p:nvSpPr>
        <p:spPr>
          <a:xfrm>
            <a:off x="1453573" y="802253"/>
            <a:ext cx="5998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2.4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측정 결과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4" name="갈매기형 수장 11">
            <a:extLst>
              <a:ext uri="{FF2B5EF4-FFF2-40B4-BE49-F238E27FC236}">
                <a16:creationId xmlns:a16="http://schemas.microsoft.com/office/drawing/2014/main" id="{F4CAAF3E-708F-4385-A730-A353D92071A0}"/>
              </a:ext>
            </a:extLst>
          </p:cNvPr>
          <p:cNvSpPr/>
          <p:nvPr/>
        </p:nvSpPr>
        <p:spPr>
          <a:xfrm>
            <a:off x="1236039" y="93587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갈매기형 수장 12">
            <a:extLst>
              <a:ext uri="{FF2B5EF4-FFF2-40B4-BE49-F238E27FC236}">
                <a16:creationId xmlns:a16="http://schemas.microsoft.com/office/drawing/2014/main" id="{9A5DF009-65EA-44A0-92C6-825149E9F363}"/>
              </a:ext>
            </a:extLst>
          </p:cNvPr>
          <p:cNvSpPr/>
          <p:nvPr/>
        </p:nvSpPr>
        <p:spPr>
          <a:xfrm>
            <a:off x="1088388" y="93587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EA3259-96BB-417F-AA01-D43334482A56}"/>
              </a:ext>
            </a:extLst>
          </p:cNvPr>
          <p:cNvSpPr txBox="1"/>
          <p:nvPr/>
        </p:nvSpPr>
        <p:spPr>
          <a:xfrm>
            <a:off x="1088388" y="1174185"/>
            <a:ext cx="8055612" cy="876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50 x 112 x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112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x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3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의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Shape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를 갖는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Input Data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를 반복적으로 한 장씩 추론하여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한 장에 대한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에너지 소모량 및 추론 시간의 평균 값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을 산출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5AC5C6-DDE6-4C3A-9B25-F23FA5A9CF35}"/>
              </a:ext>
            </a:extLst>
          </p:cNvPr>
          <p:cNvSpPr txBox="1"/>
          <p:nvPr/>
        </p:nvSpPr>
        <p:spPr>
          <a:xfrm>
            <a:off x="1124900" y="2204864"/>
            <a:ext cx="8055612" cy="445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1)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딥러닝 추론간 디바이스별 전력 소모량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레이어별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비교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6CA3673-2F31-4F54-8164-2F4E0F52E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985809"/>
              </p:ext>
            </p:extLst>
          </p:nvPr>
        </p:nvGraphicFramePr>
        <p:xfrm>
          <a:off x="924553" y="2785933"/>
          <a:ext cx="3528391" cy="3900601"/>
        </p:xfrm>
        <a:graphic>
          <a:graphicData uri="http://schemas.openxmlformats.org/drawingml/2006/table">
            <a:tbl>
              <a:tblPr/>
              <a:tblGrid>
                <a:gridCol w="306092">
                  <a:extLst>
                    <a:ext uri="{9D8B030D-6E8A-4147-A177-3AD203B41FA5}">
                      <a16:colId xmlns:a16="http://schemas.microsoft.com/office/drawing/2014/main" val="821917403"/>
                    </a:ext>
                  </a:extLst>
                </a:gridCol>
                <a:gridCol w="785561">
                  <a:extLst>
                    <a:ext uri="{9D8B030D-6E8A-4147-A177-3AD203B41FA5}">
                      <a16:colId xmlns:a16="http://schemas.microsoft.com/office/drawing/2014/main" val="2817482245"/>
                    </a:ext>
                  </a:extLst>
                </a:gridCol>
                <a:gridCol w="812246">
                  <a:extLst>
                    <a:ext uri="{9D8B030D-6E8A-4147-A177-3AD203B41FA5}">
                      <a16:colId xmlns:a16="http://schemas.microsoft.com/office/drawing/2014/main" val="3971369039"/>
                    </a:ext>
                  </a:extLst>
                </a:gridCol>
                <a:gridCol w="812246">
                  <a:extLst>
                    <a:ext uri="{9D8B030D-6E8A-4147-A177-3AD203B41FA5}">
                      <a16:colId xmlns:a16="http://schemas.microsoft.com/office/drawing/2014/main" val="664378608"/>
                    </a:ext>
                  </a:extLst>
                </a:gridCol>
                <a:gridCol w="812246">
                  <a:extLst>
                    <a:ext uri="{9D8B030D-6E8A-4147-A177-3AD203B41FA5}">
                      <a16:colId xmlns:a16="http://schemas.microsoft.com/office/drawing/2014/main" val="4166111062"/>
                    </a:ext>
                  </a:extLst>
                </a:gridCol>
              </a:tblGrid>
              <a:tr h="196495"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소모전력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W)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055368"/>
                  </a:ext>
                </a:extLst>
              </a:tr>
              <a:tr h="363691"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17 layers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Rpi</a:t>
                      </a: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3 B+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Jetson Nano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Coral USB Accelerator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668451"/>
                  </a:ext>
                </a:extLst>
              </a:tr>
              <a:tr h="196495"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Conv3-64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4.084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4.896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1.1459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8012231"/>
                  </a:ext>
                </a:extLst>
              </a:tr>
              <a:tr h="196495"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Conv3-64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4.644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6.027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1.2464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4011444"/>
                  </a:ext>
                </a:extLst>
              </a:tr>
              <a:tr h="196495"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Maxpool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4.887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7.133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1.2272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277799"/>
                  </a:ext>
                </a:extLst>
              </a:tr>
              <a:tr h="196495"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Conv3-128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4.943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7.316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1.2356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069077"/>
                  </a:ext>
                </a:extLst>
              </a:tr>
              <a:tr h="196495"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Conv3-128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5.098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7.675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1.2599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2509343"/>
                  </a:ext>
                </a:extLst>
              </a:tr>
              <a:tr h="196495"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Maxpool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5.111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7.929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1.2619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566887"/>
                  </a:ext>
                </a:extLst>
              </a:tr>
              <a:tr h="196495"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7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Conv3-256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5.262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8.047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1.3008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8769210"/>
                  </a:ext>
                </a:extLst>
              </a:tr>
              <a:tr h="196495"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8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Conv3-256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5.312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8.283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1.3121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5894808"/>
                  </a:ext>
                </a:extLst>
              </a:tr>
              <a:tr h="196495"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Conv3-256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5.412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8.368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1.3715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331891"/>
                  </a:ext>
                </a:extLst>
              </a:tr>
              <a:tr h="196495"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Maxpool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5.432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8.474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1.3787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8077191"/>
                  </a:ext>
                </a:extLst>
              </a:tr>
              <a:tr h="196495"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Conv3-512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5.553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8.502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1.3879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3584244"/>
                  </a:ext>
                </a:extLst>
              </a:tr>
              <a:tr h="196495"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Conv3-512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5.572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8.504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1.4902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70822"/>
                  </a:ext>
                </a:extLst>
              </a:tr>
              <a:tr h="196495"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13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Conv3-512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5.607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8.612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1.5737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938158"/>
                  </a:ext>
                </a:extLst>
              </a:tr>
              <a:tr h="196495"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14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Maxpool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5.625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8.682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1.5632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844"/>
                  </a:ext>
                </a:extLst>
              </a:tr>
              <a:tr h="196495"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15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FC-4096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M.S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M.S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3.0036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3737980"/>
                  </a:ext>
                </a:extLst>
              </a:tr>
              <a:tr h="196495"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16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FC-2048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M.S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M.S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3.1770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308234"/>
                  </a:ext>
                </a:extLst>
              </a:tr>
              <a:tr h="196495"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17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FC-2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M.S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M.S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indent="0" algn="ctr" fontAlgn="base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4.7831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3408662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38C06DEB-1EEC-41D9-B835-3BAA73643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193" y="3748863"/>
            <a:ext cx="4176464" cy="2626747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317722E1-0020-42AC-9AF4-B841FD9C92CE}"/>
              </a:ext>
            </a:extLst>
          </p:cNvPr>
          <p:cNvGrpSpPr/>
          <p:nvPr/>
        </p:nvGrpSpPr>
        <p:grpSpPr>
          <a:xfrm>
            <a:off x="4716016" y="2752728"/>
            <a:ext cx="1440159" cy="892296"/>
            <a:chOff x="4716016" y="2752728"/>
            <a:chExt cx="1440159" cy="892296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6C3519B3-C311-469C-AE6F-0FDD63D2F9D3}"/>
                </a:ext>
              </a:extLst>
            </p:cNvPr>
            <p:cNvSpPr/>
            <p:nvPr/>
          </p:nvSpPr>
          <p:spPr>
            <a:xfrm>
              <a:off x="4716016" y="2752728"/>
              <a:ext cx="1368152" cy="89229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0DA8E6C-89DD-4865-B66A-4CBAE364CECD}"/>
                </a:ext>
              </a:extLst>
            </p:cNvPr>
            <p:cNvSpPr/>
            <p:nvPr/>
          </p:nvSpPr>
          <p:spPr>
            <a:xfrm>
              <a:off x="4860032" y="3395912"/>
              <a:ext cx="144015" cy="1477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69822B7-4250-46A9-ABEE-8EE154D56CE2}"/>
                </a:ext>
              </a:extLst>
            </p:cNvPr>
            <p:cNvSpPr/>
            <p:nvPr/>
          </p:nvSpPr>
          <p:spPr>
            <a:xfrm>
              <a:off x="4860032" y="3136080"/>
              <a:ext cx="144015" cy="14779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EAA8896B-1A01-4BD4-9114-7900211FB81B}"/>
                </a:ext>
              </a:extLst>
            </p:cNvPr>
            <p:cNvSpPr/>
            <p:nvPr/>
          </p:nvSpPr>
          <p:spPr>
            <a:xfrm>
              <a:off x="4860032" y="2858373"/>
              <a:ext cx="144015" cy="14779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1E8AC24-D5DB-4487-9FC4-F0C9B5C32692}"/>
                </a:ext>
              </a:extLst>
            </p:cNvPr>
            <p:cNvSpPr/>
            <p:nvPr/>
          </p:nvSpPr>
          <p:spPr>
            <a:xfrm>
              <a:off x="5005912" y="2805961"/>
              <a:ext cx="115026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최적 디바이스</a:t>
              </a:r>
              <a:endParaRPr lang="ko-KR" altLang="en-US" sz="1000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15E6D05-F9EE-49D9-8538-39DCDE74DC9F}"/>
                </a:ext>
              </a:extLst>
            </p:cNvPr>
            <p:cNvSpPr/>
            <p:nvPr/>
          </p:nvSpPr>
          <p:spPr>
            <a:xfrm>
              <a:off x="5005912" y="3084212"/>
              <a:ext cx="115026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00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중간 디바이스</a:t>
              </a:r>
              <a:endParaRPr lang="ko-KR" altLang="en-US" sz="1000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571B40D-E2B5-498D-A3AB-87C281FF559E}"/>
                </a:ext>
              </a:extLst>
            </p:cNvPr>
            <p:cNvSpPr/>
            <p:nvPr/>
          </p:nvSpPr>
          <p:spPr>
            <a:xfrm>
              <a:off x="5005912" y="3354995"/>
              <a:ext cx="115026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00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최악 디바이스</a:t>
              </a:r>
              <a:endParaRPr lang="ko-KR" altLang="en-US" sz="1000" dirty="0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13758F4-BA43-4CEE-8EBA-74C1677F5910}"/>
              </a:ext>
            </a:extLst>
          </p:cNvPr>
          <p:cNvSpPr/>
          <p:nvPr/>
        </p:nvSpPr>
        <p:spPr>
          <a:xfrm>
            <a:off x="5195634" y="6464369"/>
            <a:ext cx="36968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! M.S</a:t>
            </a:r>
            <a:r>
              <a:rPr lang="ko-KR" altLang="en-US" sz="12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는 메모리 부족으로 실행할 수 없는 것을 뜻함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55048958-7148-475C-9903-DF25A04C1F65}"/>
              </a:ext>
            </a:extLst>
          </p:cNvPr>
          <p:cNvSpPr/>
          <p:nvPr/>
        </p:nvSpPr>
        <p:spPr>
          <a:xfrm>
            <a:off x="5057842" y="6525360"/>
            <a:ext cx="144000" cy="144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14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1666</TotalTime>
  <Words>1568</Words>
  <Application>Microsoft Office PowerPoint</Application>
  <PresentationFormat>화면 슬라이드 쇼(4:3)</PresentationFormat>
  <Paragraphs>504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Yoon 윤고딕 520_TT</vt:lpstr>
      <vt:lpstr>맑은 고딕</vt:lpstr>
      <vt:lpstr>Arial</vt:lpstr>
      <vt:lpstr>돋움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현웅</cp:lastModifiedBy>
  <cp:revision>168</cp:revision>
  <dcterms:created xsi:type="dcterms:W3CDTF">2013-09-05T09:43:46Z</dcterms:created>
  <dcterms:modified xsi:type="dcterms:W3CDTF">2020-06-11T14:59:16Z</dcterms:modified>
</cp:coreProperties>
</file>