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7" r:id="rId2"/>
    <p:sldId id="283" r:id="rId3"/>
    <p:sldId id="258" r:id="rId4"/>
    <p:sldId id="259" r:id="rId5"/>
    <p:sldId id="281" r:id="rId6"/>
    <p:sldId id="261" r:id="rId7"/>
    <p:sldId id="260" r:id="rId8"/>
    <p:sldId id="262" r:id="rId9"/>
    <p:sldId id="278" r:id="rId10"/>
    <p:sldId id="280" r:id="rId11"/>
    <p:sldId id="282" r:id="rId12"/>
    <p:sldId id="274"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5" autoAdjust="0"/>
    <p:restoredTop sz="94660"/>
  </p:normalViewPr>
  <p:slideViewPr>
    <p:cSldViewPr snapToGrid="0">
      <p:cViewPr varScale="1">
        <p:scale>
          <a:sx n="128" d="100"/>
          <a:sy n="128" d="100"/>
        </p:scale>
        <p:origin x="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O0 sequence, unit </a:t>
            </a:r>
            <a:r>
              <a:rPr lang="en" altLang="ko-KR" sz="1862" b="0" i="0" u="none" strike="noStrike" baseline="0" dirty="0">
                <a:effectLst/>
              </a:rPr>
              <a:t>evaluation</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240Unit/200bytes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0.999</c:v>
                </c:pt>
                <c:pt idx="1">
                  <c:v>0.999</c:v>
                </c:pt>
                <c:pt idx="2">
                  <c:v>1</c:v>
                </c:pt>
                <c:pt idx="3">
                  <c:v>0.999</c:v>
                </c:pt>
              </c:numCache>
            </c:numRef>
          </c:val>
          <c:extLst>
            <c:ext xmlns:c16="http://schemas.microsoft.com/office/drawing/2014/chart" uri="{C3380CC4-5D6E-409C-BE32-E72D297353CC}">
              <c16:uniqueId val="{00000000-DACA-40A0-8BDC-231EDDDA8270}"/>
            </c:ext>
          </c:extLst>
        </c:ser>
        <c:ser>
          <c:idx val="1"/>
          <c:order val="1"/>
          <c:tx>
            <c:strRef>
              <c:f>Sheet1!$C$1</c:f>
              <c:strCache>
                <c:ptCount val="1"/>
                <c:pt idx="0">
                  <c:v>300Unit/200bytes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0.999</c:v>
                </c:pt>
                <c:pt idx="1">
                  <c:v>0.99399999999999999</c:v>
                </c:pt>
                <c:pt idx="2">
                  <c:v>0.99580000000000002</c:v>
                </c:pt>
                <c:pt idx="3">
                  <c:v>0.995</c:v>
                </c:pt>
              </c:numCache>
            </c:numRef>
          </c:val>
          <c:extLst>
            <c:ext xmlns:c16="http://schemas.microsoft.com/office/drawing/2014/chart" uri="{C3380CC4-5D6E-409C-BE32-E72D297353CC}">
              <c16:uniqueId val="{00000001-DACA-40A0-8BDC-231EDDDA8270}"/>
            </c:ext>
          </c:extLst>
        </c:ser>
        <c:ser>
          <c:idx val="2"/>
          <c:order val="2"/>
          <c:tx>
            <c:strRef>
              <c:f>Sheet1!$D$1</c:f>
              <c:strCache>
                <c:ptCount val="1"/>
                <c:pt idx="0">
                  <c:v>300Unit/300bytes</c:v>
                </c:pt>
              </c:strCache>
            </c:strRef>
          </c:tx>
          <c:spPr>
            <a:solidFill>
              <a:schemeClr val="accent3"/>
            </a:solidFill>
            <a:ln>
              <a:noFill/>
            </a:ln>
            <a:effectLst/>
          </c:spPr>
          <c:invertIfNegative val="0"/>
          <c:cat>
            <c:strRef>
              <c:f>Sheet1!$A$2:$A$5</c:f>
              <c:strCache>
                <c:ptCount val="4"/>
                <c:pt idx="0">
                  <c:v>Accuracy</c:v>
                </c:pt>
                <c:pt idx="1">
                  <c:v>Precision</c:v>
                </c:pt>
                <c:pt idx="2">
                  <c:v>Recall</c:v>
                </c:pt>
                <c:pt idx="3">
                  <c:v>F1-Score</c:v>
                </c:pt>
              </c:strCache>
            </c:strRef>
          </c:cat>
          <c:val>
            <c:numRef>
              <c:f>Sheet1!$D$2:$D$5</c:f>
              <c:numCache>
                <c:formatCode>General</c:formatCode>
                <c:ptCount val="4"/>
                <c:pt idx="0">
                  <c:v>0.999</c:v>
                </c:pt>
                <c:pt idx="1">
                  <c:v>0.999</c:v>
                </c:pt>
                <c:pt idx="2">
                  <c:v>0.999</c:v>
                </c:pt>
                <c:pt idx="3">
                  <c:v>0.999</c:v>
                </c:pt>
              </c:numCache>
            </c:numRef>
          </c:val>
          <c:extLst>
            <c:ext xmlns:c16="http://schemas.microsoft.com/office/drawing/2014/chart" uri="{C3380CC4-5D6E-409C-BE32-E72D297353CC}">
              <c16:uniqueId val="{00000002-DACA-40A0-8BDC-231EDDDA8270}"/>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O1 sequence, unit </a:t>
            </a:r>
            <a:r>
              <a:rPr lang="en" altLang="ko-KR" sz="1862" b="0" i="0" u="none" strike="noStrike" baseline="0" dirty="0">
                <a:effectLst/>
              </a:rPr>
              <a:t>evaluation</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240Unit/200bytes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0.999</c:v>
                </c:pt>
                <c:pt idx="1">
                  <c:v>0.99399999999999999</c:v>
                </c:pt>
                <c:pt idx="2">
                  <c:v>0.995</c:v>
                </c:pt>
                <c:pt idx="3">
                  <c:v>0.995</c:v>
                </c:pt>
              </c:numCache>
            </c:numRef>
          </c:val>
          <c:extLst>
            <c:ext xmlns:c16="http://schemas.microsoft.com/office/drawing/2014/chart" uri="{C3380CC4-5D6E-409C-BE32-E72D297353CC}">
              <c16:uniqueId val="{00000000-2E6A-4159-9B14-1ED31E558441}"/>
            </c:ext>
          </c:extLst>
        </c:ser>
        <c:ser>
          <c:idx val="1"/>
          <c:order val="1"/>
          <c:tx>
            <c:strRef>
              <c:f>Sheet1!$C$1</c:f>
              <c:strCache>
                <c:ptCount val="1"/>
                <c:pt idx="0">
                  <c:v>300Unit/200bytes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0.999</c:v>
                </c:pt>
                <c:pt idx="1">
                  <c:v>0.99099999999999999</c:v>
                </c:pt>
                <c:pt idx="2">
                  <c:v>0.997</c:v>
                </c:pt>
                <c:pt idx="3">
                  <c:v>0.99399999999999999</c:v>
                </c:pt>
              </c:numCache>
            </c:numRef>
          </c:val>
          <c:extLst>
            <c:ext xmlns:c16="http://schemas.microsoft.com/office/drawing/2014/chart" uri="{C3380CC4-5D6E-409C-BE32-E72D297353CC}">
              <c16:uniqueId val="{00000001-2E6A-4159-9B14-1ED31E558441}"/>
            </c:ext>
          </c:extLst>
        </c:ser>
        <c:ser>
          <c:idx val="2"/>
          <c:order val="2"/>
          <c:tx>
            <c:strRef>
              <c:f>Sheet1!$D$1</c:f>
              <c:strCache>
                <c:ptCount val="1"/>
                <c:pt idx="0">
                  <c:v>300Unit/300bytes</c:v>
                </c:pt>
              </c:strCache>
            </c:strRef>
          </c:tx>
          <c:spPr>
            <a:solidFill>
              <a:schemeClr val="accent3"/>
            </a:solidFill>
            <a:ln>
              <a:noFill/>
            </a:ln>
            <a:effectLst/>
          </c:spPr>
          <c:invertIfNegative val="0"/>
          <c:cat>
            <c:strRef>
              <c:f>Sheet1!$A$2:$A$5</c:f>
              <c:strCache>
                <c:ptCount val="4"/>
                <c:pt idx="0">
                  <c:v>Accuracy</c:v>
                </c:pt>
                <c:pt idx="1">
                  <c:v>Precision</c:v>
                </c:pt>
                <c:pt idx="2">
                  <c:v>Recall</c:v>
                </c:pt>
                <c:pt idx="3">
                  <c:v>F1-Score</c:v>
                </c:pt>
              </c:strCache>
            </c:strRef>
          </c:cat>
          <c:val>
            <c:numRef>
              <c:f>Sheet1!$D$2:$D$5</c:f>
              <c:numCache>
                <c:formatCode>General</c:formatCode>
                <c:ptCount val="4"/>
                <c:pt idx="0">
                  <c:v>0.999</c:v>
                </c:pt>
                <c:pt idx="1">
                  <c:v>0.99490000000000001</c:v>
                </c:pt>
                <c:pt idx="2">
                  <c:v>0.997</c:v>
                </c:pt>
                <c:pt idx="3">
                  <c:v>0.996</c:v>
                </c:pt>
              </c:numCache>
            </c:numRef>
          </c:val>
          <c:extLst>
            <c:ext xmlns:c16="http://schemas.microsoft.com/office/drawing/2014/chart" uri="{C3380CC4-5D6E-409C-BE32-E72D297353CC}">
              <c16:uniqueId val="{00000002-2E6A-4159-9B14-1ED31E558441}"/>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O2 sequence, unit </a:t>
            </a:r>
            <a:r>
              <a:rPr lang="en" altLang="ko-KR" sz="1862" b="0" i="0" u="none" strike="noStrike" baseline="0" dirty="0">
                <a:effectLst/>
              </a:rPr>
              <a:t>evaluation</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240Unit/200bytes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0.999</c:v>
                </c:pt>
                <c:pt idx="1">
                  <c:v>0.997</c:v>
                </c:pt>
                <c:pt idx="2">
                  <c:v>0.999</c:v>
                </c:pt>
                <c:pt idx="3">
                  <c:v>0.998</c:v>
                </c:pt>
              </c:numCache>
            </c:numRef>
          </c:val>
          <c:extLst>
            <c:ext xmlns:c16="http://schemas.microsoft.com/office/drawing/2014/chart" uri="{C3380CC4-5D6E-409C-BE32-E72D297353CC}">
              <c16:uniqueId val="{00000000-35A5-49BD-BC92-B98028957167}"/>
            </c:ext>
          </c:extLst>
        </c:ser>
        <c:ser>
          <c:idx val="1"/>
          <c:order val="1"/>
          <c:tx>
            <c:strRef>
              <c:f>Sheet1!$C$1</c:f>
              <c:strCache>
                <c:ptCount val="1"/>
                <c:pt idx="0">
                  <c:v>300Unit/200bytes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0.999</c:v>
                </c:pt>
                <c:pt idx="1">
                  <c:v>0.999</c:v>
                </c:pt>
                <c:pt idx="2">
                  <c:v>1</c:v>
                </c:pt>
                <c:pt idx="3">
                  <c:v>0.999</c:v>
                </c:pt>
              </c:numCache>
            </c:numRef>
          </c:val>
          <c:extLst>
            <c:ext xmlns:c16="http://schemas.microsoft.com/office/drawing/2014/chart" uri="{C3380CC4-5D6E-409C-BE32-E72D297353CC}">
              <c16:uniqueId val="{00000001-35A5-49BD-BC92-B98028957167}"/>
            </c:ext>
          </c:extLst>
        </c:ser>
        <c:ser>
          <c:idx val="2"/>
          <c:order val="2"/>
          <c:tx>
            <c:strRef>
              <c:f>Sheet1!$D$1</c:f>
              <c:strCache>
                <c:ptCount val="1"/>
                <c:pt idx="0">
                  <c:v>300Unit/300bytes</c:v>
                </c:pt>
              </c:strCache>
            </c:strRef>
          </c:tx>
          <c:spPr>
            <a:solidFill>
              <a:schemeClr val="accent3"/>
            </a:solidFill>
            <a:ln>
              <a:noFill/>
            </a:ln>
            <a:effectLst/>
          </c:spPr>
          <c:invertIfNegative val="0"/>
          <c:cat>
            <c:strRef>
              <c:f>Sheet1!$A$2:$A$5</c:f>
              <c:strCache>
                <c:ptCount val="4"/>
                <c:pt idx="0">
                  <c:v>Accuracy</c:v>
                </c:pt>
                <c:pt idx="1">
                  <c:v>Precision</c:v>
                </c:pt>
                <c:pt idx="2">
                  <c:v>Recall</c:v>
                </c:pt>
                <c:pt idx="3">
                  <c:v>F1-Score</c:v>
                </c:pt>
              </c:strCache>
            </c:strRef>
          </c:cat>
          <c:val>
            <c:numRef>
              <c:f>Sheet1!$D$2:$D$5</c:f>
              <c:numCache>
                <c:formatCode>General</c:formatCode>
                <c:ptCount val="4"/>
                <c:pt idx="0">
                  <c:v>0.999</c:v>
                </c:pt>
                <c:pt idx="1">
                  <c:v>0.998</c:v>
                </c:pt>
                <c:pt idx="2">
                  <c:v>0.998</c:v>
                </c:pt>
                <c:pt idx="3">
                  <c:v>0.999</c:v>
                </c:pt>
              </c:numCache>
            </c:numRef>
          </c:val>
          <c:extLst>
            <c:ext xmlns:c16="http://schemas.microsoft.com/office/drawing/2014/chart" uri="{C3380CC4-5D6E-409C-BE32-E72D297353CC}">
              <c16:uniqueId val="{00000002-35A5-49BD-BC92-B98028957167}"/>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O3 sequence, unit </a:t>
            </a:r>
            <a:r>
              <a:rPr lang="en" altLang="ko-KR" sz="1862" b="0" i="0" u="none" strike="noStrike" baseline="0" dirty="0">
                <a:effectLst/>
              </a:rPr>
              <a:t>evaluation</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240Unit/200bytes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0.999</c:v>
                </c:pt>
                <c:pt idx="1">
                  <c:v>0.99780000000000002</c:v>
                </c:pt>
                <c:pt idx="2">
                  <c:v>0.999</c:v>
                </c:pt>
                <c:pt idx="3">
                  <c:v>0.998</c:v>
                </c:pt>
              </c:numCache>
            </c:numRef>
          </c:val>
          <c:extLst>
            <c:ext xmlns:c16="http://schemas.microsoft.com/office/drawing/2014/chart" uri="{C3380CC4-5D6E-409C-BE32-E72D297353CC}">
              <c16:uniqueId val="{00000000-15EA-4751-900B-0F1A3B6A3CC6}"/>
            </c:ext>
          </c:extLst>
        </c:ser>
        <c:ser>
          <c:idx val="1"/>
          <c:order val="1"/>
          <c:tx>
            <c:strRef>
              <c:f>Sheet1!$C$1</c:f>
              <c:strCache>
                <c:ptCount val="1"/>
                <c:pt idx="0">
                  <c:v>300Unit/200bytes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0.999</c:v>
                </c:pt>
                <c:pt idx="1">
                  <c:v>0.999</c:v>
                </c:pt>
                <c:pt idx="2">
                  <c:v>1</c:v>
                </c:pt>
                <c:pt idx="3">
                  <c:v>0.999</c:v>
                </c:pt>
              </c:numCache>
            </c:numRef>
          </c:val>
          <c:extLst>
            <c:ext xmlns:c16="http://schemas.microsoft.com/office/drawing/2014/chart" uri="{C3380CC4-5D6E-409C-BE32-E72D297353CC}">
              <c16:uniqueId val="{00000001-15EA-4751-900B-0F1A3B6A3CC6}"/>
            </c:ext>
          </c:extLst>
        </c:ser>
        <c:ser>
          <c:idx val="2"/>
          <c:order val="2"/>
          <c:tx>
            <c:strRef>
              <c:f>Sheet1!$D$1</c:f>
              <c:strCache>
                <c:ptCount val="1"/>
                <c:pt idx="0">
                  <c:v>300Unit/300bytes</c:v>
                </c:pt>
              </c:strCache>
            </c:strRef>
          </c:tx>
          <c:spPr>
            <a:solidFill>
              <a:schemeClr val="accent3"/>
            </a:solidFill>
            <a:ln>
              <a:noFill/>
            </a:ln>
            <a:effectLst/>
          </c:spPr>
          <c:invertIfNegative val="0"/>
          <c:cat>
            <c:strRef>
              <c:f>Sheet1!$A$2:$A$5</c:f>
              <c:strCache>
                <c:ptCount val="4"/>
                <c:pt idx="0">
                  <c:v>Accuracy</c:v>
                </c:pt>
                <c:pt idx="1">
                  <c:v>Precision</c:v>
                </c:pt>
                <c:pt idx="2">
                  <c:v>Recall</c:v>
                </c:pt>
                <c:pt idx="3">
                  <c:v>F1-Score</c:v>
                </c:pt>
              </c:strCache>
            </c:strRef>
          </c:cat>
          <c:val>
            <c:numRef>
              <c:f>Sheet1!$D$2:$D$5</c:f>
              <c:numCache>
                <c:formatCode>General</c:formatCode>
                <c:ptCount val="4"/>
                <c:pt idx="0">
                  <c:v>0.999</c:v>
                </c:pt>
                <c:pt idx="1">
                  <c:v>0.998</c:v>
                </c:pt>
                <c:pt idx="2">
                  <c:v>0.998</c:v>
                </c:pt>
                <c:pt idx="3">
                  <c:v>0.999</c:v>
                </c:pt>
              </c:numCache>
            </c:numRef>
          </c:val>
          <c:extLst>
            <c:ext xmlns:c16="http://schemas.microsoft.com/office/drawing/2014/chart" uri="{C3380CC4-5D6E-409C-BE32-E72D297353CC}">
              <c16:uniqueId val="{00000002-15EA-4751-900B-0F1A3B6A3CC6}"/>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O0 sequence, unit </a:t>
            </a:r>
            <a:r>
              <a:rPr lang="en-US" altLang="ko-KR" sz="1862" b="0" i="0" u="none" strike="noStrike" baseline="0" dirty="0">
                <a:effectLst/>
              </a:rPr>
              <a:t>evaluation</a:t>
            </a:r>
            <a:r>
              <a:rPr lang="en-US" altLang="ko-KR" sz="1862" b="0" i="0" u="none" strike="noStrike" baseline="0" dirty="0"/>
              <a:t> </a:t>
            </a:r>
            <a:r>
              <a:rPr lang="en-US" altLang="ko-KR" b="1" baseline="0" dirty="0"/>
              <a:t> </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48 Unit/32bytes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c:v>
                </c:pt>
                <c:pt idx="1">
                  <c:v>0.99</c:v>
                </c:pt>
                <c:pt idx="2">
                  <c:v>1</c:v>
                </c:pt>
                <c:pt idx="3">
                  <c:v>0.99</c:v>
                </c:pt>
              </c:numCache>
            </c:numRef>
          </c:val>
          <c:extLst>
            <c:ext xmlns:c16="http://schemas.microsoft.com/office/drawing/2014/chart" uri="{C3380CC4-5D6E-409C-BE32-E72D297353CC}">
              <c16:uniqueId val="{00000000-DACA-40A0-8BDC-231EDDDA8270}"/>
            </c:ext>
          </c:extLst>
        </c:ser>
        <c:ser>
          <c:idx val="1"/>
          <c:order val="1"/>
          <c:tx>
            <c:strRef>
              <c:f>Sheet1!$C$1</c:f>
              <c:strCache>
                <c:ptCount val="1"/>
                <c:pt idx="0">
                  <c:v>48Unit/48bytes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c:v>
                </c:pt>
                <c:pt idx="1">
                  <c:v>0.99</c:v>
                </c:pt>
                <c:pt idx="2">
                  <c:v>1</c:v>
                </c:pt>
                <c:pt idx="3">
                  <c:v>0.99</c:v>
                </c:pt>
              </c:numCache>
            </c:numRef>
          </c:val>
          <c:extLst>
            <c:ext xmlns:c16="http://schemas.microsoft.com/office/drawing/2014/chart" uri="{C3380CC4-5D6E-409C-BE32-E72D297353CC}">
              <c16:uniqueId val="{00000001-DACA-40A0-8BDC-231EDDDA8270}"/>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O1 sequence, unit </a:t>
            </a:r>
            <a:r>
              <a:rPr lang="en-US" altLang="ko-KR" sz="1862" b="0" i="0" u="none" strike="noStrike" baseline="0" dirty="0">
                <a:effectLst/>
              </a:rPr>
              <a:t>evaluation</a:t>
            </a:r>
            <a:r>
              <a:rPr lang="en-US" altLang="ko-KR" sz="1862" b="0" i="0" u="none" strike="noStrike" baseline="0" dirty="0"/>
              <a:t> </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48 Unit/32bytes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c:v>
                </c:pt>
                <c:pt idx="1">
                  <c:v>0.98</c:v>
                </c:pt>
                <c:pt idx="2">
                  <c:v>0.99</c:v>
                </c:pt>
                <c:pt idx="3">
                  <c:v>0.98</c:v>
                </c:pt>
              </c:numCache>
            </c:numRef>
          </c:val>
          <c:extLst>
            <c:ext xmlns:c16="http://schemas.microsoft.com/office/drawing/2014/chart" uri="{C3380CC4-5D6E-409C-BE32-E72D297353CC}">
              <c16:uniqueId val="{00000000-D108-4252-AA18-4DBDB5EEAE5B}"/>
            </c:ext>
          </c:extLst>
        </c:ser>
        <c:ser>
          <c:idx val="1"/>
          <c:order val="1"/>
          <c:tx>
            <c:strRef>
              <c:f>Sheet1!$C$1</c:f>
              <c:strCache>
                <c:ptCount val="1"/>
                <c:pt idx="0">
                  <c:v>48Unit/48bytes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c:v>
                </c:pt>
                <c:pt idx="1">
                  <c:v>0.99</c:v>
                </c:pt>
                <c:pt idx="2">
                  <c:v>0.99</c:v>
                </c:pt>
                <c:pt idx="3">
                  <c:v>0.99</c:v>
                </c:pt>
              </c:numCache>
            </c:numRef>
          </c:val>
          <c:extLst>
            <c:ext xmlns:c16="http://schemas.microsoft.com/office/drawing/2014/chart" uri="{C3380CC4-5D6E-409C-BE32-E72D297353CC}">
              <c16:uniqueId val="{00000001-D108-4252-AA18-4DBDB5EEAE5B}"/>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O2 sequence, unit </a:t>
            </a:r>
            <a:r>
              <a:rPr lang="en-US" altLang="ko-KR" sz="1862" b="0" i="0" u="none" strike="noStrike" baseline="0" dirty="0">
                <a:effectLst/>
              </a:rPr>
              <a:t>evaluation</a:t>
            </a:r>
            <a:r>
              <a:rPr lang="en-US" altLang="ko-KR" sz="1862" b="0" i="0" u="none" strike="noStrike" baseline="0" dirty="0"/>
              <a:t> </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48 Unit/32bytes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c:v>
                </c:pt>
                <c:pt idx="1">
                  <c:v>0.97</c:v>
                </c:pt>
                <c:pt idx="2">
                  <c:v>0.97</c:v>
                </c:pt>
                <c:pt idx="3">
                  <c:v>0.98</c:v>
                </c:pt>
              </c:numCache>
            </c:numRef>
          </c:val>
          <c:extLst>
            <c:ext xmlns:c16="http://schemas.microsoft.com/office/drawing/2014/chart" uri="{C3380CC4-5D6E-409C-BE32-E72D297353CC}">
              <c16:uniqueId val="{00000000-9CD2-4DCE-B3B9-8EA9C47B5BBC}"/>
            </c:ext>
          </c:extLst>
        </c:ser>
        <c:ser>
          <c:idx val="1"/>
          <c:order val="1"/>
          <c:tx>
            <c:strRef>
              <c:f>Sheet1!$C$1</c:f>
              <c:strCache>
                <c:ptCount val="1"/>
                <c:pt idx="0">
                  <c:v>48Unit/48bytes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c:v>
                </c:pt>
                <c:pt idx="1">
                  <c:v>0.98</c:v>
                </c:pt>
                <c:pt idx="2">
                  <c:v>0.99</c:v>
                </c:pt>
                <c:pt idx="3">
                  <c:v>0.99</c:v>
                </c:pt>
              </c:numCache>
            </c:numRef>
          </c:val>
          <c:extLst>
            <c:ext xmlns:c16="http://schemas.microsoft.com/office/drawing/2014/chart" uri="{C3380CC4-5D6E-409C-BE32-E72D297353CC}">
              <c16:uniqueId val="{00000001-9CD2-4DCE-B3B9-8EA9C47B5BBC}"/>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b="1" baseline="0" dirty="0"/>
              <a:t>O3 sequence, unit </a:t>
            </a:r>
            <a:r>
              <a:rPr lang="en-US" altLang="ko-KR" sz="1862" b="0" i="0" u="none" strike="noStrike" baseline="0" dirty="0">
                <a:effectLst/>
              </a:rPr>
              <a:t>evaluation</a:t>
            </a:r>
            <a:r>
              <a:rPr lang="en-US" altLang="ko-KR" sz="1862" b="0" i="0" u="none" strike="noStrike" baseline="0" dirty="0"/>
              <a:t> </a:t>
            </a:r>
            <a:endParaRPr lang="ko-KR"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48 Unit/32bytes</c:v>
                </c:pt>
              </c:strCache>
            </c:strRef>
          </c:tx>
          <c:spPr>
            <a:solidFill>
              <a:schemeClr val="accent1"/>
            </a:solidFill>
            <a:ln>
              <a:noFill/>
            </a:ln>
            <a:effectLst/>
          </c:spPr>
          <c:invertIfNegative val="0"/>
          <c:cat>
            <c:strRef>
              <c:f>Sheet1!$A$2:$A$5</c:f>
              <c:strCache>
                <c:ptCount val="4"/>
                <c:pt idx="0">
                  <c:v>Accuracy</c:v>
                </c:pt>
                <c:pt idx="1">
                  <c:v>Precision</c:v>
                </c:pt>
                <c:pt idx="2">
                  <c:v>Recall</c:v>
                </c:pt>
                <c:pt idx="3">
                  <c:v>F1-Score</c:v>
                </c:pt>
              </c:strCache>
            </c:strRef>
          </c:cat>
          <c:val>
            <c:numRef>
              <c:f>Sheet1!$B$2:$B$5</c:f>
              <c:numCache>
                <c:formatCode>General</c:formatCode>
                <c:ptCount val="4"/>
                <c:pt idx="0">
                  <c:v>0.99</c:v>
                </c:pt>
                <c:pt idx="1">
                  <c:v>0.97</c:v>
                </c:pt>
                <c:pt idx="2">
                  <c:v>0.99</c:v>
                </c:pt>
                <c:pt idx="3">
                  <c:v>0.98</c:v>
                </c:pt>
              </c:numCache>
            </c:numRef>
          </c:val>
          <c:extLst>
            <c:ext xmlns:c16="http://schemas.microsoft.com/office/drawing/2014/chart" uri="{C3380CC4-5D6E-409C-BE32-E72D297353CC}">
              <c16:uniqueId val="{00000000-9395-498D-AF60-4BEEF1F20D1E}"/>
            </c:ext>
          </c:extLst>
        </c:ser>
        <c:ser>
          <c:idx val="1"/>
          <c:order val="1"/>
          <c:tx>
            <c:strRef>
              <c:f>Sheet1!$C$1</c:f>
              <c:strCache>
                <c:ptCount val="1"/>
                <c:pt idx="0">
                  <c:v>48Unit/48bytes</c:v>
                </c:pt>
              </c:strCache>
            </c:strRef>
          </c:tx>
          <c:spPr>
            <a:solidFill>
              <a:schemeClr val="accent2"/>
            </a:solidFill>
            <a:ln>
              <a:noFill/>
            </a:ln>
            <a:effectLst/>
          </c:spPr>
          <c:invertIfNegative val="0"/>
          <c:cat>
            <c:strRef>
              <c:f>Sheet1!$A$2:$A$5</c:f>
              <c:strCache>
                <c:ptCount val="4"/>
                <c:pt idx="0">
                  <c:v>Accuracy</c:v>
                </c:pt>
                <c:pt idx="1">
                  <c:v>Precision</c:v>
                </c:pt>
                <c:pt idx="2">
                  <c:v>Recall</c:v>
                </c:pt>
                <c:pt idx="3">
                  <c:v>F1-Score</c:v>
                </c:pt>
              </c:strCache>
            </c:strRef>
          </c:cat>
          <c:val>
            <c:numRef>
              <c:f>Sheet1!$C$2:$C$5</c:f>
              <c:numCache>
                <c:formatCode>General</c:formatCode>
                <c:ptCount val="4"/>
                <c:pt idx="0">
                  <c:v>0.99</c:v>
                </c:pt>
                <c:pt idx="1">
                  <c:v>0.99</c:v>
                </c:pt>
                <c:pt idx="2">
                  <c:v>0.99</c:v>
                </c:pt>
                <c:pt idx="3">
                  <c:v>0.99</c:v>
                </c:pt>
              </c:numCache>
            </c:numRef>
          </c:val>
          <c:extLst>
            <c:ext xmlns:c16="http://schemas.microsoft.com/office/drawing/2014/chart" uri="{C3380CC4-5D6E-409C-BE32-E72D297353CC}">
              <c16:uniqueId val="{00000001-9395-498D-AF60-4BEEF1F20D1E}"/>
            </c:ext>
          </c:extLst>
        </c:ser>
        <c:dLbls>
          <c:showLegendKey val="0"/>
          <c:showVal val="0"/>
          <c:showCatName val="0"/>
          <c:showSerName val="0"/>
          <c:showPercent val="0"/>
          <c:showBubbleSize val="0"/>
        </c:dLbls>
        <c:gapWidth val="219"/>
        <c:overlap val="-27"/>
        <c:axId val="847950287"/>
        <c:axId val="858365375"/>
      </c:barChart>
      <c:catAx>
        <c:axId val="84795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58365375"/>
        <c:crosses val="autoZero"/>
        <c:auto val="1"/>
        <c:lblAlgn val="ctr"/>
        <c:lblOffset val="100"/>
        <c:noMultiLvlLbl val="0"/>
      </c:catAx>
      <c:valAx>
        <c:axId val="858365375"/>
        <c:scaling>
          <c:orientation val="minMax"/>
          <c:max val="1.02"/>
          <c:min val="0.960000000000000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847950287"/>
        <c:crosses val="autoZero"/>
        <c:crossBetween val="between"/>
        <c:majorUnit val="2.0000000000000004E-2"/>
        <c:min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78E14-B83A-4E92-AAEF-7F76C3FFC8AB}" type="datetimeFigureOut">
              <a:rPr lang="ko-KR" altLang="en-US" smtClean="0"/>
              <a:t>2020. 8. 10.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71B4B-511C-4080-82E9-A7089CBE3AAA}" type="slidenum">
              <a:rPr lang="ko-KR" altLang="en-US" smtClean="0"/>
              <a:t>‹#›</a:t>
            </a:fld>
            <a:endParaRPr lang="ko-KR" altLang="en-US"/>
          </a:p>
        </p:txBody>
      </p:sp>
    </p:spTree>
    <p:extLst>
      <p:ext uri="{BB962C8B-B14F-4D97-AF65-F5344CB8AC3E}">
        <p14:creationId xmlns:p14="http://schemas.microsoft.com/office/powerpoint/2010/main" val="395848839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35803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69247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289673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395895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254847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72246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315240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10520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62509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14741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5D3ED11-55B4-44EA-BA3D-7281BD220B0A}" type="datetimeFigureOut">
              <a:rPr lang="ko-KR" altLang="en-US" smtClean="0"/>
              <a:t>2020. 8. 10.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154930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3ED11-55B4-44EA-BA3D-7281BD220B0A}" type="datetimeFigureOut">
              <a:rPr lang="ko-KR" altLang="en-US" smtClean="0"/>
              <a:t>2020. 8. 10.</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7EFD9-74AD-4546-A92E-00D930C9BF69}" type="slidenum">
              <a:rPr lang="ko-KR" altLang="en-US" smtClean="0"/>
              <a:t>‹#›</a:t>
            </a:fld>
            <a:endParaRPr lang="ko-KR" altLang="en-US"/>
          </a:p>
        </p:txBody>
      </p:sp>
    </p:spTree>
    <p:extLst>
      <p:ext uri="{BB962C8B-B14F-4D97-AF65-F5344CB8AC3E}">
        <p14:creationId xmlns:p14="http://schemas.microsoft.com/office/powerpoint/2010/main" val="129467160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87564" y="1557131"/>
            <a:ext cx="10416871" cy="3199448"/>
          </a:xfrm>
        </p:spPr>
        <p:txBody>
          <a:bodyPr>
            <a:normAutofit fontScale="90000"/>
          </a:bodyPr>
          <a:lstStyle/>
          <a:p>
            <a:pPr algn="ctr">
              <a:lnSpc>
                <a:spcPct val="150000"/>
              </a:lnSpc>
            </a:pPr>
            <a:r>
              <a:rPr lang="en-US" altLang="ko-KR" sz="5600" dirty="0"/>
              <a:t>A Study on the Machine Learning Technology of Extracting function identifying to Binary Target</a:t>
            </a:r>
            <a:br>
              <a:rPr lang="en-US" altLang="ko-KR" dirty="0"/>
            </a:br>
            <a:br>
              <a:rPr lang="en-US" altLang="ko-KR" dirty="0"/>
            </a:br>
            <a:br>
              <a:rPr lang="en-US" altLang="ko-KR" sz="2000" dirty="0"/>
            </a:br>
            <a:br>
              <a:rPr lang="en-US" altLang="ko-KR" sz="2000" dirty="0"/>
            </a:br>
            <a:r>
              <a:rPr lang="en-US" altLang="ko-KR" sz="2000" dirty="0"/>
              <a:t> </a:t>
            </a:r>
            <a:r>
              <a:rPr lang="en-US" altLang="ko-KR" sz="2000" dirty="0" err="1"/>
              <a:t>Hansung</a:t>
            </a:r>
            <a:r>
              <a:rPr lang="en-US" altLang="ko-KR" sz="2000" dirty="0"/>
              <a:t> University  - </a:t>
            </a:r>
            <a:r>
              <a:rPr lang="en-US" altLang="ko-KR" sz="2000" dirty="0" err="1"/>
              <a:t>DuHyeuk</a:t>
            </a:r>
            <a:r>
              <a:rPr lang="en-US" altLang="ko-KR" sz="2000" dirty="0"/>
              <a:t> Jang</a:t>
            </a:r>
            <a:endParaRPr lang="ko-KR" altLang="en-US" sz="2000" dirty="0"/>
          </a:p>
        </p:txBody>
      </p:sp>
    </p:spTree>
    <p:extLst>
      <p:ext uri="{BB962C8B-B14F-4D97-AF65-F5344CB8AC3E}">
        <p14:creationId xmlns:p14="http://schemas.microsoft.com/office/powerpoint/2010/main" val="85014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476190" y="949940"/>
            <a:ext cx="11715810" cy="807740"/>
          </a:xfrm>
        </p:spPr>
        <p:txBody>
          <a:bodyPr>
            <a:normAutofit fontScale="90000"/>
          </a:bodyPr>
          <a:lstStyle/>
          <a:p>
            <a:pPr fontAlgn="base">
              <a:lnSpc>
                <a:spcPct val="150000"/>
              </a:lnSpc>
            </a:pPr>
            <a:r>
              <a:rPr lang="ko-KR" altLang="en-US" sz="2400" dirty="0"/>
              <a:t>⦁</a:t>
            </a:r>
            <a:r>
              <a:rPr lang="en-US" altLang="ko-KR" sz="2400" dirty="0"/>
              <a:t> Using</a:t>
            </a:r>
            <a:r>
              <a:rPr lang="ko-KR" altLang="en-US" sz="2400" dirty="0"/>
              <a:t> </a:t>
            </a:r>
            <a:r>
              <a:rPr lang="en-US" altLang="ko-KR" sz="2400" dirty="0"/>
              <a:t>5 Fold </a:t>
            </a:r>
            <a:r>
              <a:rPr lang="en-US" altLang="ko-KR" sz="2400" dirty="0" err="1"/>
              <a:t>Crossvalidation</a:t>
            </a:r>
            <a:r>
              <a:rPr lang="en-US" altLang="ko-KR" sz="2400" dirty="0"/>
              <a:t>/ epoch 4</a:t>
            </a:r>
            <a:br>
              <a:rPr lang="en-US" altLang="ko-KR" sz="2400" dirty="0"/>
            </a:br>
            <a:endParaRPr lang="ko-KR" altLang="en-US" sz="2000" dirty="0">
              <a:solidFill>
                <a:srgbClr val="FF0000"/>
              </a:solidFill>
            </a:endParaRPr>
          </a:p>
        </p:txBody>
      </p:sp>
      <p:sp>
        <p:nvSpPr>
          <p:cNvPr id="5" name="직사각형 4"/>
          <p:cNvSpPr/>
          <p:nvPr/>
        </p:nvSpPr>
        <p:spPr>
          <a:xfrm>
            <a:off x="104838" y="242054"/>
            <a:ext cx="11982323" cy="707886"/>
          </a:xfrm>
          <a:prstGeom prst="rect">
            <a:avLst/>
          </a:prstGeom>
        </p:spPr>
        <p:txBody>
          <a:bodyPr wrap="square">
            <a:spAutoFit/>
          </a:bodyPr>
          <a:lstStyle/>
          <a:p>
            <a:r>
              <a:rPr lang="en-US" altLang="ko-KR" sz="4000" dirty="0"/>
              <a:t>4. </a:t>
            </a:r>
            <a:r>
              <a:rPr lang="en-US" altLang="ko-KR" sz="2500" b="1" dirty="0"/>
              <a:t>Machine Learning </a:t>
            </a:r>
            <a:r>
              <a:rPr lang="en" altLang="ko-KR" sz="2500" b="1" dirty="0"/>
              <a:t>the length of the sequence by multiple bytes, not by each byte</a:t>
            </a:r>
            <a:r>
              <a:rPr lang="en" altLang="ko-KR" sz="4000" b="1" dirty="0"/>
              <a:t>.</a:t>
            </a:r>
            <a:r>
              <a:rPr lang="en-US" altLang="ko-KR" sz="4000" dirty="0"/>
              <a:t> </a:t>
            </a:r>
            <a:endParaRPr lang="ko-KR" altLang="en-US" sz="4000" dirty="0">
              <a:effectLst/>
            </a:endParaRPr>
          </a:p>
        </p:txBody>
      </p:sp>
      <p:graphicFrame>
        <p:nvGraphicFramePr>
          <p:cNvPr id="6" name="차트 5">
            <a:extLst>
              <a:ext uri="{FF2B5EF4-FFF2-40B4-BE49-F238E27FC236}">
                <a16:creationId xmlns:a16="http://schemas.microsoft.com/office/drawing/2014/main" id="{4333C9F3-9FD8-4686-8A8C-43078518B7B1}"/>
              </a:ext>
            </a:extLst>
          </p:cNvPr>
          <p:cNvGraphicFramePr/>
          <p:nvPr>
            <p:extLst>
              <p:ext uri="{D42A27DB-BD31-4B8C-83A1-F6EECF244321}">
                <p14:modId xmlns:p14="http://schemas.microsoft.com/office/powerpoint/2010/main" val="1597206889"/>
              </p:ext>
            </p:extLst>
          </p:nvPr>
        </p:nvGraphicFramePr>
        <p:xfrm>
          <a:off x="595757" y="2211184"/>
          <a:ext cx="5345489" cy="1940669"/>
        </p:xfrm>
        <a:graphic>
          <a:graphicData uri="http://schemas.openxmlformats.org/drawingml/2006/chart">
            <c:chart xmlns:c="http://schemas.openxmlformats.org/drawingml/2006/chart" xmlns:r="http://schemas.openxmlformats.org/officeDocument/2006/relationships" r:id="rId2"/>
          </a:graphicData>
        </a:graphic>
      </p:graphicFrame>
      <p:sp>
        <p:nvSpPr>
          <p:cNvPr id="7" name="직사각형 6">
            <a:extLst>
              <a:ext uri="{FF2B5EF4-FFF2-40B4-BE49-F238E27FC236}">
                <a16:creationId xmlns:a16="http://schemas.microsoft.com/office/drawing/2014/main" id="{B6524C93-B8A1-4039-9C4F-35CE6D5F60E1}"/>
              </a:ext>
            </a:extLst>
          </p:cNvPr>
          <p:cNvSpPr/>
          <p:nvPr/>
        </p:nvSpPr>
        <p:spPr>
          <a:xfrm>
            <a:off x="595757" y="1376660"/>
            <a:ext cx="8568563" cy="8345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700" dirty="0"/>
              <a:t>Sequence-hidden unit</a:t>
            </a:r>
            <a:r>
              <a:rPr lang="ko-KR" altLang="en-US" sz="1700" dirty="0"/>
              <a:t> </a:t>
            </a:r>
            <a:r>
              <a:rPr lang="en-US" altLang="ko-KR" sz="1700" dirty="0"/>
              <a:t>:  (1)200-240 / (2) 200-300 / (3) 300-300</a:t>
            </a:r>
          </a:p>
          <a:p>
            <a:pPr marL="285750" indent="-285750">
              <a:lnSpc>
                <a:spcPct val="150000"/>
              </a:lnSpc>
              <a:buFont typeface="Arial" panose="020B0604020202020204" pitchFamily="34" charset="0"/>
              <a:buChar char="•"/>
            </a:pPr>
            <a:r>
              <a:rPr lang="en-US" altLang="ko-KR" sz="1700" b="1" dirty="0">
                <a:solidFill>
                  <a:srgbClr val="FF0000"/>
                </a:solidFill>
              </a:rPr>
              <a:t>F1-score  = 0.99</a:t>
            </a:r>
          </a:p>
        </p:txBody>
      </p:sp>
      <p:graphicFrame>
        <p:nvGraphicFramePr>
          <p:cNvPr id="8" name="차트 7">
            <a:extLst>
              <a:ext uri="{FF2B5EF4-FFF2-40B4-BE49-F238E27FC236}">
                <a16:creationId xmlns:a16="http://schemas.microsoft.com/office/drawing/2014/main" id="{BD82A5F4-8B12-4A15-84B3-52F0761A70FC}"/>
              </a:ext>
            </a:extLst>
          </p:cNvPr>
          <p:cNvGraphicFramePr/>
          <p:nvPr>
            <p:extLst>
              <p:ext uri="{D42A27DB-BD31-4B8C-83A1-F6EECF244321}">
                <p14:modId xmlns:p14="http://schemas.microsoft.com/office/powerpoint/2010/main" val="2210031308"/>
              </p:ext>
            </p:extLst>
          </p:nvPr>
        </p:nvGraphicFramePr>
        <p:xfrm>
          <a:off x="6334095" y="2211184"/>
          <a:ext cx="5345489" cy="19406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8">
            <a:extLst>
              <a:ext uri="{FF2B5EF4-FFF2-40B4-BE49-F238E27FC236}">
                <a16:creationId xmlns:a16="http://schemas.microsoft.com/office/drawing/2014/main" id="{2165DC01-DA68-4A06-A8C7-CF52FB9BFE2D}"/>
              </a:ext>
            </a:extLst>
          </p:cNvPr>
          <p:cNvGraphicFramePr/>
          <p:nvPr>
            <p:extLst>
              <p:ext uri="{D42A27DB-BD31-4B8C-83A1-F6EECF244321}">
                <p14:modId xmlns:p14="http://schemas.microsoft.com/office/powerpoint/2010/main" val="931204439"/>
              </p:ext>
            </p:extLst>
          </p:nvPr>
        </p:nvGraphicFramePr>
        <p:xfrm>
          <a:off x="595757" y="4415904"/>
          <a:ext cx="5345489" cy="19406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차트 9">
            <a:extLst>
              <a:ext uri="{FF2B5EF4-FFF2-40B4-BE49-F238E27FC236}">
                <a16:creationId xmlns:a16="http://schemas.microsoft.com/office/drawing/2014/main" id="{2FDF98B8-0B2D-4AA5-AB5E-CF24136D641A}"/>
              </a:ext>
            </a:extLst>
          </p:cNvPr>
          <p:cNvGraphicFramePr/>
          <p:nvPr>
            <p:extLst>
              <p:ext uri="{D42A27DB-BD31-4B8C-83A1-F6EECF244321}">
                <p14:modId xmlns:p14="http://schemas.microsoft.com/office/powerpoint/2010/main" val="2606217577"/>
              </p:ext>
            </p:extLst>
          </p:nvPr>
        </p:nvGraphicFramePr>
        <p:xfrm>
          <a:off x="6334095" y="4415904"/>
          <a:ext cx="5345489" cy="194066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0184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476190" y="949940"/>
            <a:ext cx="11715810" cy="807740"/>
          </a:xfrm>
        </p:spPr>
        <p:txBody>
          <a:bodyPr>
            <a:normAutofit fontScale="90000"/>
          </a:bodyPr>
          <a:lstStyle/>
          <a:p>
            <a:pPr fontAlgn="base">
              <a:lnSpc>
                <a:spcPct val="150000"/>
              </a:lnSpc>
            </a:pPr>
            <a:r>
              <a:rPr lang="ko-KR" altLang="en-US" sz="2400" dirty="0"/>
              <a:t>⦁ </a:t>
            </a:r>
            <a:r>
              <a:rPr lang="en-US" altLang="ko-KR" sz="2400" dirty="0"/>
              <a:t>10 Fold </a:t>
            </a:r>
            <a:r>
              <a:rPr lang="en-US" altLang="ko-KR" sz="2400" dirty="0" err="1"/>
              <a:t>Crossvalidation</a:t>
            </a:r>
            <a:r>
              <a:rPr lang="en-US" altLang="ko-KR" sz="2400" dirty="0"/>
              <a:t>/ epoch 10</a:t>
            </a:r>
            <a:br>
              <a:rPr lang="en-US" altLang="ko-KR" sz="2400" dirty="0"/>
            </a:br>
            <a:endParaRPr lang="ko-KR" altLang="en-US" sz="2000" dirty="0">
              <a:solidFill>
                <a:srgbClr val="FF0000"/>
              </a:solidFill>
            </a:endParaRPr>
          </a:p>
        </p:txBody>
      </p:sp>
      <p:sp>
        <p:nvSpPr>
          <p:cNvPr id="5" name="직사각형 4"/>
          <p:cNvSpPr/>
          <p:nvPr/>
        </p:nvSpPr>
        <p:spPr>
          <a:xfrm>
            <a:off x="104838" y="242054"/>
            <a:ext cx="11982323" cy="507831"/>
          </a:xfrm>
          <a:prstGeom prst="rect">
            <a:avLst/>
          </a:prstGeom>
        </p:spPr>
        <p:txBody>
          <a:bodyPr wrap="square">
            <a:spAutoFit/>
          </a:bodyPr>
          <a:lstStyle/>
          <a:p>
            <a:r>
              <a:rPr lang="en-US" altLang="ko-KR" sz="2700" dirty="0"/>
              <a:t>4. </a:t>
            </a:r>
            <a:r>
              <a:rPr lang="en-US" altLang="ko-KR" sz="2700" b="1" dirty="0"/>
              <a:t>Machine Learning </a:t>
            </a:r>
            <a:r>
              <a:rPr lang="en" altLang="ko-KR" sz="2700" dirty="0"/>
              <a:t>sequence length by cutting N-byte around the beginning</a:t>
            </a:r>
            <a:r>
              <a:rPr lang="en-US" altLang="ko-KR" sz="2700" dirty="0"/>
              <a:t>(2)   </a:t>
            </a:r>
            <a:endParaRPr lang="ko-KR" altLang="en-US" sz="2700" dirty="0">
              <a:effectLst/>
            </a:endParaRPr>
          </a:p>
        </p:txBody>
      </p:sp>
      <p:graphicFrame>
        <p:nvGraphicFramePr>
          <p:cNvPr id="6" name="차트 5">
            <a:extLst>
              <a:ext uri="{FF2B5EF4-FFF2-40B4-BE49-F238E27FC236}">
                <a16:creationId xmlns:a16="http://schemas.microsoft.com/office/drawing/2014/main" id="{4333C9F3-9FD8-4686-8A8C-43078518B7B1}"/>
              </a:ext>
            </a:extLst>
          </p:cNvPr>
          <p:cNvGraphicFramePr/>
          <p:nvPr>
            <p:extLst>
              <p:ext uri="{D42A27DB-BD31-4B8C-83A1-F6EECF244321}">
                <p14:modId xmlns:p14="http://schemas.microsoft.com/office/powerpoint/2010/main" val="1640951145"/>
              </p:ext>
            </p:extLst>
          </p:nvPr>
        </p:nvGraphicFramePr>
        <p:xfrm>
          <a:off x="595757" y="2211184"/>
          <a:ext cx="5345489" cy="1940669"/>
        </p:xfrm>
        <a:graphic>
          <a:graphicData uri="http://schemas.openxmlformats.org/drawingml/2006/chart">
            <c:chart xmlns:c="http://schemas.openxmlformats.org/drawingml/2006/chart" xmlns:r="http://schemas.openxmlformats.org/officeDocument/2006/relationships" r:id="rId2"/>
          </a:graphicData>
        </a:graphic>
      </p:graphicFrame>
      <p:sp>
        <p:nvSpPr>
          <p:cNvPr id="7" name="직사각형 6">
            <a:extLst>
              <a:ext uri="{FF2B5EF4-FFF2-40B4-BE49-F238E27FC236}">
                <a16:creationId xmlns:a16="http://schemas.microsoft.com/office/drawing/2014/main" id="{B6524C93-B8A1-4039-9C4F-35CE6D5F60E1}"/>
              </a:ext>
            </a:extLst>
          </p:cNvPr>
          <p:cNvSpPr/>
          <p:nvPr/>
        </p:nvSpPr>
        <p:spPr>
          <a:xfrm>
            <a:off x="595757" y="1376660"/>
            <a:ext cx="8568563" cy="8345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700" dirty="0"/>
              <a:t>Sequence-hidden unit</a:t>
            </a:r>
            <a:r>
              <a:rPr lang="ko-KR" altLang="en-US" sz="1700" dirty="0"/>
              <a:t> </a:t>
            </a:r>
            <a:r>
              <a:rPr lang="en-US" altLang="ko-KR" sz="1700" dirty="0"/>
              <a:t>:  (1) 32-48 / (2) 48-48 / (3) 32-64 / (4) 48-64</a:t>
            </a:r>
          </a:p>
          <a:p>
            <a:pPr marL="285750" indent="-285750">
              <a:lnSpc>
                <a:spcPct val="150000"/>
              </a:lnSpc>
              <a:buFont typeface="Arial" panose="020B0604020202020204" pitchFamily="34" charset="0"/>
              <a:buChar char="•"/>
            </a:pPr>
            <a:r>
              <a:rPr lang="en-US" altLang="ko-KR" sz="1700" b="1" dirty="0">
                <a:solidFill>
                  <a:srgbClr val="FF0000"/>
                </a:solidFill>
              </a:rPr>
              <a:t>F1-score  = 0.98 ~ 99 / round equal result hidden unit 48, 64</a:t>
            </a:r>
          </a:p>
        </p:txBody>
      </p:sp>
      <p:graphicFrame>
        <p:nvGraphicFramePr>
          <p:cNvPr id="11" name="차트 10">
            <a:extLst>
              <a:ext uri="{FF2B5EF4-FFF2-40B4-BE49-F238E27FC236}">
                <a16:creationId xmlns:a16="http://schemas.microsoft.com/office/drawing/2014/main" id="{4BB2A704-1474-466A-9183-761DF3841565}"/>
              </a:ext>
            </a:extLst>
          </p:cNvPr>
          <p:cNvGraphicFramePr/>
          <p:nvPr>
            <p:extLst>
              <p:ext uri="{D42A27DB-BD31-4B8C-83A1-F6EECF244321}">
                <p14:modId xmlns:p14="http://schemas.microsoft.com/office/powerpoint/2010/main" val="1509516345"/>
              </p:ext>
            </p:extLst>
          </p:nvPr>
        </p:nvGraphicFramePr>
        <p:xfrm>
          <a:off x="6338510" y="2211184"/>
          <a:ext cx="5345489" cy="19406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차트 11">
            <a:extLst>
              <a:ext uri="{FF2B5EF4-FFF2-40B4-BE49-F238E27FC236}">
                <a16:creationId xmlns:a16="http://schemas.microsoft.com/office/drawing/2014/main" id="{39747108-D223-42E6-8F93-F4872E91C068}"/>
              </a:ext>
            </a:extLst>
          </p:cNvPr>
          <p:cNvGraphicFramePr/>
          <p:nvPr>
            <p:extLst>
              <p:ext uri="{D42A27DB-BD31-4B8C-83A1-F6EECF244321}">
                <p14:modId xmlns:p14="http://schemas.microsoft.com/office/powerpoint/2010/main" val="3566630291"/>
              </p:ext>
            </p:extLst>
          </p:nvPr>
        </p:nvGraphicFramePr>
        <p:xfrm>
          <a:off x="595757" y="4395584"/>
          <a:ext cx="5345489" cy="19406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차트 12">
            <a:extLst>
              <a:ext uri="{FF2B5EF4-FFF2-40B4-BE49-F238E27FC236}">
                <a16:creationId xmlns:a16="http://schemas.microsoft.com/office/drawing/2014/main" id="{2AB728D0-152E-43CE-82E0-246C5709CE37}"/>
              </a:ext>
            </a:extLst>
          </p:cNvPr>
          <p:cNvGraphicFramePr/>
          <p:nvPr>
            <p:extLst>
              <p:ext uri="{D42A27DB-BD31-4B8C-83A1-F6EECF244321}">
                <p14:modId xmlns:p14="http://schemas.microsoft.com/office/powerpoint/2010/main" val="3890882608"/>
              </p:ext>
            </p:extLst>
          </p:nvPr>
        </p:nvGraphicFramePr>
        <p:xfrm>
          <a:off x="6334095" y="4395584"/>
          <a:ext cx="5345489" cy="194066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8209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9F0EA1-0BCC-4323-B887-532EC8893DEB}"/>
              </a:ext>
            </a:extLst>
          </p:cNvPr>
          <p:cNvSpPr>
            <a:spLocks noGrp="1"/>
          </p:cNvSpPr>
          <p:nvPr>
            <p:ph type="title"/>
          </p:nvPr>
        </p:nvSpPr>
        <p:spPr>
          <a:xfrm>
            <a:off x="595757" y="1"/>
            <a:ext cx="10163034" cy="1117600"/>
          </a:xfrm>
        </p:spPr>
        <p:txBody>
          <a:bodyPr>
            <a:normAutofit/>
          </a:bodyPr>
          <a:lstStyle/>
          <a:p>
            <a:r>
              <a:rPr lang="en-US" altLang="ko-KR" sz="4000" dirty="0"/>
              <a:t>5. Result</a:t>
            </a:r>
            <a:endParaRPr lang="ko-KR" altLang="en-US" sz="4000" dirty="0"/>
          </a:p>
        </p:txBody>
      </p:sp>
      <p:sp>
        <p:nvSpPr>
          <p:cNvPr id="3" name="내용 개체 틀 2">
            <a:extLst>
              <a:ext uri="{FF2B5EF4-FFF2-40B4-BE49-F238E27FC236}">
                <a16:creationId xmlns:a16="http://schemas.microsoft.com/office/drawing/2014/main" id="{B42C36D4-67F5-4F83-A4C3-E9F6E4EB1A8F}"/>
              </a:ext>
            </a:extLst>
          </p:cNvPr>
          <p:cNvSpPr>
            <a:spLocks noGrp="1"/>
          </p:cNvSpPr>
          <p:nvPr>
            <p:ph idx="1"/>
          </p:nvPr>
        </p:nvSpPr>
        <p:spPr>
          <a:xfrm>
            <a:off x="595757" y="949940"/>
            <a:ext cx="11359176" cy="5670994"/>
          </a:xfrm>
        </p:spPr>
        <p:txBody>
          <a:bodyPr>
            <a:noAutofit/>
          </a:bodyPr>
          <a:lstStyle/>
          <a:p>
            <a:pPr marL="0" indent="0">
              <a:lnSpc>
                <a:spcPct val="110000"/>
              </a:lnSpc>
              <a:buNone/>
            </a:pPr>
            <a:r>
              <a:rPr lang="en-US" altLang="ko-KR" sz="2000" b="1" dirty="0"/>
              <a:t>  </a:t>
            </a:r>
          </a:p>
          <a:p>
            <a:pPr marL="0" indent="0">
              <a:lnSpc>
                <a:spcPct val="110000"/>
              </a:lnSpc>
              <a:buNone/>
            </a:pPr>
            <a:r>
              <a:rPr lang="en" altLang="ko-KR" sz="2000" dirty="0"/>
              <a:t>By labeling the function start and the rest as 1 and 0, an unbalanced dataset problem occurs. </a:t>
            </a:r>
          </a:p>
          <a:p>
            <a:pPr marL="0" indent="0">
              <a:lnSpc>
                <a:spcPct val="110000"/>
              </a:lnSpc>
              <a:buNone/>
            </a:pPr>
            <a:r>
              <a:rPr lang="en" altLang="ko-KR" sz="2000" dirty="0"/>
              <a:t>When the binary is training one by one, labelling 0 is the majority, so the accuracy is high, but the values are low in several evaluation indexes such as f1-score.</a:t>
            </a:r>
          </a:p>
          <a:p>
            <a:pPr marL="0" indent="0">
              <a:lnSpc>
                <a:spcPct val="110000"/>
              </a:lnSpc>
              <a:buNone/>
            </a:pPr>
            <a:r>
              <a:rPr lang="en" altLang="ko-KR" sz="2000" b="1" dirty="0">
                <a:solidFill>
                  <a:srgbClr val="FF0000"/>
                </a:solidFill>
              </a:rPr>
              <a:t>(1) </a:t>
            </a:r>
            <a:r>
              <a:rPr lang="en" altLang="ko-KR" sz="2000" b="1" dirty="0" err="1">
                <a:solidFill>
                  <a:srgbClr val="FF0000"/>
                </a:solidFill>
              </a:rPr>
              <a:t>Maching</a:t>
            </a:r>
            <a:r>
              <a:rPr lang="en" altLang="ko-KR" sz="2000" b="1" dirty="0">
                <a:solidFill>
                  <a:srgbClr val="FF0000"/>
                </a:solidFill>
              </a:rPr>
              <a:t> Learning the entire data by training the length of the sequence by multiple bytes, not by each byte.     </a:t>
            </a:r>
          </a:p>
          <a:p>
            <a:pPr marL="0" indent="0">
              <a:lnSpc>
                <a:spcPct val="110000"/>
              </a:lnSpc>
              <a:buNone/>
            </a:pPr>
            <a:r>
              <a:rPr lang="en" altLang="ko-KR" sz="2000" b="1" dirty="0">
                <a:solidFill>
                  <a:srgbClr val="FF0000"/>
                </a:solidFill>
              </a:rPr>
              <a:t>(2) </a:t>
            </a:r>
            <a:r>
              <a:rPr lang="en" altLang="ko-KR" sz="2000" b="1" dirty="0" err="1">
                <a:solidFill>
                  <a:srgbClr val="FF0000"/>
                </a:solidFill>
              </a:rPr>
              <a:t>Maching</a:t>
            </a:r>
            <a:r>
              <a:rPr lang="en" altLang="ko-KR" sz="2000" b="1" dirty="0">
                <a:solidFill>
                  <a:srgbClr val="FF0000"/>
                </a:solidFill>
              </a:rPr>
              <a:t> </a:t>
            </a:r>
            <a:r>
              <a:rPr lang="en" altLang="ko-KR" sz="2000" b="1" dirty="0" err="1">
                <a:solidFill>
                  <a:srgbClr val="FF0000"/>
                </a:solidFill>
              </a:rPr>
              <a:t>Learnin</a:t>
            </a:r>
            <a:r>
              <a:rPr lang="en" altLang="ko-KR" sz="2000" b="1" dirty="0">
                <a:solidFill>
                  <a:srgbClr val="FF0000"/>
                </a:solidFill>
              </a:rPr>
              <a:t> sequence length by cutting N-byte around the beginning of a function</a:t>
            </a:r>
          </a:p>
          <a:p>
            <a:pPr marL="0" indent="0">
              <a:lnSpc>
                <a:spcPct val="110000"/>
              </a:lnSpc>
              <a:buNone/>
            </a:pPr>
            <a:endParaRPr lang="en" altLang="ko-KR" sz="2000" dirty="0"/>
          </a:p>
          <a:p>
            <a:pPr marL="0" indent="0">
              <a:lnSpc>
                <a:spcPct val="110000"/>
              </a:lnSpc>
              <a:buNone/>
            </a:pPr>
            <a:r>
              <a:rPr lang="en" altLang="ko-KR" sz="2000" dirty="0"/>
              <a:t>Through these two methods, not only accuracy, but also evaluation index values including f1-score are higher than 0.97.</a:t>
            </a:r>
          </a:p>
          <a:p>
            <a:pPr marL="0" indent="0">
              <a:lnSpc>
                <a:spcPct val="110000"/>
              </a:lnSpc>
              <a:buNone/>
            </a:pPr>
            <a:endParaRPr lang="en" altLang="ko-KR" sz="2000" dirty="0"/>
          </a:p>
          <a:p>
            <a:pPr marL="0" indent="0">
              <a:lnSpc>
                <a:spcPct val="110000"/>
              </a:lnSpc>
              <a:buNone/>
            </a:pPr>
            <a:r>
              <a:rPr lang="en" altLang="ko-KR" sz="2000" dirty="0"/>
              <a:t>By looking at the striped binary in a heuristic way, even if you don't guess at the beginning of the function, we have studied the machine Learning with labeling, resulting in good high accuracy results.</a:t>
            </a:r>
            <a:endParaRPr lang="en-US" altLang="ko-KR" sz="2000" b="1" dirty="0"/>
          </a:p>
          <a:p>
            <a:pPr marL="0" indent="0">
              <a:lnSpc>
                <a:spcPct val="110000"/>
              </a:lnSpc>
              <a:buNone/>
            </a:pPr>
            <a:r>
              <a:rPr lang="ko-KR" altLang="en-US" sz="2000" b="1" dirty="0"/>
              <a:t> </a:t>
            </a:r>
            <a:endParaRPr lang="ko-KR" altLang="en-US" sz="1800" dirty="0"/>
          </a:p>
        </p:txBody>
      </p:sp>
    </p:spTree>
    <p:extLst>
      <p:ext uri="{BB962C8B-B14F-4D97-AF65-F5344CB8AC3E}">
        <p14:creationId xmlns:p14="http://schemas.microsoft.com/office/powerpoint/2010/main" val="57286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56734" y="2803524"/>
            <a:ext cx="10515600" cy="1325563"/>
          </a:xfrm>
        </p:spPr>
        <p:txBody>
          <a:bodyPr/>
          <a:lstStyle/>
          <a:p>
            <a:pPr algn="ctr"/>
            <a:r>
              <a:rPr lang="en-US" altLang="ko-KR" dirty="0"/>
              <a:t>Thank you</a:t>
            </a:r>
            <a:endParaRPr lang="ko-KR" altLang="en-US" dirty="0"/>
          </a:p>
        </p:txBody>
      </p:sp>
    </p:spTree>
    <p:extLst>
      <p:ext uri="{BB962C8B-B14F-4D97-AF65-F5344CB8AC3E}">
        <p14:creationId xmlns:p14="http://schemas.microsoft.com/office/powerpoint/2010/main" val="337519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BFC2D-DA61-4408-AE03-E19E81642073}"/>
              </a:ext>
            </a:extLst>
          </p:cNvPr>
          <p:cNvSpPr>
            <a:spLocks noGrp="1"/>
          </p:cNvSpPr>
          <p:nvPr>
            <p:ph type="title"/>
          </p:nvPr>
        </p:nvSpPr>
        <p:spPr/>
        <p:txBody>
          <a:bodyPr/>
          <a:lstStyle/>
          <a:p>
            <a:r>
              <a:rPr lang="en-US" altLang="ko-KR" dirty="0"/>
              <a:t>list</a:t>
            </a:r>
            <a:endParaRPr lang="ko-KR" altLang="en-US" dirty="0"/>
          </a:p>
        </p:txBody>
      </p:sp>
      <p:sp>
        <p:nvSpPr>
          <p:cNvPr id="3" name="내용 개체 틀 2">
            <a:extLst>
              <a:ext uri="{FF2B5EF4-FFF2-40B4-BE49-F238E27FC236}">
                <a16:creationId xmlns:a16="http://schemas.microsoft.com/office/drawing/2014/main" id="{B6D03985-1426-484E-8105-E1FD239D2329}"/>
              </a:ext>
            </a:extLst>
          </p:cNvPr>
          <p:cNvSpPr>
            <a:spLocks noGrp="1"/>
          </p:cNvSpPr>
          <p:nvPr>
            <p:ph idx="1"/>
          </p:nvPr>
        </p:nvSpPr>
        <p:spPr/>
        <p:txBody>
          <a:bodyPr>
            <a:normAutofit fontScale="85000" lnSpcReduction="20000"/>
          </a:bodyPr>
          <a:lstStyle/>
          <a:p>
            <a:pPr marL="0" indent="0">
              <a:lnSpc>
                <a:spcPct val="150000"/>
              </a:lnSpc>
              <a:buNone/>
            </a:pPr>
            <a:r>
              <a:rPr lang="en-US" altLang="ko-KR" dirty="0"/>
              <a:t>1. Problem</a:t>
            </a:r>
          </a:p>
          <a:p>
            <a:pPr marL="0" indent="0">
              <a:lnSpc>
                <a:spcPct val="150000"/>
              </a:lnSpc>
              <a:buNone/>
            </a:pPr>
            <a:r>
              <a:rPr lang="en-US" altLang="ko-KR" dirty="0"/>
              <a:t>2. Goal</a:t>
            </a:r>
          </a:p>
          <a:p>
            <a:pPr marL="0" indent="0">
              <a:lnSpc>
                <a:spcPct val="150000"/>
              </a:lnSpc>
              <a:buNone/>
            </a:pPr>
            <a:r>
              <a:rPr lang="en-US" altLang="ko-KR" dirty="0"/>
              <a:t>3. Method</a:t>
            </a:r>
          </a:p>
          <a:p>
            <a:pPr marL="457200" lvl="1" indent="0">
              <a:lnSpc>
                <a:spcPct val="150000"/>
              </a:lnSpc>
              <a:buNone/>
            </a:pPr>
            <a:r>
              <a:rPr lang="en-US" altLang="ko-KR" dirty="0"/>
              <a:t>1) abstract</a:t>
            </a:r>
          </a:p>
          <a:p>
            <a:pPr marL="457200" lvl="1" indent="0">
              <a:lnSpc>
                <a:spcPct val="150000"/>
              </a:lnSpc>
              <a:buNone/>
            </a:pPr>
            <a:r>
              <a:rPr lang="en-US" altLang="ko-KR" dirty="0"/>
              <a:t>2) model</a:t>
            </a:r>
          </a:p>
          <a:p>
            <a:pPr marL="457200" lvl="1" indent="0">
              <a:lnSpc>
                <a:spcPct val="150000"/>
              </a:lnSpc>
              <a:buNone/>
            </a:pPr>
            <a:r>
              <a:rPr lang="en-US" altLang="ko-KR" dirty="0"/>
              <a:t>3) </a:t>
            </a:r>
            <a:r>
              <a:rPr lang="en-US" altLang="ko-KR" dirty="0" err="1"/>
              <a:t>DataSet</a:t>
            </a:r>
            <a:endParaRPr lang="en-US" altLang="ko-KR" dirty="0"/>
          </a:p>
          <a:p>
            <a:pPr marL="457200" lvl="1" indent="0">
              <a:lnSpc>
                <a:spcPct val="150000"/>
              </a:lnSpc>
              <a:buNone/>
            </a:pPr>
            <a:r>
              <a:rPr lang="en-US" altLang="ko-KR" dirty="0"/>
              <a:t>4) N-byte train/test Data configuration</a:t>
            </a:r>
          </a:p>
          <a:p>
            <a:pPr marL="0" indent="0">
              <a:lnSpc>
                <a:spcPct val="150000"/>
              </a:lnSpc>
              <a:buNone/>
            </a:pPr>
            <a:r>
              <a:rPr lang="en-US" altLang="ko-KR" dirty="0"/>
              <a:t>4. Result</a:t>
            </a:r>
            <a:endParaRPr lang="ko-KR" altLang="en-US" dirty="0"/>
          </a:p>
        </p:txBody>
      </p:sp>
    </p:spTree>
    <p:extLst>
      <p:ext uri="{BB962C8B-B14F-4D97-AF65-F5344CB8AC3E}">
        <p14:creationId xmlns:p14="http://schemas.microsoft.com/office/powerpoint/2010/main" val="229011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80440" y="917747"/>
            <a:ext cx="11000764" cy="5471160"/>
          </a:xfrm>
        </p:spPr>
        <p:txBody>
          <a:bodyPr>
            <a:normAutofit/>
          </a:bodyPr>
          <a:lstStyle/>
          <a:p>
            <a:pPr fontAlgn="base">
              <a:lnSpc>
                <a:spcPct val="110000"/>
              </a:lnSpc>
            </a:pPr>
            <a:r>
              <a:rPr lang="ko-KR" altLang="en-US" sz="2600" dirty="0"/>
              <a:t>⦁ </a:t>
            </a:r>
            <a:r>
              <a:rPr lang="en-US" altLang="ko-KR" sz="2600" dirty="0"/>
              <a:t>Diverse Analysis Tool</a:t>
            </a:r>
            <a:br>
              <a:rPr lang="ko-KR" altLang="en-US" sz="2000" dirty="0"/>
            </a:br>
            <a:r>
              <a:rPr lang="en-US" altLang="ko-KR" sz="2000" dirty="0"/>
              <a:t>- BAP, </a:t>
            </a:r>
            <a:r>
              <a:rPr lang="en-US" altLang="ko-KR" sz="2000" dirty="0" err="1"/>
              <a:t>BitBlaze</a:t>
            </a:r>
            <a:r>
              <a:rPr lang="en-US" altLang="ko-KR" sz="2000" dirty="0"/>
              <a:t>, </a:t>
            </a:r>
            <a:r>
              <a:rPr lang="en-US" altLang="ko-KR" sz="2000" dirty="0" err="1"/>
              <a:t>BinNavi</a:t>
            </a:r>
            <a:r>
              <a:rPr lang="en-US" altLang="ko-KR" sz="2000" dirty="0"/>
              <a:t>, ID A Pro ..</a:t>
            </a:r>
            <a:r>
              <a:rPr lang="en-US" altLang="ko-KR" sz="2000" dirty="0" err="1"/>
              <a:t>etc</a:t>
            </a:r>
            <a:br>
              <a:rPr lang="ko-KR" altLang="en-US" sz="2000" dirty="0"/>
            </a:br>
            <a:r>
              <a:rPr lang="en-US" altLang="ko-KR" sz="2000" dirty="0"/>
              <a:t>- Low Accuracy to </a:t>
            </a:r>
            <a:r>
              <a:rPr lang="en-US" altLang="ko-KR" sz="2000" dirty="0" err="1"/>
              <a:t>Strippped</a:t>
            </a:r>
            <a:r>
              <a:rPr lang="en-US" altLang="ko-KR" sz="2000" dirty="0"/>
              <a:t> Binary</a:t>
            </a:r>
            <a:br>
              <a:rPr lang="en-US" altLang="ko-KR" sz="2000" dirty="0"/>
            </a:br>
            <a:br>
              <a:rPr lang="ko-KR" altLang="en-US" sz="2000" dirty="0"/>
            </a:br>
            <a:r>
              <a:rPr lang="ko-KR" altLang="en-US" sz="2600" dirty="0"/>
              <a:t>⦁ </a:t>
            </a:r>
            <a:r>
              <a:rPr lang="en-US" altLang="ko-KR" sz="2600" dirty="0"/>
              <a:t>Difficulty in analyzing stripped binary</a:t>
            </a:r>
            <a:br>
              <a:rPr lang="ko-KR" altLang="en-US" sz="2600" dirty="0"/>
            </a:br>
            <a:r>
              <a:rPr lang="en-US" altLang="ko-KR" sz="2000" dirty="0"/>
              <a:t>- Not existed Debug Symbol </a:t>
            </a:r>
            <a:r>
              <a:rPr lang="ko-KR" altLang="en-US" sz="2000" dirty="0"/>
              <a:t> </a:t>
            </a:r>
            <a:r>
              <a:rPr lang="en-US" altLang="ko-KR" sz="2000" dirty="0"/>
              <a:t>-&gt; Reverse</a:t>
            </a:r>
            <a:r>
              <a:rPr lang="ko-KR" altLang="en-US" sz="2000" dirty="0"/>
              <a:t> </a:t>
            </a:r>
            <a:r>
              <a:rPr lang="en-US" altLang="ko-KR" sz="2000" dirty="0"/>
              <a:t>engineering Difficulty</a:t>
            </a:r>
            <a:r>
              <a:rPr lang="ko-KR" altLang="en-US" sz="2000" dirty="0"/>
              <a:t> </a:t>
            </a:r>
            <a:br>
              <a:rPr lang="ko-KR" altLang="en-US" sz="2000" dirty="0"/>
            </a:br>
            <a:r>
              <a:rPr lang="en-US" altLang="ko-KR" sz="2000" dirty="0"/>
              <a:t>- Heuristic method function identifying start position</a:t>
            </a:r>
            <a:br>
              <a:rPr lang="ko-KR" altLang="en-US" sz="2000" dirty="0"/>
            </a:br>
            <a:br>
              <a:rPr lang="en-US" altLang="ko-KR" sz="2000" dirty="0"/>
            </a:br>
            <a:r>
              <a:rPr lang="ko-KR" altLang="en-US" sz="2600" dirty="0"/>
              <a:t>⦁ </a:t>
            </a:r>
            <a:r>
              <a:rPr lang="en-US" altLang="ko-KR" sz="2600" dirty="0"/>
              <a:t>Require stripped binary analysis technique for stripped malicious code analysis</a:t>
            </a:r>
            <a:endParaRPr lang="ko-KR" altLang="en-US" sz="2600" dirty="0"/>
          </a:p>
        </p:txBody>
      </p:sp>
      <p:sp>
        <p:nvSpPr>
          <p:cNvPr id="3" name="직사각형 2"/>
          <p:cNvSpPr/>
          <p:nvPr/>
        </p:nvSpPr>
        <p:spPr>
          <a:xfrm>
            <a:off x="595758" y="242054"/>
            <a:ext cx="4418202" cy="707886"/>
          </a:xfrm>
          <a:prstGeom prst="rect">
            <a:avLst/>
          </a:prstGeom>
        </p:spPr>
        <p:txBody>
          <a:bodyPr wrap="square">
            <a:spAutoFit/>
          </a:bodyPr>
          <a:lstStyle/>
          <a:p>
            <a:r>
              <a:rPr lang="en-US" altLang="ko-KR" sz="4000" b="1" dirty="0"/>
              <a:t>1. Problem</a:t>
            </a:r>
            <a:endParaRPr lang="ko-KR" altLang="en-US" sz="4000" b="1" dirty="0"/>
          </a:p>
        </p:txBody>
      </p:sp>
    </p:spTree>
    <p:extLst>
      <p:ext uri="{BB962C8B-B14F-4D97-AF65-F5344CB8AC3E}">
        <p14:creationId xmlns:p14="http://schemas.microsoft.com/office/powerpoint/2010/main" val="417998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6732" y="2060893"/>
            <a:ext cx="10759440" cy="3215640"/>
          </a:xfrm>
        </p:spPr>
        <p:txBody>
          <a:bodyPr>
            <a:normAutofit fontScale="90000"/>
          </a:bodyPr>
          <a:lstStyle/>
          <a:p>
            <a:pPr fontAlgn="base">
              <a:lnSpc>
                <a:spcPct val="150000"/>
              </a:lnSpc>
            </a:pPr>
            <a:r>
              <a:rPr lang="ko-KR" altLang="en-US" sz="2900" dirty="0"/>
              <a:t>⦁ </a:t>
            </a:r>
            <a:r>
              <a:rPr lang="en-US" altLang="ko-KR" dirty="0"/>
              <a:t>Technique for analysis of stripped binary based on machine learning</a:t>
            </a:r>
            <a:br>
              <a:rPr lang="ko-KR" altLang="en-US" sz="2200" dirty="0"/>
            </a:br>
            <a:br>
              <a:rPr lang="ko-KR" altLang="en-US" sz="2200" dirty="0"/>
            </a:br>
            <a:r>
              <a:rPr lang="ko-KR" altLang="en-US" sz="2200" dirty="0"/>
              <a:t>  </a:t>
            </a:r>
            <a:r>
              <a:rPr lang="en-US" altLang="ko-KR" sz="2900" dirty="0"/>
              <a:t>- Symbol Table, stripped binary without function information are analyzed to predict the start of functions</a:t>
            </a:r>
            <a:br>
              <a:rPr lang="ko-KR" altLang="en-US" sz="2200" dirty="0"/>
            </a:br>
            <a:r>
              <a:rPr lang="ko-KR" altLang="en-US" sz="2200" dirty="0"/>
              <a:t>  </a:t>
            </a:r>
            <a:r>
              <a:rPr lang="en-US" altLang="ko-KR" sz="2200" b="1" i="1" dirty="0">
                <a:solidFill>
                  <a:srgbClr val="FF0000"/>
                </a:solidFill>
              </a:rPr>
              <a:t>- </a:t>
            </a:r>
            <a:r>
              <a:rPr lang="en-US" altLang="ko-KR" sz="2200" dirty="0">
                <a:solidFill>
                  <a:srgbClr val="FF0000"/>
                </a:solidFill>
              </a:rPr>
              <a:t>Study on the machine learning model of function location (start) extraction</a:t>
            </a:r>
            <a:br>
              <a:rPr lang="ko-KR" altLang="en-US" sz="2200" dirty="0"/>
            </a:br>
            <a:endParaRPr lang="ko-KR" altLang="en-US" sz="2200" dirty="0"/>
          </a:p>
        </p:txBody>
      </p:sp>
      <p:sp>
        <p:nvSpPr>
          <p:cNvPr id="3" name="직사각형 2"/>
          <p:cNvSpPr/>
          <p:nvPr/>
        </p:nvSpPr>
        <p:spPr>
          <a:xfrm>
            <a:off x="595758" y="242054"/>
            <a:ext cx="4418202" cy="707886"/>
          </a:xfrm>
          <a:prstGeom prst="rect">
            <a:avLst/>
          </a:prstGeom>
        </p:spPr>
        <p:txBody>
          <a:bodyPr wrap="square">
            <a:spAutoFit/>
          </a:bodyPr>
          <a:lstStyle/>
          <a:p>
            <a:r>
              <a:rPr lang="en-US" altLang="ko-KR" sz="4000" dirty="0"/>
              <a:t>2. Goal</a:t>
            </a:r>
            <a:endParaRPr lang="ko-KR" altLang="en-US" sz="4000" dirty="0"/>
          </a:p>
        </p:txBody>
      </p:sp>
    </p:spTree>
    <p:extLst>
      <p:ext uri="{BB962C8B-B14F-4D97-AF65-F5344CB8AC3E}">
        <p14:creationId xmlns:p14="http://schemas.microsoft.com/office/powerpoint/2010/main" val="142557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_x49843528" descr="EMB00006c244a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362" y="4591772"/>
            <a:ext cx="2784346" cy="1465263"/>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a:xfrm>
            <a:off x="183726" y="3806438"/>
            <a:ext cx="10971107" cy="2250597"/>
          </a:xfrm>
        </p:spPr>
        <p:txBody>
          <a:bodyPr>
            <a:normAutofit fontScale="90000"/>
          </a:bodyPr>
          <a:lstStyle/>
          <a:p>
            <a:pPr fontAlgn="base">
              <a:lnSpc>
                <a:spcPct val="200000"/>
              </a:lnSpc>
            </a:pPr>
            <a:r>
              <a:rPr lang="en-US" altLang="ko-KR" sz="2100" dirty="0"/>
              <a:t>1.  Extract the binary .Text Section in Executable file from </a:t>
            </a:r>
            <a:r>
              <a:rPr lang="en-US" altLang="ko-KR" sz="2100" dirty="0" err="1"/>
              <a:t>binutils</a:t>
            </a:r>
            <a:r>
              <a:rPr lang="en-US" altLang="ko-KR" sz="2100" dirty="0"/>
              <a:t>,</a:t>
            </a:r>
            <a:r>
              <a:rPr lang="ko-KR" altLang="en-US" sz="2100" dirty="0"/>
              <a:t> </a:t>
            </a:r>
            <a:r>
              <a:rPr lang="en-US" altLang="ko-KR" sz="2100" dirty="0" err="1"/>
              <a:t>coreutils</a:t>
            </a:r>
            <a:r>
              <a:rPr lang="en-US" altLang="ko-KR" sz="2100" dirty="0"/>
              <a:t> &amp; Type</a:t>
            </a:r>
            <a:r>
              <a:rPr lang="ko-KR" altLang="en-US" sz="2100" dirty="0"/>
              <a:t> </a:t>
            </a:r>
            <a:r>
              <a:rPr lang="en-US" altLang="ko-KR" sz="2100" dirty="0"/>
              <a:t>=</a:t>
            </a:r>
            <a:r>
              <a:rPr lang="ko-KR" altLang="en-US" sz="2100" dirty="0"/>
              <a:t> </a:t>
            </a:r>
            <a:r>
              <a:rPr lang="en-US" altLang="ko-KR" sz="2100" dirty="0"/>
              <a:t>Function</a:t>
            </a:r>
            <a:br>
              <a:rPr lang="en-US" altLang="ko-KR" sz="2100" dirty="0"/>
            </a:br>
            <a:r>
              <a:rPr lang="en-US" altLang="ko-KR" sz="2100" dirty="0"/>
              <a:t>2. the function start = 1 , the rest 0 &gt;&gt; Labeling</a:t>
            </a:r>
            <a:br>
              <a:rPr lang="en-US" altLang="ko-KR" sz="2100" dirty="0"/>
            </a:br>
            <a:r>
              <a:rPr lang="en-US" altLang="ko-KR" sz="2100" dirty="0"/>
              <a:t>3. Extracted Binary  &gt;&gt; numbering 256 things(0~255) </a:t>
            </a:r>
            <a:r>
              <a:rPr lang="en-US" altLang="ko-KR" sz="2100" dirty="0" err="1"/>
              <a:t>LabelEncorder</a:t>
            </a:r>
            <a:br>
              <a:rPr lang="en-US" altLang="ko-KR" sz="1500" dirty="0"/>
            </a:br>
            <a:r>
              <a:rPr lang="en-US" altLang="ko-KR" sz="2100" dirty="0"/>
              <a:t>4. Then On-hot Encoding</a:t>
            </a:r>
            <a:br>
              <a:rPr lang="en-US" altLang="ko-KR" sz="2100" dirty="0"/>
            </a:br>
            <a:r>
              <a:rPr lang="en-US" altLang="ko-KR" sz="2100" dirty="0"/>
              <a:t>5. Model</a:t>
            </a:r>
            <a:r>
              <a:rPr lang="ko-KR" altLang="en-US" sz="2100" dirty="0"/>
              <a:t> </a:t>
            </a:r>
            <a:r>
              <a:rPr lang="en-US" altLang="ko-KR" sz="2100" dirty="0"/>
              <a:t>Cross Validation( k=5,epoch = 4/ k=10,epoch =10 )Train/Test</a:t>
            </a:r>
            <a:br>
              <a:rPr lang="en-US" altLang="ko-KR" sz="2200" dirty="0"/>
            </a:br>
            <a:br>
              <a:rPr lang="en-US" altLang="ko-KR" sz="2200" dirty="0"/>
            </a:br>
            <a:br>
              <a:rPr lang="en-US" altLang="ko-KR" sz="2200" dirty="0"/>
            </a:br>
            <a:br>
              <a:rPr lang="en-US" altLang="ko-KR" sz="2200" dirty="0"/>
            </a:br>
            <a:r>
              <a:rPr lang="ko-KR" altLang="en-US" sz="2200" dirty="0"/>
              <a:t> </a:t>
            </a:r>
            <a:r>
              <a:rPr lang="en-US" altLang="ko-KR" sz="2200" dirty="0"/>
              <a:t> </a:t>
            </a:r>
            <a:endParaRPr lang="ko-KR" altLang="en-US" sz="2200" dirty="0">
              <a:solidFill>
                <a:srgbClr val="FF0000"/>
              </a:solidFill>
            </a:endParaRPr>
          </a:p>
        </p:txBody>
      </p:sp>
      <p:sp>
        <p:nvSpPr>
          <p:cNvPr id="3" name="직사각형 2"/>
          <p:cNvSpPr/>
          <p:nvPr/>
        </p:nvSpPr>
        <p:spPr>
          <a:xfrm>
            <a:off x="706853" y="925718"/>
            <a:ext cx="9156951" cy="707886"/>
          </a:xfrm>
          <a:prstGeom prst="rect">
            <a:avLst/>
          </a:prstGeom>
        </p:spPr>
        <p:txBody>
          <a:bodyPr wrap="square">
            <a:spAutoFit/>
          </a:bodyPr>
          <a:lstStyle/>
          <a:p>
            <a:r>
              <a:rPr lang="en-US" altLang="ko-KR" sz="4000" dirty="0"/>
              <a:t>3. Method- (1) abstract</a:t>
            </a:r>
            <a:endParaRPr lang="ko-KR" altLang="en-US" sz="4000" dirty="0"/>
          </a:p>
        </p:txBody>
      </p:sp>
      <p:sp>
        <p:nvSpPr>
          <p:cNvPr id="7" name="TextBox 6"/>
          <p:cNvSpPr txBox="1"/>
          <p:nvPr/>
        </p:nvSpPr>
        <p:spPr>
          <a:xfrm>
            <a:off x="6760430" y="6182543"/>
            <a:ext cx="2861734" cy="292388"/>
          </a:xfrm>
          <a:prstGeom prst="rect">
            <a:avLst/>
          </a:prstGeom>
          <a:noFill/>
        </p:spPr>
        <p:txBody>
          <a:bodyPr wrap="square" rtlCol="0">
            <a:spAutoFit/>
          </a:bodyPr>
          <a:lstStyle/>
          <a:p>
            <a:pPr algn="ctr"/>
            <a:r>
              <a:rPr lang="en-US" altLang="ko-KR" sz="1300" dirty="0"/>
              <a:t>- </a:t>
            </a:r>
            <a:r>
              <a:rPr lang="ko-KR" altLang="en-US" sz="1300" dirty="0"/>
              <a:t>각 바이트의 </a:t>
            </a:r>
            <a:r>
              <a:rPr lang="en-US" altLang="ko-KR" sz="1300" dirty="0"/>
              <a:t>one-hot </a:t>
            </a:r>
            <a:r>
              <a:rPr lang="ko-KR" altLang="en-US" sz="1300" dirty="0"/>
              <a:t>변환 </a:t>
            </a:r>
            <a:r>
              <a:rPr lang="en-US" altLang="ko-KR" sz="1300" dirty="0"/>
              <a:t>-</a:t>
            </a:r>
            <a:endParaRPr lang="ko-KR" altLang="en-US" sz="1300" dirty="0"/>
          </a:p>
        </p:txBody>
      </p:sp>
    </p:spTree>
    <p:extLst>
      <p:ext uri="{BB962C8B-B14F-4D97-AF65-F5344CB8AC3E}">
        <p14:creationId xmlns:p14="http://schemas.microsoft.com/office/powerpoint/2010/main" val="69391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95758" y="894359"/>
            <a:ext cx="11428175" cy="4153425"/>
          </a:xfrm>
        </p:spPr>
        <p:txBody>
          <a:bodyPr>
            <a:normAutofit/>
          </a:bodyPr>
          <a:lstStyle/>
          <a:p>
            <a:pPr fontAlgn="base">
              <a:lnSpc>
                <a:spcPct val="180000"/>
              </a:lnSpc>
            </a:pPr>
            <a:r>
              <a:rPr lang="en-US" altLang="ko-KR" sz="2200" dirty="0"/>
              <a:t>- Using </a:t>
            </a:r>
            <a:r>
              <a:rPr lang="en-US" altLang="ko-KR" sz="2200" dirty="0" err="1"/>
              <a:t>BiRNN</a:t>
            </a:r>
            <a:r>
              <a:rPr lang="en-US" altLang="ko-KR" sz="2200" dirty="0"/>
              <a:t>(Bidirectional Recurrent Neural Network) Binary classification for starting a function</a:t>
            </a:r>
            <a:br>
              <a:rPr lang="en-US" altLang="ko-KR" sz="2200" dirty="0"/>
            </a:br>
            <a:r>
              <a:rPr lang="en-US" altLang="ko-KR" sz="2200" dirty="0"/>
              <a:t>- Input : Each byte &gt;&gt; Apply for one-hot-encoding  R^256 Vector</a:t>
            </a:r>
            <a:br>
              <a:rPr lang="ko-KR" altLang="en-US" sz="2200" dirty="0"/>
            </a:br>
            <a:r>
              <a:rPr lang="en-US" altLang="ko-KR" sz="2200" dirty="0"/>
              <a:t>- Output : Labeling  function start 1 or the rest 0</a:t>
            </a:r>
            <a:br>
              <a:rPr lang="ko-KR" altLang="en-US" sz="2200" dirty="0"/>
            </a:br>
            <a:r>
              <a:rPr lang="en-US" altLang="ko-KR" sz="2200" dirty="0"/>
              <a:t>- hidden layer  1 layer / 32,48</a:t>
            </a:r>
            <a:r>
              <a:rPr lang="ko-KR" altLang="en-US" sz="2200" dirty="0"/>
              <a:t> </a:t>
            </a:r>
            <a:r>
              <a:rPr lang="en-US" altLang="ko-KR" sz="2200" dirty="0"/>
              <a:t>hidden units </a:t>
            </a:r>
            <a:br>
              <a:rPr lang="en-US" altLang="ko-KR" sz="2200" dirty="0"/>
            </a:br>
            <a:endParaRPr lang="ko-KR" altLang="en-US" sz="2200" dirty="0">
              <a:solidFill>
                <a:srgbClr val="FF0000"/>
              </a:solidFill>
            </a:endParaRPr>
          </a:p>
        </p:txBody>
      </p:sp>
      <p:sp>
        <p:nvSpPr>
          <p:cNvPr id="3" name="직사각형 2"/>
          <p:cNvSpPr/>
          <p:nvPr/>
        </p:nvSpPr>
        <p:spPr>
          <a:xfrm>
            <a:off x="595757" y="242054"/>
            <a:ext cx="9156951" cy="707886"/>
          </a:xfrm>
          <a:prstGeom prst="rect">
            <a:avLst/>
          </a:prstGeom>
        </p:spPr>
        <p:txBody>
          <a:bodyPr wrap="square">
            <a:spAutoFit/>
          </a:bodyPr>
          <a:lstStyle/>
          <a:p>
            <a:r>
              <a:rPr lang="en-US" altLang="ko-KR" sz="4000" dirty="0"/>
              <a:t>3. Method- (2) model</a:t>
            </a:r>
            <a:endParaRPr lang="ko-KR" altLang="en-US" sz="4000" dirty="0"/>
          </a:p>
        </p:txBody>
      </p:sp>
      <p:grpSp>
        <p:nvGrpSpPr>
          <p:cNvPr id="12" name="그룹 11"/>
          <p:cNvGrpSpPr/>
          <p:nvPr/>
        </p:nvGrpSpPr>
        <p:grpSpPr>
          <a:xfrm>
            <a:off x="7395446" y="3276000"/>
            <a:ext cx="3879186" cy="3339946"/>
            <a:chOff x="145973" y="820486"/>
            <a:chExt cx="5514889" cy="5744258"/>
          </a:xfrm>
        </p:grpSpPr>
        <p:grpSp>
          <p:nvGrpSpPr>
            <p:cNvPr id="13" name="그룹 12"/>
            <p:cNvGrpSpPr/>
            <p:nvPr/>
          </p:nvGrpSpPr>
          <p:grpSpPr>
            <a:xfrm>
              <a:off x="1730204" y="1602375"/>
              <a:ext cx="3873743" cy="4570242"/>
              <a:chOff x="7324581" y="2011360"/>
              <a:chExt cx="3873743" cy="4570242"/>
            </a:xfrm>
          </p:grpSpPr>
          <p:pic>
            <p:nvPicPr>
              <p:cNvPr id="23" name="Picture 2" descr="Predicting a multiple forward time step of a time series using ..."/>
              <p:cNvPicPr>
                <a:picLocks noChangeAspect="1" noChangeArrowheads="1"/>
              </p:cNvPicPr>
              <p:nvPr/>
            </p:nvPicPr>
            <p:blipFill rotWithShape="1">
              <a:blip r:embed="rId2">
                <a:extLst>
                  <a:ext uri="{28A0092B-C50C-407E-A947-70E740481C1C}">
                    <a14:useLocalDpi xmlns:a14="http://schemas.microsoft.com/office/drawing/2010/main" val="0"/>
                  </a:ext>
                </a:extLst>
              </a:blip>
              <a:srcRect t="65059" b="1"/>
              <a:stretch/>
            </p:blipFill>
            <p:spPr bwMode="auto">
              <a:xfrm>
                <a:off x="7326045" y="5040169"/>
                <a:ext cx="3872279" cy="154143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Predicting a multiple forward time step of a time series using ..."/>
              <p:cNvPicPr>
                <a:picLocks noChangeAspect="1" noChangeArrowheads="1"/>
              </p:cNvPicPr>
              <p:nvPr/>
            </p:nvPicPr>
            <p:blipFill rotWithShape="1">
              <a:blip r:embed="rId2">
                <a:extLst>
                  <a:ext uri="{28A0092B-C50C-407E-A947-70E740481C1C}">
                    <a14:useLocalDpi xmlns:a14="http://schemas.microsoft.com/office/drawing/2010/main" val="0"/>
                  </a:ext>
                </a:extLst>
              </a:blip>
              <a:srcRect l="4592" t="10053" b="55469"/>
              <a:stretch/>
            </p:blipFill>
            <p:spPr bwMode="auto">
              <a:xfrm>
                <a:off x="7324581" y="2011360"/>
                <a:ext cx="3872279" cy="152107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Predicting a multiple forward time step of a time series using ..."/>
              <p:cNvPicPr>
                <a:picLocks noChangeAspect="1" noChangeArrowheads="1"/>
              </p:cNvPicPr>
              <p:nvPr/>
            </p:nvPicPr>
            <p:blipFill rotWithShape="1">
              <a:blip r:embed="rId2">
                <a:extLst>
                  <a:ext uri="{28A0092B-C50C-407E-A947-70E740481C1C}">
                    <a14:useLocalDpi xmlns:a14="http://schemas.microsoft.com/office/drawing/2010/main" val="0"/>
                  </a:ext>
                </a:extLst>
              </a:blip>
              <a:srcRect l="4659" t="44531" r="2360" b="34742"/>
              <a:stretch/>
            </p:blipFill>
            <p:spPr bwMode="auto">
              <a:xfrm>
                <a:off x="7326045" y="3329778"/>
                <a:ext cx="3600449" cy="9143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Predicting a multiple forward time step of a time series using ..."/>
              <p:cNvPicPr>
                <a:picLocks noChangeAspect="1" noChangeArrowheads="1"/>
              </p:cNvPicPr>
              <p:nvPr/>
            </p:nvPicPr>
            <p:blipFill rotWithShape="1">
              <a:blip r:embed="rId2">
                <a:extLst>
                  <a:ext uri="{28A0092B-C50C-407E-A947-70E740481C1C}">
                    <a14:useLocalDpi xmlns:a14="http://schemas.microsoft.com/office/drawing/2010/main" val="0"/>
                  </a:ext>
                </a:extLst>
              </a:blip>
              <a:srcRect t="45378" b="35363"/>
              <a:stretch/>
            </p:blipFill>
            <p:spPr bwMode="auto">
              <a:xfrm flipH="1">
                <a:off x="7326045" y="4223226"/>
                <a:ext cx="3872279" cy="84962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Predicting a multiple forward time step of a time series using ..."/>
              <p:cNvPicPr>
                <a:picLocks noChangeAspect="1" noChangeArrowheads="1"/>
              </p:cNvPicPr>
              <p:nvPr/>
            </p:nvPicPr>
            <p:blipFill rotWithShape="1">
              <a:blip r:embed="rId2">
                <a:extLst>
                  <a:ext uri="{28A0092B-C50C-407E-A947-70E740481C1C}">
                    <a14:useLocalDpi xmlns:a14="http://schemas.microsoft.com/office/drawing/2010/main" val="0"/>
                  </a:ext>
                </a:extLst>
              </a:blip>
              <a:srcRect l="5328" t="45378" r="89752" b="35363"/>
              <a:stretch/>
            </p:blipFill>
            <p:spPr bwMode="auto">
              <a:xfrm flipH="1">
                <a:off x="10871466" y="3427072"/>
                <a:ext cx="326858" cy="8496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그룹 13"/>
            <p:cNvGrpSpPr/>
            <p:nvPr/>
          </p:nvGrpSpPr>
          <p:grpSpPr>
            <a:xfrm flipV="1">
              <a:off x="2105216" y="5621581"/>
              <a:ext cx="1334208" cy="536629"/>
              <a:chOff x="2025977" y="1337345"/>
              <a:chExt cx="2019520" cy="593558"/>
            </a:xfrm>
          </p:grpSpPr>
          <p:sp>
            <p:nvSpPr>
              <p:cNvPr id="21" name="원호 20"/>
              <p:cNvSpPr/>
              <p:nvPr/>
            </p:nvSpPr>
            <p:spPr>
              <a:xfrm rot="5400000" flipH="1">
                <a:off x="2736321" y="627001"/>
                <a:ext cx="593558" cy="2014246"/>
              </a:xfrm>
              <a:prstGeom prst="arc">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ko-KR" altLang="en-US"/>
              </a:p>
            </p:txBody>
          </p:sp>
          <p:sp>
            <p:nvSpPr>
              <p:cNvPr id="22" name="원호 21"/>
              <p:cNvSpPr/>
              <p:nvPr/>
            </p:nvSpPr>
            <p:spPr>
              <a:xfrm rot="5400000" flipH="1" flipV="1">
                <a:off x="2741595" y="627001"/>
                <a:ext cx="593558" cy="2014246"/>
              </a:xfrm>
              <a:prstGeom prst="arc">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ko-KR" altLang="en-US"/>
              </a:p>
            </p:txBody>
          </p:sp>
        </p:grpSp>
        <p:sp>
          <p:nvSpPr>
            <p:cNvPr id="15" name="TextBox 14"/>
            <p:cNvSpPr txBox="1"/>
            <p:nvPr/>
          </p:nvSpPr>
          <p:spPr>
            <a:xfrm>
              <a:off x="618367" y="5245385"/>
              <a:ext cx="1109817" cy="529335"/>
            </a:xfrm>
            <a:prstGeom prst="rect">
              <a:avLst/>
            </a:prstGeom>
            <a:noFill/>
          </p:spPr>
          <p:txBody>
            <a:bodyPr wrap="square" rtlCol="0">
              <a:spAutoFit/>
            </a:bodyPr>
            <a:lstStyle/>
            <a:p>
              <a:r>
                <a:rPr lang="en-US" altLang="ko-KR" sz="1400" dirty="0"/>
                <a:t>Input</a:t>
              </a:r>
              <a:endParaRPr lang="ko-KR" altLang="en-US" sz="1400" dirty="0"/>
            </a:p>
          </p:txBody>
        </p:sp>
        <p:sp>
          <p:nvSpPr>
            <p:cNvPr id="16" name="TextBox 15"/>
            <p:cNvSpPr txBox="1"/>
            <p:nvPr/>
          </p:nvSpPr>
          <p:spPr>
            <a:xfrm>
              <a:off x="145973" y="2947291"/>
              <a:ext cx="1696699" cy="899868"/>
            </a:xfrm>
            <a:prstGeom prst="rect">
              <a:avLst/>
            </a:prstGeom>
            <a:noFill/>
          </p:spPr>
          <p:txBody>
            <a:bodyPr wrap="square" rtlCol="0">
              <a:spAutoFit/>
            </a:bodyPr>
            <a:lstStyle/>
            <a:p>
              <a:pPr algn="ctr"/>
              <a:r>
                <a:rPr lang="en-US" altLang="ko-KR" sz="1400" dirty="0"/>
                <a:t>Bidirectional RNN</a:t>
              </a:r>
              <a:endParaRPr lang="ko-KR" altLang="en-US" sz="1400" dirty="0"/>
            </a:p>
          </p:txBody>
        </p:sp>
        <p:sp>
          <p:nvSpPr>
            <p:cNvPr id="17" name="TextBox 16"/>
            <p:cNvSpPr txBox="1"/>
            <p:nvPr/>
          </p:nvSpPr>
          <p:spPr>
            <a:xfrm>
              <a:off x="777051" y="2040825"/>
              <a:ext cx="1155296" cy="529335"/>
            </a:xfrm>
            <a:prstGeom prst="rect">
              <a:avLst/>
            </a:prstGeom>
            <a:noFill/>
          </p:spPr>
          <p:txBody>
            <a:bodyPr wrap="square" rtlCol="0">
              <a:spAutoFit/>
            </a:bodyPr>
            <a:lstStyle/>
            <a:p>
              <a:r>
                <a:rPr lang="en-US" altLang="ko-KR" sz="1400" dirty="0"/>
                <a:t>Output</a:t>
              </a:r>
              <a:endParaRPr lang="ko-KR" altLang="en-US" sz="1400" dirty="0"/>
            </a:p>
          </p:txBody>
        </p:sp>
        <p:sp>
          <p:nvSpPr>
            <p:cNvPr id="18" name="TextBox 17"/>
            <p:cNvSpPr txBox="1"/>
            <p:nvPr/>
          </p:nvSpPr>
          <p:spPr>
            <a:xfrm>
              <a:off x="271356" y="4085166"/>
              <a:ext cx="1523831" cy="529335"/>
            </a:xfrm>
            <a:prstGeom prst="rect">
              <a:avLst/>
            </a:prstGeom>
            <a:noFill/>
          </p:spPr>
          <p:txBody>
            <a:bodyPr wrap="square" rtlCol="0">
              <a:spAutoFit/>
            </a:bodyPr>
            <a:lstStyle/>
            <a:p>
              <a:pPr algn="ctr"/>
              <a:r>
                <a:rPr lang="en-US" altLang="ko-KR" sz="1400" dirty="0">
                  <a:solidFill>
                    <a:srgbClr val="FF0000"/>
                  </a:solidFill>
                </a:rPr>
                <a:t> units</a:t>
              </a:r>
              <a:endParaRPr lang="ko-KR" altLang="en-US" sz="1400" dirty="0">
                <a:solidFill>
                  <a:srgbClr val="FF0000"/>
                </a:solidFill>
              </a:endParaRPr>
            </a:p>
          </p:txBody>
        </p:sp>
        <p:sp>
          <p:nvSpPr>
            <p:cNvPr id="19" name="TextBox 18"/>
            <p:cNvSpPr txBox="1"/>
            <p:nvPr/>
          </p:nvSpPr>
          <p:spPr>
            <a:xfrm>
              <a:off x="1811885" y="6138789"/>
              <a:ext cx="1917384" cy="425955"/>
            </a:xfrm>
            <a:prstGeom prst="rect">
              <a:avLst/>
            </a:prstGeom>
            <a:noFill/>
          </p:spPr>
          <p:txBody>
            <a:bodyPr wrap="square" rtlCol="0">
              <a:spAutoFit/>
            </a:bodyPr>
            <a:lstStyle/>
            <a:p>
              <a:pPr algn="ctr"/>
              <a:r>
                <a:rPr lang="en-US" altLang="ko-KR" sz="1400" dirty="0">
                  <a:solidFill>
                    <a:srgbClr val="FF0000"/>
                  </a:solidFill>
                </a:rPr>
                <a:t>Bytes Sequence</a:t>
              </a:r>
              <a:endParaRPr lang="ko-KR" altLang="en-US" sz="1400" dirty="0">
                <a:solidFill>
                  <a:srgbClr val="FF0000"/>
                </a:solidFill>
              </a:endParaRPr>
            </a:p>
          </p:txBody>
        </p:sp>
        <p:sp>
          <p:nvSpPr>
            <p:cNvPr id="20" name="TextBox 19"/>
            <p:cNvSpPr txBox="1"/>
            <p:nvPr/>
          </p:nvSpPr>
          <p:spPr>
            <a:xfrm>
              <a:off x="2615291" y="820486"/>
              <a:ext cx="3045571" cy="846936"/>
            </a:xfrm>
            <a:prstGeom prst="rect">
              <a:avLst/>
            </a:prstGeom>
            <a:noFill/>
          </p:spPr>
          <p:txBody>
            <a:bodyPr wrap="square" rtlCol="0">
              <a:spAutoFit/>
            </a:bodyPr>
            <a:lstStyle/>
            <a:p>
              <a:pPr algn="ctr"/>
              <a:r>
                <a:rPr lang="ko-KR" altLang="en-US" sz="1300" dirty="0"/>
                <a:t>함수시작여부</a:t>
              </a:r>
              <a:endParaRPr lang="en-US" altLang="ko-KR" sz="1300" dirty="0"/>
            </a:p>
            <a:p>
              <a:pPr algn="ctr"/>
              <a:r>
                <a:rPr lang="en-US" altLang="ko-KR" sz="1300" dirty="0"/>
                <a:t> 1         0        0</a:t>
              </a:r>
              <a:endParaRPr lang="ko-KR" altLang="en-US" sz="1300" dirty="0"/>
            </a:p>
          </p:txBody>
        </p:sp>
      </p:grpSp>
      <p:sp>
        <p:nvSpPr>
          <p:cNvPr id="29" name="TextBox 28"/>
          <p:cNvSpPr txBox="1"/>
          <p:nvPr/>
        </p:nvSpPr>
        <p:spPr>
          <a:xfrm>
            <a:off x="6553859" y="6431461"/>
            <a:ext cx="2861734" cy="292388"/>
          </a:xfrm>
          <a:prstGeom prst="rect">
            <a:avLst/>
          </a:prstGeom>
          <a:noFill/>
        </p:spPr>
        <p:txBody>
          <a:bodyPr wrap="square" rtlCol="0">
            <a:spAutoFit/>
          </a:bodyPr>
          <a:lstStyle/>
          <a:p>
            <a:pPr algn="ctr"/>
            <a:r>
              <a:rPr lang="en-US" altLang="ko-KR" sz="1300" dirty="0"/>
              <a:t>- BIRNN -</a:t>
            </a:r>
            <a:endParaRPr lang="ko-KR" altLang="en-US" sz="1300" dirty="0"/>
          </a:p>
        </p:txBody>
      </p:sp>
    </p:spTree>
    <p:extLst>
      <p:ext uri="{BB962C8B-B14F-4D97-AF65-F5344CB8AC3E}">
        <p14:creationId xmlns:p14="http://schemas.microsoft.com/office/powerpoint/2010/main" val="179529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a:spLocks noGrp="1"/>
          </p:cNvSpPr>
          <p:nvPr>
            <p:ph type="title"/>
          </p:nvPr>
        </p:nvSpPr>
        <p:spPr>
          <a:xfrm>
            <a:off x="476190" y="934680"/>
            <a:ext cx="11715810" cy="5923320"/>
          </a:xfrm>
        </p:spPr>
        <p:txBody>
          <a:bodyPr>
            <a:normAutofit/>
          </a:bodyPr>
          <a:lstStyle/>
          <a:p>
            <a:pPr fontAlgn="base">
              <a:lnSpc>
                <a:spcPct val="150000"/>
              </a:lnSpc>
            </a:pPr>
            <a:r>
              <a:rPr lang="ko-KR" altLang="en-US" sz="2400" dirty="0"/>
              <a:t>⦁</a:t>
            </a:r>
            <a:r>
              <a:rPr lang="en-US" altLang="ko-KR" sz="2400" dirty="0"/>
              <a:t>Experiment extracting the executable file</a:t>
            </a:r>
            <a:r>
              <a:rPr lang="ko-KR" altLang="en-US" sz="2400" dirty="0"/>
              <a:t> </a:t>
            </a:r>
            <a:r>
              <a:rPr lang="en-US" altLang="ko-KR" sz="2400" dirty="0"/>
              <a:t>GCC 6 </a:t>
            </a:r>
            <a:r>
              <a:rPr lang="en-US" altLang="ko-KR" sz="2400" dirty="0" err="1"/>
              <a:t>Binutils</a:t>
            </a:r>
            <a:r>
              <a:rPr lang="en-US" altLang="ko-KR" sz="2400" dirty="0"/>
              <a:t> /Optimizer O0, O1, O2, O3</a:t>
            </a:r>
            <a:br>
              <a:rPr lang="en-US" altLang="ko-KR" sz="2400" dirty="0"/>
            </a:br>
            <a:br>
              <a:rPr lang="en-US" altLang="ko-KR" sz="1000" dirty="0"/>
            </a:br>
            <a:br>
              <a:rPr lang="en-US" altLang="ko-KR" sz="2400" dirty="0"/>
            </a:br>
            <a:br>
              <a:rPr lang="en-US" altLang="ko-KR" sz="2400" dirty="0"/>
            </a:br>
            <a:br>
              <a:rPr lang="en-US" altLang="ko-KR" sz="2400" dirty="0"/>
            </a:br>
            <a:r>
              <a:rPr lang="en-US" altLang="ko-KR" sz="2400" b="1" dirty="0">
                <a:highlight>
                  <a:srgbClr val="FF0000"/>
                </a:highlight>
              </a:rPr>
              <a:t>The Two method of Experiment</a:t>
            </a:r>
            <a:br>
              <a:rPr lang="en-US" altLang="ko-KR" sz="2400" dirty="0"/>
            </a:br>
            <a:r>
              <a:rPr lang="en-US" altLang="ko-KR" sz="2400" dirty="0"/>
              <a:t>  </a:t>
            </a:r>
            <a:r>
              <a:rPr lang="en-US" altLang="ko-KR" sz="2200" b="1" dirty="0">
                <a:solidFill>
                  <a:srgbClr val="FF0000"/>
                </a:solidFill>
              </a:rPr>
              <a:t>(1)</a:t>
            </a:r>
            <a:r>
              <a:rPr lang="ko-KR" altLang="en-US" sz="2200" b="1" dirty="0">
                <a:solidFill>
                  <a:srgbClr val="FF0000"/>
                </a:solidFill>
              </a:rPr>
              <a:t> </a:t>
            </a:r>
            <a:r>
              <a:rPr lang="en-US" altLang="ko-KR" sz="2200" b="1" dirty="0">
                <a:solidFill>
                  <a:srgbClr val="FF0000"/>
                </a:solidFill>
              </a:rPr>
              <a:t>Machine Learning </a:t>
            </a:r>
            <a:r>
              <a:rPr lang="en" altLang="ko-KR" sz="2200" b="1" dirty="0">
                <a:solidFill>
                  <a:srgbClr val="FF0000"/>
                </a:solidFill>
              </a:rPr>
              <a:t>the length of the sequence by multiple bytes, not by each byte.</a:t>
            </a:r>
            <a:br>
              <a:rPr lang="en-US" altLang="ko-KR" sz="2000" dirty="0"/>
            </a:br>
            <a:r>
              <a:rPr lang="en-US" altLang="ko-KR" sz="2000" dirty="0"/>
              <a:t>      </a:t>
            </a:r>
            <a:br>
              <a:rPr lang="en-US" altLang="ko-KR" sz="1000" dirty="0"/>
            </a:br>
            <a:r>
              <a:rPr lang="en-US" altLang="ko-KR" sz="2000" dirty="0"/>
              <a:t>  </a:t>
            </a:r>
            <a:r>
              <a:rPr lang="en-US" altLang="ko-KR" sz="2200" b="1" dirty="0">
                <a:solidFill>
                  <a:srgbClr val="FF0000"/>
                </a:solidFill>
              </a:rPr>
              <a:t>(2) Machine Learning </a:t>
            </a:r>
            <a:r>
              <a:rPr lang="en" altLang="ko-KR" sz="2200" dirty="0">
                <a:solidFill>
                  <a:srgbClr val="FF0000"/>
                </a:solidFill>
              </a:rPr>
              <a:t>sequence length by cutting N-byte around the beginning</a:t>
            </a:r>
            <a:br>
              <a:rPr lang="en-US" altLang="ko-KR" sz="2000" dirty="0"/>
            </a:br>
            <a:r>
              <a:rPr lang="en-US" altLang="ko-KR" sz="1800" dirty="0"/>
              <a:t> </a:t>
            </a:r>
            <a:r>
              <a:rPr lang="en" altLang="ko-KR" sz="1500" dirty="0"/>
              <a:t>Determine that the information around the start of a function is more significant</a:t>
            </a:r>
            <a:br>
              <a:rPr lang="en" altLang="ko-KR" sz="1500" dirty="0"/>
            </a:br>
            <a:r>
              <a:rPr lang="en" altLang="ko-KR" sz="1500" dirty="0"/>
              <a:t>- In fact, there were many similar types of information gathered around the function</a:t>
            </a:r>
            <a:br>
              <a:rPr lang="en" altLang="ko-KR" sz="1500" dirty="0"/>
            </a:br>
            <a:r>
              <a:rPr lang="en" altLang="ko-KR" sz="1500" dirty="0"/>
              <a:t>- In order to implement it similarly, a sequence that does not have the function start information in the sequence is also learned (1:1)</a:t>
            </a:r>
            <a:endParaRPr lang="ko-KR" altLang="en-US" sz="1500" dirty="0">
              <a:solidFill>
                <a:srgbClr val="FF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28402984"/>
              </p:ext>
            </p:extLst>
          </p:nvPr>
        </p:nvGraphicFramePr>
        <p:xfrm>
          <a:off x="476190" y="1980417"/>
          <a:ext cx="9649950" cy="1112520"/>
        </p:xfrm>
        <a:graphic>
          <a:graphicData uri="http://schemas.openxmlformats.org/drawingml/2006/table">
            <a:tbl>
              <a:tblPr firstRow="1" bandRow="1">
                <a:tableStyleId>{5C22544A-7EE6-4342-B048-85BDC9FD1C3A}</a:tableStyleId>
              </a:tblPr>
              <a:tblGrid>
                <a:gridCol w="1608325">
                  <a:extLst>
                    <a:ext uri="{9D8B030D-6E8A-4147-A177-3AD203B41FA5}">
                      <a16:colId xmlns:a16="http://schemas.microsoft.com/office/drawing/2014/main" val="2212952721"/>
                    </a:ext>
                  </a:extLst>
                </a:gridCol>
                <a:gridCol w="1608325">
                  <a:extLst>
                    <a:ext uri="{9D8B030D-6E8A-4147-A177-3AD203B41FA5}">
                      <a16:colId xmlns:a16="http://schemas.microsoft.com/office/drawing/2014/main" val="785092396"/>
                    </a:ext>
                  </a:extLst>
                </a:gridCol>
                <a:gridCol w="1608325">
                  <a:extLst>
                    <a:ext uri="{9D8B030D-6E8A-4147-A177-3AD203B41FA5}">
                      <a16:colId xmlns:a16="http://schemas.microsoft.com/office/drawing/2014/main" val="4123458728"/>
                    </a:ext>
                  </a:extLst>
                </a:gridCol>
                <a:gridCol w="1608325">
                  <a:extLst>
                    <a:ext uri="{9D8B030D-6E8A-4147-A177-3AD203B41FA5}">
                      <a16:colId xmlns:a16="http://schemas.microsoft.com/office/drawing/2014/main" val="1672844440"/>
                    </a:ext>
                  </a:extLst>
                </a:gridCol>
                <a:gridCol w="1608325">
                  <a:extLst>
                    <a:ext uri="{9D8B030D-6E8A-4147-A177-3AD203B41FA5}">
                      <a16:colId xmlns:a16="http://schemas.microsoft.com/office/drawing/2014/main" val="587514504"/>
                    </a:ext>
                  </a:extLst>
                </a:gridCol>
                <a:gridCol w="1608325">
                  <a:extLst>
                    <a:ext uri="{9D8B030D-6E8A-4147-A177-3AD203B41FA5}">
                      <a16:colId xmlns:a16="http://schemas.microsoft.com/office/drawing/2014/main" val="929929127"/>
                    </a:ext>
                  </a:extLst>
                </a:gridCol>
              </a:tblGrid>
              <a:tr h="370840">
                <a:tc>
                  <a:txBody>
                    <a:bodyPr/>
                    <a:lstStyle/>
                    <a:p>
                      <a:pPr algn="ctr" latinLnBrk="1"/>
                      <a:r>
                        <a:rPr lang="en-US" altLang="ko-KR" dirty="0"/>
                        <a:t>GCC6</a:t>
                      </a:r>
                      <a:endParaRPr lang="ko-KR" altLang="en-US" dirty="0"/>
                    </a:p>
                  </a:txBody>
                  <a:tcPr anchor="ctr"/>
                </a:tc>
                <a:tc>
                  <a:txBody>
                    <a:bodyPr/>
                    <a:lstStyle/>
                    <a:p>
                      <a:pPr algn="ctr" latinLnBrk="1"/>
                      <a:r>
                        <a:rPr lang="en-US" altLang="ko-KR" dirty="0" err="1"/>
                        <a:t>stardard</a:t>
                      </a:r>
                      <a:endParaRPr lang="ko-KR" altLang="en-US" dirty="0"/>
                    </a:p>
                  </a:txBody>
                  <a:tcPr anchor="ctr"/>
                </a:tc>
                <a:tc>
                  <a:txBody>
                    <a:bodyPr/>
                    <a:lstStyle/>
                    <a:p>
                      <a:pPr algn="ctr" latinLnBrk="1"/>
                      <a:r>
                        <a:rPr lang="en-US" altLang="ko-KR" dirty="0"/>
                        <a:t>O0</a:t>
                      </a:r>
                      <a:endParaRPr lang="ko-KR" altLang="en-US" dirty="0"/>
                    </a:p>
                  </a:txBody>
                  <a:tcPr/>
                </a:tc>
                <a:tc>
                  <a:txBody>
                    <a:bodyPr/>
                    <a:lstStyle/>
                    <a:p>
                      <a:pPr algn="ctr" latinLnBrk="1"/>
                      <a:r>
                        <a:rPr lang="en-US" altLang="ko-KR" dirty="0"/>
                        <a:t>O1</a:t>
                      </a:r>
                      <a:endParaRPr lang="ko-KR" altLang="en-US" dirty="0"/>
                    </a:p>
                  </a:txBody>
                  <a:tcPr/>
                </a:tc>
                <a:tc>
                  <a:txBody>
                    <a:bodyPr/>
                    <a:lstStyle/>
                    <a:p>
                      <a:pPr algn="ctr" latinLnBrk="1"/>
                      <a:r>
                        <a:rPr lang="en-US" altLang="ko-KR" dirty="0"/>
                        <a:t>O2</a:t>
                      </a:r>
                      <a:endParaRPr lang="ko-KR" altLang="en-US" dirty="0"/>
                    </a:p>
                  </a:txBody>
                  <a:tcPr/>
                </a:tc>
                <a:tc>
                  <a:txBody>
                    <a:bodyPr/>
                    <a:lstStyle/>
                    <a:p>
                      <a:pPr algn="ctr" latinLnBrk="1"/>
                      <a:r>
                        <a:rPr lang="en-US" altLang="ko-KR" dirty="0"/>
                        <a:t>O3</a:t>
                      </a:r>
                      <a:endParaRPr lang="ko-KR" altLang="en-US" dirty="0"/>
                    </a:p>
                  </a:txBody>
                  <a:tcPr/>
                </a:tc>
                <a:extLst>
                  <a:ext uri="{0D108BD9-81ED-4DB2-BD59-A6C34878D82A}">
                    <a16:rowId xmlns:a16="http://schemas.microsoft.com/office/drawing/2014/main" val="689887826"/>
                  </a:ext>
                </a:extLst>
              </a:tr>
              <a:tr h="370840">
                <a:tc rowSpan="2">
                  <a:txBody>
                    <a:bodyPr/>
                    <a:lstStyle/>
                    <a:p>
                      <a:pPr algn="ctr" latinLnBrk="1"/>
                      <a:endParaRPr lang="ko-KR" altLang="en-US" dirty="0"/>
                    </a:p>
                  </a:txBody>
                  <a:tcPr anchor="ctr"/>
                </a:tc>
                <a:tc>
                  <a:txBody>
                    <a:bodyPr/>
                    <a:lstStyle/>
                    <a:p>
                      <a:pPr algn="ctr" latinLnBrk="1"/>
                      <a:r>
                        <a:rPr lang="en-US" altLang="ko-KR" dirty="0"/>
                        <a:t>Functions</a:t>
                      </a:r>
                      <a:endParaRPr lang="ko-KR" altLang="en-US" dirty="0"/>
                    </a:p>
                  </a:txBody>
                  <a:tcPr anchor="ctr"/>
                </a:tc>
                <a:tc>
                  <a:txBody>
                    <a:bodyPr/>
                    <a:lstStyle/>
                    <a:p>
                      <a:pPr algn="ctr" latinLnBrk="1"/>
                      <a:r>
                        <a:rPr lang="en-US" altLang="ko-KR" dirty="0"/>
                        <a:t>44,390</a:t>
                      </a:r>
                      <a:endParaRPr lang="ko-KR" altLang="en-US" dirty="0"/>
                    </a:p>
                  </a:txBody>
                  <a:tcPr/>
                </a:tc>
                <a:tc>
                  <a:txBody>
                    <a:bodyPr/>
                    <a:lstStyle/>
                    <a:p>
                      <a:pPr algn="ctr" latinLnBrk="1"/>
                      <a:r>
                        <a:rPr lang="en-US" altLang="ko-KR" dirty="0"/>
                        <a:t>37,881</a:t>
                      </a:r>
                      <a:endParaRPr lang="ko-KR" altLang="en-US" dirty="0"/>
                    </a:p>
                  </a:txBody>
                  <a:tcPr/>
                </a:tc>
                <a:tc>
                  <a:txBody>
                    <a:bodyPr/>
                    <a:lstStyle/>
                    <a:p>
                      <a:pPr algn="ctr" latinLnBrk="1"/>
                      <a:r>
                        <a:rPr lang="en-US" altLang="ko-KR" dirty="0"/>
                        <a:t>36,805</a:t>
                      </a:r>
                      <a:endParaRPr lang="ko-KR" altLang="en-US" dirty="0"/>
                    </a:p>
                  </a:txBody>
                  <a:tcPr/>
                </a:tc>
                <a:tc>
                  <a:txBody>
                    <a:bodyPr/>
                    <a:lstStyle/>
                    <a:p>
                      <a:pPr algn="ctr" latinLnBrk="1"/>
                      <a:r>
                        <a:rPr lang="en-US" altLang="ko-KR" dirty="0"/>
                        <a:t>38,813</a:t>
                      </a:r>
                      <a:endParaRPr lang="ko-KR" altLang="en-US" dirty="0"/>
                    </a:p>
                  </a:txBody>
                  <a:tcPr/>
                </a:tc>
                <a:extLst>
                  <a:ext uri="{0D108BD9-81ED-4DB2-BD59-A6C34878D82A}">
                    <a16:rowId xmlns:a16="http://schemas.microsoft.com/office/drawing/2014/main" val="848415641"/>
                  </a:ext>
                </a:extLst>
              </a:tr>
              <a:tr h="370840">
                <a:tc vMerge="1">
                  <a:txBody>
                    <a:bodyPr/>
                    <a:lstStyle/>
                    <a:p>
                      <a:pPr latinLnBrk="1"/>
                      <a:endParaRPr lang="ko-KR" altLang="en-US" dirty="0"/>
                    </a:p>
                  </a:txBody>
                  <a:tcPr/>
                </a:tc>
                <a:tc>
                  <a:txBody>
                    <a:bodyPr/>
                    <a:lstStyle/>
                    <a:p>
                      <a:pPr algn="ctr" latinLnBrk="1"/>
                      <a:r>
                        <a:rPr lang="en-US" altLang="ko-KR" dirty="0"/>
                        <a:t>Bytes</a:t>
                      </a:r>
                      <a:endParaRPr lang="ko-KR" altLang="en-US" dirty="0"/>
                    </a:p>
                  </a:txBody>
                  <a:tcPr anchor="ctr"/>
                </a:tc>
                <a:tc>
                  <a:txBody>
                    <a:bodyPr/>
                    <a:lstStyle/>
                    <a:p>
                      <a:pPr algn="ctr" latinLnBrk="1"/>
                      <a:r>
                        <a:rPr lang="en-US" altLang="ko-KR" dirty="0"/>
                        <a:t>13,936,744</a:t>
                      </a:r>
                      <a:endParaRPr lang="ko-KR" altLang="en-US" dirty="0"/>
                    </a:p>
                  </a:txBody>
                  <a:tcPr/>
                </a:tc>
                <a:tc>
                  <a:txBody>
                    <a:bodyPr/>
                    <a:lstStyle/>
                    <a:p>
                      <a:pPr algn="ctr" latinLnBrk="1"/>
                      <a:r>
                        <a:rPr lang="en-US" altLang="ko-KR" dirty="0"/>
                        <a:t>10,532,416</a:t>
                      </a:r>
                      <a:endParaRPr lang="ko-KR" altLang="en-US" dirty="0"/>
                    </a:p>
                  </a:txBody>
                  <a:tcPr/>
                </a:tc>
                <a:tc>
                  <a:txBody>
                    <a:bodyPr/>
                    <a:lstStyle/>
                    <a:p>
                      <a:pPr algn="ctr" latinLnBrk="1"/>
                      <a:r>
                        <a:rPr lang="en-US" altLang="ko-KR" dirty="0"/>
                        <a:t>11,076,816</a:t>
                      </a:r>
                      <a:endParaRPr lang="ko-KR" altLang="en-US" dirty="0"/>
                    </a:p>
                  </a:txBody>
                  <a:tcPr/>
                </a:tc>
                <a:tc>
                  <a:txBody>
                    <a:bodyPr/>
                    <a:lstStyle/>
                    <a:p>
                      <a:pPr algn="ctr" latinLnBrk="1"/>
                      <a:r>
                        <a:rPr lang="en-US" altLang="ko-KR" dirty="0"/>
                        <a:t>13,446,275</a:t>
                      </a:r>
                      <a:endParaRPr lang="ko-KR" altLang="en-US" dirty="0"/>
                    </a:p>
                  </a:txBody>
                  <a:tcPr/>
                </a:tc>
                <a:extLst>
                  <a:ext uri="{0D108BD9-81ED-4DB2-BD59-A6C34878D82A}">
                    <a16:rowId xmlns:a16="http://schemas.microsoft.com/office/drawing/2014/main" val="1049035739"/>
                  </a:ext>
                </a:extLst>
              </a:tr>
            </a:tbl>
          </a:graphicData>
        </a:graphic>
      </p:graphicFrame>
      <p:sp>
        <p:nvSpPr>
          <p:cNvPr id="32" name="직사각형 31"/>
          <p:cNvSpPr/>
          <p:nvPr/>
        </p:nvSpPr>
        <p:spPr>
          <a:xfrm>
            <a:off x="595757" y="242054"/>
            <a:ext cx="9156951" cy="707886"/>
          </a:xfrm>
          <a:prstGeom prst="rect">
            <a:avLst/>
          </a:prstGeom>
        </p:spPr>
        <p:txBody>
          <a:bodyPr wrap="square">
            <a:spAutoFit/>
          </a:bodyPr>
          <a:lstStyle/>
          <a:p>
            <a:r>
              <a:rPr lang="en-US" altLang="ko-KR" sz="4000" dirty="0"/>
              <a:t>3. Method- (3)</a:t>
            </a:r>
            <a:r>
              <a:rPr lang="en-US" altLang="ko-KR" sz="4000" dirty="0" err="1"/>
              <a:t>DataSet</a:t>
            </a:r>
            <a:endParaRPr lang="ko-KR" altLang="en-US" sz="4000" dirty="0"/>
          </a:p>
        </p:txBody>
      </p:sp>
    </p:spTree>
    <p:extLst>
      <p:ext uri="{BB962C8B-B14F-4D97-AF65-F5344CB8AC3E}">
        <p14:creationId xmlns:p14="http://schemas.microsoft.com/office/powerpoint/2010/main" val="48512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타원 47">
            <a:extLst>
              <a:ext uri="{FF2B5EF4-FFF2-40B4-BE49-F238E27FC236}">
                <a16:creationId xmlns:a16="http://schemas.microsoft.com/office/drawing/2014/main" id="{FBF61B29-F2EC-4FA3-B032-3C69994B9BB3}"/>
              </a:ext>
            </a:extLst>
          </p:cNvPr>
          <p:cNvSpPr/>
          <p:nvPr/>
        </p:nvSpPr>
        <p:spPr>
          <a:xfrm>
            <a:off x="1298386" y="2334873"/>
            <a:ext cx="330869" cy="29096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7CBC0361-B280-4069-B15B-31E61F4FB8D7}"/>
              </a:ext>
            </a:extLst>
          </p:cNvPr>
          <p:cNvSpPr txBox="1"/>
          <p:nvPr/>
        </p:nvSpPr>
        <p:spPr>
          <a:xfrm>
            <a:off x="1300203" y="1989121"/>
            <a:ext cx="330869" cy="400110"/>
          </a:xfrm>
          <a:prstGeom prst="rect">
            <a:avLst/>
          </a:prstGeom>
          <a:noFill/>
        </p:spPr>
        <p:txBody>
          <a:bodyPr wrap="square" rtlCol="0">
            <a:spAutoFit/>
          </a:bodyPr>
          <a:lstStyle/>
          <a:p>
            <a:r>
              <a:rPr lang="en-US" altLang="ko-KR" sz="2000" b="1" dirty="0"/>
              <a:t>1</a:t>
            </a:r>
            <a:endParaRPr lang="ko-KR" altLang="en-US" sz="2000" b="1" dirty="0"/>
          </a:p>
        </p:txBody>
      </p:sp>
      <p:sp>
        <p:nvSpPr>
          <p:cNvPr id="52" name="TextBox 51">
            <a:extLst>
              <a:ext uri="{FF2B5EF4-FFF2-40B4-BE49-F238E27FC236}">
                <a16:creationId xmlns:a16="http://schemas.microsoft.com/office/drawing/2014/main" id="{2E587230-5574-41CC-B260-45DA36AB2EDF}"/>
              </a:ext>
            </a:extLst>
          </p:cNvPr>
          <p:cNvSpPr txBox="1"/>
          <p:nvPr/>
        </p:nvSpPr>
        <p:spPr>
          <a:xfrm>
            <a:off x="2442426" y="1985290"/>
            <a:ext cx="1428808" cy="400110"/>
          </a:xfrm>
          <a:prstGeom prst="rect">
            <a:avLst/>
          </a:prstGeom>
          <a:noFill/>
        </p:spPr>
        <p:txBody>
          <a:bodyPr wrap="square" rtlCol="0">
            <a:spAutoFit/>
          </a:bodyPr>
          <a:lstStyle/>
          <a:p>
            <a:r>
              <a:rPr lang="en-US" altLang="ko-KR" sz="2000" b="1" dirty="0"/>
              <a:t>   … 0</a:t>
            </a:r>
            <a:endParaRPr lang="ko-KR" altLang="en-US" sz="2000" b="1" dirty="0"/>
          </a:p>
        </p:txBody>
      </p:sp>
      <p:sp>
        <p:nvSpPr>
          <p:cNvPr id="56" name="TextBox 55">
            <a:extLst>
              <a:ext uri="{FF2B5EF4-FFF2-40B4-BE49-F238E27FC236}">
                <a16:creationId xmlns:a16="http://schemas.microsoft.com/office/drawing/2014/main" id="{A22893ED-13AD-419D-B750-047C3260B2CF}"/>
              </a:ext>
            </a:extLst>
          </p:cNvPr>
          <p:cNvSpPr txBox="1"/>
          <p:nvPr/>
        </p:nvSpPr>
        <p:spPr>
          <a:xfrm>
            <a:off x="424799" y="1376954"/>
            <a:ext cx="3084265" cy="307777"/>
          </a:xfrm>
          <a:prstGeom prst="rect">
            <a:avLst/>
          </a:prstGeom>
          <a:noFill/>
        </p:spPr>
        <p:txBody>
          <a:bodyPr wrap="square" rtlCol="0">
            <a:spAutoFit/>
          </a:bodyPr>
          <a:lstStyle/>
          <a:p>
            <a:r>
              <a:rPr lang="en-US" altLang="ko-KR" sz="1400" dirty="0"/>
              <a:t>  function</a:t>
            </a:r>
            <a:r>
              <a:rPr lang="ko-KR" altLang="en-US" sz="1400" dirty="0"/>
              <a:t> </a:t>
            </a:r>
            <a:r>
              <a:rPr lang="en-US" altLang="ko-KR" sz="1400" dirty="0"/>
              <a:t>start</a:t>
            </a:r>
            <a:r>
              <a:rPr lang="ko-KR" altLang="en-US" sz="1400" dirty="0"/>
              <a:t> </a:t>
            </a:r>
            <a:r>
              <a:rPr lang="en-US" altLang="ko-KR" sz="1400" dirty="0"/>
              <a:t>point </a:t>
            </a:r>
            <a:r>
              <a:rPr lang="ko-KR" altLang="en-US" sz="1400" dirty="0"/>
              <a:t> </a:t>
            </a:r>
            <a:r>
              <a:rPr lang="en-US" altLang="ko-KR" sz="1400" dirty="0"/>
              <a:t>standard - </a:t>
            </a:r>
            <a:r>
              <a:rPr lang="ko-KR" altLang="en-US" sz="1400" dirty="0"/>
              <a:t> </a:t>
            </a:r>
            <a:r>
              <a:rPr lang="en-US" altLang="ko-KR" sz="1400" dirty="0" err="1"/>
              <a:t>Nbyte</a:t>
            </a:r>
            <a:r>
              <a:rPr lang="en-US" altLang="ko-KR" sz="1400" dirty="0"/>
              <a:t> </a:t>
            </a:r>
            <a:endParaRPr lang="ko-KR" altLang="en-US" sz="1400" dirty="0"/>
          </a:p>
        </p:txBody>
      </p:sp>
      <p:sp>
        <p:nvSpPr>
          <p:cNvPr id="58" name="TextBox 57">
            <a:extLst>
              <a:ext uri="{FF2B5EF4-FFF2-40B4-BE49-F238E27FC236}">
                <a16:creationId xmlns:a16="http://schemas.microsoft.com/office/drawing/2014/main" id="{FD4F395E-EBD5-4BD6-9184-5999DEA4A17D}"/>
              </a:ext>
            </a:extLst>
          </p:cNvPr>
          <p:cNvSpPr txBox="1"/>
          <p:nvPr/>
        </p:nvSpPr>
        <p:spPr>
          <a:xfrm>
            <a:off x="1118708" y="1768425"/>
            <a:ext cx="870460" cy="246221"/>
          </a:xfrm>
          <a:prstGeom prst="rect">
            <a:avLst/>
          </a:prstGeom>
          <a:noFill/>
        </p:spPr>
        <p:txBody>
          <a:bodyPr wrap="square" rtlCol="0">
            <a:spAutoFit/>
          </a:bodyPr>
          <a:lstStyle/>
          <a:p>
            <a:r>
              <a:rPr lang="ko-KR" altLang="en-US" sz="1000" dirty="0"/>
              <a:t>함수시작</a:t>
            </a:r>
          </a:p>
        </p:txBody>
      </p:sp>
      <p:cxnSp>
        <p:nvCxnSpPr>
          <p:cNvPr id="60" name="직선 화살표 연결선 59">
            <a:extLst>
              <a:ext uri="{FF2B5EF4-FFF2-40B4-BE49-F238E27FC236}">
                <a16:creationId xmlns:a16="http://schemas.microsoft.com/office/drawing/2014/main" id="{912C0FEA-053B-4F5A-8ACF-C9E32532F2BA}"/>
              </a:ext>
            </a:extLst>
          </p:cNvPr>
          <p:cNvCxnSpPr>
            <a:cxnSpLocks/>
          </p:cNvCxnSpPr>
          <p:nvPr/>
        </p:nvCxnSpPr>
        <p:spPr>
          <a:xfrm>
            <a:off x="1797697" y="2564294"/>
            <a:ext cx="2164399"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61" name="그림 60" descr="개체이(가) 표시된 사진&#10;&#10;자동 생성된 설명">
            <a:extLst>
              <a:ext uri="{FF2B5EF4-FFF2-40B4-BE49-F238E27FC236}">
                <a16:creationId xmlns:a16="http://schemas.microsoft.com/office/drawing/2014/main" id="{A3F94237-A05C-4D3B-8C3C-21E337282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9816" y="2206684"/>
            <a:ext cx="585182" cy="585182"/>
          </a:xfrm>
          <a:prstGeom prst="rect">
            <a:avLst/>
          </a:prstGeom>
        </p:spPr>
      </p:pic>
      <p:cxnSp>
        <p:nvCxnSpPr>
          <p:cNvPr id="62" name="직선 화살표 연결선 61">
            <a:extLst>
              <a:ext uri="{FF2B5EF4-FFF2-40B4-BE49-F238E27FC236}">
                <a16:creationId xmlns:a16="http://schemas.microsoft.com/office/drawing/2014/main" id="{73E4825D-9686-486C-ABFB-5397F112F923}"/>
              </a:ext>
            </a:extLst>
          </p:cNvPr>
          <p:cNvCxnSpPr/>
          <p:nvPr/>
        </p:nvCxnSpPr>
        <p:spPr>
          <a:xfrm flipV="1">
            <a:off x="1797697" y="2481459"/>
            <a:ext cx="1497245" cy="1"/>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grpSp>
        <p:nvGrpSpPr>
          <p:cNvPr id="69" name="그룹 68"/>
          <p:cNvGrpSpPr/>
          <p:nvPr/>
        </p:nvGrpSpPr>
        <p:grpSpPr>
          <a:xfrm rot="5400000">
            <a:off x="2133125" y="1258632"/>
            <a:ext cx="529156" cy="1563525"/>
            <a:chOff x="812418" y="3512855"/>
            <a:chExt cx="529156" cy="2008147"/>
          </a:xfrm>
        </p:grpSpPr>
        <p:sp>
          <p:nvSpPr>
            <p:cNvPr id="70" name="원호 69"/>
            <p:cNvSpPr/>
            <p:nvPr/>
          </p:nvSpPr>
          <p:spPr>
            <a:xfrm flipH="1">
              <a:off x="812418" y="3519636"/>
              <a:ext cx="529154" cy="2001366"/>
            </a:xfrm>
            <a:prstGeom prst="arc">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ko-KR" altLang="en-US"/>
            </a:p>
          </p:txBody>
        </p:sp>
        <p:sp>
          <p:nvSpPr>
            <p:cNvPr id="71" name="원호 70"/>
            <p:cNvSpPr/>
            <p:nvPr/>
          </p:nvSpPr>
          <p:spPr>
            <a:xfrm flipH="1" flipV="1">
              <a:off x="812420" y="3512855"/>
              <a:ext cx="529154" cy="2001372"/>
            </a:xfrm>
            <a:prstGeom prst="arc">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ko-KR" altLang="en-US"/>
            </a:p>
          </p:txBody>
        </p:sp>
      </p:grpSp>
      <p:sp>
        <p:nvSpPr>
          <p:cNvPr id="82" name="타원 81">
            <a:extLst>
              <a:ext uri="{FF2B5EF4-FFF2-40B4-BE49-F238E27FC236}">
                <a16:creationId xmlns:a16="http://schemas.microsoft.com/office/drawing/2014/main" id="{FBF61B29-F2EC-4FA3-B032-3C69994B9BB3}"/>
              </a:ext>
            </a:extLst>
          </p:cNvPr>
          <p:cNvSpPr/>
          <p:nvPr/>
        </p:nvSpPr>
        <p:spPr>
          <a:xfrm>
            <a:off x="1357860" y="3896452"/>
            <a:ext cx="330869" cy="29096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7CBC0361-B280-4069-B15B-31E61F4FB8D7}"/>
              </a:ext>
            </a:extLst>
          </p:cNvPr>
          <p:cNvSpPr txBox="1"/>
          <p:nvPr/>
        </p:nvSpPr>
        <p:spPr>
          <a:xfrm>
            <a:off x="1359677" y="3550700"/>
            <a:ext cx="330869" cy="400110"/>
          </a:xfrm>
          <a:prstGeom prst="rect">
            <a:avLst/>
          </a:prstGeom>
          <a:noFill/>
        </p:spPr>
        <p:txBody>
          <a:bodyPr wrap="square" rtlCol="0">
            <a:spAutoFit/>
          </a:bodyPr>
          <a:lstStyle/>
          <a:p>
            <a:r>
              <a:rPr lang="en-US" altLang="ko-KR" sz="2000" b="1" dirty="0"/>
              <a:t>0</a:t>
            </a:r>
            <a:endParaRPr lang="ko-KR" altLang="en-US" sz="2000" b="1" dirty="0"/>
          </a:p>
        </p:txBody>
      </p:sp>
      <p:sp>
        <p:nvSpPr>
          <p:cNvPr id="84" name="TextBox 83">
            <a:extLst>
              <a:ext uri="{FF2B5EF4-FFF2-40B4-BE49-F238E27FC236}">
                <a16:creationId xmlns:a16="http://schemas.microsoft.com/office/drawing/2014/main" id="{2E587230-5574-41CC-B260-45DA36AB2EDF}"/>
              </a:ext>
            </a:extLst>
          </p:cNvPr>
          <p:cNvSpPr txBox="1"/>
          <p:nvPr/>
        </p:nvSpPr>
        <p:spPr>
          <a:xfrm>
            <a:off x="2501900" y="3546869"/>
            <a:ext cx="1428808" cy="400110"/>
          </a:xfrm>
          <a:prstGeom prst="rect">
            <a:avLst/>
          </a:prstGeom>
          <a:noFill/>
        </p:spPr>
        <p:txBody>
          <a:bodyPr wrap="square" rtlCol="0">
            <a:spAutoFit/>
          </a:bodyPr>
          <a:lstStyle/>
          <a:p>
            <a:r>
              <a:rPr lang="en-US" altLang="ko-KR" sz="2000" b="1" dirty="0"/>
              <a:t>   … 0</a:t>
            </a:r>
            <a:endParaRPr lang="ko-KR" altLang="en-US" sz="2000" b="1" dirty="0"/>
          </a:p>
        </p:txBody>
      </p:sp>
      <p:sp>
        <p:nvSpPr>
          <p:cNvPr id="85" name="TextBox 84">
            <a:extLst>
              <a:ext uri="{FF2B5EF4-FFF2-40B4-BE49-F238E27FC236}">
                <a16:creationId xmlns:a16="http://schemas.microsoft.com/office/drawing/2014/main" id="{A22893ED-13AD-419D-B750-047C3260B2CF}"/>
              </a:ext>
            </a:extLst>
          </p:cNvPr>
          <p:cNvSpPr txBox="1"/>
          <p:nvPr/>
        </p:nvSpPr>
        <p:spPr>
          <a:xfrm>
            <a:off x="484273" y="2934649"/>
            <a:ext cx="3744004" cy="307777"/>
          </a:xfrm>
          <a:prstGeom prst="rect">
            <a:avLst/>
          </a:prstGeom>
          <a:noFill/>
        </p:spPr>
        <p:txBody>
          <a:bodyPr wrap="square" rtlCol="0">
            <a:spAutoFit/>
          </a:bodyPr>
          <a:lstStyle/>
          <a:p>
            <a:r>
              <a:rPr lang="en-US" altLang="ko-KR" sz="1400" dirty="0"/>
              <a:t>  The rest </a:t>
            </a:r>
            <a:r>
              <a:rPr lang="en-US" altLang="ko-KR" sz="1400" dirty="0" err="1"/>
              <a:t>Nbyte</a:t>
            </a:r>
            <a:r>
              <a:rPr lang="en-US" altLang="ko-KR" sz="1400" dirty="0"/>
              <a:t> </a:t>
            </a:r>
            <a:r>
              <a:rPr lang="ko-KR" altLang="en-US" sz="1400" dirty="0"/>
              <a:t> </a:t>
            </a:r>
            <a:r>
              <a:rPr lang="en-US" altLang="ko-KR" sz="1400" dirty="0"/>
              <a:t>(randomly Extracting)</a:t>
            </a:r>
            <a:endParaRPr lang="ko-KR" altLang="en-US" sz="1400" dirty="0"/>
          </a:p>
        </p:txBody>
      </p:sp>
      <p:cxnSp>
        <p:nvCxnSpPr>
          <p:cNvPr id="87" name="직선 화살표 연결선 86">
            <a:extLst>
              <a:ext uri="{FF2B5EF4-FFF2-40B4-BE49-F238E27FC236}">
                <a16:creationId xmlns:a16="http://schemas.microsoft.com/office/drawing/2014/main" id="{912C0FEA-053B-4F5A-8ACF-C9E32532F2BA}"/>
              </a:ext>
            </a:extLst>
          </p:cNvPr>
          <p:cNvCxnSpPr>
            <a:cxnSpLocks/>
          </p:cNvCxnSpPr>
          <p:nvPr/>
        </p:nvCxnSpPr>
        <p:spPr>
          <a:xfrm>
            <a:off x="1857171" y="4125873"/>
            <a:ext cx="2164399"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88" name="그림 87" descr="개체이(가) 표시된 사진&#10;&#10;자동 생성된 설명">
            <a:extLst>
              <a:ext uri="{FF2B5EF4-FFF2-40B4-BE49-F238E27FC236}">
                <a16:creationId xmlns:a16="http://schemas.microsoft.com/office/drawing/2014/main" id="{A3F94237-A05C-4D3B-8C3C-21E337282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9290" y="3768263"/>
            <a:ext cx="585182" cy="585182"/>
          </a:xfrm>
          <a:prstGeom prst="rect">
            <a:avLst/>
          </a:prstGeom>
        </p:spPr>
      </p:pic>
      <p:cxnSp>
        <p:nvCxnSpPr>
          <p:cNvPr id="89" name="직선 화살표 연결선 88">
            <a:extLst>
              <a:ext uri="{FF2B5EF4-FFF2-40B4-BE49-F238E27FC236}">
                <a16:creationId xmlns:a16="http://schemas.microsoft.com/office/drawing/2014/main" id="{73E4825D-9686-486C-ABFB-5397F112F923}"/>
              </a:ext>
            </a:extLst>
          </p:cNvPr>
          <p:cNvCxnSpPr/>
          <p:nvPr/>
        </p:nvCxnSpPr>
        <p:spPr>
          <a:xfrm flipV="1">
            <a:off x="1857171" y="4043038"/>
            <a:ext cx="1497245" cy="1"/>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grpSp>
        <p:nvGrpSpPr>
          <p:cNvPr id="90" name="그룹 89"/>
          <p:cNvGrpSpPr/>
          <p:nvPr/>
        </p:nvGrpSpPr>
        <p:grpSpPr>
          <a:xfrm rot="5400000">
            <a:off x="2208355" y="2814870"/>
            <a:ext cx="430362" cy="1620247"/>
            <a:chOff x="812418" y="3512855"/>
            <a:chExt cx="529156" cy="2008147"/>
          </a:xfrm>
        </p:grpSpPr>
        <p:sp>
          <p:nvSpPr>
            <p:cNvPr id="91" name="원호 90"/>
            <p:cNvSpPr/>
            <p:nvPr/>
          </p:nvSpPr>
          <p:spPr>
            <a:xfrm flipH="1">
              <a:off x="812418" y="3519636"/>
              <a:ext cx="529154" cy="2001366"/>
            </a:xfrm>
            <a:prstGeom prst="arc">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ko-KR" altLang="en-US"/>
            </a:p>
          </p:txBody>
        </p:sp>
        <p:sp>
          <p:nvSpPr>
            <p:cNvPr id="92" name="원호 91"/>
            <p:cNvSpPr/>
            <p:nvPr/>
          </p:nvSpPr>
          <p:spPr>
            <a:xfrm flipH="1" flipV="1">
              <a:off x="812420" y="3512855"/>
              <a:ext cx="529154" cy="2001372"/>
            </a:xfrm>
            <a:prstGeom prst="arc">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ko-KR" altLang="en-US"/>
            </a:p>
          </p:txBody>
        </p:sp>
      </p:grpSp>
      <p:sp>
        <p:nvSpPr>
          <p:cNvPr id="86" name="TextBox 85">
            <a:extLst>
              <a:ext uri="{FF2B5EF4-FFF2-40B4-BE49-F238E27FC236}">
                <a16:creationId xmlns:a16="http://schemas.microsoft.com/office/drawing/2014/main" id="{FD4F395E-EBD5-4BD6-9184-5999DEA4A17D}"/>
              </a:ext>
            </a:extLst>
          </p:cNvPr>
          <p:cNvSpPr txBox="1"/>
          <p:nvPr/>
        </p:nvSpPr>
        <p:spPr>
          <a:xfrm>
            <a:off x="1076408" y="3342010"/>
            <a:ext cx="870460" cy="246221"/>
          </a:xfrm>
          <a:prstGeom prst="rect">
            <a:avLst/>
          </a:prstGeom>
          <a:noFill/>
        </p:spPr>
        <p:txBody>
          <a:bodyPr wrap="square" rtlCol="0">
            <a:spAutoFit/>
          </a:bodyPr>
          <a:lstStyle/>
          <a:p>
            <a:r>
              <a:rPr lang="ko-KR" altLang="en-US" sz="1000" dirty="0"/>
              <a:t>함수 시작</a:t>
            </a:r>
            <a:r>
              <a:rPr lang="en-US" altLang="ko-KR" sz="1000" dirty="0"/>
              <a:t> X</a:t>
            </a:r>
            <a:endParaRPr lang="ko-KR" altLang="en-US" sz="1000" dirty="0"/>
          </a:p>
        </p:txBody>
      </p:sp>
      <p:grpSp>
        <p:nvGrpSpPr>
          <p:cNvPr id="16" name="그룹 15"/>
          <p:cNvGrpSpPr/>
          <p:nvPr/>
        </p:nvGrpSpPr>
        <p:grpSpPr>
          <a:xfrm>
            <a:off x="5421710" y="953489"/>
            <a:ext cx="6388576" cy="4582193"/>
            <a:chOff x="5493950" y="661709"/>
            <a:chExt cx="6388576" cy="4582193"/>
          </a:xfrm>
        </p:grpSpPr>
        <p:grpSp>
          <p:nvGrpSpPr>
            <p:cNvPr id="79" name="그룹 78"/>
            <p:cNvGrpSpPr/>
            <p:nvPr/>
          </p:nvGrpSpPr>
          <p:grpSpPr>
            <a:xfrm>
              <a:off x="5493950" y="661709"/>
              <a:ext cx="6388576" cy="4582193"/>
              <a:chOff x="346013" y="977892"/>
              <a:chExt cx="6388576" cy="4582193"/>
            </a:xfrm>
          </p:grpSpPr>
          <p:sp>
            <p:nvSpPr>
              <p:cNvPr id="7" name="직사각형 6"/>
              <p:cNvSpPr/>
              <p:nvPr/>
            </p:nvSpPr>
            <p:spPr>
              <a:xfrm>
                <a:off x="1198057" y="1511292"/>
                <a:ext cx="2416815" cy="4728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1  0  0  0  0  0  0</a:t>
                </a:r>
                <a:endParaRPr lang="ko-KR" altLang="en-US" dirty="0">
                  <a:solidFill>
                    <a:schemeClr val="tx1"/>
                  </a:solidFill>
                </a:endParaRPr>
              </a:p>
            </p:txBody>
          </p:sp>
          <p:sp>
            <p:nvSpPr>
              <p:cNvPr id="8" name="직사각형 7"/>
              <p:cNvSpPr/>
              <p:nvPr/>
            </p:nvSpPr>
            <p:spPr>
              <a:xfrm>
                <a:off x="1198058" y="2588035"/>
                <a:ext cx="2416814"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55 89 e5 83 </a:t>
                </a:r>
                <a:r>
                  <a:rPr lang="en-US" altLang="ko-KR" dirty="0" err="1">
                    <a:solidFill>
                      <a:schemeClr val="tx1"/>
                    </a:solidFill>
                  </a:rPr>
                  <a:t>ec</a:t>
                </a:r>
                <a:r>
                  <a:rPr lang="en-US" altLang="ko-KR" dirty="0">
                    <a:solidFill>
                      <a:schemeClr val="tx1"/>
                    </a:solidFill>
                  </a:rPr>
                  <a:t> 28 21    </a:t>
                </a:r>
                <a:endParaRPr lang="ko-KR" altLang="en-US" dirty="0">
                  <a:solidFill>
                    <a:schemeClr val="tx1"/>
                  </a:solidFill>
                </a:endParaRPr>
              </a:p>
            </p:txBody>
          </p:sp>
          <p:sp>
            <p:nvSpPr>
              <p:cNvPr id="10" name="직사각형 9"/>
              <p:cNvSpPr/>
              <p:nvPr/>
            </p:nvSpPr>
            <p:spPr>
              <a:xfrm>
                <a:off x="1198057" y="3634281"/>
                <a:ext cx="2416814"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t>
                </a:r>
                <a:endParaRPr lang="ko-KR" altLang="en-US" dirty="0">
                  <a:solidFill>
                    <a:schemeClr val="tx1"/>
                  </a:solidFill>
                </a:endParaRPr>
              </a:p>
            </p:txBody>
          </p:sp>
          <p:sp>
            <p:nvSpPr>
              <p:cNvPr id="25" name="직사각형 24"/>
              <p:cNvSpPr/>
              <p:nvPr/>
            </p:nvSpPr>
            <p:spPr>
              <a:xfrm>
                <a:off x="1198058" y="3114083"/>
                <a:ext cx="2416814"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55 89 e5 83 </a:t>
                </a:r>
                <a:r>
                  <a:rPr lang="en-US" altLang="ko-KR" dirty="0" err="1">
                    <a:solidFill>
                      <a:schemeClr val="tx1"/>
                    </a:solidFill>
                  </a:rPr>
                  <a:t>ec</a:t>
                </a:r>
                <a:r>
                  <a:rPr lang="en-US" altLang="ko-KR" dirty="0">
                    <a:solidFill>
                      <a:schemeClr val="tx1"/>
                    </a:solidFill>
                  </a:rPr>
                  <a:t> 28 21    </a:t>
                </a:r>
                <a:endParaRPr lang="ko-KR" altLang="en-US" dirty="0">
                  <a:solidFill>
                    <a:schemeClr val="tx1"/>
                  </a:solidFill>
                </a:endParaRPr>
              </a:p>
            </p:txBody>
          </p:sp>
          <p:sp>
            <p:nvSpPr>
              <p:cNvPr id="26" name="직사각형 25"/>
              <p:cNvSpPr/>
              <p:nvPr/>
            </p:nvSpPr>
            <p:spPr>
              <a:xfrm>
                <a:off x="1198058" y="4128829"/>
                <a:ext cx="2416814"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55 89 e5 18 </a:t>
                </a:r>
                <a:r>
                  <a:rPr lang="en-US" altLang="ko-KR" dirty="0" err="1">
                    <a:solidFill>
                      <a:schemeClr val="tx1"/>
                    </a:solidFill>
                  </a:rPr>
                  <a:t>ec</a:t>
                </a:r>
                <a:r>
                  <a:rPr lang="en-US" altLang="ko-KR" dirty="0">
                    <a:solidFill>
                      <a:schemeClr val="tx1"/>
                    </a:solidFill>
                  </a:rPr>
                  <a:t> 28 32    </a:t>
                </a:r>
                <a:endParaRPr lang="ko-KR" altLang="en-US" dirty="0">
                  <a:solidFill>
                    <a:schemeClr val="tx1"/>
                  </a:solidFill>
                </a:endParaRPr>
              </a:p>
            </p:txBody>
          </p:sp>
          <p:sp>
            <p:nvSpPr>
              <p:cNvPr id="27" name="직사각형 26"/>
              <p:cNvSpPr/>
              <p:nvPr/>
            </p:nvSpPr>
            <p:spPr>
              <a:xfrm>
                <a:off x="1198058" y="4651952"/>
                <a:ext cx="2416814"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55 e5 e5 53 </a:t>
                </a:r>
                <a:r>
                  <a:rPr lang="en-US" altLang="ko-KR" dirty="0" err="1">
                    <a:solidFill>
                      <a:schemeClr val="tx1"/>
                    </a:solidFill>
                  </a:rPr>
                  <a:t>ec</a:t>
                </a:r>
                <a:r>
                  <a:rPr lang="en-US" altLang="ko-KR" dirty="0">
                    <a:solidFill>
                      <a:schemeClr val="tx1"/>
                    </a:solidFill>
                  </a:rPr>
                  <a:t> 28 32    </a:t>
                </a:r>
                <a:endParaRPr lang="ko-KR" altLang="en-US" dirty="0">
                  <a:solidFill>
                    <a:schemeClr val="tx1"/>
                  </a:solidFill>
                </a:endParaRPr>
              </a:p>
            </p:txBody>
          </p:sp>
          <p:sp>
            <p:nvSpPr>
              <p:cNvPr id="28" name="직사각형 27"/>
              <p:cNvSpPr/>
              <p:nvPr/>
            </p:nvSpPr>
            <p:spPr>
              <a:xfrm>
                <a:off x="1198058" y="5175075"/>
                <a:ext cx="2416814"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55 89 f6 83 </a:t>
                </a:r>
                <a:r>
                  <a:rPr lang="en-US" altLang="ko-KR" dirty="0" err="1">
                    <a:solidFill>
                      <a:schemeClr val="tx1"/>
                    </a:solidFill>
                  </a:rPr>
                  <a:t>ec</a:t>
                </a:r>
                <a:r>
                  <a:rPr lang="en-US" altLang="ko-KR" dirty="0">
                    <a:solidFill>
                      <a:schemeClr val="tx1"/>
                    </a:solidFill>
                  </a:rPr>
                  <a:t> 28 a4    </a:t>
                </a:r>
                <a:endParaRPr lang="ko-KR" altLang="en-US" dirty="0">
                  <a:solidFill>
                    <a:schemeClr val="tx1"/>
                  </a:solidFill>
                </a:endParaRPr>
              </a:p>
            </p:txBody>
          </p:sp>
          <p:sp>
            <p:nvSpPr>
              <p:cNvPr id="29" name="직사각형 28"/>
              <p:cNvSpPr/>
              <p:nvPr/>
            </p:nvSpPr>
            <p:spPr>
              <a:xfrm>
                <a:off x="4256391" y="1500077"/>
                <a:ext cx="2478198" cy="4728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0  0  0  0  0  0  0</a:t>
                </a:r>
                <a:endParaRPr lang="ko-KR" altLang="en-US" dirty="0">
                  <a:solidFill>
                    <a:schemeClr val="tx1"/>
                  </a:solidFill>
                </a:endParaRPr>
              </a:p>
            </p:txBody>
          </p:sp>
          <p:sp>
            <p:nvSpPr>
              <p:cNvPr id="30" name="직사각형 29"/>
              <p:cNvSpPr/>
              <p:nvPr/>
            </p:nvSpPr>
            <p:spPr>
              <a:xfrm>
                <a:off x="4256391" y="2579243"/>
                <a:ext cx="2478198"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09 57 56 53 83 </a:t>
                </a:r>
                <a:r>
                  <a:rPr lang="en-US" altLang="ko-KR" dirty="0" err="1">
                    <a:solidFill>
                      <a:schemeClr val="tx1"/>
                    </a:solidFill>
                  </a:rPr>
                  <a:t>ec</a:t>
                </a:r>
                <a:r>
                  <a:rPr lang="en-US" altLang="ko-KR" dirty="0">
                    <a:solidFill>
                      <a:schemeClr val="tx1"/>
                    </a:solidFill>
                  </a:rPr>
                  <a:t> </a:t>
                </a:r>
                <a:r>
                  <a:rPr lang="en-US" altLang="ko-KR" dirty="0" err="1">
                    <a:solidFill>
                      <a:schemeClr val="tx1"/>
                    </a:solidFill>
                  </a:rPr>
                  <a:t>ff</a:t>
                </a:r>
                <a:r>
                  <a:rPr lang="en-US" altLang="ko-KR" dirty="0">
                    <a:solidFill>
                      <a:schemeClr val="tx1"/>
                    </a:solidFill>
                  </a:rPr>
                  <a:t>    </a:t>
                </a:r>
                <a:endParaRPr lang="ko-KR" altLang="en-US" dirty="0">
                  <a:solidFill>
                    <a:schemeClr val="tx1"/>
                  </a:solidFill>
                </a:endParaRPr>
              </a:p>
            </p:txBody>
          </p:sp>
          <p:sp>
            <p:nvSpPr>
              <p:cNvPr id="31" name="직사각형 30"/>
              <p:cNvSpPr/>
              <p:nvPr/>
            </p:nvSpPr>
            <p:spPr>
              <a:xfrm>
                <a:off x="4256391" y="3625489"/>
                <a:ext cx="2478198"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t>
                </a:r>
                <a:endParaRPr lang="ko-KR" altLang="en-US" dirty="0">
                  <a:solidFill>
                    <a:schemeClr val="tx1"/>
                  </a:solidFill>
                </a:endParaRPr>
              </a:p>
            </p:txBody>
          </p:sp>
          <p:sp>
            <p:nvSpPr>
              <p:cNvPr id="32" name="직사각형 31"/>
              <p:cNvSpPr/>
              <p:nvPr/>
            </p:nvSpPr>
            <p:spPr>
              <a:xfrm>
                <a:off x="4256391" y="3105291"/>
                <a:ext cx="2478198"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57 1c 8b 45 1c 8b f5    </a:t>
                </a:r>
                <a:endParaRPr lang="ko-KR" altLang="en-US" dirty="0">
                  <a:solidFill>
                    <a:schemeClr val="tx1"/>
                  </a:solidFill>
                </a:endParaRPr>
              </a:p>
            </p:txBody>
          </p:sp>
          <p:sp>
            <p:nvSpPr>
              <p:cNvPr id="33" name="직사각형 32"/>
              <p:cNvSpPr/>
              <p:nvPr/>
            </p:nvSpPr>
            <p:spPr>
              <a:xfrm>
                <a:off x="4256391" y="4120037"/>
                <a:ext cx="2478198"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45 04 </a:t>
                </a:r>
                <a:r>
                  <a:rPr lang="en-US" altLang="ko-KR" dirty="0" err="1">
                    <a:solidFill>
                      <a:schemeClr val="tx1"/>
                    </a:solidFill>
                  </a:rPr>
                  <a:t>ff</a:t>
                </a:r>
                <a:r>
                  <a:rPr lang="en-US" altLang="ko-KR" dirty="0">
                    <a:solidFill>
                      <a:schemeClr val="tx1"/>
                    </a:solidFill>
                  </a:rPr>
                  <a:t> 30 8b 41 31   </a:t>
                </a:r>
                <a:endParaRPr lang="ko-KR" altLang="en-US" dirty="0">
                  <a:solidFill>
                    <a:schemeClr val="tx1"/>
                  </a:solidFill>
                </a:endParaRPr>
              </a:p>
            </p:txBody>
          </p:sp>
          <p:sp>
            <p:nvSpPr>
              <p:cNvPr id="34" name="직사각형 33"/>
              <p:cNvSpPr/>
              <p:nvPr/>
            </p:nvSpPr>
            <p:spPr>
              <a:xfrm>
                <a:off x="4256391" y="4643160"/>
                <a:ext cx="2478198"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50 30 e5 e8 </a:t>
                </a:r>
                <a:r>
                  <a:rPr lang="en-US" altLang="ko-KR" dirty="0" err="1">
                    <a:solidFill>
                      <a:schemeClr val="tx1"/>
                    </a:solidFill>
                  </a:rPr>
                  <a:t>ff</a:t>
                </a:r>
                <a:r>
                  <a:rPr lang="en-US" altLang="ko-KR" dirty="0">
                    <a:solidFill>
                      <a:schemeClr val="tx1"/>
                    </a:solidFill>
                  </a:rPr>
                  <a:t> 30 10    </a:t>
                </a:r>
                <a:endParaRPr lang="ko-KR" altLang="en-US" dirty="0">
                  <a:solidFill>
                    <a:schemeClr val="tx1"/>
                  </a:solidFill>
                </a:endParaRPr>
              </a:p>
            </p:txBody>
          </p:sp>
          <p:sp>
            <p:nvSpPr>
              <p:cNvPr id="35" name="직사각형 34"/>
              <p:cNvSpPr/>
              <p:nvPr/>
            </p:nvSpPr>
            <p:spPr>
              <a:xfrm>
                <a:off x="4256391" y="5166283"/>
                <a:ext cx="2478198" cy="3850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81 e5 50 30 </a:t>
                </a:r>
                <a:r>
                  <a:rPr lang="en-US" altLang="ko-KR" dirty="0" err="1">
                    <a:solidFill>
                      <a:schemeClr val="tx1"/>
                    </a:solidFill>
                  </a:rPr>
                  <a:t>ec</a:t>
                </a:r>
                <a:r>
                  <a:rPr lang="en-US" altLang="ko-KR" dirty="0">
                    <a:solidFill>
                      <a:schemeClr val="tx1"/>
                    </a:solidFill>
                  </a:rPr>
                  <a:t> 28 23    </a:t>
                </a:r>
                <a:endParaRPr lang="ko-KR" altLang="en-US" dirty="0">
                  <a:solidFill>
                    <a:schemeClr val="tx1"/>
                  </a:solidFill>
                </a:endParaRPr>
              </a:p>
            </p:txBody>
          </p:sp>
          <p:sp>
            <p:nvSpPr>
              <p:cNvPr id="36" name="아래쪽 화살표 35"/>
              <p:cNvSpPr/>
              <p:nvPr/>
            </p:nvSpPr>
            <p:spPr>
              <a:xfrm>
                <a:off x="2093642" y="2133675"/>
                <a:ext cx="6256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아래쪽 화살표 36"/>
              <p:cNvSpPr/>
              <p:nvPr/>
            </p:nvSpPr>
            <p:spPr>
              <a:xfrm>
                <a:off x="5182668" y="2124883"/>
                <a:ext cx="6256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십자형 37"/>
              <p:cNvSpPr/>
              <p:nvPr/>
            </p:nvSpPr>
            <p:spPr>
              <a:xfrm>
                <a:off x="3748148" y="3634281"/>
                <a:ext cx="360000" cy="360000"/>
              </a:xfrm>
              <a:prstGeom prst="plus">
                <a:avLst>
                  <a:gd name="adj" fmla="val 37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823518" y="2736516"/>
                <a:ext cx="593558" cy="2588406"/>
                <a:chOff x="832628" y="2692910"/>
                <a:chExt cx="593558" cy="2588406"/>
              </a:xfrm>
            </p:grpSpPr>
            <p:sp>
              <p:nvSpPr>
                <p:cNvPr id="39" name="원호 38"/>
                <p:cNvSpPr/>
                <p:nvPr/>
              </p:nvSpPr>
              <p:spPr>
                <a:xfrm flipH="1">
                  <a:off x="832628" y="2692910"/>
                  <a:ext cx="456960" cy="2587040"/>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원호 39"/>
                <p:cNvSpPr/>
                <p:nvPr/>
              </p:nvSpPr>
              <p:spPr>
                <a:xfrm flipH="1" flipV="1">
                  <a:off x="832628" y="2694276"/>
                  <a:ext cx="593558" cy="2587040"/>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42" name="TextBox 41"/>
              <p:cNvSpPr txBox="1"/>
              <p:nvPr/>
            </p:nvSpPr>
            <p:spPr>
              <a:xfrm>
                <a:off x="346013" y="2995130"/>
                <a:ext cx="461665" cy="2052200"/>
              </a:xfrm>
              <a:prstGeom prst="rect">
                <a:avLst/>
              </a:prstGeom>
              <a:noFill/>
            </p:spPr>
            <p:txBody>
              <a:bodyPr vert="eaVert" wrap="square" rtlCol="0">
                <a:spAutoFit/>
              </a:bodyPr>
              <a:lstStyle/>
              <a:p>
                <a:r>
                  <a:rPr lang="ko-KR" altLang="en-US" dirty="0"/>
                  <a:t>전체 함수의 개수</a:t>
                </a:r>
              </a:p>
            </p:txBody>
          </p:sp>
          <p:sp>
            <p:nvSpPr>
              <p:cNvPr id="68" name="TextBox 67"/>
              <p:cNvSpPr txBox="1"/>
              <p:nvPr/>
            </p:nvSpPr>
            <p:spPr>
              <a:xfrm>
                <a:off x="2914487" y="977892"/>
                <a:ext cx="2027321" cy="369332"/>
              </a:xfrm>
              <a:prstGeom prst="rect">
                <a:avLst/>
              </a:prstGeom>
              <a:noFill/>
            </p:spPr>
            <p:txBody>
              <a:bodyPr wrap="square" rtlCol="0">
                <a:spAutoFit/>
              </a:bodyPr>
              <a:lstStyle/>
              <a:p>
                <a:pPr algn="ctr"/>
                <a:r>
                  <a:rPr lang="en-US" altLang="ko-KR" b="1" dirty="0"/>
                  <a:t>rate</a:t>
                </a:r>
                <a:r>
                  <a:rPr lang="ko-KR" altLang="en-US" b="1" dirty="0"/>
                  <a:t> </a:t>
                </a:r>
                <a:r>
                  <a:rPr lang="en-US" altLang="ko-KR" b="1" dirty="0"/>
                  <a:t>5:5</a:t>
                </a:r>
                <a:endParaRPr lang="ko-KR" altLang="en-US" b="1" dirty="0"/>
              </a:p>
            </p:txBody>
          </p:sp>
        </p:grpSp>
        <p:sp>
          <p:nvSpPr>
            <p:cNvPr id="14" name="아래쪽 화살표 13"/>
            <p:cNvSpPr/>
            <p:nvPr/>
          </p:nvSpPr>
          <p:spPr>
            <a:xfrm>
              <a:off x="6511313" y="1054071"/>
              <a:ext cx="328560" cy="2255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TextBox 14"/>
            <p:cNvSpPr txBox="1"/>
            <p:nvPr/>
          </p:nvSpPr>
          <p:spPr>
            <a:xfrm>
              <a:off x="6028794" y="732761"/>
              <a:ext cx="2478198" cy="307777"/>
            </a:xfrm>
            <a:prstGeom prst="rect">
              <a:avLst/>
            </a:prstGeom>
            <a:noFill/>
          </p:spPr>
          <p:txBody>
            <a:bodyPr wrap="square" rtlCol="0">
              <a:spAutoFit/>
            </a:bodyPr>
            <a:lstStyle/>
            <a:p>
              <a:r>
                <a:rPr lang="en-US" altLang="ko-KR" sz="1400" b="1" dirty="0">
                  <a:solidFill>
                    <a:srgbClr val="FF0000"/>
                  </a:solidFill>
                </a:rPr>
                <a:t>function</a:t>
              </a:r>
              <a:r>
                <a:rPr lang="ko-KR" altLang="en-US" sz="1400" b="1" dirty="0">
                  <a:solidFill>
                    <a:srgbClr val="FF0000"/>
                  </a:solidFill>
                </a:rPr>
                <a:t> </a:t>
              </a:r>
              <a:r>
                <a:rPr lang="en-US" altLang="ko-KR" sz="1400" b="1" dirty="0">
                  <a:solidFill>
                    <a:srgbClr val="FF0000"/>
                  </a:solidFill>
                </a:rPr>
                <a:t>start</a:t>
              </a:r>
              <a:r>
                <a:rPr lang="ko-KR" altLang="en-US" sz="1400" b="1" dirty="0">
                  <a:solidFill>
                    <a:srgbClr val="FF0000"/>
                  </a:solidFill>
                </a:rPr>
                <a:t> </a:t>
              </a:r>
              <a:r>
                <a:rPr lang="en-US" altLang="ko-KR" sz="1400" b="1" dirty="0">
                  <a:solidFill>
                    <a:srgbClr val="FF0000"/>
                  </a:solidFill>
                </a:rPr>
                <a:t>point </a:t>
              </a:r>
              <a:r>
                <a:rPr lang="ko-KR" altLang="en-US" sz="1400" b="1" dirty="0">
                  <a:solidFill>
                    <a:srgbClr val="FF0000"/>
                  </a:solidFill>
                </a:rPr>
                <a:t> </a:t>
              </a:r>
              <a:r>
                <a:rPr lang="en-US" altLang="ko-KR" sz="1400" b="1" dirty="0">
                  <a:solidFill>
                    <a:srgbClr val="FF0000"/>
                  </a:solidFill>
                </a:rPr>
                <a:t>standard</a:t>
              </a:r>
              <a:endParaRPr lang="ko-KR" altLang="en-US" sz="1400" b="1" dirty="0">
                <a:solidFill>
                  <a:srgbClr val="FF0000"/>
                </a:solidFill>
              </a:endParaRPr>
            </a:p>
          </p:txBody>
        </p:sp>
      </p:grpSp>
      <p:graphicFrame>
        <p:nvGraphicFramePr>
          <p:cNvPr id="59" name="표 58"/>
          <p:cNvGraphicFramePr>
            <a:graphicFrameLocks noGrp="1"/>
          </p:cNvGraphicFramePr>
          <p:nvPr>
            <p:extLst>
              <p:ext uri="{D42A27DB-BD31-4B8C-83A1-F6EECF244321}">
                <p14:modId xmlns:p14="http://schemas.microsoft.com/office/powerpoint/2010/main" val="1835858293"/>
              </p:ext>
            </p:extLst>
          </p:nvPr>
        </p:nvGraphicFramePr>
        <p:xfrm>
          <a:off x="164487" y="5283202"/>
          <a:ext cx="5726808" cy="1463040"/>
        </p:xfrm>
        <a:graphic>
          <a:graphicData uri="http://schemas.openxmlformats.org/drawingml/2006/table">
            <a:tbl>
              <a:tblPr firstRow="1" bandRow="1">
                <a:tableStyleId>{5C22544A-7EE6-4342-B048-85BDC9FD1C3A}</a:tableStyleId>
              </a:tblPr>
              <a:tblGrid>
                <a:gridCol w="767115">
                  <a:extLst>
                    <a:ext uri="{9D8B030D-6E8A-4147-A177-3AD203B41FA5}">
                      <a16:colId xmlns:a16="http://schemas.microsoft.com/office/drawing/2014/main" val="2212952721"/>
                    </a:ext>
                  </a:extLst>
                </a:gridCol>
                <a:gridCol w="908837">
                  <a:extLst>
                    <a:ext uri="{9D8B030D-6E8A-4147-A177-3AD203B41FA5}">
                      <a16:colId xmlns:a16="http://schemas.microsoft.com/office/drawing/2014/main" val="785092396"/>
                    </a:ext>
                  </a:extLst>
                </a:gridCol>
                <a:gridCol w="1012714">
                  <a:extLst>
                    <a:ext uri="{9D8B030D-6E8A-4147-A177-3AD203B41FA5}">
                      <a16:colId xmlns:a16="http://schemas.microsoft.com/office/drawing/2014/main" val="4123458728"/>
                    </a:ext>
                  </a:extLst>
                </a:gridCol>
                <a:gridCol w="1012714">
                  <a:extLst>
                    <a:ext uri="{9D8B030D-6E8A-4147-A177-3AD203B41FA5}">
                      <a16:colId xmlns:a16="http://schemas.microsoft.com/office/drawing/2014/main" val="1672844440"/>
                    </a:ext>
                  </a:extLst>
                </a:gridCol>
                <a:gridCol w="1012714">
                  <a:extLst>
                    <a:ext uri="{9D8B030D-6E8A-4147-A177-3AD203B41FA5}">
                      <a16:colId xmlns:a16="http://schemas.microsoft.com/office/drawing/2014/main" val="587514504"/>
                    </a:ext>
                  </a:extLst>
                </a:gridCol>
                <a:gridCol w="1012714">
                  <a:extLst>
                    <a:ext uri="{9D8B030D-6E8A-4147-A177-3AD203B41FA5}">
                      <a16:colId xmlns:a16="http://schemas.microsoft.com/office/drawing/2014/main" val="929929127"/>
                    </a:ext>
                  </a:extLst>
                </a:gridCol>
              </a:tblGrid>
              <a:tr h="272171">
                <a:tc>
                  <a:txBody>
                    <a:bodyPr/>
                    <a:lstStyle/>
                    <a:p>
                      <a:pPr algn="ctr" latinLnBrk="1"/>
                      <a:r>
                        <a:rPr lang="en-US" altLang="ko-KR" sz="1200" dirty="0"/>
                        <a:t>GCC6</a:t>
                      </a:r>
                      <a:endParaRPr lang="ko-KR" altLang="en-US" sz="1200" dirty="0"/>
                    </a:p>
                  </a:txBody>
                  <a:tcPr anchor="ctr"/>
                </a:tc>
                <a:tc>
                  <a:txBody>
                    <a:bodyPr/>
                    <a:lstStyle/>
                    <a:p>
                      <a:pPr algn="ctr" latinLnBrk="1"/>
                      <a:r>
                        <a:rPr lang="ko-KR" altLang="en-US" sz="1200" dirty="0"/>
                        <a:t>구분</a:t>
                      </a:r>
                    </a:p>
                  </a:txBody>
                  <a:tcPr anchor="ctr"/>
                </a:tc>
                <a:tc>
                  <a:txBody>
                    <a:bodyPr/>
                    <a:lstStyle/>
                    <a:p>
                      <a:pPr algn="ctr" latinLnBrk="1"/>
                      <a:r>
                        <a:rPr lang="en-US" altLang="ko-KR" sz="1200" dirty="0"/>
                        <a:t>O0</a:t>
                      </a:r>
                      <a:endParaRPr lang="ko-KR" altLang="en-US" sz="1200" dirty="0"/>
                    </a:p>
                  </a:txBody>
                  <a:tcPr/>
                </a:tc>
                <a:tc>
                  <a:txBody>
                    <a:bodyPr/>
                    <a:lstStyle/>
                    <a:p>
                      <a:pPr algn="ctr" latinLnBrk="1"/>
                      <a:r>
                        <a:rPr lang="en-US" altLang="ko-KR" sz="1200" dirty="0"/>
                        <a:t>O1</a:t>
                      </a:r>
                      <a:endParaRPr lang="ko-KR" altLang="en-US" sz="1200" dirty="0"/>
                    </a:p>
                  </a:txBody>
                  <a:tcPr/>
                </a:tc>
                <a:tc>
                  <a:txBody>
                    <a:bodyPr/>
                    <a:lstStyle/>
                    <a:p>
                      <a:pPr algn="ctr" latinLnBrk="1"/>
                      <a:r>
                        <a:rPr lang="en-US" altLang="ko-KR" sz="1200" dirty="0"/>
                        <a:t>O2</a:t>
                      </a:r>
                      <a:endParaRPr lang="ko-KR" altLang="en-US" sz="1200" dirty="0"/>
                    </a:p>
                  </a:txBody>
                  <a:tcPr/>
                </a:tc>
                <a:tc>
                  <a:txBody>
                    <a:bodyPr/>
                    <a:lstStyle/>
                    <a:p>
                      <a:pPr algn="ctr" latinLnBrk="1"/>
                      <a:r>
                        <a:rPr lang="en-US" altLang="ko-KR" sz="1200" dirty="0"/>
                        <a:t>O3</a:t>
                      </a:r>
                      <a:endParaRPr lang="ko-KR" altLang="en-US" sz="1200" dirty="0"/>
                    </a:p>
                  </a:txBody>
                  <a:tcPr/>
                </a:tc>
                <a:extLst>
                  <a:ext uri="{0D108BD9-81ED-4DB2-BD59-A6C34878D82A}">
                    <a16:rowId xmlns:a16="http://schemas.microsoft.com/office/drawing/2014/main" val="689887826"/>
                  </a:ext>
                </a:extLst>
              </a:tr>
              <a:tr h="453618">
                <a:tc rowSpan="3">
                  <a:txBody>
                    <a:bodyPr/>
                    <a:lstStyle/>
                    <a:p>
                      <a:pPr algn="ctr" latinLnBrk="1"/>
                      <a:r>
                        <a:rPr lang="en-US" altLang="ko-KR" sz="1200" dirty="0"/>
                        <a:t>N-Byte</a:t>
                      </a:r>
                      <a:endParaRPr lang="ko-KR" altLang="en-US" sz="1200" dirty="0"/>
                    </a:p>
                  </a:txBody>
                  <a:tcPr anchor="ctr"/>
                </a:tc>
                <a:tc>
                  <a:txBody>
                    <a:bodyPr/>
                    <a:lstStyle/>
                    <a:p>
                      <a:pPr algn="ctr" latinLnBrk="1"/>
                      <a:r>
                        <a:rPr lang="en-US" altLang="ko-KR" sz="1200" dirty="0"/>
                        <a:t>Input</a:t>
                      </a:r>
                      <a:r>
                        <a:rPr lang="en-US" altLang="ko-KR" sz="1200" baseline="0" dirty="0"/>
                        <a:t> Sequence</a:t>
                      </a:r>
                      <a:endParaRPr lang="ko-KR" altLang="en-US" sz="1200" dirty="0"/>
                    </a:p>
                  </a:txBody>
                  <a:tcPr anchor="ctr"/>
                </a:tc>
                <a:tc>
                  <a:txBody>
                    <a:bodyPr/>
                    <a:lstStyle/>
                    <a:p>
                      <a:pPr algn="ctr" latinLnBrk="1"/>
                      <a:r>
                        <a:rPr lang="en-US" altLang="ko-KR" sz="1200" dirty="0"/>
                        <a:t>32 / 48</a:t>
                      </a:r>
                      <a:endParaRPr lang="ko-KR" altLang="en-US" sz="1200" dirty="0"/>
                    </a:p>
                  </a:txBody>
                  <a:tcPr anchor="ctr"/>
                </a:tc>
                <a:tc>
                  <a:txBody>
                    <a:bodyPr/>
                    <a:lstStyle/>
                    <a:p>
                      <a:pPr algn="ctr" latinLnBrk="1"/>
                      <a:r>
                        <a:rPr lang="en-US" altLang="ko-KR" sz="1200" dirty="0"/>
                        <a:t>32 / 48</a:t>
                      </a:r>
                      <a:endParaRPr lang="ko-KR" altLang="en-US" sz="1200" dirty="0"/>
                    </a:p>
                  </a:txBody>
                  <a:tcPr anchor="ctr"/>
                </a:tc>
                <a:tc>
                  <a:txBody>
                    <a:bodyPr/>
                    <a:lstStyle/>
                    <a:p>
                      <a:pPr algn="ctr" latinLnBrk="1"/>
                      <a:r>
                        <a:rPr lang="en-US" altLang="ko-KR" sz="1200" dirty="0"/>
                        <a:t>32 / 48</a:t>
                      </a:r>
                      <a:endParaRPr lang="ko-KR" altLang="en-US" sz="1200" dirty="0"/>
                    </a:p>
                  </a:txBody>
                  <a:tcPr anchor="ctr"/>
                </a:tc>
                <a:tc>
                  <a:txBody>
                    <a:bodyPr/>
                    <a:lstStyle/>
                    <a:p>
                      <a:pPr algn="ctr" latinLnBrk="1"/>
                      <a:r>
                        <a:rPr lang="en-US" altLang="ko-KR" sz="1200" dirty="0"/>
                        <a:t>32 / 48</a:t>
                      </a:r>
                      <a:endParaRPr lang="ko-KR" altLang="en-US" sz="1200" dirty="0"/>
                    </a:p>
                  </a:txBody>
                  <a:tcPr anchor="ctr"/>
                </a:tc>
                <a:extLst>
                  <a:ext uri="{0D108BD9-81ED-4DB2-BD59-A6C34878D82A}">
                    <a16:rowId xmlns:a16="http://schemas.microsoft.com/office/drawing/2014/main" val="1738533834"/>
                  </a:ext>
                </a:extLst>
              </a:tr>
              <a:tr h="272171">
                <a:tc vMerge="1">
                  <a:txBody>
                    <a:bodyPr/>
                    <a:lstStyle/>
                    <a:p>
                      <a:pPr algn="ctr" latinLnBrk="1"/>
                      <a:endParaRPr lang="ko-KR" altLang="en-US" sz="1400" dirty="0"/>
                    </a:p>
                  </a:txBody>
                  <a:tcPr anchor="ctr"/>
                </a:tc>
                <a:tc>
                  <a:txBody>
                    <a:bodyPr/>
                    <a:lstStyle/>
                    <a:p>
                      <a:pPr algn="ctr" latinLnBrk="1"/>
                      <a:r>
                        <a:rPr lang="en-US" altLang="ko-KR" sz="1200" dirty="0"/>
                        <a:t>Functions</a:t>
                      </a:r>
                      <a:endParaRPr lang="ko-KR" altLang="en-US" sz="1200" dirty="0"/>
                    </a:p>
                  </a:txBody>
                  <a:tcPr anchor="ctr"/>
                </a:tc>
                <a:tc>
                  <a:txBody>
                    <a:bodyPr/>
                    <a:lstStyle/>
                    <a:p>
                      <a:pPr algn="ctr" latinLnBrk="1"/>
                      <a:r>
                        <a:rPr lang="en-US" altLang="ko-KR" sz="1200" dirty="0"/>
                        <a:t>44,390</a:t>
                      </a:r>
                      <a:endParaRPr lang="ko-KR" altLang="en-US" sz="1200" dirty="0"/>
                    </a:p>
                  </a:txBody>
                  <a:tcPr/>
                </a:tc>
                <a:tc>
                  <a:txBody>
                    <a:bodyPr/>
                    <a:lstStyle/>
                    <a:p>
                      <a:pPr algn="ctr" latinLnBrk="1"/>
                      <a:r>
                        <a:rPr lang="en-US" altLang="ko-KR" sz="1200" dirty="0"/>
                        <a:t>37,881</a:t>
                      </a:r>
                      <a:endParaRPr lang="ko-KR" altLang="en-US" sz="1200" dirty="0"/>
                    </a:p>
                  </a:txBody>
                  <a:tcPr/>
                </a:tc>
                <a:tc>
                  <a:txBody>
                    <a:bodyPr/>
                    <a:lstStyle/>
                    <a:p>
                      <a:pPr algn="ctr" latinLnBrk="1"/>
                      <a:r>
                        <a:rPr lang="en-US" altLang="ko-KR" sz="1200" dirty="0"/>
                        <a:t>36,805</a:t>
                      </a:r>
                      <a:endParaRPr lang="ko-KR" altLang="en-US" sz="1200" dirty="0"/>
                    </a:p>
                  </a:txBody>
                  <a:tcPr/>
                </a:tc>
                <a:tc>
                  <a:txBody>
                    <a:bodyPr/>
                    <a:lstStyle/>
                    <a:p>
                      <a:pPr algn="ctr" latinLnBrk="1"/>
                      <a:r>
                        <a:rPr lang="en-US" altLang="ko-KR" sz="1200" dirty="0"/>
                        <a:t>38,813</a:t>
                      </a:r>
                      <a:endParaRPr lang="ko-KR" altLang="en-US" sz="1200" dirty="0"/>
                    </a:p>
                  </a:txBody>
                  <a:tcPr/>
                </a:tc>
                <a:extLst>
                  <a:ext uri="{0D108BD9-81ED-4DB2-BD59-A6C34878D82A}">
                    <a16:rowId xmlns:a16="http://schemas.microsoft.com/office/drawing/2014/main" val="1229737361"/>
                  </a:ext>
                </a:extLst>
              </a:tr>
              <a:tr h="453618">
                <a:tc vMerge="1">
                  <a:txBody>
                    <a:bodyPr/>
                    <a:lstStyle/>
                    <a:p>
                      <a:pPr latinLnBrk="1"/>
                      <a:endParaRPr lang="ko-KR" altLang="en-US" dirty="0"/>
                    </a:p>
                  </a:txBody>
                  <a:tcPr/>
                </a:tc>
                <a:tc>
                  <a:txBody>
                    <a:bodyPr/>
                    <a:lstStyle/>
                    <a:p>
                      <a:pPr algn="ctr" latinLnBrk="1"/>
                      <a:r>
                        <a:rPr lang="en-US" altLang="ko-KR" sz="1200" dirty="0"/>
                        <a:t>Bytes</a:t>
                      </a:r>
                      <a:endParaRPr lang="ko-KR" altLang="en-US" sz="1200" dirty="0"/>
                    </a:p>
                  </a:txBody>
                  <a:tcPr anchor="ctr"/>
                </a:tc>
                <a:tc>
                  <a:txBody>
                    <a:bodyPr/>
                    <a:lstStyle/>
                    <a:p>
                      <a:pPr algn="ctr" latinLnBrk="1"/>
                      <a:r>
                        <a:rPr lang="en-US" altLang="ko-KR" sz="1200" dirty="0"/>
                        <a:t>2,840,896 / 4,261,344</a:t>
                      </a:r>
                      <a:endParaRPr lang="ko-KR" altLang="en-US" sz="1200" dirty="0"/>
                    </a:p>
                  </a:txBody>
                  <a:tcPr/>
                </a:tc>
                <a:tc>
                  <a:txBody>
                    <a:bodyPr/>
                    <a:lstStyle/>
                    <a:p>
                      <a:pPr algn="ctr" latinLnBrk="1"/>
                      <a:r>
                        <a:rPr lang="en-US" altLang="ko-KR" sz="1200" dirty="0"/>
                        <a:t>2,424,320 / </a:t>
                      </a:r>
                    </a:p>
                    <a:p>
                      <a:pPr algn="ctr" latinLnBrk="1"/>
                      <a:r>
                        <a:rPr lang="en-US" altLang="ko-KR" sz="1200" dirty="0"/>
                        <a:t>3,636,480</a:t>
                      </a:r>
                      <a:endParaRPr lang="ko-KR" altLang="en-US" sz="1200" dirty="0"/>
                    </a:p>
                  </a:txBody>
                  <a:tcPr/>
                </a:tc>
                <a:tc>
                  <a:txBody>
                    <a:bodyPr/>
                    <a:lstStyle/>
                    <a:p>
                      <a:pPr algn="ctr" latinLnBrk="1"/>
                      <a:r>
                        <a:rPr lang="en-US" altLang="ko-KR" sz="1200" dirty="0"/>
                        <a:t>2,355,456</a:t>
                      </a:r>
                      <a:r>
                        <a:rPr lang="en-US" altLang="ko-KR" sz="1200" baseline="0" dirty="0"/>
                        <a:t> ~ 3,533,184</a:t>
                      </a:r>
                      <a:endParaRPr lang="ko-KR" altLang="en-US" sz="1200" dirty="0"/>
                    </a:p>
                  </a:txBody>
                  <a:tcPr/>
                </a:tc>
                <a:tc>
                  <a:txBody>
                    <a:bodyPr/>
                    <a:lstStyle/>
                    <a:p>
                      <a:pPr algn="ctr" latinLnBrk="1"/>
                      <a:r>
                        <a:rPr lang="en-US" altLang="ko-KR" sz="1200" dirty="0"/>
                        <a:t>2,483,968 /</a:t>
                      </a:r>
                    </a:p>
                    <a:p>
                      <a:pPr algn="ctr" latinLnBrk="1"/>
                      <a:r>
                        <a:rPr lang="en-US" altLang="ko-KR" sz="1200" dirty="0"/>
                        <a:t>3,725,952</a:t>
                      </a:r>
                    </a:p>
                  </a:txBody>
                  <a:tcPr/>
                </a:tc>
                <a:extLst>
                  <a:ext uri="{0D108BD9-81ED-4DB2-BD59-A6C34878D82A}">
                    <a16:rowId xmlns:a16="http://schemas.microsoft.com/office/drawing/2014/main" val="3145115950"/>
                  </a:ext>
                </a:extLst>
              </a:tr>
            </a:tbl>
          </a:graphicData>
        </a:graphic>
      </p:graphicFrame>
      <p:sp>
        <p:nvSpPr>
          <p:cNvPr id="63" name="직사각형 62"/>
          <p:cNvSpPr/>
          <p:nvPr/>
        </p:nvSpPr>
        <p:spPr>
          <a:xfrm>
            <a:off x="595757" y="242054"/>
            <a:ext cx="10062083" cy="646331"/>
          </a:xfrm>
          <a:prstGeom prst="rect">
            <a:avLst/>
          </a:prstGeom>
        </p:spPr>
        <p:txBody>
          <a:bodyPr wrap="square">
            <a:spAutoFit/>
          </a:bodyPr>
          <a:lstStyle/>
          <a:p>
            <a:r>
              <a:rPr lang="en-US" altLang="ko-KR" sz="3600" dirty="0"/>
              <a:t>3. Method</a:t>
            </a:r>
            <a:r>
              <a:rPr lang="ko-KR" altLang="en-US" sz="3600" dirty="0"/>
              <a:t> </a:t>
            </a:r>
            <a:r>
              <a:rPr lang="en-US" altLang="ko-KR" sz="3600" dirty="0"/>
              <a:t>(4) – N Byte test Data configuration</a:t>
            </a:r>
            <a:endParaRPr lang="ko-KR" altLang="en-US" sz="3600" dirty="0"/>
          </a:p>
        </p:txBody>
      </p:sp>
      <p:sp>
        <p:nvSpPr>
          <p:cNvPr id="57" name="TextBox 56">
            <a:extLst>
              <a:ext uri="{FF2B5EF4-FFF2-40B4-BE49-F238E27FC236}">
                <a16:creationId xmlns:a16="http://schemas.microsoft.com/office/drawing/2014/main" id="{CEF0A401-932B-409E-A014-D7A5FF0C43DF}"/>
              </a:ext>
            </a:extLst>
          </p:cNvPr>
          <p:cNvSpPr txBox="1"/>
          <p:nvPr/>
        </p:nvSpPr>
        <p:spPr>
          <a:xfrm>
            <a:off x="9517609" y="995501"/>
            <a:ext cx="2089930" cy="307777"/>
          </a:xfrm>
          <a:prstGeom prst="rect">
            <a:avLst/>
          </a:prstGeom>
          <a:noFill/>
        </p:spPr>
        <p:txBody>
          <a:bodyPr wrap="square" rtlCol="0">
            <a:spAutoFit/>
          </a:bodyPr>
          <a:lstStyle/>
          <a:p>
            <a:r>
              <a:rPr lang="en-US" altLang="ko-KR" sz="1400" b="1" dirty="0">
                <a:solidFill>
                  <a:srgbClr val="FF0000"/>
                </a:solidFill>
              </a:rPr>
              <a:t> The rest </a:t>
            </a:r>
            <a:r>
              <a:rPr lang="en-US" altLang="ko-KR" sz="1400" b="1" dirty="0" err="1">
                <a:solidFill>
                  <a:srgbClr val="FF0000"/>
                </a:solidFill>
              </a:rPr>
              <a:t>Nbyte</a:t>
            </a:r>
            <a:r>
              <a:rPr lang="en-US" altLang="ko-KR" sz="1400" b="1" dirty="0">
                <a:solidFill>
                  <a:srgbClr val="FF0000"/>
                </a:solidFill>
              </a:rPr>
              <a:t> </a:t>
            </a:r>
            <a:endParaRPr lang="ko-KR" altLang="en-US" sz="1400" b="1" dirty="0">
              <a:solidFill>
                <a:srgbClr val="FF0000"/>
              </a:solidFill>
            </a:endParaRPr>
          </a:p>
        </p:txBody>
      </p:sp>
      <p:sp>
        <p:nvSpPr>
          <p:cNvPr id="65" name="아래쪽 화살표 13">
            <a:extLst>
              <a:ext uri="{FF2B5EF4-FFF2-40B4-BE49-F238E27FC236}">
                <a16:creationId xmlns:a16="http://schemas.microsoft.com/office/drawing/2014/main" id="{1713626D-B52C-4B69-B278-C4019847979C}"/>
              </a:ext>
            </a:extLst>
          </p:cNvPr>
          <p:cNvSpPr/>
          <p:nvPr/>
        </p:nvSpPr>
        <p:spPr>
          <a:xfrm>
            <a:off x="9644236" y="1334156"/>
            <a:ext cx="328560" cy="2255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63283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2DCA49-F8F2-4EC8-A31F-BF21F74A4A70}"/>
              </a:ext>
            </a:extLst>
          </p:cNvPr>
          <p:cNvSpPr>
            <a:spLocks noGrp="1"/>
          </p:cNvSpPr>
          <p:nvPr>
            <p:ph type="title"/>
          </p:nvPr>
        </p:nvSpPr>
        <p:spPr>
          <a:xfrm>
            <a:off x="4403712" y="2983359"/>
            <a:ext cx="10515600" cy="1325563"/>
          </a:xfrm>
        </p:spPr>
        <p:txBody>
          <a:bodyPr/>
          <a:lstStyle/>
          <a:p>
            <a:r>
              <a:rPr lang="en-US" altLang="ko-KR" dirty="0"/>
              <a:t>4. Result</a:t>
            </a:r>
            <a:endParaRPr lang="ko-KR" altLang="en-US" dirty="0"/>
          </a:p>
        </p:txBody>
      </p:sp>
      <p:sp>
        <p:nvSpPr>
          <p:cNvPr id="4" name="Rectangle 2">
            <a:extLst>
              <a:ext uri="{FF2B5EF4-FFF2-40B4-BE49-F238E27FC236}">
                <a16:creationId xmlns:a16="http://schemas.microsoft.com/office/drawing/2014/main" id="{2B23341F-5777-406A-AF3C-BB445DAAE80F}"/>
              </a:ext>
            </a:extLst>
          </p:cNvPr>
          <p:cNvSpPr>
            <a:spLocks noChangeArrowheads="1"/>
          </p:cNvSpPr>
          <p:nvPr/>
        </p:nvSpPr>
        <p:spPr bwMode="auto">
          <a:xfrm>
            <a:off x="573221" y="0"/>
            <a:ext cx="8916030" cy="30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5" name="Rectangle 4">
            <a:extLst>
              <a:ext uri="{FF2B5EF4-FFF2-40B4-BE49-F238E27FC236}">
                <a16:creationId xmlns:a16="http://schemas.microsoft.com/office/drawing/2014/main" id="{9DAA5792-AFDE-47A7-8458-EF5FB23450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944201503"/>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1586</TotalTime>
  <Words>974</Words>
  <Application>Microsoft Macintosh PowerPoint</Application>
  <PresentationFormat>와이드스크린</PresentationFormat>
  <Paragraphs>125</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맑은 고딕</vt:lpstr>
      <vt:lpstr>Arial</vt:lpstr>
      <vt:lpstr>Calibri</vt:lpstr>
      <vt:lpstr>Calibri Light</vt:lpstr>
      <vt:lpstr>Office Theme</vt:lpstr>
      <vt:lpstr>A Study on the Machine Learning Technology of Extracting function identifying to Binary Target     Hansung University  - DuHyeuk Jang</vt:lpstr>
      <vt:lpstr>list</vt:lpstr>
      <vt:lpstr>⦁ Diverse Analysis Tool - BAP, BitBlaze, BinNavi, ID A Pro ..etc - Low Accuracy to Strippped Binary  ⦁ Difficulty in analyzing stripped binary - Not existed Debug Symbol  -&gt; Reverse engineering Difficulty  - Heuristic method function identifying start position  ⦁ Require stripped binary analysis technique for stripped malicious code analysis</vt:lpstr>
      <vt:lpstr>⦁ Technique for analysis of stripped binary based on machine learning    - Symbol Table, stripped binary without function information are analyzed to predict the start of functions   - Study on the machine learning model of function location (start) extraction </vt:lpstr>
      <vt:lpstr>1.  Extract the binary .Text Section in Executable file from binutils, coreutils &amp; Type = Function 2. the function start = 1 , the rest 0 &gt;&gt; Labeling 3. Extracted Binary  &gt;&gt; numbering 256 things(0~255) LabelEncorder 4. Then On-hot Encoding 5. Model Cross Validation( k=5,epoch = 4/ k=10,epoch =10 )Train/Test      </vt:lpstr>
      <vt:lpstr>- Using BiRNN(Bidirectional Recurrent Neural Network) Binary classification for starting a function - Input : Each byte &gt;&gt; Apply for one-hot-encoding  R^256 Vector - Output : Labeling  function start 1 or the rest 0 - hidden layer  1 layer / 32,48 hidden units  </vt:lpstr>
      <vt:lpstr>⦁Experiment extracting the executable file GCC 6 Binutils /Optimizer O0, O1, O2, O3     The Two method of Experiment   (1) Machine Learning the length of the sequence by multiple bytes, not by each byte.          (2) Machine Learning sequence length by cutting N-byte around the beginning  Determine that the information around the start of a function is more significant - In fact, there were many similar types of information gathered around the function - In order to implement it similarly, a sequence that does not have the function start information in the sequence is also learned (1:1)</vt:lpstr>
      <vt:lpstr>PowerPoint 프레젠테이션</vt:lpstr>
      <vt:lpstr>4. Result</vt:lpstr>
      <vt:lpstr>⦁ Using 5 Fold Crossvalidation/ epoch 4 </vt:lpstr>
      <vt:lpstr>⦁ 10 Fold Crossvalidation/ epoch 10 </vt:lpstr>
      <vt:lpstr>5.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urse</dc:creator>
  <cp:lastModifiedBy>장두혁</cp:lastModifiedBy>
  <cp:revision>129</cp:revision>
  <dcterms:created xsi:type="dcterms:W3CDTF">2020-07-21T09:39:17Z</dcterms:created>
  <dcterms:modified xsi:type="dcterms:W3CDTF">2020-08-10T04:30:21Z</dcterms:modified>
</cp:coreProperties>
</file>