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70" r:id="rId14"/>
    <p:sldId id="271" r:id="rId15"/>
    <p:sldId id="272" r:id="rId16"/>
    <p:sldId id="273" r:id="rId17"/>
    <p:sldId id="275" r:id="rId18"/>
    <p:sldId id="277" r:id="rId19"/>
    <p:sldId id="276" r:id="rId20"/>
    <p:sldId id="278" r:id="rId21"/>
    <p:sldId id="279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07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8B18-E9DB-4C60-8470-E35B01658907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5D738-738C-4E6C-8246-30D306CEA8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paper is looking</a:t>
            </a:r>
            <a:r>
              <a:rPr lang="en-US" baseline="0" dirty="0" smtClean="0"/>
              <a:t> at global alignment algorithms only.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5D738-738C-4E6C-8246-30D306CEA85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each point, choose max(top -</a:t>
            </a:r>
            <a:r>
              <a:rPr lang="en-US" baseline="0" dirty="0" smtClean="0"/>
              <a:t> gap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diag</a:t>
            </a:r>
            <a:r>
              <a:rPr lang="en-US" baseline="0" dirty="0" smtClean="0"/>
              <a:t> + match, left - gap) if chars match, else </a:t>
            </a:r>
            <a:r>
              <a:rPr lang="en-US" dirty="0" smtClean="0"/>
              <a:t>max(top -</a:t>
            </a:r>
            <a:r>
              <a:rPr lang="en-US" baseline="0" dirty="0" smtClean="0"/>
              <a:t> gap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diag</a:t>
            </a:r>
            <a:r>
              <a:rPr lang="en-US" baseline="0" dirty="0" smtClean="0"/>
              <a:t> - mismatch, left - gap)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5D738-738C-4E6C-8246-30D306CEA85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sanity check: None performs the worst</a:t>
            </a:r>
            <a:r>
              <a:rPr lang="en-US" baseline="0" dirty="0" smtClean="0"/>
              <a:t> of any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5D738-738C-4E6C-8246-30D306CEA85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13DA-A7CE-48F8-8C9C-DBB186269CF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5043-8F25-4348-AADD-E39AF9B9C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13DA-A7CE-48F8-8C9C-DBB186269CF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5043-8F25-4348-AADD-E39AF9B9C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13DA-A7CE-48F8-8C9C-DBB186269CF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5043-8F25-4348-AADD-E39AF9B9C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13DA-A7CE-48F8-8C9C-DBB186269CF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5043-8F25-4348-AADD-E39AF9B9C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13DA-A7CE-48F8-8C9C-DBB186269CF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5043-8F25-4348-AADD-E39AF9B9C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13DA-A7CE-48F8-8C9C-DBB186269CF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5043-8F25-4348-AADD-E39AF9B9C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13DA-A7CE-48F8-8C9C-DBB186269CF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5043-8F25-4348-AADD-E39AF9B9C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13DA-A7CE-48F8-8C9C-DBB186269CF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5043-8F25-4348-AADD-E39AF9B9C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13DA-A7CE-48F8-8C9C-DBB186269CF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5043-8F25-4348-AADD-E39AF9B9C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13DA-A7CE-48F8-8C9C-DBB186269CF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5043-8F25-4348-AADD-E39AF9B9C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13DA-A7CE-48F8-8C9C-DBB186269CF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5043-8F25-4348-AADD-E39AF9B9C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213DA-A7CE-48F8-8C9C-DBB186269CF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15043-8F25-4348-AADD-E39AF9B9CE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Alignment Non-Gap Penalties and Gains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Justin Bass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Affine Gap Penalty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Match (</a:t>
            </a:r>
            <a:r>
              <a:rPr lang="en-US" dirty="0" smtClean="0">
                <a:solidFill>
                  <a:srgbClr val="0070C0"/>
                </a:solidFill>
              </a:rPr>
              <a:t>+1L</a:t>
            </a:r>
            <a:r>
              <a:rPr lang="en-US" dirty="0" smtClean="0"/>
              <a:t>), Mismatch (</a:t>
            </a:r>
            <a:r>
              <a:rPr lang="en-US" dirty="0" smtClean="0">
                <a:solidFill>
                  <a:srgbClr val="FF0000"/>
                </a:solidFill>
              </a:rPr>
              <a:t>-1L</a:t>
            </a:r>
            <a:r>
              <a:rPr lang="en-US" dirty="0" smtClean="0"/>
              <a:t>), Gap Penalty (</a:t>
            </a:r>
            <a:r>
              <a:rPr lang="en-US" dirty="0" smtClean="0">
                <a:solidFill>
                  <a:srgbClr val="00B050"/>
                </a:solidFill>
              </a:rPr>
              <a:t>-3 - 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7410" name="Picture 2" descr="C:\Users\Justin\Desktop\DP Gr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895600"/>
            <a:ext cx="3629025" cy="362902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9718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52800" y="33528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-4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3" idx="0"/>
            <a:endCxn id="14" idx="0"/>
          </p:cNvCxnSpPr>
          <p:nvPr/>
        </p:nvCxnSpPr>
        <p:spPr>
          <a:xfrm>
            <a:off x="3122643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33800" y="33528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05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14800" y="3352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-6     -7    -8    -9   -10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886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67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48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29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10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Gap Penalty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991600" cy="4525963"/>
          </a:xfrm>
        </p:spPr>
        <p:txBody>
          <a:bodyPr/>
          <a:lstStyle/>
          <a:p>
            <a:r>
              <a:rPr lang="en-US" dirty="0" smtClean="0"/>
              <a:t>Match (</a:t>
            </a:r>
            <a:r>
              <a:rPr lang="en-US" dirty="0" smtClean="0">
                <a:solidFill>
                  <a:srgbClr val="0070C0"/>
                </a:solidFill>
              </a:rPr>
              <a:t>+1L</a:t>
            </a:r>
            <a:r>
              <a:rPr lang="en-US" dirty="0" smtClean="0"/>
              <a:t>), Mismatch (</a:t>
            </a:r>
            <a:r>
              <a:rPr lang="en-US" dirty="0" smtClean="0">
                <a:solidFill>
                  <a:srgbClr val="FF0000"/>
                </a:solidFill>
              </a:rPr>
              <a:t>-1L</a:t>
            </a:r>
            <a:r>
              <a:rPr lang="en-US" dirty="0" smtClean="0"/>
              <a:t>), Gap Penalty (</a:t>
            </a:r>
            <a:r>
              <a:rPr lang="en-US" dirty="0" smtClean="0">
                <a:solidFill>
                  <a:srgbClr val="00B050"/>
                </a:solidFill>
              </a:rPr>
              <a:t>-1-ln(L)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7410" name="Picture 2" descr="C:\Users\Justin\Desktop\DP Gr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895600"/>
            <a:ext cx="3629025" cy="362902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9718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52800" y="33528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3" idx="0"/>
            <a:endCxn id="14" idx="0"/>
          </p:cNvCxnSpPr>
          <p:nvPr/>
        </p:nvCxnSpPr>
        <p:spPr>
          <a:xfrm>
            <a:off x="3122643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85733" y="3380601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-1.69</a:t>
            </a:r>
            <a:endParaRPr lang="en-US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05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38600" y="3380601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-2.10   -2.39  -2.61  -2.79   -2.95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886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67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48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29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10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52800" y="2362200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GP(2) = -1-ln(2) = </a:t>
            </a:r>
            <a:r>
              <a:rPr lang="en-US" sz="1600" b="1" dirty="0" smtClean="0"/>
              <a:t>-1.69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352800" y="23622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GP(1) = -1-ln(1) = </a:t>
            </a:r>
            <a:r>
              <a:rPr lang="en-US" sz="1600" b="1" dirty="0" smtClean="0"/>
              <a:t>-1</a:t>
            </a:r>
            <a:endParaRPr 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9" grpId="0"/>
      <p:bldP spid="25" grpId="0"/>
      <p:bldP spid="25" grpId="1"/>
      <p:bldP spid="26" grpId="0"/>
      <p:bldP spid="26" grpId="1"/>
      <p:bldP spid="26" grpId="2"/>
      <p:bldP spid="26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Non-Gap Penalty and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Why not use complex functions on matches and mismatches, rather than just linear?</a:t>
            </a:r>
          </a:p>
          <a:p>
            <a:r>
              <a:rPr lang="en-US" dirty="0" smtClean="0"/>
              <a:t>Constant increase in time complexity (~4-5x)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matrices needed to store sequential lengths</a:t>
            </a:r>
          </a:p>
          <a:p>
            <a:r>
              <a:rPr lang="en-US" sz="2000" dirty="0" smtClean="0"/>
              <a:t>Horizontal Gap, Vertical Gap, Diagonal Matches, Diagonal Mismatches</a:t>
            </a:r>
            <a:endParaRPr lang="en-US" sz="2000" dirty="0"/>
          </a:p>
        </p:txBody>
      </p:sp>
      <p:pic>
        <p:nvPicPr>
          <p:cNvPr id="17410" name="Picture 2" descr="C:\Users\Justin\Desktop\DP Gr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895600"/>
            <a:ext cx="3629025" cy="3629025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2743200" y="4114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-2    0      0      1     0    -1     -2    -3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495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-3    -1    -1     0     2     1      0     -1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43200" y="4953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-4    -2    -2    -1     1     1      0     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43200" y="5334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-5    -3    -3    -1     0     0      0     -1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743200" y="3733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-1    1       0     -1    -2    -3    -4    -5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743200" y="3352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0    -1    -2    -3     -4    -5    -6    -7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743200" y="5715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-6    -4    -2    -2    -1    -1     1     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43200" y="6096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-7    -5     -3    -1    -2    -2    0    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Non-Gap Penalty and Gain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122643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05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86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67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48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29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10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71800" y="35052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00400" y="3581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05200" y="3810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971800" y="38862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971800" y="43434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971800" y="4800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971800" y="5181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971800" y="5562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971800" y="5943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886200" y="3810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267200" y="3810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48200" y="3810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029200" y="3810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410200" y="3810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81400" y="39624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886200" y="4191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267200" y="4191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648200" y="4191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029200" y="4191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410200" y="4191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352800" y="38862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352800" y="43434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352800" y="4800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352800" y="5181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352800" y="5562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352800" y="5943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810000" y="43434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810000" y="4800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810000" y="5181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810000" y="5943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581400" y="55626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800600" y="3581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962400" y="59436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343400" y="61722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581400" y="5181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581400" y="4800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581400" y="43434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191000" y="43434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572000" y="4768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572000" y="5149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572000" y="5530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572000" y="5911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029200" y="5149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029200" y="5530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029200" y="5911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410200" y="5911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410200" y="4572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410200" y="4953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410200" y="54102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410200" y="57912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62600" y="5943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962400" y="3962400"/>
            <a:ext cx="3048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343400" y="4343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648200" y="4572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029200" y="4572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191000" y="4768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343400" y="4724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800600" y="47244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181600" y="47244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029200" y="4953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562600" y="47244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800600" y="5181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181600" y="5181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562600" y="5181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962400" y="5181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191000" y="5530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800600" y="5562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5181600" y="55626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800600" y="5943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Justin\Desktop\DP Gr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895600"/>
            <a:ext cx="3629025" cy="3629025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2743200" y="4114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-2    0      0      1     0    -1     -2    -3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495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-3    -1    -1     0     2     1      0     -1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43200" y="4953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-4    -2    -2    -1     1     1      0     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43200" y="5334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-5    -3    -3    -1     0     0      0     -1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743200" y="3733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-1    1       0     -1    -2    -3    -4    -5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743200" y="3352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0    -1    -2    -3     -4    -5    -6    -7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743200" y="5715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-6    -4    -2    -2    -1    -1     1     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43200" y="6096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-7    -5     -3    -1    -2    -2    0    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Non-Gap Penalty and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Horizontal Gaps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122643" y="3352800"/>
            <a:ext cx="416266" cy="0"/>
          </a:xfrm>
          <a:prstGeom prst="straightConnector1">
            <a:avLst/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05200" y="3352800"/>
            <a:ext cx="416266" cy="0"/>
          </a:xfrm>
          <a:prstGeom prst="straightConnector1">
            <a:avLst/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86200" y="3352800"/>
            <a:ext cx="416266" cy="0"/>
          </a:xfrm>
          <a:prstGeom prst="straightConnector1">
            <a:avLst/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67200" y="3352800"/>
            <a:ext cx="416266" cy="0"/>
          </a:xfrm>
          <a:prstGeom prst="straightConnector1">
            <a:avLst/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48200" y="3352800"/>
            <a:ext cx="416266" cy="0"/>
          </a:xfrm>
          <a:prstGeom prst="straightConnector1">
            <a:avLst/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29200" y="3352800"/>
            <a:ext cx="416266" cy="0"/>
          </a:xfrm>
          <a:prstGeom prst="straightConnector1">
            <a:avLst/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10200" y="3352800"/>
            <a:ext cx="416266" cy="0"/>
          </a:xfrm>
          <a:prstGeom prst="straightConnector1">
            <a:avLst/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71800" y="35052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00400" y="3581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05200" y="3810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971800" y="38862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971800" y="43434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971800" y="4800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971800" y="5181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971800" y="5562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971800" y="5943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886200" y="3810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267200" y="3810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48200" y="3810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029200" y="3810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410200" y="3810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81400" y="39624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886200" y="4191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267200" y="4191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648200" y="4191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029200" y="4191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410200" y="4191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352800" y="38862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352800" y="43434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352800" y="4800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352800" y="5181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352800" y="5562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352800" y="5943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810000" y="43434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810000" y="4800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810000" y="5181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810000" y="5943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581400" y="55626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800600" y="3581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962400" y="59436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343400" y="61722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581400" y="5181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581400" y="4800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581400" y="43434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191000" y="43434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572000" y="4768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572000" y="5149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572000" y="5530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572000" y="5911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029200" y="5149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029200" y="5530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029200" y="5911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410200" y="5911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410200" y="4572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410200" y="4953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410200" y="54102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410200" y="57912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62600" y="5943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962400" y="3962400"/>
            <a:ext cx="3048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343400" y="4343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648200" y="4572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029200" y="4572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191000" y="4768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343400" y="4724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800600" y="47244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181600" y="47244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029200" y="4953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562600" y="47244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800600" y="5181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181600" y="5181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562600" y="5181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962400" y="5181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191000" y="5530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800600" y="5562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5181600" y="55626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800600" y="5943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Horizontal Gap Length Matrix (H)</a:t>
            </a:r>
          </a:p>
          <a:p>
            <a:r>
              <a:rPr lang="en-US" sz="2000" dirty="0" smtClean="0"/>
              <a:t>For each cell (Y,X): Score[Y,X] = Score[Y,X-1] + GP(H[Y,X]) - GP(H[Y,X-1])</a:t>
            </a:r>
          </a:p>
        </p:txBody>
      </p:sp>
      <p:pic>
        <p:nvPicPr>
          <p:cNvPr id="17410" name="Picture 2" descr="C:\Users\Justin\Desktop\DP Gr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895600"/>
            <a:ext cx="3629025" cy="3629025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2743200" y="4114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0     0      0     1      2     3     4     5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495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0     0      0      0     0     1      2     3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43200" y="4953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0     0     0      0     0      0     1      2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43200" y="5334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0     0     0      0     0     0      0      1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743200" y="3733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0     0     1     2      3     4     5      6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743200" y="3352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0     0     0      0     0     0      0     0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743200" y="5715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0     0     0      0     0     0      0     1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43200" y="6096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0     0     0      0     1     0      0     0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Non-Gap Penalty and Gain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122643" y="3352800"/>
            <a:ext cx="416266" cy="0"/>
          </a:xfrm>
          <a:prstGeom prst="straightConnector1">
            <a:avLst/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05200" y="3352800"/>
            <a:ext cx="416266" cy="0"/>
          </a:xfrm>
          <a:prstGeom prst="straightConnector1">
            <a:avLst/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86200" y="3352800"/>
            <a:ext cx="416266" cy="0"/>
          </a:xfrm>
          <a:prstGeom prst="straightConnector1">
            <a:avLst/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67200" y="3352800"/>
            <a:ext cx="416266" cy="0"/>
          </a:xfrm>
          <a:prstGeom prst="straightConnector1">
            <a:avLst/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48200" y="3352800"/>
            <a:ext cx="416266" cy="0"/>
          </a:xfrm>
          <a:prstGeom prst="straightConnector1">
            <a:avLst/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29200" y="3352800"/>
            <a:ext cx="416266" cy="0"/>
          </a:xfrm>
          <a:prstGeom prst="straightConnector1">
            <a:avLst/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10200" y="3352800"/>
            <a:ext cx="416266" cy="0"/>
          </a:xfrm>
          <a:prstGeom prst="straightConnector1">
            <a:avLst/>
          </a:prstGeom>
          <a:ln w="95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71800" y="35052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00400" y="3581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05200" y="3810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971800" y="38862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971800" y="43434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971800" y="4800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971800" y="5181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971800" y="5562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971800" y="5943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886200" y="3810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267200" y="3810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48200" y="3810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029200" y="3810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410200" y="3810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81400" y="39624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886200" y="4191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267200" y="4191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648200" y="4191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029200" y="4191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410200" y="4191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352800" y="38862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352800" y="43434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352800" y="4800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352800" y="5181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352800" y="5562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352800" y="5943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810000" y="43434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810000" y="4800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810000" y="5181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810000" y="5943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581400" y="55626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800600" y="3581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962400" y="59436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343400" y="61722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581400" y="5181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581400" y="4800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581400" y="43434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191000" y="43434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572000" y="4768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572000" y="5149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572000" y="5530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572000" y="5911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029200" y="5149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029200" y="5530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029200" y="5911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410200" y="5911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410200" y="4572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410200" y="4953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410200" y="54102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410200" y="57912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62600" y="5943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962400" y="3962400"/>
            <a:ext cx="3048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343400" y="4343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648200" y="4572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029200" y="4572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191000" y="4768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343400" y="4724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800600" y="47244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181600" y="47244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029200" y="4953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562600" y="47244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800600" y="5181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181600" y="5181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562600" y="5181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962400" y="5181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191000" y="5530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800600" y="5562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5181600" y="55626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800600" y="5943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Match Length Matrix (Dm)</a:t>
            </a:r>
          </a:p>
          <a:p>
            <a:r>
              <a:rPr lang="en-US" sz="2000" dirty="0" smtClean="0"/>
              <a:t>For each cell (Y,X): Score[Y,X] = Score[Y-1,X-1] + MG(H[Y,X]) - MG(H[Y-1,X-1])</a:t>
            </a:r>
          </a:p>
        </p:txBody>
      </p:sp>
      <p:pic>
        <p:nvPicPr>
          <p:cNvPr id="17410" name="Picture 2" descr="C:\Users\Justin\Desktop\DP Gr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895600"/>
            <a:ext cx="3629025" cy="3629025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2743200" y="4114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0     0     0      1     0     0      0     0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495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0     0     0      0     2     0      0     0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43200" y="4953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0     0     0      0     1     0      0     0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43200" y="5334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0     0     0      0     0     0      0     0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743200" y="3733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0     1     0      0     0     1      0     0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743200" y="3352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0     0     0      0     0     0      0     0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743200" y="5715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0     0     1      0     0     0      1     0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43200" y="6096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0     0     0      2     0     0      0     0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Non-Gap Penalty and Gain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122643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05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86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67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48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29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10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71800" y="35052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00400" y="3581400"/>
            <a:ext cx="304800" cy="304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05200" y="3810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971800" y="38862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971800" y="43434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971800" y="4800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971800" y="5181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971800" y="5562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971800" y="5943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886200" y="3810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267200" y="3810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48200" y="3810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029200" y="3810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410200" y="3810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81400" y="39624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886200" y="4191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267200" y="4191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648200" y="4191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029200" y="4191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410200" y="4191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352800" y="38862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352800" y="43434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352800" y="4800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352800" y="5181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352800" y="5562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352800" y="5943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810000" y="43434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810000" y="4800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810000" y="5181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810000" y="5943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581400" y="5562600"/>
            <a:ext cx="304800" cy="304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800600" y="3581400"/>
            <a:ext cx="304800" cy="304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962400" y="5943600"/>
            <a:ext cx="304800" cy="304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343400" y="61722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581400" y="5181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581400" y="4800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581400" y="43434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191000" y="43434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572000" y="4768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572000" y="5149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572000" y="5530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572000" y="5911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029200" y="5149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029200" y="5530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029200" y="5911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410200" y="5911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410200" y="4572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410200" y="4953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410200" y="54102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410200" y="57912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62600" y="5943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962400" y="3962400"/>
            <a:ext cx="304800" cy="304800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343400" y="4343400"/>
            <a:ext cx="304800" cy="304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648200" y="4572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029200" y="4572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191000" y="4768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343400" y="4724400"/>
            <a:ext cx="304800" cy="304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800600" y="47244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181600" y="47244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029200" y="4953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562600" y="47244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800600" y="5181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181600" y="5181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562600" y="5181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962400" y="5181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191000" y="5530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800600" y="5562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5181600" y="5562600"/>
            <a:ext cx="304800" cy="304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800600" y="5943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Generate a random string with length 100 -&gt; STR1</a:t>
            </a:r>
          </a:p>
          <a:p>
            <a:r>
              <a:rPr lang="en-US" sz="2800" dirty="0" smtClean="0"/>
              <a:t>Add random </a:t>
            </a:r>
            <a:r>
              <a:rPr lang="en-US" sz="2800" dirty="0" smtClean="0">
                <a:solidFill>
                  <a:srgbClr val="0070C0"/>
                </a:solidFill>
              </a:rPr>
              <a:t>SNPs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Indels</a:t>
            </a:r>
            <a:r>
              <a:rPr lang="en-US" sz="2800" dirty="0" smtClean="0"/>
              <a:t> (biologically accurate, </a:t>
            </a:r>
            <a:r>
              <a:rPr lang="en-US" sz="2800" dirty="0" err="1" smtClean="0"/>
              <a:t>Gu</a:t>
            </a:r>
            <a:r>
              <a:rPr lang="en-US" sz="2800" dirty="0" smtClean="0"/>
              <a:t> et. al. 1995), and </a:t>
            </a:r>
            <a:r>
              <a:rPr lang="en-US" sz="2800" dirty="0" smtClean="0">
                <a:solidFill>
                  <a:srgbClr val="00B050"/>
                </a:solidFill>
              </a:rPr>
              <a:t>CNVs</a:t>
            </a:r>
            <a:r>
              <a:rPr lang="en-US" sz="2800" dirty="0" smtClean="0"/>
              <a:t> to 5% of STR1 -&gt; STR2</a:t>
            </a:r>
          </a:p>
          <a:p>
            <a:r>
              <a:rPr lang="en-US" sz="2800" dirty="0" smtClean="0"/>
              <a:t>Example:</a:t>
            </a:r>
          </a:p>
          <a:p>
            <a:pPr>
              <a:buNone/>
            </a:pPr>
            <a:r>
              <a:rPr lang="en-US" sz="2800" dirty="0" smtClean="0"/>
              <a:t>	STR1 = …ACTAGTAGTATCAGTA</a:t>
            </a:r>
          </a:p>
          <a:p>
            <a:pPr>
              <a:buNone/>
            </a:pPr>
            <a:r>
              <a:rPr lang="en-US" sz="2800" dirty="0" smtClean="0"/>
              <a:t>	STR2 = …</a:t>
            </a:r>
            <a:r>
              <a:rPr lang="en-US" sz="2800" dirty="0" smtClean="0">
                <a:solidFill>
                  <a:srgbClr val="FF0000"/>
                </a:solidFill>
              </a:rPr>
              <a:t>_</a:t>
            </a:r>
            <a:r>
              <a:rPr lang="en-US" sz="2800" dirty="0" smtClean="0"/>
              <a:t>CT</a:t>
            </a:r>
            <a:r>
              <a:rPr lang="en-US" sz="2800" b="1" dirty="0" smtClean="0">
                <a:solidFill>
                  <a:srgbClr val="0070C0"/>
                </a:solidFill>
              </a:rPr>
              <a:t>G</a:t>
            </a:r>
            <a:r>
              <a:rPr lang="en-US" sz="2800" dirty="0" smtClean="0"/>
              <a:t>GTAGTATCAGT</a:t>
            </a:r>
            <a:r>
              <a:rPr lang="en-US" sz="2800" b="1" dirty="0" smtClean="0">
                <a:solidFill>
                  <a:srgbClr val="FF0000"/>
                </a:solidFill>
              </a:rPr>
              <a:t>GG</a:t>
            </a:r>
            <a:r>
              <a:rPr lang="en-US" sz="2800" dirty="0" smtClean="0"/>
              <a:t>A</a:t>
            </a:r>
            <a:r>
              <a:rPr lang="en-US" sz="2800" b="1" dirty="0" smtClean="0">
                <a:solidFill>
                  <a:srgbClr val="00B050"/>
                </a:solidFill>
              </a:rPr>
              <a:t>AAAA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Keep track of generated variations</a:t>
            </a:r>
          </a:p>
          <a:p>
            <a:pPr lvl="1"/>
            <a:r>
              <a:rPr lang="en-US" sz="2400" dirty="0" smtClean="0"/>
              <a:t>Return </a:t>
            </a:r>
            <a:r>
              <a:rPr lang="en-US" sz="2400" dirty="0" smtClean="0">
                <a:solidFill>
                  <a:srgbClr val="00B0F0"/>
                </a:solidFill>
              </a:rPr>
              <a:t>known matches, mismatches, indels</a:t>
            </a:r>
          </a:p>
          <a:p>
            <a:r>
              <a:rPr lang="en-US" sz="2800" dirty="0" smtClean="0"/>
              <a:t>Run algorithms to align STR1 &amp; STR2</a:t>
            </a:r>
          </a:p>
          <a:p>
            <a:pPr lvl="1"/>
            <a:r>
              <a:rPr lang="en-US" sz="2400" dirty="0" smtClean="0"/>
              <a:t>Return </a:t>
            </a:r>
            <a:r>
              <a:rPr lang="en-US" sz="2400" dirty="0" smtClean="0">
                <a:solidFill>
                  <a:srgbClr val="00B050"/>
                </a:solidFill>
              </a:rPr>
              <a:t>measured matches, mismatches, indels</a:t>
            </a:r>
          </a:p>
          <a:p>
            <a:r>
              <a:rPr lang="en-US" sz="2800" dirty="0" smtClean="0"/>
              <a:t>Score = matches / (matches + mismatches + indels)</a:t>
            </a:r>
          </a:p>
          <a:p>
            <a:r>
              <a:rPr lang="en-US" sz="2800" dirty="0" smtClean="0"/>
              <a:t>Accuracy = </a:t>
            </a:r>
            <a:r>
              <a:rPr lang="en-US" sz="2400" dirty="0" smtClean="0">
                <a:solidFill>
                  <a:srgbClr val="00B050"/>
                </a:solidFill>
              </a:rPr>
              <a:t>Measured Score</a:t>
            </a:r>
            <a:r>
              <a:rPr lang="en-US" sz="2400" dirty="0" smtClean="0"/>
              <a:t> / </a:t>
            </a:r>
            <a:r>
              <a:rPr lang="en-US" sz="2400" dirty="0" smtClean="0">
                <a:solidFill>
                  <a:srgbClr val="00B0F0"/>
                </a:solidFill>
              </a:rPr>
              <a:t>Known Score</a:t>
            </a:r>
          </a:p>
          <a:p>
            <a:r>
              <a:rPr lang="en-US" sz="2800" dirty="0" smtClean="0"/>
              <a:t>Has low variance between runs with 100 trials per alg.</a:t>
            </a:r>
          </a:p>
          <a:p>
            <a:pPr lvl="1"/>
            <a:r>
              <a:rPr lang="en-US" sz="2400" dirty="0" smtClean="0"/>
              <a:t>That is, 100 STR1’s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Tested 11 scoring functions for matches, mismatches, and gap penalties</a:t>
            </a:r>
          </a:p>
          <a:p>
            <a:r>
              <a:rPr lang="en-US" sz="1200" dirty="0" smtClean="0"/>
              <a:t>None [0]</a:t>
            </a:r>
          </a:p>
          <a:p>
            <a:r>
              <a:rPr lang="en-US" sz="1200" dirty="0" smtClean="0"/>
              <a:t>Linear [L]</a:t>
            </a:r>
          </a:p>
          <a:p>
            <a:r>
              <a:rPr lang="en-US" sz="1200" dirty="0" smtClean="0"/>
              <a:t>Affine [1 + L]</a:t>
            </a:r>
          </a:p>
          <a:p>
            <a:r>
              <a:rPr lang="en-US" sz="1200" dirty="0" smtClean="0"/>
              <a:t>Affine-log [L + </a:t>
            </a:r>
            <a:r>
              <a:rPr lang="en-US" sz="1200" dirty="0" err="1" smtClean="0"/>
              <a:t>ln</a:t>
            </a:r>
            <a:r>
              <a:rPr lang="en-US" sz="1200" dirty="0" smtClean="0"/>
              <a:t>(L+1)]</a:t>
            </a:r>
          </a:p>
          <a:p>
            <a:r>
              <a:rPr lang="en-US" sz="1200" dirty="0" smtClean="0"/>
              <a:t>Affine-log2 [1 + L + </a:t>
            </a:r>
            <a:r>
              <a:rPr lang="en-US" sz="1200" dirty="0" err="1" smtClean="0"/>
              <a:t>ln</a:t>
            </a:r>
            <a:r>
              <a:rPr lang="en-US" sz="1200" dirty="0" smtClean="0"/>
              <a:t>(L+1)]</a:t>
            </a:r>
          </a:p>
          <a:p>
            <a:r>
              <a:rPr lang="en-US" sz="1200" dirty="0" smtClean="0"/>
              <a:t>Log [</a:t>
            </a:r>
            <a:r>
              <a:rPr lang="en-US" sz="1200" dirty="0" err="1" smtClean="0"/>
              <a:t>ln</a:t>
            </a:r>
            <a:r>
              <a:rPr lang="en-US" sz="1200" dirty="0" smtClean="0"/>
              <a:t>(L+1)]</a:t>
            </a:r>
          </a:p>
          <a:p>
            <a:r>
              <a:rPr lang="en-US" sz="1200" dirty="0" smtClean="0"/>
              <a:t>Log2 [1+ln(L+1)]</a:t>
            </a:r>
          </a:p>
          <a:p>
            <a:r>
              <a:rPr lang="en-US" sz="1200" dirty="0" smtClean="0"/>
              <a:t>Quad [L^2]</a:t>
            </a:r>
          </a:p>
          <a:p>
            <a:r>
              <a:rPr lang="en-US" sz="1200" dirty="0" smtClean="0"/>
              <a:t>Quad2 [1+L^2]</a:t>
            </a:r>
          </a:p>
          <a:p>
            <a:r>
              <a:rPr lang="en-US" sz="1200" dirty="0" err="1" smtClean="0"/>
              <a:t>SubQuad</a:t>
            </a:r>
            <a:r>
              <a:rPr lang="en-US" sz="1200" dirty="0" smtClean="0"/>
              <a:t> [L^1.5]</a:t>
            </a:r>
          </a:p>
          <a:p>
            <a:r>
              <a:rPr lang="en-US" sz="1200" dirty="0" smtClean="0"/>
              <a:t>SubQuad2 [1+L^1.5]</a:t>
            </a:r>
          </a:p>
          <a:p>
            <a:r>
              <a:rPr lang="en-US" dirty="0" smtClean="0"/>
              <a:t>Simple coefficients (0&amp;1) to reduce this number</a:t>
            </a:r>
          </a:p>
          <a:p>
            <a:r>
              <a:rPr lang="en-US" dirty="0" smtClean="0"/>
              <a:t>Thus, 11x11x11 combinations of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 two sequences with variations</a:t>
            </a:r>
          </a:p>
          <a:p>
            <a:r>
              <a:rPr lang="en-US" dirty="0" smtClean="0"/>
              <a:t>Must account for indels, SNPs, CNVs</a:t>
            </a:r>
          </a:p>
          <a:p>
            <a:endParaRPr lang="en-US" dirty="0"/>
          </a:p>
        </p:txBody>
      </p:sp>
      <p:pic>
        <p:nvPicPr>
          <p:cNvPr id="1026" name="Picture 2" descr="http://upload.wikimedia.org/wikipedia/commons/4/4b/Global-local-alignm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352800"/>
            <a:ext cx="4586681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Generates table with 11*11*11 accuracy scores</a:t>
            </a:r>
          </a:p>
          <a:p>
            <a:pPr lvl="1"/>
            <a:r>
              <a:rPr lang="en-US" dirty="0" smtClean="0"/>
              <a:t>One per combination of functions</a:t>
            </a:r>
          </a:p>
          <a:p>
            <a:r>
              <a:rPr lang="en-US" dirty="0" smtClean="0"/>
              <a:t>Collapse into</a:t>
            </a:r>
          </a:p>
          <a:p>
            <a:pPr lvl="1"/>
            <a:r>
              <a:rPr lang="en-US" dirty="0" smtClean="0"/>
              <a:t>11 accuracy scores for match functions</a:t>
            </a:r>
          </a:p>
          <a:p>
            <a:pPr lvl="1"/>
            <a:r>
              <a:rPr lang="en-US" dirty="0" smtClean="0"/>
              <a:t>11 accuracy scores for mismatch functions</a:t>
            </a:r>
          </a:p>
          <a:p>
            <a:pPr lvl="1"/>
            <a:r>
              <a:rPr lang="en-US" dirty="0" smtClean="0"/>
              <a:t>11 accuracy scores for gap functions</a:t>
            </a:r>
          </a:p>
          <a:p>
            <a:pPr lvl="1"/>
            <a:r>
              <a:rPr lang="en-US" dirty="0" smtClean="0"/>
              <a:t>Gives average performance for each across all other 11*11 combinations of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3999" y="1295404"/>
          <a:ext cx="5486401" cy="3189732"/>
        </p:xfrm>
        <a:graphic>
          <a:graphicData uri="http://schemas.openxmlformats.org/drawingml/2006/table">
            <a:tbl>
              <a:tblPr/>
              <a:tblGrid>
                <a:gridCol w="925773"/>
                <a:gridCol w="673290"/>
                <a:gridCol w="673290"/>
                <a:gridCol w="928048"/>
                <a:gridCol w="914400"/>
                <a:gridCol w="685800"/>
                <a:gridCol w="685800"/>
              </a:tblGrid>
              <a:tr h="4192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Scores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F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Match (mean)</a:t>
                      </a:r>
                      <a:endParaRPr lang="en-US" sz="1400" dirty="0">
                        <a:solidFill>
                          <a:srgbClr val="00B0F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Match (</a:t>
                      </a:r>
                      <a:r>
                        <a:rPr lang="en-US" sz="14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std)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Mismatch (mean)</a:t>
                      </a:r>
                      <a:endParaRPr lang="en-US" sz="1400" dirty="0">
                        <a:solidFill>
                          <a:srgbClr val="FF000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Mismatch (std)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Gap (mean)</a:t>
                      </a:r>
                      <a:endParaRPr lang="en-US" sz="1400" dirty="0">
                        <a:solidFill>
                          <a:srgbClr val="00B05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Gap (std)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None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0.670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0.140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0.611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0.105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0.627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0.078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Linear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sng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0.822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0.099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0.739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0.102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0.768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0.087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Affine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0.737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0.100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0.775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0.097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sng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0.802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0.095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AffineLog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0.758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0.099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0.757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0.100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0.783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0.097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6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AffineLog2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0.615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0.088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sng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0.779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0.096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0.788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0.099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Log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0.729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0.100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0.688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0.112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0.671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0.103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Log2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0.565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0.088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0.747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0.106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0.742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0.110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Quad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0.812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0.100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0.743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0.101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0.722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0.107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Quad2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0.807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0.100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0.777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0.095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0.733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0.121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SubQuad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0.813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0.100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0.739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0.102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0.737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0.102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SubQuad2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0.802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0.100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0.775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0.096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0.756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0.114</a:t>
                      </a:r>
                      <a:endParaRPr 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44590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UNDERLINE</a:t>
            </a:r>
            <a:r>
              <a:rPr lang="en-US" b="1" dirty="0" smtClean="0"/>
              <a:t>: Best Score for each column</a:t>
            </a:r>
          </a:p>
          <a:p>
            <a:r>
              <a:rPr lang="en-US" b="1" dirty="0" smtClean="0"/>
              <a:t>BOLD: Possible best score, not sure due to minor variance between runs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5117068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Gap</a:t>
            </a:r>
            <a:r>
              <a:rPr lang="en-US" dirty="0" smtClean="0"/>
              <a:t> (sanity check): Affine &amp; </a:t>
            </a:r>
            <a:r>
              <a:rPr lang="en-US" dirty="0" err="1" smtClean="0"/>
              <a:t>AffineLog</a:t>
            </a:r>
            <a:r>
              <a:rPr lang="en-US" dirty="0" smtClean="0"/>
              <a:t> gaps are best, Log performs worse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5421868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Matches</a:t>
            </a:r>
            <a:r>
              <a:rPr lang="en-US" dirty="0" smtClean="0"/>
              <a:t>: </a:t>
            </a:r>
            <a:r>
              <a:rPr lang="en-US" b="1" dirty="0" smtClean="0"/>
              <a:t>Linear</a:t>
            </a:r>
            <a:r>
              <a:rPr lang="en-US" dirty="0" smtClean="0"/>
              <a:t> performs the best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57150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Mismatches</a:t>
            </a:r>
            <a:r>
              <a:rPr lang="en-US" dirty="0" smtClean="0"/>
              <a:t>: </a:t>
            </a:r>
            <a:r>
              <a:rPr lang="en-US" b="1" dirty="0" smtClean="0"/>
              <a:t>Opening Penalties </a:t>
            </a:r>
            <a:r>
              <a:rPr lang="en-US" dirty="0" smtClean="0"/>
              <a:t>perform the best for several functions</a:t>
            </a:r>
          </a:p>
        </p:txBody>
      </p:sp>
      <p:sp>
        <p:nvSpPr>
          <p:cNvPr id="10" name="Oval 9"/>
          <p:cNvSpPr/>
          <p:nvPr/>
        </p:nvSpPr>
        <p:spPr>
          <a:xfrm>
            <a:off x="3962400" y="1981200"/>
            <a:ext cx="990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514600"/>
            <a:ext cx="990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2400" y="3048000"/>
            <a:ext cx="990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62400" y="3505200"/>
            <a:ext cx="990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62400" y="3962400"/>
            <a:ext cx="990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143000" y="1295400"/>
          <a:ext cx="6925467" cy="3189732"/>
        </p:xfrm>
        <a:graphic>
          <a:graphicData uri="http://schemas.openxmlformats.org/drawingml/2006/table">
            <a:tbl>
              <a:tblPr/>
              <a:tblGrid>
                <a:gridCol w="1066800"/>
                <a:gridCol w="914400"/>
                <a:gridCol w="968730"/>
                <a:gridCol w="1011955"/>
                <a:gridCol w="1011955"/>
                <a:gridCol w="1011955"/>
                <a:gridCol w="939672"/>
              </a:tblGrid>
              <a:tr h="4858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Gap Size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F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Match (gap num)</a:t>
                      </a:r>
                      <a:endParaRPr lang="en-US" sz="1400" dirty="0">
                        <a:solidFill>
                          <a:srgbClr val="00B0F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F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Match (gap </a:t>
                      </a:r>
                      <a:r>
                        <a:rPr lang="en-US" sz="1400" dirty="0" err="1">
                          <a:solidFill>
                            <a:srgbClr val="00B0F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len</a:t>
                      </a:r>
                      <a:r>
                        <a:rPr lang="en-US" sz="1400" dirty="0">
                          <a:solidFill>
                            <a:srgbClr val="00B0F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  <a:endParaRPr lang="en-US" sz="1400" dirty="0">
                        <a:solidFill>
                          <a:srgbClr val="00B0F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Mismatch (gap num)</a:t>
                      </a:r>
                      <a:endParaRPr lang="en-US" sz="1400" dirty="0">
                        <a:solidFill>
                          <a:srgbClr val="FF000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Mismatch (gap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len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  <a:endParaRPr lang="en-US" sz="1400" dirty="0">
                        <a:solidFill>
                          <a:srgbClr val="FF000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Gap</a:t>
                      </a:r>
                      <a:endParaRPr lang="en-US" sz="1400" dirty="0">
                        <a:solidFill>
                          <a:srgbClr val="00B05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(gap num)</a:t>
                      </a:r>
                      <a:endParaRPr lang="en-US" sz="1400" dirty="0">
                        <a:solidFill>
                          <a:srgbClr val="00B05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Gap</a:t>
                      </a:r>
                      <a:endParaRPr lang="en-US" sz="1400" dirty="0">
                        <a:solidFill>
                          <a:srgbClr val="00B05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B05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(gap </a:t>
                      </a:r>
                      <a:r>
                        <a:rPr lang="en-US" sz="1400" dirty="0" err="1">
                          <a:solidFill>
                            <a:srgbClr val="00B05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len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  <a:endParaRPr lang="en-US" sz="1400" dirty="0">
                        <a:solidFill>
                          <a:srgbClr val="00B050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9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None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34.232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8.163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31.886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3.584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52.181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3.240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9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Linear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24.651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2.484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34.522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2.627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34.195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2.202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9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Affine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37.053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1.912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33.932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2.523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26.677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2.683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9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AffineLog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34.315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2.032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34.913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2.576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28.426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2.450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9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AffineLog2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54.411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1.576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34.173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2.508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25.554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2.956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9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Log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32.575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2.131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35.420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2.919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48.685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3.304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9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Log2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53.705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1.583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34.525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2.634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37.949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4.665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9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Quad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26.205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2.527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34.966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2.536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34.340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1.712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9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Quad2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27.246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2.336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34.254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2.485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27.494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2.146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9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SubQuad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25.854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2.503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35.033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2.554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34.778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1.859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9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SubQuad2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27.678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2.210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34.302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2.510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27.646</a:t>
                      </a:r>
                      <a:endParaRPr lang="en-US" sz="1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2.241</a:t>
                      </a:r>
                      <a:endParaRPr lang="en-US" sz="1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6418" marR="8641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47244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Gap</a:t>
            </a:r>
            <a:r>
              <a:rPr lang="en-US" dirty="0" smtClean="0"/>
              <a:t> (sanity check): Opening penalties </a:t>
            </a:r>
            <a:r>
              <a:rPr lang="en-US" b="1" dirty="0" smtClean="0"/>
              <a:t>reduce gap number</a:t>
            </a:r>
            <a:r>
              <a:rPr lang="en-US" dirty="0" smtClean="0"/>
              <a:t> &amp; </a:t>
            </a:r>
            <a:r>
              <a:rPr lang="en-US" b="1" dirty="0" smtClean="0"/>
              <a:t>increase gap length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800" y="51816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Matches</a:t>
            </a:r>
            <a:r>
              <a:rPr lang="en-US" dirty="0" smtClean="0"/>
              <a:t>: Opposite of gaps (increase gap num, reduce gap </a:t>
            </a:r>
            <a:r>
              <a:rPr lang="en-US" dirty="0" err="1" smtClean="0"/>
              <a:t>len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85800" y="56388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Mismatches</a:t>
            </a:r>
            <a:r>
              <a:rPr lang="en-US" dirty="0" smtClean="0"/>
              <a:t>: No discernible effect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038600" y="1524000"/>
            <a:ext cx="2438400" cy="3352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19800" y="1981200"/>
            <a:ext cx="2209800" cy="609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19800" y="2514600"/>
            <a:ext cx="22098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96000" y="2971800"/>
            <a:ext cx="2209800" cy="609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96000" y="3505200"/>
            <a:ext cx="22098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096000" y="3962400"/>
            <a:ext cx="2209800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057400" y="1981200"/>
            <a:ext cx="2209800" cy="6096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057400" y="2514600"/>
            <a:ext cx="2209800" cy="533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133600" y="2971800"/>
            <a:ext cx="2209800" cy="6096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133600" y="3505200"/>
            <a:ext cx="2209800" cy="533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133600" y="3962400"/>
            <a:ext cx="2209800" cy="533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Changing Match function hurts accuracy</a:t>
            </a:r>
          </a:p>
          <a:p>
            <a:pPr lvl="1"/>
            <a:r>
              <a:rPr lang="en-US" dirty="0" smtClean="0"/>
              <a:t>Increases match accuracy</a:t>
            </a:r>
          </a:p>
          <a:p>
            <a:pPr lvl="1"/>
            <a:r>
              <a:rPr lang="en-US" dirty="0" smtClean="0"/>
              <a:t>Implicitly adds &amp; groups indels, reducing score</a:t>
            </a:r>
          </a:p>
          <a:p>
            <a:r>
              <a:rPr lang="en-US" dirty="0" smtClean="0"/>
              <a:t>Adding opening penalty to mismatch function slightly helps</a:t>
            </a:r>
          </a:p>
          <a:p>
            <a:pPr lvl="1"/>
            <a:r>
              <a:rPr lang="en-US" dirty="0" smtClean="0"/>
              <a:t>Decreases mismatches</a:t>
            </a:r>
          </a:p>
          <a:p>
            <a:pPr lvl="1"/>
            <a:r>
              <a:rPr lang="en-US" dirty="0" smtClean="0"/>
              <a:t>Has no effect on gaps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run for more functions</a:t>
            </a:r>
          </a:p>
          <a:p>
            <a:pPr lvl="1"/>
            <a:r>
              <a:rPr lang="en-US" dirty="0" smtClean="0"/>
              <a:t>This project only included coefficients of 0 &amp; 1</a:t>
            </a:r>
          </a:p>
          <a:p>
            <a:pPr lvl="1"/>
            <a:r>
              <a:rPr lang="en-US" dirty="0" smtClean="0"/>
              <a:t>Similar studies test many coefficients [Cartwright 2006]</a:t>
            </a:r>
          </a:p>
          <a:p>
            <a:pPr lvl="1"/>
            <a:r>
              <a:rPr lang="en-US" dirty="0" smtClean="0"/>
              <a:t>But the function grid is N*N*N when accounting for matches, mismatches * gap penalties!</a:t>
            </a:r>
          </a:p>
          <a:p>
            <a:pPr lvl="1"/>
            <a:r>
              <a:rPr lang="en-US" dirty="0" smtClean="0"/>
              <a:t>Would take 10,000 years to run for </a:t>
            </a:r>
            <a:r>
              <a:rPr lang="en-US" smtClean="0"/>
              <a:t>more coefficients, EXPENSIVE!</a:t>
            </a:r>
            <a:endParaRPr lang="en-US" dirty="0" smtClean="0"/>
          </a:p>
          <a:p>
            <a:pPr lvl="2"/>
            <a:r>
              <a:rPr lang="en-US" dirty="0" smtClean="0"/>
              <a:t>All for a seemingly very small increase in accuracy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4114800"/>
            <a:ext cx="1676400" cy="152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1. Needleman, SB &amp; </a:t>
            </a:r>
            <a:r>
              <a:rPr lang="en-US" dirty="0" err="1" smtClean="0"/>
              <a:t>Wunsch</a:t>
            </a:r>
            <a:r>
              <a:rPr lang="en-US" dirty="0" smtClean="0"/>
              <a:t>, CD. (1970) A general method applicable to the search for similarities in the amino acid sequence of two proteins. J. Mol. Biol., 48:443-453. </a:t>
            </a:r>
          </a:p>
          <a:p>
            <a:r>
              <a:rPr lang="en-US" dirty="0" smtClean="0"/>
              <a:t>2. Cartwright, Reed A. (2006) Logarithmic gap costs decrease alignment accuracy. BMC Bioinformatics, 7:527.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Gu</a:t>
            </a:r>
            <a:r>
              <a:rPr lang="en-US" dirty="0" smtClean="0"/>
              <a:t> X, Li WH: The size distribution of insertions and deletions in human and rodent </a:t>
            </a:r>
            <a:r>
              <a:rPr lang="en-US" dirty="0" err="1" smtClean="0"/>
              <a:t>pseudogenes</a:t>
            </a:r>
            <a:r>
              <a:rPr lang="en-US" dirty="0" smtClean="0"/>
              <a:t> suggests the logarithmic gap penalty for sequence alignment. J Mol </a:t>
            </a:r>
            <a:r>
              <a:rPr lang="en-US" dirty="0" err="1" smtClean="0"/>
              <a:t>Evol</a:t>
            </a:r>
            <a:r>
              <a:rPr lang="en-US" dirty="0" smtClean="0"/>
              <a:t> 1995, 40:464-473.</a:t>
            </a:r>
          </a:p>
          <a:p>
            <a:r>
              <a:rPr lang="en-US" dirty="0" smtClean="0"/>
              <a:t>4. Mott, Richard. (1999) Local sequence alignments with monotonic gap penalties. Bioinformatics, 15(6):455-462.</a:t>
            </a:r>
          </a:p>
          <a:p>
            <a:r>
              <a:rPr lang="en-US" dirty="0" smtClean="0"/>
              <a:t>5. </a:t>
            </a:r>
            <a:r>
              <a:rPr lang="en-US" dirty="0" err="1" smtClean="0"/>
              <a:t>Altscul</a:t>
            </a:r>
            <a:r>
              <a:rPr lang="en-US" dirty="0" smtClean="0"/>
              <a:t>, SF. (1998) Generalize affine gap costs for protein sequence alignment. Proteins, 32:88-96.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upload.wikimedia.org/wikipedia/commons/3/3f/Needleman-Wunsch_pairwise_sequence_alignm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057400"/>
            <a:ext cx="4572000" cy="4572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(1970)</a:t>
            </a:r>
          </a:p>
          <a:p>
            <a:r>
              <a:rPr lang="en-US" dirty="0" smtClean="0"/>
              <a:t>Dynamic Programming: O(N^2)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 (</a:t>
            </a:r>
            <a:r>
              <a:rPr lang="en-US" dirty="0" smtClean="0">
                <a:solidFill>
                  <a:srgbClr val="0070C0"/>
                </a:solidFill>
              </a:rPr>
              <a:t>+1</a:t>
            </a:r>
            <a:r>
              <a:rPr lang="en-US" dirty="0" smtClean="0"/>
              <a:t>), Mismatch (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r>
              <a:rPr lang="en-US" dirty="0" smtClean="0"/>
              <a:t>), Gap Penalty (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7410" name="Picture 2" descr="C:\Users\Justin\Desktop\DP Gr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895600"/>
            <a:ext cx="3629025" cy="362902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9718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52800" y="33528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3" idx="0"/>
            <a:endCxn id="14" idx="0"/>
          </p:cNvCxnSpPr>
          <p:nvPr/>
        </p:nvCxnSpPr>
        <p:spPr>
          <a:xfrm>
            <a:off x="3122643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33800" y="33528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05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14800" y="3352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     -4    -5    -6    -7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886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67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48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29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10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71800" y="3733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>
          <a:xfrm>
            <a:off x="2971800" y="35052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352800" y="37338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429000" y="35052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52800" y="3733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-2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124200" y="3733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00400" y="3581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76600" y="3733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+1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76600" y="37338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85800" y="22860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max(top - gap, </a:t>
            </a:r>
            <a:r>
              <a:rPr lang="en-US" b="1" dirty="0" err="1" smtClean="0"/>
              <a:t>diag</a:t>
            </a:r>
            <a:r>
              <a:rPr lang="en-US" b="1" dirty="0" smtClean="0"/>
              <a:t> + match, left – gap) </a:t>
            </a:r>
            <a:r>
              <a:rPr lang="en-US" dirty="0" smtClean="0"/>
              <a:t>or max(top - gap, </a:t>
            </a:r>
            <a:r>
              <a:rPr lang="en-US" dirty="0" err="1" smtClean="0"/>
              <a:t>diag</a:t>
            </a:r>
            <a:r>
              <a:rPr lang="en-US" dirty="0" smtClean="0"/>
              <a:t> - mismatch, left - gap)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9" grpId="0"/>
      <p:bldP spid="25" grpId="0"/>
      <p:bldP spid="31" grpId="0" animBg="1"/>
      <p:bldP spid="31" grpId="1" animBg="1"/>
      <p:bldP spid="34" grpId="0"/>
      <p:bldP spid="34" grpId="1"/>
      <p:bldP spid="39" grpId="0"/>
      <p:bldP spid="39" grpId="1"/>
      <p:bldP spid="39" grpId="2"/>
      <p:bldP spid="39" grpId="3"/>
      <p:bldP spid="40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 (</a:t>
            </a:r>
            <a:r>
              <a:rPr lang="en-US" dirty="0" smtClean="0">
                <a:solidFill>
                  <a:srgbClr val="0070C0"/>
                </a:solidFill>
              </a:rPr>
              <a:t>+1</a:t>
            </a:r>
            <a:r>
              <a:rPr lang="en-US" dirty="0" smtClean="0"/>
              <a:t>), Mismatch (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r>
              <a:rPr lang="en-US" dirty="0" smtClean="0"/>
              <a:t>), Gap Penalty (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7410" name="Picture 2" descr="C:\Users\Justin\Desktop\DP Gr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895600"/>
            <a:ext cx="3629025" cy="362902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9718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52800" y="33528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3" idx="0"/>
            <a:endCxn id="14" idx="0"/>
          </p:cNvCxnSpPr>
          <p:nvPr/>
        </p:nvCxnSpPr>
        <p:spPr>
          <a:xfrm>
            <a:off x="3122643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33800" y="33528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05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14800" y="3352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     -4    -5    -6    -7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886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67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48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29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10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71800" y="3733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>
          <a:xfrm>
            <a:off x="2971800" y="35052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00400" y="3581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76600" y="37338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1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810000" y="35052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33800" y="37338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-3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505200" y="3810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10000" y="373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581400" y="35814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33800" y="37454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-2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62400" y="22098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GC</a:t>
            </a:r>
          </a:p>
          <a:p>
            <a:r>
              <a:rPr lang="en-US" dirty="0" smtClean="0"/>
              <a:t>G -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85800" y="22860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max(top - gap, </a:t>
            </a:r>
            <a:r>
              <a:rPr lang="en-US" dirty="0" err="1" smtClean="0"/>
              <a:t>diag</a:t>
            </a:r>
            <a:r>
              <a:rPr lang="en-US" dirty="0" smtClean="0"/>
              <a:t> + match, left – gap) or </a:t>
            </a:r>
            <a:r>
              <a:rPr lang="en-US" b="1" dirty="0" smtClean="0"/>
              <a:t>max(top - gap, </a:t>
            </a:r>
            <a:r>
              <a:rPr lang="en-US" b="1" dirty="0" err="1" smtClean="0"/>
              <a:t>diag</a:t>
            </a:r>
            <a:r>
              <a:rPr lang="en-US" b="1" dirty="0" smtClean="0"/>
              <a:t> - mismatch, left - gap)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124200" y="2286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far: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60216" y="37338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0" grpId="1"/>
      <p:bldP spid="36" grpId="0"/>
      <p:bldP spid="36" grpId="1"/>
      <p:bldP spid="36" grpId="2"/>
      <p:bldP spid="38" grpId="0"/>
      <p:bldP spid="41" grpId="0"/>
      <p:bldP spid="42" grpId="0"/>
      <p:bldP spid="43" grpId="0"/>
      <p:bldP spid="43" grpId="1"/>
      <p:bldP spid="43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 (</a:t>
            </a:r>
            <a:r>
              <a:rPr lang="en-US" dirty="0" smtClean="0">
                <a:solidFill>
                  <a:srgbClr val="0070C0"/>
                </a:solidFill>
              </a:rPr>
              <a:t>+1</a:t>
            </a:r>
            <a:r>
              <a:rPr lang="en-US" dirty="0" smtClean="0"/>
              <a:t>), Mismatch (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r>
              <a:rPr lang="en-US" dirty="0" smtClean="0"/>
              <a:t>), Gap Penalty (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7410" name="Picture 2" descr="C:\Users\Justin\Desktop\DP Gr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895600"/>
            <a:ext cx="3629025" cy="362902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9718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52800" y="33528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3" idx="0"/>
            <a:endCxn id="14" idx="0"/>
          </p:cNvCxnSpPr>
          <p:nvPr/>
        </p:nvCxnSpPr>
        <p:spPr>
          <a:xfrm>
            <a:off x="3122643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33800" y="33528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05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14800" y="3352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     -4    -5    -6    -7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886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67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48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29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10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71800" y="3733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>
          <a:xfrm>
            <a:off x="2971800" y="35052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00400" y="3581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76600" y="37338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1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505200" y="3810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10000" y="3733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-1    -2    -3    -4    -5   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43200" y="4114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-2    0      0      1     0    -1     -2    -3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495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-3    -1    -1     0     2     1      0     -1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43200" y="4953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-4    -2    -2    -1     1     1      0     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43200" y="5334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-5    -3    -3    -1     0     0      0     -1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43200" y="5715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-6    -4    -2    -2    -1    -1     1     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43200" y="6096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-7    -5     -3    -1    -2    -2    0     0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971800" y="38862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971800" y="43434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971800" y="4800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971800" y="5181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971800" y="5562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971800" y="5943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886200" y="3810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267200" y="3810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48200" y="3810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029200" y="3810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410200" y="3810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81400" y="39624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886200" y="4191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267200" y="4191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648200" y="4191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029200" y="4191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410200" y="4191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352800" y="38862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352800" y="43434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352800" y="4800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352800" y="5181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352800" y="5562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352800" y="5943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810000" y="43434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810000" y="4800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810000" y="5181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810000" y="5943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581400" y="55626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800600" y="3581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962400" y="59436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343400" y="61722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581400" y="5181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581400" y="4800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581400" y="43434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191000" y="43434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572000" y="4768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572000" y="5149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572000" y="5530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572000" y="5911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029200" y="5149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029200" y="5530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029200" y="5911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410200" y="5911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410200" y="4572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410200" y="4953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410200" y="54102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410200" y="57912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62600" y="5943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962400" y="3962400"/>
            <a:ext cx="3048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343400" y="4343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648200" y="4572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029200" y="4572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191000" y="4768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343400" y="4724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800600" y="47244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181600" y="47244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029200" y="4953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562600" y="47244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800600" y="5181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181600" y="5181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562600" y="5181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962400" y="5181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191000" y="5530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800600" y="5562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5181600" y="55626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800600" y="5943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 (</a:t>
            </a:r>
            <a:r>
              <a:rPr lang="en-US" dirty="0" smtClean="0">
                <a:solidFill>
                  <a:srgbClr val="0070C0"/>
                </a:solidFill>
              </a:rPr>
              <a:t>+1</a:t>
            </a:r>
            <a:r>
              <a:rPr lang="en-US" dirty="0" smtClean="0"/>
              <a:t>), Mismatch (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r>
              <a:rPr lang="en-US" dirty="0" smtClean="0"/>
              <a:t>), Gap Penalty (</a:t>
            </a:r>
            <a:r>
              <a:rPr lang="en-US" dirty="0" smtClean="0">
                <a:solidFill>
                  <a:srgbClr val="00B050"/>
                </a:solidFill>
              </a:rPr>
              <a:t>-1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7410" name="Picture 2" descr="C:\Users\Justin\Desktop\DP Gri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895600"/>
            <a:ext cx="3629025" cy="362902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9718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52800" y="33528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3" idx="0"/>
            <a:endCxn id="14" idx="0"/>
          </p:cNvCxnSpPr>
          <p:nvPr/>
        </p:nvCxnSpPr>
        <p:spPr>
          <a:xfrm>
            <a:off x="3122643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33800" y="33528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05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14800" y="3352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-3     -4    -5    -6    -7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886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67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48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29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10200" y="33528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71800" y="3733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>
          <a:xfrm>
            <a:off x="2971800" y="35052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00400" y="3581400"/>
            <a:ext cx="304800" cy="304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76600" y="37338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1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505200" y="3810000"/>
            <a:ext cx="416266" cy="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10000" y="3733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-1    -2    -3    -4    -5   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43200" y="4114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-2    0      0      1     0    -1     -2    -3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495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-3    -1    -1     0     2     1      0     -1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43200" y="4953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-4    -2    -2    -1     1     1      0     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43200" y="5334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-5    -3    -3    -1     0     0      0     -1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43200" y="5715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-6    -4    -2    -2    -1    -1     1     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43200" y="6096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-7    -5     -3    -1    -2    -2    0     </a:t>
            </a:r>
            <a:r>
              <a:rPr lang="en-US" b="1" dirty="0" smtClean="0"/>
              <a:t>0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971800" y="38862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971800" y="43434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971800" y="4800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971800" y="5181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971800" y="5562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971800" y="5943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886200" y="3810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267200" y="3810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648200" y="3810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029200" y="3810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410200" y="3810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81400" y="39624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886200" y="4191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267200" y="4191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648200" y="4191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029200" y="4191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410200" y="4191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352800" y="38862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352800" y="43434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352800" y="4800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352800" y="5181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352800" y="5562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352800" y="5943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810000" y="43434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810000" y="4800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810000" y="5181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810000" y="5943600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581400" y="55626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800600" y="3581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962400" y="59436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343400" y="61722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581400" y="5181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581400" y="4800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581400" y="43434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191000" y="4343400"/>
            <a:ext cx="0" cy="413266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572000" y="4768334"/>
            <a:ext cx="0" cy="413266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572000" y="5149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572000" y="5530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572000" y="5911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029200" y="5149334"/>
            <a:ext cx="0" cy="413266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029200" y="5530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029200" y="5911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410200" y="5911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410200" y="4572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410200" y="4953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410200" y="54102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410200" y="57912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562600" y="5943600"/>
            <a:ext cx="304800" cy="3048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962400" y="3962400"/>
            <a:ext cx="304800" cy="304800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343400" y="4343400"/>
            <a:ext cx="304800" cy="304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648200" y="4572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029200" y="4572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191000" y="4768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343400" y="4724400"/>
            <a:ext cx="304800" cy="304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800600" y="4724400"/>
            <a:ext cx="304800" cy="3048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181600" y="47244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029200" y="4953000"/>
            <a:ext cx="41626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562600" y="47244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800600" y="5181600"/>
            <a:ext cx="304800" cy="3048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181600" y="5181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562600" y="5181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962400" y="5181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191000" y="5530334"/>
            <a:ext cx="0" cy="4132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800600" y="5562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5181600" y="5562600"/>
            <a:ext cx="304800" cy="3048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800600" y="59436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4724400" y="5029200"/>
            <a:ext cx="609600" cy="6096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2286000" y="23622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Optimal Alignment:                               Score: 0 (4-2-2)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4419600" y="2209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GCA-TGCU</a:t>
            </a:r>
          </a:p>
          <a:p>
            <a:r>
              <a:rPr lang="en-US" dirty="0" smtClean="0"/>
              <a:t>G -ATTACA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4191000" y="4572000"/>
            <a:ext cx="609600" cy="6096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2133600" y="2362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Prefer a non-gap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114" grpId="0"/>
      <p:bldP spid="115" grpId="0"/>
      <p:bldP spid="116" grpId="0" animBg="1"/>
      <p:bldP spid="116" grpId="1" animBg="1"/>
      <p:bldP spid="117" grpId="0"/>
      <p:bldP spid="1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 Penalty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These are all linear (4 sequential gaps: -4)</a:t>
            </a:r>
          </a:p>
          <a:p>
            <a:r>
              <a:rPr lang="en-US" dirty="0" smtClean="0"/>
              <a:t>Common: Affine (penalty cost for opening gap)</a:t>
            </a:r>
          </a:p>
          <a:p>
            <a:r>
              <a:rPr lang="en-US" dirty="0" smtClean="0"/>
              <a:t>Indels in nature follow a power distribution, suggesting a log gap penalty [</a:t>
            </a:r>
            <a:r>
              <a:rPr lang="en-US" dirty="0" err="1" smtClean="0"/>
              <a:t>Gu</a:t>
            </a:r>
            <a:r>
              <a:rPr lang="en-US" dirty="0" smtClean="0"/>
              <a:t>, et. Al. 1995]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Log-Affine Gap Penalty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Log gaps decrease accuracy [Cartwright 2006]</a:t>
            </a:r>
          </a:p>
          <a:p>
            <a:r>
              <a:rPr lang="en-US" dirty="0" smtClean="0"/>
              <a:t>Most accurate is log-affine:</a:t>
            </a:r>
          </a:p>
          <a:p>
            <a:pPr lvl="1">
              <a:buNone/>
            </a:pPr>
            <a:r>
              <a:rPr lang="en-US" dirty="0" smtClean="0"/>
              <a:t>			GP(L) = -1 - L - </a:t>
            </a:r>
            <a:r>
              <a:rPr lang="en-US" dirty="0" err="1" smtClean="0"/>
              <a:t>ln</a:t>
            </a:r>
            <a:r>
              <a:rPr lang="en-US" dirty="0" smtClean="0"/>
              <a:t>(L)</a:t>
            </a:r>
          </a:p>
          <a:p>
            <a:pPr lvl="1">
              <a:buNone/>
            </a:pPr>
            <a:r>
              <a:rPr lang="en-US" dirty="0" smtClean="0"/>
              <a:t>… but almost negligibly more than affine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1774</Words>
  <Application>Microsoft Office PowerPoint</Application>
  <PresentationFormat>On-screen Show (4:3)</PresentationFormat>
  <Paragraphs>382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Sequence Alignment Non-Gap Penalties and Gains</vt:lpstr>
      <vt:lpstr>Sequence Alignment</vt:lpstr>
      <vt:lpstr>Sequence Alignment</vt:lpstr>
      <vt:lpstr>Needleman-Wunsch</vt:lpstr>
      <vt:lpstr>Needleman-Wunsch</vt:lpstr>
      <vt:lpstr>Needleman-Wunsch</vt:lpstr>
      <vt:lpstr>Needleman-Wunsch</vt:lpstr>
      <vt:lpstr>Gap Penalty</vt:lpstr>
      <vt:lpstr>Log-Affine Gap Penalty</vt:lpstr>
      <vt:lpstr>Affine Gap Penalty</vt:lpstr>
      <vt:lpstr>Log Gap Penalty</vt:lpstr>
      <vt:lpstr>Non-Gap Penalty and Gain</vt:lpstr>
      <vt:lpstr>Non-Gap Penalty and Gain</vt:lpstr>
      <vt:lpstr>Non-Gap Penalty and Gain</vt:lpstr>
      <vt:lpstr>Non-Gap Penalty and Gain</vt:lpstr>
      <vt:lpstr>Non-Gap Penalty and Gain</vt:lpstr>
      <vt:lpstr>Testing</vt:lpstr>
      <vt:lpstr>Testing</vt:lpstr>
      <vt:lpstr>Testing</vt:lpstr>
      <vt:lpstr>Results</vt:lpstr>
      <vt:lpstr>Results</vt:lpstr>
      <vt:lpstr>Results</vt:lpstr>
      <vt:lpstr>Discussion</vt:lpstr>
      <vt:lpstr>Future Work</vt:lpstr>
      <vt:lpstr>References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Alignment Non-Gap Penalties and Gains</dc:title>
  <dc:creator>Justin Bass</dc:creator>
  <cp:lastModifiedBy>Justin Bass</cp:lastModifiedBy>
  <cp:revision>113</cp:revision>
  <dcterms:created xsi:type="dcterms:W3CDTF">2015-03-07T01:48:51Z</dcterms:created>
  <dcterms:modified xsi:type="dcterms:W3CDTF">2015-03-12T20:15:00Z</dcterms:modified>
</cp:coreProperties>
</file>