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3716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3FF"/>
    <a:srgbClr val="F5F3FF"/>
    <a:srgbClr val="EBE6FF"/>
    <a:srgbClr val="D4CFE6"/>
    <a:srgbClr val="29137F"/>
    <a:srgbClr val="C2B6F3"/>
    <a:srgbClr val="4C2FBF"/>
    <a:srgbClr val="AFA1E6"/>
    <a:srgbClr val="E1D9FF"/>
    <a:srgbClr val="F4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/>
    <p:restoredTop sz="94624"/>
  </p:normalViewPr>
  <p:slideViewPr>
    <p:cSldViewPr snapToGrid="0">
      <p:cViewPr>
        <p:scale>
          <a:sx n="85" d="100"/>
          <a:sy n="85" d="100"/>
        </p:scale>
        <p:origin x="184" y="2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748242"/>
            <a:ext cx="1028700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2401359"/>
            <a:ext cx="102870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06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2" y="243417"/>
            <a:ext cx="295751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5" y="243417"/>
            <a:ext cx="870108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85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9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1" y="1139826"/>
            <a:ext cx="1183005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1" y="3059642"/>
            <a:ext cx="1183005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5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1217083"/>
            <a:ext cx="58293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1217083"/>
            <a:ext cx="58293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8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243417"/>
            <a:ext cx="118300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2" y="1120775"/>
            <a:ext cx="5802510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2" y="1670050"/>
            <a:ext cx="580251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1120775"/>
            <a:ext cx="5831087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1670050"/>
            <a:ext cx="5831087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4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5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8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04800"/>
            <a:ext cx="442376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658284"/>
            <a:ext cx="694372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371600"/>
            <a:ext cx="442376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32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304800"/>
            <a:ext cx="4423767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658284"/>
            <a:ext cx="694372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1371600"/>
            <a:ext cx="4423767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478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243417"/>
            <a:ext cx="118300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1217083"/>
            <a:ext cx="118300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95589-0D58-024D-8496-0BECF9654AF9}" type="datetimeFigureOut">
              <a:rPr lang="en-US" smtClean="0"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4237567"/>
            <a:ext cx="46291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4237567"/>
            <a:ext cx="30861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8B450-B16A-CC4F-94AA-B811DBF62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6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D9FF"/>
            </a:gs>
            <a:gs pos="100000">
              <a:srgbClr val="F6F3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ED2591-A530-571B-0AA0-CB6846D0FA3A}"/>
              </a:ext>
            </a:extLst>
          </p:cNvPr>
          <p:cNvGrpSpPr/>
          <p:nvPr/>
        </p:nvGrpSpPr>
        <p:grpSpPr>
          <a:xfrm>
            <a:off x="685800" y="499406"/>
            <a:ext cx="12344400" cy="3573187"/>
            <a:chOff x="682282" y="496897"/>
            <a:chExt cx="12344400" cy="3573187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00A8BC23-FE09-903F-78AC-973A3EF63728}"/>
                </a:ext>
              </a:extLst>
            </p:cNvPr>
            <p:cNvGrpSpPr/>
            <p:nvPr/>
          </p:nvGrpSpPr>
          <p:grpSpPr>
            <a:xfrm>
              <a:off x="6712829" y="501915"/>
              <a:ext cx="5769719" cy="3568169"/>
              <a:chOff x="4585788" y="3108960"/>
              <a:chExt cx="5769719" cy="3568169"/>
            </a:xfrm>
          </p:grpSpPr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8B0BDED5-946C-3045-A7C6-1ABDA8922D63}"/>
                  </a:ext>
                </a:extLst>
              </p:cNvPr>
              <p:cNvGrpSpPr/>
              <p:nvPr/>
            </p:nvGrpSpPr>
            <p:grpSpPr>
              <a:xfrm>
                <a:off x="4585788" y="5122649"/>
                <a:ext cx="2884825" cy="1554480"/>
                <a:chOff x="4585788" y="4869733"/>
                <a:chExt cx="2884825" cy="1554480"/>
              </a:xfrm>
            </p:grpSpPr>
            <p:sp>
              <p:nvSpPr>
                <p:cNvPr id="95" name="Rounded Rectangle 94">
                  <a:extLst>
                    <a:ext uri="{FF2B5EF4-FFF2-40B4-BE49-F238E27FC236}">
                      <a16:creationId xmlns:a16="http://schemas.microsoft.com/office/drawing/2014/main" id="{93D69188-5F92-58AE-D04B-265D36F95EF6}"/>
                    </a:ext>
                  </a:extLst>
                </p:cNvPr>
                <p:cNvSpPr/>
                <p:nvPr/>
              </p:nvSpPr>
              <p:spPr>
                <a:xfrm>
                  <a:off x="4585788" y="4869733"/>
                  <a:ext cx="274320" cy="15544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2515FAB7-B9B3-EA30-059E-864AC3113B81}"/>
                    </a:ext>
                  </a:extLst>
                </p:cNvPr>
                <p:cNvSpPr/>
                <p:nvPr/>
              </p:nvSpPr>
              <p:spPr>
                <a:xfrm>
                  <a:off x="4585789" y="4870626"/>
                  <a:ext cx="2884824" cy="2743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792E2BC2-DD47-70E5-4E43-4F489E0E5AFA}"/>
                  </a:ext>
                </a:extLst>
              </p:cNvPr>
              <p:cNvGrpSpPr/>
              <p:nvPr/>
            </p:nvGrpSpPr>
            <p:grpSpPr>
              <a:xfrm flipH="1">
                <a:off x="7475147" y="5122649"/>
                <a:ext cx="2880360" cy="1554480"/>
                <a:chOff x="4585788" y="4869733"/>
                <a:chExt cx="2884825" cy="1554480"/>
              </a:xfrm>
            </p:grpSpPr>
            <p:sp>
              <p:nvSpPr>
                <p:cNvPr id="127" name="Rounded Rectangle 126">
                  <a:extLst>
                    <a:ext uri="{FF2B5EF4-FFF2-40B4-BE49-F238E27FC236}">
                      <a16:creationId xmlns:a16="http://schemas.microsoft.com/office/drawing/2014/main" id="{98E12B17-D283-30C6-30F2-949F425CFE0B}"/>
                    </a:ext>
                  </a:extLst>
                </p:cNvPr>
                <p:cNvSpPr/>
                <p:nvPr/>
              </p:nvSpPr>
              <p:spPr>
                <a:xfrm>
                  <a:off x="4585788" y="4869733"/>
                  <a:ext cx="274320" cy="155448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ounded Rectangle 127">
                  <a:extLst>
                    <a:ext uri="{FF2B5EF4-FFF2-40B4-BE49-F238E27FC236}">
                      <a16:creationId xmlns:a16="http://schemas.microsoft.com/office/drawing/2014/main" id="{CAC4C2E5-1230-0C23-53A4-A9F310333D0D}"/>
                    </a:ext>
                  </a:extLst>
                </p:cNvPr>
                <p:cNvSpPr/>
                <p:nvPr/>
              </p:nvSpPr>
              <p:spPr>
                <a:xfrm>
                  <a:off x="4585789" y="4870626"/>
                  <a:ext cx="2884824" cy="27432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8C99CA0-5F29-F65F-587A-95C22A7C6CDF}"/>
                  </a:ext>
                </a:extLst>
              </p:cNvPr>
              <p:cNvGrpSpPr/>
              <p:nvPr/>
            </p:nvGrpSpPr>
            <p:grpSpPr>
              <a:xfrm rot="16200000">
                <a:off x="6784848" y="4343400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80" name="Right Arrow 79">
                  <a:extLst>
                    <a:ext uri="{FF2B5EF4-FFF2-40B4-BE49-F238E27FC236}">
                      <a16:creationId xmlns:a16="http://schemas.microsoft.com/office/drawing/2014/main" id="{28E7378F-471A-EA5C-5570-5793D9A9D97F}"/>
                    </a:ext>
                  </a:extLst>
                </p:cNvPr>
                <p:cNvSpPr/>
                <p:nvPr/>
              </p:nvSpPr>
              <p:spPr>
                <a:xfrm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D6D03FD9-493F-A6E4-6B75-39A5759729C0}"/>
                    </a:ext>
                  </a:extLst>
                </p:cNvPr>
                <p:cNvSpPr txBox="1"/>
                <p:nvPr/>
              </p:nvSpPr>
              <p:spPr>
                <a:xfrm rot="5400000">
                  <a:off x="2906655" y="5539046"/>
                  <a:ext cx="109728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table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5041D8E-B4E1-5FA1-FB3F-C8A029ECA7D3}"/>
                  </a:ext>
                </a:extLst>
              </p:cNvPr>
              <p:cNvGrpSpPr/>
              <p:nvPr/>
            </p:nvGrpSpPr>
            <p:grpSpPr>
              <a:xfrm>
                <a:off x="6784848" y="3108960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D3B99DEF-931E-1E03-C773-16A2C85B1523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28AA9A5-81AA-8277-BA91-E98F1CFBE283}"/>
                    </a:ext>
                  </a:extLst>
                </p:cNvPr>
                <p:cNvSpPr txBox="1"/>
                <p:nvPr/>
              </p:nvSpPr>
              <p:spPr>
                <a:xfrm>
                  <a:off x="783357" y="5751720"/>
                  <a:ext cx="1371600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data table</a:t>
                  </a:r>
                </a:p>
                <a:p>
                  <a:pPr algn="ctr"/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.csv</a:t>
                  </a:r>
                </a:p>
              </p:txBody>
            </p:sp>
          </p:grp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75E752F-7D85-0F73-9626-6F92BAAEC246}"/>
                </a:ext>
              </a:extLst>
            </p:cNvPr>
            <p:cNvGrpSpPr/>
            <p:nvPr/>
          </p:nvGrpSpPr>
          <p:grpSpPr>
            <a:xfrm>
              <a:off x="4797082" y="2969672"/>
              <a:ext cx="2743200" cy="1097280"/>
              <a:chOff x="2670048" y="5579849"/>
              <a:chExt cx="2743200" cy="1097280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5A3B9FC5-8C6A-D85A-6DE3-D656ECF87619}"/>
                  </a:ext>
                </a:extLst>
              </p:cNvPr>
              <p:cNvGrpSpPr/>
              <p:nvPr/>
            </p:nvGrpSpPr>
            <p:grpSpPr>
              <a:xfrm>
                <a:off x="2670048" y="5579849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38" name="Right Arrow 37">
                  <a:extLst>
                    <a:ext uri="{FF2B5EF4-FFF2-40B4-BE49-F238E27FC236}">
                      <a16:creationId xmlns:a16="http://schemas.microsoft.com/office/drawing/2014/main" id="{8491DD99-AD42-28F1-BFE1-8BC50FDE7793}"/>
                    </a:ext>
                  </a:extLst>
                </p:cNvPr>
                <p:cNvSpPr/>
                <p:nvPr/>
              </p:nvSpPr>
              <p:spPr>
                <a:xfrm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9548976-C6A5-B2F5-E69E-2B48030BE562}"/>
                    </a:ext>
                  </a:extLst>
                </p:cNvPr>
                <p:cNvSpPr txBox="1"/>
                <p:nvPr/>
              </p:nvSpPr>
              <p:spPr>
                <a:xfrm>
                  <a:off x="2769496" y="553904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relate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8082F74-542A-467A-7F85-5E2AD15A6E2C}"/>
                  </a:ext>
                </a:extLst>
              </p:cNvPr>
              <p:cNvGrpSpPr/>
              <p:nvPr/>
            </p:nvGrpSpPr>
            <p:grpSpPr>
              <a:xfrm>
                <a:off x="4041648" y="5579849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4017A92F-6F25-AB83-FE32-903F677A7EA0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A2D0160-B1AF-2B34-791F-150358C3AEEE}"/>
                    </a:ext>
                  </a:extLst>
                </p:cNvPr>
                <p:cNvSpPr txBox="1"/>
                <p:nvPr/>
              </p:nvSpPr>
              <p:spPr>
                <a:xfrm>
                  <a:off x="783357" y="5613220"/>
                  <a:ext cx="13716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relation vectors</a:t>
                  </a:r>
                </a:p>
                <a:p>
                  <a:pPr algn="ctr"/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.parquet</a:t>
                  </a:r>
                </a:p>
              </p:txBody>
            </p:sp>
          </p:grp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F735B30-9838-27C4-1406-9E1FCA86279E}"/>
                </a:ext>
              </a:extLst>
            </p:cNvPr>
            <p:cNvGrpSpPr/>
            <p:nvPr/>
          </p:nvGrpSpPr>
          <p:grpSpPr>
            <a:xfrm>
              <a:off x="10283482" y="2969673"/>
              <a:ext cx="2743200" cy="1097280"/>
              <a:chOff x="8156448" y="5579849"/>
              <a:chExt cx="2743200" cy="109728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86D2C0A-28A3-FFE7-5D30-5D707108619C}"/>
                  </a:ext>
                </a:extLst>
              </p:cNvPr>
              <p:cNvGrpSpPr/>
              <p:nvPr/>
            </p:nvGrpSpPr>
            <p:grpSpPr>
              <a:xfrm>
                <a:off x="9528048" y="5579849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78BEE0E3-4204-774D-A66A-D5FBE5082163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C5D5EB5-8640-C49D-D9C5-DF588EF91A08}"/>
                    </a:ext>
                  </a:extLst>
                </p:cNvPr>
                <p:cNvSpPr txBox="1"/>
                <p:nvPr/>
              </p:nvSpPr>
              <p:spPr>
                <a:xfrm>
                  <a:off x="783357" y="5613221"/>
                  <a:ext cx="13716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cluster assignments</a:t>
                  </a:r>
                </a:p>
                <a:p>
                  <a:pPr algn="ctr"/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</a:t>
                  </a:r>
                  <a:r>
                    <a:rPr lang="en-US" baseline="-25000" dirty="0" err="1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csv.gz</a:t>
                  </a:r>
                  <a:endParaRPr lang="en-US" baseline="-25000" dirty="0">
                    <a:solidFill>
                      <a:srgbClr val="29137F"/>
                    </a:solidFill>
                    <a:latin typeface="Optima" panose="02000503060000020004" pitchFamily="2" charset="0"/>
                  </a:endParaRPr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C8AAFAA1-A4FC-66F5-1BDD-6A37BC1E0AC6}"/>
                  </a:ext>
                </a:extLst>
              </p:cNvPr>
              <p:cNvGrpSpPr/>
              <p:nvPr/>
            </p:nvGrpSpPr>
            <p:grpSpPr>
              <a:xfrm>
                <a:off x="8156448" y="5579849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74" name="Right Arrow 73">
                  <a:extLst>
                    <a:ext uri="{FF2B5EF4-FFF2-40B4-BE49-F238E27FC236}">
                      <a16:creationId xmlns:a16="http://schemas.microsoft.com/office/drawing/2014/main" id="{15C3FDCF-2DAB-701E-C477-05D7C7EC5015}"/>
                    </a:ext>
                  </a:extLst>
                </p:cNvPr>
                <p:cNvSpPr/>
                <p:nvPr/>
              </p:nvSpPr>
              <p:spPr>
                <a:xfrm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1EB3C007-B4CB-CF26-C345-7E33BE79E981}"/>
                    </a:ext>
                  </a:extLst>
                </p:cNvPr>
                <p:cNvSpPr txBox="1"/>
                <p:nvPr/>
              </p:nvSpPr>
              <p:spPr>
                <a:xfrm>
                  <a:off x="2769496" y="553904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rgbClr val="F6F3FF"/>
                      </a:solidFill>
                      <a:latin typeface="Optima" panose="02000503060000020004" pitchFamily="2" charset="0"/>
                    </a:rPr>
                    <a:t>cluster</a:t>
                  </a:r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34A2008-61B0-AE25-21DB-81728D07E465}"/>
                </a:ext>
              </a:extLst>
            </p:cNvPr>
            <p:cNvGrpSpPr/>
            <p:nvPr/>
          </p:nvGrpSpPr>
          <p:grpSpPr>
            <a:xfrm>
              <a:off x="7540282" y="2969672"/>
              <a:ext cx="2743200" cy="1097280"/>
              <a:chOff x="5413248" y="5579849"/>
              <a:chExt cx="2743200" cy="1097280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1E5E6102-796B-D60F-CAE5-6CADD432DAEE}"/>
                  </a:ext>
                </a:extLst>
              </p:cNvPr>
              <p:cNvGrpSpPr/>
              <p:nvPr/>
            </p:nvGrpSpPr>
            <p:grpSpPr>
              <a:xfrm>
                <a:off x="5413248" y="5579849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68" name="Right Arrow 67">
                  <a:extLst>
                    <a:ext uri="{FF2B5EF4-FFF2-40B4-BE49-F238E27FC236}">
                      <a16:creationId xmlns:a16="http://schemas.microsoft.com/office/drawing/2014/main" id="{7D4BDBF5-0344-67E2-02A4-D7E363FFE24B}"/>
                    </a:ext>
                  </a:extLst>
                </p:cNvPr>
                <p:cNvSpPr/>
                <p:nvPr/>
              </p:nvSpPr>
              <p:spPr>
                <a:xfrm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1FE1E81B-9E7B-3EB0-43BC-4BBAFF226952}"/>
                    </a:ext>
                  </a:extLst>
                </p:cNvPr>
                <p:cNvSpPr txBox="1"/>
                <p:nvPr/>
              </p:nvSpPr>
              <p:spPr>
                <a:xfrm>
                  <a:off x="2769496" y="553904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mask</a:t>
                  </a:r>
                </a:p>
              </p:txBody>
            </p: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1BC2BDB-91BF-0FCC-061A-DF3F0C68A764}"/>
                  </a:ext>
                </a:extLst>
              </p:cNvPr>
              <p:cNvGrpSpPr/>
              <p:nvPr/>
            </p:nvGrpSpPr>
            <p:grpSpPr>
              <a:xfrm>
                <a:off x="6784848" y="5579849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77" name="Rounded Rectangle 76">
                  <a:extLst>
                    <a:ext uri="{FF2B5EF4-FFF2-40B4-BE49-F238E27FC236}">
                      <a16:creationId xmlns:a16="http://schemas.microsoft.com/office/drawing/2014/main" id="{FEBE79EC-5569-65FE-A000-B5F62A85041B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51100A23-4427-9A24-C11D-00CD7CD3B309}"/>
                    </a:ext>
                  </a:extLst>
                </p:cNvPr>
                <p:cNvSpPr txBox="1"/>
                <p:nvPr/>
              </p:nvSpPr>
              <p:spPr>
                <a:xfrm>
                  <a:off x="783357" y="5751720"/>
                  <a:ext cx="1371600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bit vectors</a:t>
                  </a:r>
                </a:p>
                <a:p>
                  <a:pPr algn="ctr"/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</a:t>
                  </a:r>
                  <a:r>
                    <a:rPr lang="en-US" baseline="-25000" dirty="0" err="1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csv.gz</a:t>
                  </a:r>
                  <a:endParaRPr lang="en-US" baseline="-25000" dirty="0">
                    <a:solidFill>
                      <a:srgbClr val="29137F"/>
                    </a:solidFill>
                    <a:latin typeface="Optima" panose="02000503060000020004" pitchFamily="2" charset="0"/>
                  </a:endParaRPr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EC22A9D-39E5-140D-1D21-F66BB7655584}"/>
                </a:ext>
              </a:extLst>
            </p:cNvPr>
            <p:cNvGrpSpPr/>
            <p:nvPr/>
          </p:nvGrpSpPr>
          <p:grpSpPr>
            <a:xfrm>
              <a:off x="3425482" y="2969673"/>
              <a:ext cx="1371600" cy="1097280"/>
              <a:chOff x="783357" y="5480807"/>
              <a:chExt cx="1371600" cy="1097280"/>
            </a:xfrm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9DB6D972-D15B-086C-31A9-AA515F454153}"/>
                  </a:ext>
                </a:extLst>
              </p:cNvPr>
              <p:cNvSpPr/>
              <p:nvPr/>
            </p:nvSpPr>
            <p:spPr>
              <a:xfrm>
                <a:off x="783357" y="5480807"/>
                <a:ext cx="1371600" cy="1097280"/>
              </a:xfrm>
              <a:prstGeom prst="roundRect">
                <a:avLst/>
              </a:prstGeom>
              <a:solidFill>
                <a:srgbClr val="C2B6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AD152F-0D40-2F7A-0020-425A46CFDABB}"/>
                  </a:ext>
                </a:extLst>
              </p:cNvPr>
              <p:cNvSpPr txBox="1"/>
              <p:nvPr/>
            </p:nvSpPr>
            <p:spPr>
              <a:xfrm>
                <a:off x="783357" y="5613221"/>
                <a:ext cx="1371600" cy="83099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alignment</a:t>
                </a:r>
              </a:p>
              <a:p>
                <a:pPr algn="ctr"/>
                <a:r>
                  <a:rPr lang="en-US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maps</a:t>
                </a:r>
              </a:p>
              <a:p>
                <a:pPr algn="ctr"/>
                <a:r>
                  <a:rPr lang="en-US" baseline="-25000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.bam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C9C3635-6B02-9794-F62C-D739C1B45697}"/>
                </a:ext>
              </a:extLst>
            </p:cNvPr>
            <p:cNvGrpSpPr/>
            <p:nvPr/>
          </p:nvGrpSpPr>
          <p:grpSpPr>
            <a:xfrm rot="10800000">
              <a:off x="2053882" y="2968944"/>
              <a:ext cx="1371600" cy="1097280"/>
              <a:chOff x="2769496" y="5175072"/>
              <a:chExt cx="1371600" cy="1097280"/>
            </a:xfrm>
          </p:grpSpPr>
          <p:sp>
            <p:nvSpPr>
              <p:cNvPr id="83" name="Right Arrow 82">
                <a:extLst>
                  <a:ext uri="{FF2B5EF4-FFF2-40B4-BE49-F238E27FC236}">
                    <a16:creationId xmlns:a16="http://schemas.microsoft.com/office/drawing/2014/main" id="{AD50618D-1C5A-5E63-AB20-03604D01BE4F}"/>
                  </a:ext>
                </a:extLst>
              </p:cNvPr>
              <p:cNvSpPr/>
              <p:nvPr/>
            </p:nvSpPr>
            <p:spPr>
              <a:xfrm rot="10800000">
                <a:off x="2769496" y="5175072"/>
                <a:ext cx="1371600" cy="1097280"/>
              </a:xfrm>
              <a:prstGeom prst="rightArrow">
                <a:avLst>
                  <a:gd name="adj1" fmla="val 69897"/>
                  <a:gd name="adj2" fmla="val 54727"/>
                </a:avLst>
              </a:prstGeom>
              <a:solidFill>
                <a:srgbClr val="C2B6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EC162B6-7987-B0E4-3D28-53524F452516}"/>
                  </a:ext>
                </a:extLst>
              </p:cNvPr>
              <p:cNvSpPr txBox="1"/>
              <p:nvPr/>
            </p:nvSpPr>
            <p:spPr>
              <a:xfrm rot="10800000">
                <a:off x="2906656" y="5539046"/>
                <a:ext cx="1097280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b="1" i="1" dirty="0">
                    <a:solidFill>
                      <a:srgbClr val="F6F3FF"/>
                    </a:solidFill>
                    <a:latin typeface="Optima" panose="02000503060000020004" pitchFamily="2" charset="0"/>
                  </a:rPr>
                  <a:t>align</a:t>
                </a:r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576B481-21A8-ECEF-48DD-61AF294DB948}"/>
                </a:ext>
              </a:extLst>
            </p:cNvPr>
            <p:cNvGrpSpPr/>
            <p:nvPr/>
          </p:nvGrpSpPr>
          <p:grpSpPr>
            <a:xfrm>
              <a:off x="682282" y="2968944"/>
              <a:ext cx="1371600" cy="1097280"/>
              <a:chOff x="783357" y="5480080"/>
              <a:chExt cx="1371600" cy="1097280"/>
            </a:xfrm>
          </p:grpSpPr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B2800E79-7EB2-3A60-B02D-88E43736A82D}"/>
                  </a:ext>
                </a:extLst>
              </p:cNvPr>
              <p:cNvSpPr/>
              <p:nvPr/>
            </p:nvSpPr>
            <p:spPr>
              <a:xfrm>
                <a:off x="783357" y="5480080"/>
                <a:ext cx="1371600" cy="1097280"/>
              </a:xfrm>
              <a:prstGeom prst="roundRect">
                <a:avLst/>
              </a:prstGeom>
              <a:solidFill>
                <a:srgbClr val="C2B6F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 anchorCtr="0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D6C6C54-8E95-566E-C1F2-04837480823B}"/>
                  </a:ext>
                </a:extLst>
              </p:cNvPr>
              <p:cNvSpPr txBox="1"/>
              <p:nvPr/>
            </p:nvSpPr>
            <p:spPr>
              <a:xfrm>
                <a:off x="783357" y="5613220"/>
                <a:ext cx="1371600" cy="830997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sequencing reads</a:t>
                </a:r>
              </a:p>
              <a:p>
                <a:pPr algn="ctr"/>
                <a:r>
                  <a:rPr lang="en-US" baseline="-25000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.</a:t>
                </a:r>
                <a:r>
                  <a:rPr lang="en-US" baseline="-25000" err="1">
                    <a:solidFill>
                      <a:srgbClr val="29137F"/>
                    </a:solidFill>
                    <a:latin typeface="Optima" panose="02000503060000020004" pitchFamily="2" charset="0"/>
                  </a:rPr>
                  <a:t>fastq</a:t>
                </a:r>
                <a:r>
                  <a:rPr lang="en-US" baseline="-25000">
                    <a:solidFill>
                      <a:srgbClr val="29137F"/>
                    </a:solidFill>
                    <a:latin typeface="Optima" panose="02000503060000020004" pitchFamily="2" charset="0"/>
                  </a:rPr>
                  <a:t>.gz</a:t>
                </a:r>
                <a:endParaRPr lang="en-US" baseline="-25000" dirty="0">
                  <a:solidFill>
                    <a:srgbClr val="29137F"/>
                  </a:solidFill>
                  <a:latin typeface="Optima" panose="02000503060000020004" pitchFamily="2" charset="0"/>
                </a:endParaRPr>
              </a:p>
            </p:txBody>
          </p:sp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932D595-5C03-D8FE-73A2-61A075BB03FB}"/>
                </a:ext>
              </a:extLst>
            </p:cNvPr>
            <p:cNvGrpSpPr/>
            <p:nvPr/>
          </p:nvGrpSpPr>
          <p:grpSpPr>
            <a:xfrm>
              <a:off x="6168682" y="498783"/>
              <a:ext cx="2743200" cy="1097280"/>
              <a:chOff x="4041648" y="3108960"/>
              <a:chExt cx="2743200" cy="1097280"/>
            </a:xfrm>
          </p:grpSpPr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FF9CE219-2770-82FD-1735-C58C95E4E0A6}"/>
                  </a:ext>
                </a:extLst>
              </p:cNvPr>
              <p:cNvGrpSpPr/>
              <p:nvPr/>
            </p:nvGrpSpPr>
            <p:grpSpPr>
              <a:xfrm>
                <a:off x="5413248" y="3108960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101" name="Right Arrow 100">
                  <a:extLst>
                    <a:ext uri="{FF2B5EF4-FFF2-40B4-BE49-F238E27FC236}">
                      <a16:creationId xmlns:a16="http://schemas.microsoft.com/office/drawing/2014/main" id="{2D38F995-EC61-AA27-57BF-BB1A08B35FB6}"/>
                    </a:ext>
                  </a:extLst>
                </p:cNvPr>
                <p:cNvSpPr/>
                <p:nvPr/>
              </p:nvSpPr>
              <p:spPr>
                <a:xfrm rot="10800000"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2C396FF4-D257-6A05-6285-1C0FDA1B2C4C}"/>
                    </a:ext>
                  </a:extLst>
                </p:cNvPr>
                <p:cNvSpPr txBox="1"/>
                <p:nvPr/>
              </p:nvSpPr>
              <p:spPr>
                <a:xfrm>
                  <a:off x="2769496" y="553904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rgbClr val="F6F3FF"/>
                      </a:solidFill>
                      <a:latin typeface="Optima" panose="02000503060000020004" pitchFamily="2" charset="0"/>
                    </a:rPr>
                    <a:t>struct</a:t>
                  </a:r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506D052F-18A3-0447-0582-FF1AD51661C3}"/>
                  </a:ext>
                </a:extLst>
              </p:cNvPr>
              <p:cNvGrpSpPr/>
              <p:nvPr/>
            </p:nvGrpSpPr>
            <p:grpSpPr>
              <a:xfrm>
                <a:off x="4041648" y="3108960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104" name="Rounded Rectangle 103">
                  <a:extLst>
                    <a:ext uri="{FF2B5EF4-FFF2-40B4-BE49-F238E27FC236}">
                      <a16:creationId xmlns:a16="http://schemas.microsoft.com/office/drawing/2014/main" id="{6DF73777-0CFB-BD60-B3FE-D94BF51E2FC2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9921E1FE-B29F-E528-7266-90BA45A1B9A0}"/>
                    </a:ext>
                  </a:extLst>
                </p:cNvPr>
                <p:cNvSpPr txBox="1"/>
                <p:nvPr/>
              </p:nvSpPr>
              <p:spPr>
                <a:xfrm>
                  <a:off x="783357" y="5613220"/>
                  <a:ext cx="13716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predicted structure</a:t>
                  </a:r>
                </a:p>
                <a:p>
                  <a:pPr algn="ctr"/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</a:t>
                  </a:r>
                  <a:r>
                    <a:rPr lang="en-US" baseline="-25000" dirty="0" err="1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ct</a:t>
                  </a:r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, .dot</a:t>
                  </a:r>
                </a:p>
              </p:txBody>
            </p:sp>
          </p:grp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4B0A638-58FE-D2F4-7D08-9574959A77E0}"/>
                </a:ext>
              </a:extLst>
            </p:cNvPr>
            <p:cNvGrpSpPr/>
            <p:nvPr/>
          </p:nvGrpSpPr>
          <p:grpSpPr>
            <a:xfrm>
              <a:off x="10283482" y="496897"/>
              <a:ext cx="2743200" cy="1099173"/>
              <a:chOff x="8156448" y="3107067"/>
              <a:chExt cx="2743200" cy="1099173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3CB9534-4579-1EB5-6FF4-B95859DE0E97}"/>
                  </a:ext>
                </a:extLst>
              </p:cNvPr>
              <p:cNvGrpSpPr/>
              <p:nvPr/>
            </p:nvGrpSpPr>
            <p:grpSpPr>
              <a:xfrm>
                <a:off x="8156448" y="3107067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107" name="Right Arrow 106">
                  <a:extLst>
                    <a:ext uri="{FF2B5EF4-FFF2-40B4-BE49-F238E27FC236}">
                      <a16:creationId xmlns:a16="http://schemas.microsoft.com/office/drawing/2014/main" id="{E2C863EB-1770-CD32-4AF9-5FE7CA0BE34F}"/>
                    </a:ext>
                  </a:extLst>
                </p:cNvPr>
                <p:cNvSpPr/>
                <p:nvPr/>
              </p:nvSpPr>
              <p:spPr>
                <a:xfrm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88841F82-1628-055E-7F2A-42518AC85B02}"/>
                    </a:ext>
                  </a:extLst>
                </p:cNvPr>
                <p:cNvSpPr txBox="1"/>
                <p:nvPr/>
              </p:nvSpPr>
              <p:spPr>
                <a:xfrm>
                  <a:off x="2769496" y="5539046"/>
                  <a:ext cx="137160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b="1" i="1" dirty="0">
                      <a:solidFill>
                        <a:srgbClr val="F6F3FF"/>
                      </a:solidFill>
                      <a:latin typeface="Optima" panose="02000503060000020004" pitchFamily="2" charset="0"/>
                    </a:rPr>
                    <a:t>graph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8096EBA1-1302-9C9D-AF03-C304E8E5BBBF}"/>
                  </a:ext>
                </a:extLst>
              </p:cNvPr>
              <p:cNvGrpSpPr/>
              <p:nvPr/>
            </p:nvGrpSpPr>
            <p:grpSpPr>
              <a:xfrm>
                <a:off x="9528048" y="3108960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110" name="Rounded Rectangle 109">
                  <a:extLst>
                    <a:ext uri="{FF2B5EF4-FFF2-40B4-BE49-F238E27FC236}">
                      <a16:creationId xmlns:a16="http://schemas.microsoft.com/office/drawing/2014/main" id="{143ABD3D-6330-C52C-030B-34E619AC8E77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D92B92F-8633-03F9-F053-482FCF28BABB}"/>
                    </a:ext>
                  </a:extLst>
                </p:cNvPr>
                <p:cNvSpPr txBox="1"/>
                <p:nvPr/>
              </p:nvSpPr>
              <p:spPr>
                <a:xfrm>
                  <a:off x="783357" y="5751720"/>
                  <a:ext cx="1371600" cy="553998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graph</a:t>
                  </a:r>
                </a:p>
                <a:p>
                  <a:pPr algn="ctr"/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.html, .pdf, .</a:t>
                  </a:r>
                  <a:r>
                    <a:rPr lang="en-US" baseline="-25000" dirty="0" err="1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png</a:t>
                  </a:r>
                  <a:endParaRPr lang="en-US" baseline="-25000" dirty="0">
                    <a:solidFill>
                      <a:srgbClr val="29137F"/>
                    </a:solidFill>
                    <a:latin typeface="Optima" panose="02000503060000020004" pitchFamily="2" charset="0"/>
                  </a:endParaRPr>
                </a:p>
              </p:txBody>
            </p:sp>
          </p:grp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584F6C93-F063-2D96-EAFB-BAA9C4DF8E51}"/>
                </a:ext>
              </a:extLst>
            </p:cNvPr>
            <p:cNvGrpSpPr/>
            <p:nvPr/>
          </p:nvGrpSpPr>
          <p:grpSpPr>
            <a:xfrm>
              <a:off x="1779562" y="501804"/>
              <a:ext cx="3291840" cy="1828800"/>
              <a:chOff x="3077028" y="638741"/>
              <a:chExt cx="3291840" cy="1828800"/>
            </a:xfrm>
          </p:grpSpPr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EF03DE59-3F88-B161-49E6-1022C1E37ABA}"/>
                  </a:ext>
                </a:extLst>
              </p:cNvPr>
              <p:cNvGrpSpPr/>
              <p:nvPr/>
            </p:nvGrpSpPr>
            <p:grpSpPr>
              <a:xfrm>
                <a:off x="3077028" y="638741"/>
                <a:ext cx="3291840" cy="1828800"/>
                <a:chOff x="783357" y="5480080"/>
                <a:chExt cx="3291840" cy="1828800"/>
              </a:xfrm>
            </p:grpSpPr>
            <p:sp>
              <p:nvSpPr>
                <p:cNvPr id="133" name="Rounded Rectangle 132">
                  <a:extLst>
                    <a:ext uri="{FF2B5EF4-FFF2-40B4-BE49-F238E27FC236}">
                      <a16:creationId xmlns:a16="http://schemas.microsoft.com/office/drawing/2014/main" id="{91227C51-7F62-DE24-DBDB-6AFE3E9B4C22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3291840" cy="1828800"/>
                </a:xfrm>
                <a:prstGeom prst="roundRect">
                  <a:avLst>
                    <a:gd name="adj" fmla="val 9276"/>
                  </a:avLst>
                </a:prstGeom>
                <a:solidFill>
                  <a:srgbClr val="F6F3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AFED262B-603E-950F-44CC-B77D87F6E6B8}"/>
                    </a:ext>
                  </a:extLst>
                </p:cNvPr>
                <p:cNvSpPr txBox="1"/>
                <p:nvPr/>
              </p:nvSpPr>
              <p:spPr>
                <a:xfrm>
                  <a:off x="783357" y="5480080"/>
                  <a:ext cx="3291840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Legend</a:t>
                  </a:r>
                  <a:endParaRPr lang="en-US" baseline="-25000" dirty="0">
                    <a:solidFill>
                      <a:srgbClr val="29137F"/>
                    </a:solidFill>
                    <a:latin typeface="Optima" panose="02000503060000020004" pitchFamily="2" charset="0"/>
                  </a:endParaRPr>
                </a:p>
              </p:txBody>
            </p:sp>
          </p:grp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BB4AB020-CD76-6309-22EB-1AD6BDAE9A72}"/>
                  </a:ext>
                </a:extLst>
              </p:cNvPr>
              <p:cNvGrpSpPr/>
              <p:nvPr/>
            </p:nvGrpSpPr>
            <p:grpSpPr>
              <a:xfrm>
                <a:off x="3355848" y="1280160"/>
                <a:ext cx="1371600" cy="1097280"/>
                <a:chOff x="2769496" y="5175072"/>
                <a:chExt cx="1371600" cy="1097280"/>
              </a:xfrm>
            </p:grpSpPr>
            <p:sp>
              <p:nvSpPr>
                <p:cNvPr id="136" name="Right Arrow 135">
                  <a:extLst>
                    <a:ext uri="{FF2B5EF4-FFF2-40B4-BE49-F238E27FC236}">
                      <a16:creationId xmlns:a16="http://schemas.microsoft.com/office/drawing/2014/main" id="{CD6F4D51-28CD-292D-AD4A-7BCDEBA8B1A4}"/>
                    </a:ext>
                  </a:extLst>
                </p:cNvPr>
                <p:cNvSpPr/>
                <p:nvPr/>
              </p:nvSpPr>
              <p:spPr>
                <a:xfrm>
                  <a:off x="2769496" y="5175072"/>
                  <a:ext cx="1371600" cy="1097280"/>
                </a:xfrm>
                <a:prstGeom prst="rightArrow">
                  <a:avLst>
                    <a:gd name="adj1" fmla="val 69897"/>
                    <a:gd name="adj2" fmla="val 54727"/>
                  </a:avLst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C5E04470-D4B7-BDC2-F80E-1E4055BDECCB}"/>
                    </a:ext>
                  </a:extLst>
                </p:cNvPr>
                <p:cNvSpPr txBox="1"/>
                <p:nvPr/>
              </p:nvSpPr>
              <p:spPr>
                <a:xfrm>
                  <a:off x="2769496" y="5400547"/>
                  <a:ext cx="1371600" cy="646331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r>
                    <a:rPr lang="en-US" b="1" i="1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required</a:t>
                  </a:r>
                </a:p>
                <a:p>
                  <a:r>
                    <a:rPr lang="en-US" b="1" i="1" dirty="0">
                      <a:solidFill>
                        <a:srgbClr val="F6F3FF"/>
                      </a:solidFill>
                      <a:latin typeface="Optima" panose="02000503060000020004" pitchFamily="2" charset="0"/>
                    </a:rPr>
                    <a:t>optional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7EACD8A1-53E6-95CA-B287-0C379211DADA}"/>
                  </a:ext>
                </a:extLst>
              </p:cNvPr>
              <p:cNvGrpSpPr/>
              <p:nvPr/>
            </p:nvGrpSpPr>
            <p:grpSpPr>
              <a:xfrm>
                <a:off x="4727448" y="1280160"/>
                <a:ext cx="1371600" cy="1097280"/>
                <a:chOff x="783357" y="5480080"/>
                <a:chExt cx="1371600" cy="1097280"/>
              </a:xfrm>
            </p:grpSpPr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F6E12897-76A0-7D9E-8070-676CF96BE04E}"/>
                    </a:ext>
                  </a:extLst>
                </p:cNvPr>
                <p:cNvSpPr/>
                <p:nvPr/>
              </p:nvSpPr>
              <p:spPr>
                <a:xfrm>
                  <a:off x="783357" y="5480080"/>
                  <a:ext cx="1371600" cy="1097280"/>
                </a:xfrm>
                <a:prstGeom prst="roundRect">
                  <a:avLst/>
                </a:prstGeom>
                <a:solidFill>
                  <a:srgbClr val="C2B6F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 anchorCtr="0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8EE34262-2D96-C775-EBFC-F2D4A13EFC15}"/>
                    </a:ext>
                  </a:extLst>
                </p:cNvPr>
                <p:cNvSpPr txBox="1"/>
                <p:nvPr/>
              </p:nvSpPr>
              <p:spPr>
                <a:xfrm>
                  <a:off x="783357" y="5613221"/>
                  <a:ext cx="1371600" cy="830997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description of the data </a:t>
                  </a:r>
                  <a:r>
                    <a:rPr lang="en-US" baseline="-25000" dirty="0">
                      <a:solidFill>
                        <a:srgbClr val="29137F"/>
                      </a:solidFill>
                      <a:latin typeface="Optima" panose="02000503060000020004" pitchFamily="2" charset="0"/>
                    </a:rPr>
                    <a:t>.format</a:t>
                  </a:r>
                </a:p>
              </p:txBody>
            </p:sp>
          </p:grp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1F94D86-DA1F-AA2F-9EA1-3EA84C550B57}"/>
                  </a:ext>
                </a:extLst>
              </p:cNvPr>
              <p:cNvSpPr txBox="1"/>
              <p:nvPr/>
            </p:nvSpPr>
            <p:spPr>
              <a:xfrm>
                <a:off x="3355848" y="912279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step</a:t>
                </a:r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19A36088-D593-4F3E-B6D0-0148ABEF211F}"/>
                  </a:ext>
                </a:extLst>
              </p:cNvPr>
              <p:cNvSpPr txBox="1"/>
              <p:nvPr/>
            </p:nvSpPr>
            <p:spPr>
              <a:xfrm>
                <a:off x="4727447" y="909230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29137F"/>
                    </a:solidFill>
                    <a:latin typeface="Optima" panose="02000503060000020004" pitchFamily="2" charset="0"/>
                  </a:rPr>
                  <a:t>file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79571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2701</TotalTime>
  <Words>64</Words>
  <Application>Microsoft Macintosh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F. Allan</dc:creator>
  <cp:lastModifiedBy>Matthew F. Allan</cp:lastModifiedBy>
  <cp:revision>44</cp:revision>
  <dcterms:created xsi:type="dcterms:W3CDTF">2023-05-29T02:33:20Z</dcterms:created>
  <dcterms:modified xsi:type="dcterms:W3CDTF">2023-07-20T00:16:27Z</dcterms:modified>
</cp:coreProperties>
</file>