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55" r:id="rId2"/>
    <p:sldId id="340" r:id="rId3"/>
    <p:sldId id="341" r:id="rId4"/>
    <p:sldId id="327" r:id="rId5"/>
    <p:sldId id="500" r:id="rId6"/>
    <p:sldId id="501" r:id="rId7"/>
    <p:sldId id="505" r:id="rId8"/>
    <p:sldId id="514" r:id="rId9"/>
    <p:sldId id="511" r:id="rId10"/>
    <p:sldId id="503" r:id="rId11"/>
    <p:sldId id="510" r:id="rId12"/>
    <p:sldId id="506" r:id="rId13"/>
    <p:sldId id="512" r:id="rId14"/>
    <p:sldId id="508" r:id="rId15"/>
    <p:sldId id="513" r:id="rId16"/>
    <p:sldId id="470" r:id="rId17"/>
    <p:sldId id="382" r:id="rId18"/>
    <p:sldId id="430" r:id="rId19"/>
    <p:sldId id="462" r:id="rId20"/>
    <p:sldId id="360" r:id="rId2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9929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89781" autoAdjust="0"/>
  </p:normalViewPr>
  <p:slideViewPr>
    <p:cSldViewPr>
      <p:cViewPr varScale="1">
        <p:scale>
          <a:sx n="66" d="100"/>
          <a:sy n="66" d="100"/>
        </p:scale>
        <p:origin x="10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2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0251" tIns="45126" rIns="90251" bIns="4512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0251" tIns="45126" rIns="90251" bIns="45126" rtlCol="0"/>
          <a:lstStyle>
            <a:lvl1pPr algn="r">
              <a:defRPr sz="1200"/>
            </a:lvl1pPr>
          </a:lstStyle>
          <a:p>
            <a:fld id="{85BEC8CD-0318-4AB2-9C96-C0A0B87680B4}" type="datetimeFigureOut">
              <a:rPr lang="en-GB" smtClean="0"/>
              <a:pPr/>
              <a:t>26/01/2021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251" tIns="45126" rIns="90251" bIns="4512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0251" tIns="45126" rIns="90251" bIns="45126" rtlCol="0" anchor="b"/>
          <a:lstStyle>
            <a:lvl1pPr algn="r">
              <a:defRPr sz="1200"/>
            </a:lvl1pPr>
          </a:lstStyle>
          <a:p>
            <a:fld id="{4C823061-E759-4525-AB73-B4BC769C19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95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098" y="1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E141-0BCE-40B1-A5AC-2515A1604378}" type="datetimeFigureOut">
              <a:rPr lang="en-GB" smtClean="0"/>
              <a:pPr/>
              <a:t>26/01/2021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6" y="4714878"/>
            <a:ext cx="5438464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6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098" y="9428166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EAB70-910F-404C-8869-556DDBEA9F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3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1B69D-A92F-4ADD-81BD-DD5C7B1894E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59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AB70-910F-404C-8869-556DDBEA9F4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9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32" y="116632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3" y="59810"/>
            <a:ext cx="87129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The Big Question</a:t>
            </a:r>
            <a:r>
              <a:rPr lang="en-GB" b="1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GB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What are functions and how are they used in computer programing?</a:t>
            </a:r>
            <a:endParaRPr lang="en-GB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25106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each-ict.com/2016/GCSE_Computing/OCR_J277/2_2_programming/subs/miniweb/index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Lesson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32" y="1775191"/>
            <a:ext cx="8227268" cy="4625609"/>
          </a:xfrm>
        </p:spPr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We learnt about</a:t>
            </a:r>
          </a:p>
          <a:p>
            <a:pPr lvl="1"/>
            <a:r>
              <a:rPr lang="en-GB" sz="3600" dirty="0" smtClean="0"/>
              <a:t>The </a:t>
            </a:r>
            <a:r>
              <a:rPr lang="en-GB" sz="3600" dirty="0"/>
              <a:t>purpose of subroutines</a:t>
            </a:r>
          </a:p>
          <a:p>
            <a:pPr lvl="1"/>
            <a:endParaRPr lang="en-GB" sz="3600" dirty="0"/>
          </a:p>
          <a:p>
            <a:pPr lvl="1"/>
            <a:r>
              <a:rPr lang="en-GB" sz="3600" dirty="0" smtClean="0"/>
              <a:t>The </a:t>
            </a:r>
            <a:r>
              <a:rPr lang="en-GB" sz="3600" dirty="0"/>
              <a:t>difference between procedures and functions</a:t>
            </a:r>
          </a:p>
          <a:p>
            <a:pPr lvl="1"/>
            <a:endParaRPr lang="en-GB" sz="3600" dirty="0"/>
          </a:p>
          <a:p>
            <a:pPr lvl="1"/>
            <a:r>
              <a:rPr lang="en-GB" sz="3600" dirty="0" smtClean="0"/>
              <a:t>How to </a:t>
            </a:r>
            <a:r>
              <a:rPr lang="en-GB" sz="3600" dirty="0"/>
              <a:t>write </a:t>
            </a:r>
            <a:r>
              <a:rPr lang="en-GB" sz="3600" dirty="0" smtClean="0"/>
              <a:t>procedures and </a:t>
            </a:r>
            <a:r>
              <a:rPr lang="en-GB" sz="3600" dirty="0"/>
              <a:t>use </a:t>
            </a:r>
            <a:r>
              <a:rPr lang="en-GB" sz="3600" dirty="0" smtClean="0"/>
              <a:t>these </a:t>
            </a:r>
            <a:r>
              <a:rPr lang="en-GB" sz="3600" dirty="0"/>
              <a:t>in a Python </a:t>
            </a:r>
            <a:r>
              <a:rPr lang="en-GB" sz="3600" dirty="0" smtClean="0"/>
              <a:t>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618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charRg st="44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4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4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charRg st="93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93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93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9263" indent="-457200">
              <a:spcAft>
                <a:spcPts val="600"/>
              </a:spcAft>
              <a:tabLst>
                <a:tab pos="989013" algn="l"/>
              </a:tabLst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This function takes three </a:t>
            </a:r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parameters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(which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numbers) and </a:t>
            </a:r>
            <a:r>
              <a:rPr lang="en-GB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returns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greatest of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three numbers</a:t>
            </a:r>
          </a:p>
          <a:p>
            <a:pPr marL="676656" lvl="2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function greatest(a, b, c)</a:t>
            </a:r>
            <a:b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   if a &gt; b AND a &gt; c then</a:t>
            </a:r>
            <a:b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a</a:t>
            </a:r>
            <a:b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   if b &gt; a AND b &gt; c then</a:t>
            </a:r>
            <a:b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b</a:t>
            </a:r>
            <a:b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   else</a:t>
            </a:r>
            <a:b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c</a:t>
            </a:r>
          </a:p>
          <a:p>
            <a:pPr marL="676656" lvl="2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end function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068960"/>
            <a:ext cx="1882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Parameters:</a:t>
            </a:r>
          </a:p>
          <a:p>
            <a:r>
              <a:rPr lang="en-GB" sz="2400" b="1" dirty="0">
                <a:solidFill>
                  <a:srgbClr val="00B050"/>
                </a:solidFill>
              </a:rPr>
              <a:t>a</a:t>
            </a:r>
            <a:r>
              <a:rPr lang="en-GB" sz="2400" b="1" dirty="0" smtClean="0">
                <a:solidFill>
                  <a:srgbClr val="00B050"/>
                </a:solidFill>
              </a:rPr>
              <a:t>, b, c</a:t>
            </a:r>
            <a:endParaRPr lang="en-GB" sz="2400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52120" y="3284984"/>
            <a:ext cx="1008112" cy="216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3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is how you would write this in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92896"/>
            <a:ext cx="4104456" cy="40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4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GB" dirty="0" smtClean="0"/>
              <a:t>This function calculates the average score by dividing a total score by the number of attempts</a:t>
            </a:r>
          </a:p>
          <a:p>
            <a:pPr marL="826072" lvl="2" indent="0"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GB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averageScore(totalScore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, numScores)</a:t>
            </a:r>
          </a:p>
          <a:p>
            <a:pPr marL="826072" lvl="2" indent="0">
              <a:spcAft>
                <a:spcPts val="600"/>
              </a:spcAft>
              <a:buNone/>
              <a:tabLst>
                <a:tab pos="360363" algn="l"/>
              </a:tabLst>
            </a:pP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avg 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totalScore / numScores</a:t>
            </a:r>
          </a:p>
          <a:p>
            <a:pPr marL="826072" lvl="2" indent="0">
              <a:spcAft>
                <a:spcPts val="600"/>
              </a:spcAft>
              <a:buNone/>
              <a:tabLst>
                <a:tab pos="360363" algn="l"/>
              </a:tabLst>
            </a:pP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  return avg</a:t>
            </a:r>
          </a:p>
          <a:p>
            <a:pPr marL="826072" lvl="2" indent="0">
              <a:spcAft>
                <a:spcPts val="600"/>
              </a:spcAft>
              <a:buNone/>
              <a:tabLst>
                <a:tab pos="360363" algn="l"/>
              </a:tabLst>
            </a:pP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endfunction</a:t>
            </a:r>
          </a:p>
          <a:p>
            <a:pPr marL="457200" indent="-457200"/>
            <a:r>
              <a:rPr lang="en-GB" dirty="0" smtClean="0"/>
              <a:t>Calling the function:</a:t>
            </a:r>
          </a:p>
          <a:p>
            <a:pPr marL="560896" lvl="1" indent="0">
              <a:spcAft>
                <a:spcPts val="600"/>
              </a:spcAft>
              <a:buNone/>
              <a:tabLst>
                <a:tab pos="360363" algn="l"/>
              </a:tabLst>
            </a:pPr>
            <a:r>
              <a:rPr lang="en-GB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total </a:t>
            </a:r>
            <a:r>
              <a:rPr lang="en-GB" sz="18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input("Enter total score: ")</a:t>
            </a:r>
          </a:p>
          <a:p>
            <a:pPr marL="560896" lvl="1" indent="0">
              <a:spcAft>
                <a:spcPts val="600"/>
              </a:spcAft>
              <a:buNone/>
              <a:tabLst>
                <a:tab pos="360363" algn="l"/>
              </a:tabLst>
            </a:pPr>
            <a:r>
              <a:rPr lang="en-GB" sz="18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 = input("Enter number of scores: ")</a:t>
            </a:r>
          </a:p>
          <a:p>
            <a:pPr marL="560896" lvl="1" indent="0">
              <a:spcAft>
                <a:spcPts val="600"/>
              </a:spcAft>
              <a:buNone/>
              <a:tabLst>
                <a:tab pos="360363" algn="l"/>
              </a:tabLst>
            </a:pPr>
            <a:r>
              <a:rPr lang="en-GB" sz="18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average = </a:t>
            </a:r>
            <a:r>
              <a:rPr lang="en-GB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averageScore(total, n)</a:t>
            </a:r>
          </a:p>
          <a:p>
            <a:pPr marL="560896" lvl="1" indent="0">
              <a:spcAft>
                <a:spcPts val="600"/>
              </a:spcAft>
              <a:buNone/>
              <a:tabLst>
                <a:tab pos="360363" algn="l"/>
              </a:tabLst>
            </a:pPr>
            <a:r>
              <a:rPr lang="en-GB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print (average)</a:t>
            </a:r>
            <a:endParaRPr lang="en-GB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457200" indent="-457200"/>
            <a:endParaRPr lang="en-GB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195736" y="5373216"/>
            <a:ext cx="2952328" cy="360040"/>
          </a:xfrm>
          <a:prstGeom prst="roundRect">
            <a:avLst/>
          </a:prstGeom>
          <a:solidFill>
            <a:srgbClr val="7FD13B">
              <a:alpha val="10196"/>
            </a:srgbClr>
          </a:solidFill>
          <a:ln>
            <a:solidFill>
              <a:srgbClr val="5C9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a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is how you would write this in Python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29" y="2564904"/>
            <a:ext cx="777734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use subroutines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They are useful to break up a large program into self-contained units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Each subroutine can be </a:t>
            </a:r>
            <a:r>
              <a:rPr lang="en-GB" i="1" dirty="0">
                <a:solidFill>
                  <a:srgbClr val="0070C0"/>
                </a:solidFill>
              </a:rPr>
              <a:t>tested separately </a:t>
            </a:r>
            <a:r>
              <a:rPr lang="en-GB" dirty="0"/>
              <a:t>to make sure it works correctly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Many programmers can work on a large program </a:t>
            </a:r>
            <a:r>
              <a:rPr lang="en-GB" i="1" dirty="0">
                <a:solidFill>
                  <a:srgbClr val="0070C0"/>
                </a:solidFill>
              </a:rPr>
              <a:t>at the same time</a:t>
            </a:r>
            <a:r>
              <a:rPr lang="en-GB" dirty="0"/>
              <a:t>, cutting down development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Subroutines can be </a:t>
            </a:r>
            <a:r>
              <a:rPr lang="en-GB" i="1" dirty="0">
                <a:solidFill>
                  <a:srgbClr val="0070C0"/>
                </a:solidFill>
              </a:rPr>
              <a:t>re-used</a:t>
            </a:r>
            <a:r>
              <a:rPr lang="en-GB" dirty="0"/>
              <a:t> in other </a:t>
            </a:r>
            <a:r>
              <a:rPr lang="en-GB" dirty="0" smtClean="0"/>
              <a:t>programs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Subroutines can be stored in a </a:t>
            </a:r>
            <a:r>
              <a:rPr lang="en-GB" i="1" dirty="0">
                <a:solidFill>
                  <a:srgbClr val="0070C0"/>
                </a:solidFill>
              </a:rPr>
              <a:t>subroutine libr</a:t>
            </a:r>
            <a:r>
              <a:rPr lang="en-GB" dirty="0"/>
              <a:t>ary and used in different programs if required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Program </a:t>
            </a:r>
            <a:r>
              <a:rPr lang="en-GB" i="1" dirty="0">
                <a:solidFill>
                  <a:srgbClr val="0070C0"/>
                </a:solidFill>
              </a:rPr>
              <a:t>maintenance is easier </a:t>
            </a:r>
            <a:r>
              <a:rPr lang="en-GB" dirty="0"/>
              <a:t>– if requirements change then just the affected subroutines need to be modified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37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the programming exercises on:</a:t>
            </a:r>
          </a:p>
          <a:p>
            <a:pPr lvl="1"/>
            <a:r>
              <a:rPr lang="en-GB" i="1" dirty="0" smtClean="0">
                <a:solidFill>
                  <a:srgbClr val="0070C0"/>
                </a:solidFill>
              </a:rPr>
              <a:t>functions </a:t>
            </a:r>
            <a:r>
              <a:rPr lang="en-GB" i="1" dirty="0">
                <a:solidFill>
                  <a:srgbClr val="0070C0"/>
                </a:solidFill>
              </a:rPr>
              <a:t>worksheet </a:t>
            </a:r>
            <a:r>
              <a:rPr lang="en-GB" i="1" dirty="0" smtClean="0">
                <a:solidFill>
                  <a:srgbClr val="0070C0"/>
                </a:solidFill>
              </a:rPr>
              <a:t>#1</a:t>
            </a:r>
            <a:endParaRPr lang="en-GB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 </a:t>
            </a:r>
            <a:r>
              <a:rPr lang="en-GB" dirty="0"/>
              <a:t>back on to Little Book of Programming Challenges</a:t>
            </a:r>
          </a:p>
        </p:txBody>
      </p:sp>
    </p:spTree>
    <p:extLst>
      <p:ext uri="{BB962C8B-B14F-4D97-AF65-F5344CB8AC3E}">
        <p14:creationId xmlns:p14="http://schemas.microsoft.com/office/powerpoint/2010/main" val="40390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Can you answer these questions:</a:t>
            </a:r>
          </a:p>
          <a:p>
            <a:pPr marL="633222" indent="-514350">
              <a:buFont typeface="+mj-lt"/>
              <a:buAutoNum type="arabicPeriod"/>
            </a:pPr>
            <a:r>
              <a:rPr lang="en-GB" dirty="0" smtClean="0"/>
              <a:t>What is meant by the terms function </a:t>
            </a:r>
            <a:r>
              <a:rPr lang="en-GB" dirty="0"/>
              <a:t>and </a:t>
            </a:r>
            <a:r>
              <a:rPr lang="en-GB" dirty="0" smtClean="0"/>
              <a:t>parameters?</a:t>
            </a:r>
            <a:endParaRPr lang="en-GB" dirty="0"/>
          </a:p>
          <a:p>
            <a:pPr marL="633222" indent="-514350">
              <a:buFont typeface="+mj-lt"/>
              <a:buAutoNum type="arabicPeriod"/>
            </a:pPr>
            <a:endParaRPr lang="en-GB" dirty="0"/>
          </a:p>
          <a:p>
            <a:pPr marL="633222" indent="-514350">
              <a:buFont typeface="+mj-lt"/>
              <a:buAutoNum type="arabicPeriod"/>
            </a:pPr>
            <a:r>
              <a:rPr lang="en-GB" dirty="0" smtClean="0"/>
              <a:t>What is the purpose of the ‘return’ statement used in functions?</a:t>
            </a:r>
          </a:p>
          <a:p>
            <a:pPr marL="633222" indent="-514350">
              <a:buFont typeface="+mj-lt"/>
              <a:buAutoNum type="arabicPeriod"/>
            </a:pPr>
            <a:endParaRPr lang="en-GB" dirty="0"/>
          </a:p>
          <a:p>
            <a:pPr marL="633222" indent="-514350">
              <a:buFont typeface="+mj-lt"/>
              <a:buAutoNum type="arabicPeriod"/>
            </a:pPr>
            <a:r>
              <a:rPr lang="en-GB" dirty="0" smtClean="0"/>
              <a:t>What are the benefits </a:t>
            </a:r>
            <a:r>
              <a:rPr lang="en-GB" dirty="0"/>
              <a:t>of using functions when writing computer </a:t>
            </a:r>
            <a:r>
              <a:rPr lang="en-GB" dirty="0" smtClean="0"/>
              <a:t>programs?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1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Complete the activities above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3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For further information on this topic, see the following resources:</a:t>
            </a:r>
          </a:p>
          <a:p>
            <a:pPr marL="633222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002060"/>
                </a:solidFill>
              </a:rPr>
              <a:t>Computer Science Text book (J277)</a:t>
            </a:r>
          </a:p>
          <a:p>
            <a:pPr lvl="1"/>
            <a:r>
              <a:rPr lang="en-GB" dirty="0" smtClean="0"/>
              <a:t>Page 120 - 123</a:t>
            </a:r>
          </a:p>
          <a:p>
            <a:pPr marL="633222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002060"/>
                </a:solidFill>
              </a:rPr>
              <a:t>Python Programming Manual</a:t>
            </a:r>
          </a:p>
          <a:p>
            <a:pPr lvl="1"/>
            <a:r>
              <a:rPr lang="en-GB" dirty="0" smtClean="0"/>
              <a:t>Page 50 - 55</a:t>
            </a:r>
          </a:p>
          <a:p>
            <a:pPr marL="633222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002060"/>
                </a:solidFill>
              </a:rPr>
              <a:t>Teach-</a:t>
            </a:r>
            <a:r>
              <a:rPr lang="en-GB" b="1" dirty="0" err="1" smtClean="0">
                <a:solidFill>
                  <a:srgbClr val="002060"/>
                </a:solidFill>
              </a:rPr>
              <a:t>ict</a:t>
            </a:r>
            <a:endParaRPr lang="en-GB" b="1" dirty="0" smtClean="0">
              <a:solidFill>
                <a:srgbClr val="002060"/>
              </a:solidFill>
            </a:endParaRPr>
          </a:p>
          <a:p>
            <a:pPr lvl="1"/>
            <a:r>
              <a:rPr lang="en-GB" b="1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GB" b="1" dirty="0" smtClean="0">
                <a:solidFill>
                  <a:srgbClr val="002060"/>
                </a:solidFill>
                <a:hlinkClick r:id="rId2"/>
              </a:rPr>
              <a:t>teach-ict.com/2016/GCSE_Computing/OCR_J277/2_2_programming/subs/miniweb/index.php</a:t>
            </a:r>
            <a:endParaRPr lang="en-GB" b="1" dirty="0" smtClean="0">
              <a:solidFill>
                <a:srgbClr val="002060"/>
              </a:solidFill>
            </a:endParaRPr>
          </a:p>
          <a:p>
            <a:pPr lvl="1"/>
            <a:endParaRPr lang="en-GB" b="1" dirty="0" smtClean="0">
              <a:solidFill>
                <a:srgbClr val="002060"/>
              </a:solidFill>
            </a:endParaRPr>
          </a:p>
          <a:p>
            <a:pPr lvl="1"/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835152"/>
          </a:xfrm>
        </p:spPr>
        <p:txBody>
          <a:bodyPr/>
          <a:lstStyle/>
          <a:p>
            <a:r>
              <a:rPr lang="en-GB" dirty="0" smtClean="0"/>
              <a:t>GCSE Computer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11216"/>
            <a:ext cx="8077200" cy="509016"/>
          </a:xfrm>
        </p:spPr>
        <p:txBody>
          <a:bodyPr>
            <a:normAutofit/>
          </a:bodyPr>
          <a:lstStyle/>
          <a:p>
            <a:r>
              <a:rPr lang="en-GB" sz="3200" dirty="0"/>
              <a:t>Lesson </a:t>
            </a:r>
            <a:r>
              <a:rPr lang="en-GB" sz="3200" dirty="0" smtClean="0"/>
              <a:t>13 </a:t>
            </a:r>
            <a:r>
              <a:rPr lang="en-GB" sz="3200" dirty="0" smtClean="0"/>
              <a:t>– </a:t>
            </a:r>
            <a:r>
              <a:rPr lang="en-GB" sz="3200" dirty="0" smtClean="0"/>
              <a:t>Functions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661248"/>
            <a:ext cx="858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2.2 Programming Fundamentals</a:t>
            </a:r>
            <a:endParaRPr lang="en-GB" sz="3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195736" y="476672"/>
            <a:ext cx="6624736" cy="2160240"/>
          </a:xfrm>
          <a:prstGeom prst="wedgeRoundRectCallout">
            <a:avLst>
              <a:gd name="adj1" fmla="val -40069"/>
              <a:gd name="adj2" fmla="val 86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/>
              <a:t>The Big Question </a:t>
            </a:r>
            <a:r>
              <a:rPr lang="en-GB" sz="4000" b="1" dirty="0" smtClean="0"/>
              <a:t>…</a:t>
            </a:r>
          </a:p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What are functions and </a:t>
            </a:r>
            <a:r>
              <a:rPr lang="en-GB" sz="3200" b="1" dirty="0" smtClean="0">
                <a:solidFill>
                  <a:schemeClr val="tx1"/>
                </a:solidFill>
              </a:rPr>
              <a:t>how are they used in </a:t>
            </a:r>
            <a:r>
              <a:rPr lang="en-GB" sz="3200" b="1" dirty="0" smtClean="0">
                <a:solidFill>
                  <a:schemeClr val="tx1"/>
                </a:solidFill>
              </a:rPr>
              <a:t>computer programing?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4368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Local vs Global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7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77015"/>
            <a:ext cx="7776864" cy="523636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83568" y="4866636"/>
            <a:ext cx="3888432" cy="290556"/>
          </a:xfrm>
          <a:prstGeom prst="round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4572000" y="4581128"/>
            <a:ext cx="3888432" cy="1152128"/>
          </a:xfrm>
          <a:prstGeom prst="round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246097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GB" dirty="0" smtClean="0"/>
              <a:t>Explain </a:t>
            </a:r>
            <a:r>
              <a:rPr lang="en-GB" dirty="0" smtClean="0"/>
              <a:t>the purpose of </a:t>
            </a:r>
            <a:r>
              <a:rPr lang="en-GB" b="1" dirty="0" smtClean="0">
                <a:solidFill>
                  <a:srgbClr val="0070C0"/>
                </a:solidFill>
              </a:rPr>
              <a:t>functions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0070C0"/>
                </a:solidFill>
              </a:rPr>
              <a:t>parameters</a:t>
            </a:r>
            <a:endParaRPr lang="en-GB" b="1" dirty="0" smtClean="0">
              <a:solidFill>
                <a:srgbClr val="0070C0"/>
              </a:solidFill>
            </a:endParaRPr>
          </a:p>
          <a:p>
            <a:pPr marL="633222" indent="-514350">
              <a:buFont typeface="+mj-lt"/>
              <a:buAutoNum type="arabicPeriod"/>
            </a:pPr>
            <a:endParaRPr lang="en-GB" dirty="0"/>
          </a:p>
          <a:p>
            <a:pPr marL="633222" indent="-514350">
              <a:buFont typeface="+mj-lt"/>
              <a:buAutoNum type="arabicPeriod"/>
            </a:pPr>
            <a:r>
              <a:rPr lang="en-GB" dirty="0" smtClean="0"/>
              <a:t>Be </a:t>
            </a:r>
            <a:r>
              <a:rPr lang="en-GB" dirty="0" smtClean="0"/>
              <a:t>able to </a:t>
            </a:r>
            <a:r>
              <a:rPr lang="en-GB" i="1" dirty="0">
                <a:solidFill>
                  <a:srgbClr val="0070C0"/>
                </a:solidFill>
              </a:rPr>
              <a:t>write </a:t>
            </a:r>
            <a:r>
              <a:rPr lang="en-GB" i="1" dirty="0" smtClean="0">
                <a:solidFill>
                  <a:srgbClr val="0070C0"/>
                </a:solidFill>
              </a:rPr>
              <a:t>functions </a:t>
            </a:r>
            <a:r>
              <a:rPr lang="en-GB" dirty="0"/>
              <a:t>and use these in a Python programs</a:t>
            </a:r>
          </a:p>
          <a:p>
            <a:pPr marL="633222" indent="-514350">
              <a:buFont typeface="+mj-lt"/>
              <a:buAutoNum type="arabicPeriod"/>
            </a:pPr>
            <a:endParaRPr lang="en-GB" dirty="0" smtClean="0"/>
          </a:p>
          <a:p>
            <a:pPr marL="633222" indent="-514350">
              <a:buFont typeface="+mj-lt"/>
              <a:buAutoNum type="arabicPeriod"/>
            </a:pPr>
            <a:r>
              <a:rPr lang="en-GB" dirty="0" smtClean="0"/>
              <a:t>Explain </a:t>
            </a:r>
            <a:r>
              <a:rPr lang="en-GB" dirty="0"/>
              <a:t>the </a:t>
            </a:r>
            <a:r>
              <a:rPr lang="en-GB" i="1" dirty="0" smtClean="0">
                <a:solidFill>
                  <a:srgbClr val="0070C0"/>
                </a:solidFill>
              </a:rPr>
              <a:t>benefits of using functions </a:t>
            </a:r>
            <a:r>
              <a:rPr lang="en-GB" dirty="0" smtClean="0"/>
              <a:t>when writing computer programs</a:t>
            </a:r>
            <a:endParaRPr lang="en-GB" dirty="0"/>
          </a:p>
          <a:p>
            <a:pPr marL="633222" indent="-514350">
              <a:buFont typeface="+mj-lt"/>
              <a:buAutoNum type="arabicPeriod"/>
            </a:pPr>
            <a:endParaRPr lang="en-GB" dirty="0"/>
          </a:p>
          <a:p>
            <a:pPr marL="633222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2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Functions work just like procedures, except at the end they will return a value</a:t>
            </a:r>
            <a:endParaRPr lang="en-GB" dirty="0">
              <a:solidFill>
                <a:srgbClr val="BC6923"/>
              </a:solidFill>
            </a:endParaRPr>
          </a:p>
          <a:p>
            <a:pPr marL="715963" lvl="1" indent="0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 sum(a, b)</a:t>
            </a:r>
          </a:p>
          <a:p>
            <a:pPr marL="715963" lvl="1" indent="0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total 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a + b</a:t>
            </a:r>
          </a:p>
          <a:p>
            <a:pPr marL="715963" lvl="1" indent="0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return total</a:t>
            </a:r>
          </a:p>
          <a:p>
            <a:pPr marL="715963" lvl="1" indent="0">
              <a:buNone/>
              <a:tabLst>
                <a:tab pos="1168400" algn="l"/>
              </a:tabLst>
            </a:pP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endfunction</a:t>
            </a:r>
          </a:p>
          <a:p>
            <a:pPr marL="715963" lvl="1" indent="0">
              <a:buNone/>
              <a:tabLst>
                <a:tab pos="1168400" algn="l"/>
              </a:tabLst>
            </a:pPr>
            <a:endParaRPr lang="en-GB" sz="2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15963" lvl="1" indent="0">
              <a:buNone/>
              <a:tabLst>
                <a:tab pos="1168400" algn="l"/>
              </a:tabLst>
            </a:pP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answer 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sum(5,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3)</a:t>
            </a:r>
          </a:p>
          <a:p>
            <a:pPr marL="715963" lvl="1" indent="0">
              <a:buNone/>
              <a:tabLst>
                <a:tab pos="1168400" algn="l"/>
              </a:tabLst>
            </a:pP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print(answer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444500" lvl="1" indent="0">
              <a:spcAft>
                <a:spcPts val="0"/>
              </a:spcAft>
              <a:buNone/>
              <a:tabLst>
                <a:tab pos="989013" algn="l"/>
              </a:tabLst>
            </a:pPr>
            <a:endParaRPr lang="en-GB" sz="2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49263" indent="-457200">
              <a:spcAft>
                <a:spcPts val="600"/>
              </a:spcAft>
              <a:tabLst>
                <a:tab pos="989013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What is the output from the above function?</a:t>
            </a:r>
          </a:p>
          <a:p>
            <a:pPr marL="723600" lvl="1" indent="-280800">
              <a:spcAft>
                <a:spcPts val="0"/>
              </a:spcAft>
              <a:tabLst>
                <a:tab pos="989013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Explain how it works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3355" indent="0">
              <a:buNone/>
              <a:tabLst>
                <a:tab pos="1168400" algn="l"/>
              </a:tabLst>
            </a:pPr>
            <a:r>
              <a:rPr lang="en-GB" sz="31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 sum(a, b)</a:t>
            </a:r>
          </a:p>
          <a:p>
            <a:pPr marL="423355" indent="0">
              <a:buNone/>
              <a:tabLst>
                <a:tab pos="1168400" algn="l"/>
              </a:tabLst>
            </a:pPr>
            <a:r>
              <a:rPr lang="en-GB" sz="3100" b="1" dirty="0">
                <a:solidFill>
                  <a:srgbClr val="0070C0"/>
                </a:solidFill>
                <a:latin typeface="Consolas" panose="020B0609020204030204" pitchFamily="49" charset="0"/>
              </a:rPr>
              <a:t>	total </a:t>
            </a:r>
            <a:r>
              <a:rPr lang="en-GB" sz="31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</a:t>
            </a:r>
            <a:r>
              <a:rPr lang="en-GB" sz="3100" b="1" dirty="0">
                <a:solidFill>
                  <a:srgbClr val="0070C0"/>
                </a:solidFill>
                <a:latin typeface="Consolas" panose="020B0609020204030204" pitchFamily="49" charset="0"/>
              </a:rPr>
              <a:t> a + b</a:t>
            </a:r>
          </a:p>
          <a:p>
            <a:pPr marL="423355" indent="0">
              <a:buNone/>
              <a:tabLst>
                <a:tab pos="1168400" algn="l"/>
              </a:tabLst>
            </a:pPr>
            <a:r>
              <a:rPr lang="en-GB" sz="3100" b="1" dirty="0">
                <a:solidFill>
                  <a:srgbClr val="0070C0"/>
                </a:solidFill>
                <a:latin typeface="Consolas" panose="020B0609020204030204" pitchFamily="49" charset="0"/>
              </a:rPr>
              <a:t>	return total</a:t>
            </a:r>
          </a:p>
          <a:p>
            <a:pPr marL="423355" indent="0">
              <a:buNone/>
              <a:tabLst>
                <a:tab pos="1168400" algn="l"/>
              </a:tabLst>
            </a:pPr>
            <a:r>
              <a:rPr lang="en-GB" sz="3100" b="1" dirty="0">
                <a:solidFill>
                  <a:srgbClr val="0070C0"/>
                </a:solidFill>
                <a:latin typeface="Consolas" panose="020B0609020204030204" pitchFamily="49" charset="0"/>
              </a:rPr>
              <a:t>endfunction</a:t>
            </a:r>
          </a:p>
          <a:p>
            <a:pPr marL="423355" indent="0">
              <a:buNone/>
              <a:tabLst>
                <a:tab pos="1168400" algn="l"/>
              </a:tabLst>
            </a:pPr>
            <a:endParaRPr lang="en-GB" sz="31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23355" indent="0">
              <a:buNone/>
              <a:tabLst>
                <a:tab pos="1168400" algn="l"/>
              </a:tabLst>
            </a:pPr>
            <a:r>
              <a:rPr lang="en-GB" sz="3100" b="1" dirty="0">
                <a:solidFill>
                  <a:srgbClr val="0070C0"/>
                </a:solidFill>
                <a:latin typeface="Consolas" panose="020B0609020204030204" pitchFamily="49" charset="0"/>
              </a:rPr>
              <a:t>answer </a:t>
            </a:r>
            <a:r>
              <a:rPr lang="en-GB" sz="31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sum(5, 3)</a:t>
            </a:r>
          </a:p>
          <a:p>
            <a:pPr marL="423355" indent="0">
              <a:buNone/>
              <a:tabLst>
                <a:tab pos="1168400" algn="l"/>
              </a:tabLst>
            </a:pPr>
            <a:r>
              <a:rPr lang="en-GB" sz="31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print(answer</a:t>
            </a:r>
            <a:r>
              <a:rPr lang="en-GB" sz="3100" b="1" dirty="0" smtClean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423355" indent="0">
              <a:buNone/>
              <a:tabLst>
                <a:tab pos="1168400" algn="l"/>
              </a:tabLst>
            </a:pPr>
            <a:endParaRPr lang="en-GB" sz="2400" b="1" dirty="0">
              <a:solidFill>
                <a:srgbClr val="0070C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49263" indent="-457200">
              <a:spcAft>
                <a:spcPts val="0"/>
              </a:spcAft>
              <a:tabLst>
                <a:tab pos="989013" algn="l"/>
              </a:tabLst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49263" indent="-457200">
              <a:spcAft>
                <a:spcPts val="0"/>
              </a:spcAft>
              <a:tabLst>
                <a:tab pos="989013" algn="l"/>
              </a:tabLst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output from the function is: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8</a:t>
            </a:r>
          </a:p>
          <a:p>
            <a:pPr marL="766255" indent="-342900">
              <a:tabLst>
                <a:tab pos="1168400" algn="l"/>
              </a:tabLst>
            </a:pPr>
            <a:endParaRPr lang="en-GB" sz="2400" b="1" dirty="0">
              <a:solidFill>
                <a:srgbClr val="0070C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6CC57-480E-47B3-92C9-92598B372D2A}"/>
              </a:ext>
            </a:extLst>
          </p:cNvPr>
          <p:cNvSpPr txBox="1"/>
          <p:nvPr/>
        </p:nvSpPr>
        <p:spPr>
          <a:xfrm>
            <a:off x="4946041" y="1916832"/>
            <a:ext cx="4197959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1463" lvl="1" indent="-271463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89013" algn="l"/>
              </a:tabLst>
            </a:pP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First sum(5,3) calls the sum function with the arguments 5 and 3</a:t>
            </a:r>
          </a:p>
          <a:p>
            <a:pPr marL="271463" lvl="1" indent="-271463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89013" algn="l"/>
              </a:tabLst>
            </a:pP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sum function adds 5 + 3 and stores 8 in total</a:t>
            </a:r>
          </a:p>
          <a:p>
            <a:pPr marL="271463" lvl="1" indent="-271463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89013" algn="l"/>
              </a:tabLst>
            </a:pP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sum function returns the result of 8 to the function call</a:t>
            </a:r>
          </a:p>
          <a:p>
            <a:pPr marL="271463" lvl="1" indent="-271463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89013" algn="l"/>
              </a:tabLst>
            </a:pP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This is then assigned to the variable called answer</a:t>
            </a:r>
          </a:p>
          <a:p>
            <a:pPr marL="271463" lvl="1" indent="-271463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89013" algn="l"/>
              </a:tabLst>
            </a:pP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answer (which contains 8) is then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DD878D-5125-43BA-BFC8-FD0399358715}"/>
              </a:ext>
            </a:extLst>
          </p:cNvPr>
          <p:cNvCxnSpPr/>
          <p:nvPr/>
        </p:nvCxnSpPr>
        <p:spPr>
          <a:xfrm flipV="1">
            <a:off x="3868137" y="2198756"/>
            <a:ext cx="83891" cy="180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B5EA6D-8C38-48A2-8FE5-5C4D4785C819}"/>
              </a:ext>
            </a:extLst>
          </p:cNvPr>
          <p:cNvCxnSpPr/>
          <p:nvPr/>
        </p:nvCxnSpPr>
        <p:spPr>
          <a:xfrm flipH="1" flipV="1">
            <a:off x="4463756" y="2207146"/>
            <a:ext cx="25085" cy="17979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B1A078-B76A-46E3-A337-79F4F970A342}"/>
              </a:ext>
            </a:extLst>
          </p:cNvPr>
          <p:cNvCxnSpPr/>
          <p:nvPr/>
        </p:nvCxnSpPr>
        <p:spPr>
          <a:xfrm flipH="1">
            <a:off x="2987824" y="3068960"/>
            <a:ext cx="610347" cy="10190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8171" y="4963820"/>
            <a:ext cx="304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Calling the function</a:t>
            </a:r>
            <a:endParaRPr lang="en-GB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79912" y="4428629"/>
            <a:ext cx="525197" cy="4290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2848" y="1153514"/>
            <a:ext cx="35493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Function Definition</a:t>
            </a:r>
            <a:endParaRPr lang="en-GB" sz="24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83024" y="1384346"/>
            <a:ext cx="1096888" cy="5324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Passing </a:t>
            </a:r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989013" algn="l"/>
              </a:tabLst>
            </a:pPr>
            <a:r>
              <a:rPr lang="en-GB" dirty="0"/>
              <a:t>When you create a function with the statement:</a:t>
            </a:r>
          </a:p>
          <a:p>
            <a:pPr marL="444500" lvl="1" indent="0">
              <a:spcAft>
                <a:spcPts val="600"/>
              </a:spcAft>
              <a:buNone/>
              <a:tabLst>
                <a:tab pos="989013" algn="l"/>
              </a:tabLst>
            </a:pP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sum(a, b)</a:t>
            </a:r>
            <a:endParaRPr lang="en-GB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70C0"/>
                </a:solidFill>
              </a:rPr>
              <a:t>a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b</a:t>
            </a:r>
            <a:r>
              <a:rPr lang="en-GB" dirty="0"/>
              <a:t> are known as </a:t>
            </a:r>
            <a:r>
              <a:rPr lang="en-GB" b="1" dirty="0">
                <a:solidFill>
                  <a:srgbClr val="0070C0"/>
                </a:solidFill>
              </a:rPr>
              <a:t>parameters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7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All functions must contain a </a:t>
            </a:r>
            <a:r>
              <a:rPr lang="en-GB" b="1" dirty="0" smtClean="0">
                <a:solidFill>
                  <a:srgbClr val="0070C0"/>
                </a:solidFill>
              </a:rPr>
              <a:t>return statement</a:t>
            </a:r>
          </a:p>
          <a:p>
            <a:r>
              <a:rPr lang="en-GB" dirty="0" smtClean="0"/>
              <a:t>This is used to </a:t>
            </a:r>
            <a:r>
              <a:rPr lang="en-GB" i="1" dirty="0" smtClean="0">
                <a:solidFill>
                  <a:srgbClr val="0070C0"/>
                </a:solidFill>
              </a:rPr>
              <a:t>return a value</a:t>
            </a:r>
            <a:r>
              <a:rPr lang="en-GB" dirty="0" smtClean="0"/>
              <a:t> to the </a:t>
            </a:r>
            <a:r>
              <a:rPr lang="en-GB" b="1" dirty="0" smtClean="0">
                <a:solidFill>
                  <a:srgbClr val="0070C0"/>
                </a:solidFill>
              </a:rPr>
              <a:t>caller</a:t>
            </a:r>
            <a:r>
              <a:rPr lang="en-GB" dirty="0" smtClean="0"/>
              <a:t> (</a:t>
            </a:r>
            <a:r>
              <a:rPr lang="en-GB" sz="2800" i="1" dirty="0" smtClean="0"/>
              <a:t>the program that called the function</a:t>
            </a:r>
            <a:r>
              <a:rPr lang="en-GB" dirty="0" smtClean="0"/>
              <a:t>)</a:t>
            </a:r>
          </a:p>
          <a:p>
            <a:r>
              <a:rPr lang="en-GB" dirty="0" smtClean="0"/>
              <a:t>Example</a:t>
            </a:r>
          </a:p>
          <a:p>
            <a:pPr marL="715963" lvl="1" indent="0">
              <a:buNone/>
              <a:tabLst>
                <a:tab pos="1168400" algn="l"/>
              </a:tabLst>
            </a:pP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 sum(a, b)</a:t>
            </a:r>
          </a:p>
          <a:p>
            <a:pPr marL="715963" lvl="1" indent="0">
              <a:buNone/>
              <a:tabLst>
                <a:tab pos="1168400" algn="l"/>
              </a:tabLst>
            </a:pP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</a:rPr>
              <a:t>	total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</a:rPr>
              <a:t> a + b</a:t>
            </a:r>
          </a:p>
          <a:p>
            <a:pPr marL="715963" lvl="1" indent="0">
              <a:buNone/>
              <a:tabLst>
                <a:tab pos="1168400" algn="l"/>
              </a:tabLst>
            </a:pP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return total</a:t>
            </a:r>
          </a:p>
          <a:p>
            <a:pPr marL="715963" lvl="1" indent="0">
              <a:buNone/>
              <a:tabLst>
                <a:tab pos="1168400" algn="l"/>
              </a:tabLst>
            </a:pP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</a:rPr>
              <a:t>endfunction</a:t>
            </a:r>
          </a:p>
          <a:p>
            <a:pPr marL="715963" lvl="1" indent="0">
              <a:buNone/>
              <a:tabLst>
                <a:tab pos="1168400" algn="l"/>
              </a:tabLst>
            </a:pPr>
            <a:endParaRPr lang="en-GB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15963" lvl="1" indent="0">
              <a:buNone/>
              <a:tabLst>
                <a:tab pos="11684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answer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sum(5, 3)</a:t>
            </a:r>
          </a:p>
          <a:p>
            <a:pPr marL="715963" lvl="1" indent="0">
              <a:buNone/>
              <a:tabLst>
                <a:tab pos="1168400" algn="l"/>
              </a:tabLst>
            </a:pP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print(answer)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3638814"/>
            <a:ext cx="332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This function returns the result of adding ‘a’ and ‘b’ together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34972" y="3961979"/>
            <a:ext cx="1329116" cy="3777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231" y="5329303"/>
            <a:ext cx="3322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Here the function is being called with the values ‘5’ and ‘3’. The value returned by the function is assigned to the variable called ‘answer’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2000" y="5445224"/>
            <a:ext cx="1008112" cy="4651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is how you would write this in Python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08920"/>
            <a:ext cx="494328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10020</TotalTime>
  <Words>720</Words>
  <Application>Microsoft Office PowerPoint</Application>
  <PresentationFormat>On-screen Show (4:3)</PresentationFormat>
  <Paragraphs>122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Last Lesson …</vt:lpstr>
      <vt:lpstr>GCSE Computer Science</vt:lpstr>
      <vt:lpstr>Specification</vt:lpstr>
      <vt:lpstr>Lesson objectives</vt:lpstr>
      <vt:lpstr>Starter</vt:lpstr>
      <vt:lpstr>Answer</vt:lpstr>
      <vt:lpstr>Passing parameters</vt:lpstr>
      <vt:lpstr>Return</vt:lpstr>
      <vt:lpstr>Python Example</vt:lpstr>
      <vt:lpstr>Another example</vt:lpstr>
      <vt:lpstr>Python Example</vt:lpstr>
      <vt:lpstr>Calling a Function</vt:lpstr>
      <vt:lpstr>Python Example</vt:lpstr>
      <vt:lpstr>Why use subroutines?</vt:lpstr>
      <vt:lpstr>Activity 1</vt:lpstr>
      <vt:lpstr>Extension Work</vt:lpstr>
      <vt:lpstr>Plenary</vt:lpstr>
      <vt:lpstr>Homework</vt:lpstr>
      <vt:lpstr>Further Reading</vt:lpstr>
      <vt:lpstr>Next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GCSE computing</dc:title>
  <dc:creator>Mr A Holmes</dc:creator>
  <cp:lastModifiedBy>Ms A Knowles</cp:lastModifiedBy>
  <cp:revision>687</cp:revision>
  <cp:lastPrinted>2020-12-10T06:47:08Z</cp:lastPrinted>
  <dcterms:created xsi:type="dcterms:W3CDTF">2006-08-16T00:00:00Z</dcterms:created>
  <dcterms:modified xsi:type="dcterms:W3CDTF">2021-01-27T11:02:41Z</dcterms:modified>
</cp:coreProperties>
</file>