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797675" cy="9926625"/>
  <p:embeddedFontLst>
    <p:embeddedFont>
      <p:font typeface="Corbe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rbel-boldItalic.fntdata"/><Relationship Id="rId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rbel-regular.fntdata"/><Relationship Id="rId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495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098" y="1"/>
            <a:ext cx="294495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606" y="4714878"/>
            <a:ext cx="5438464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6"/>
            <a:ext cx="294495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098" y="9428166"/>
            <a:ext cx="294495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79606" y="4714878"/>
            <a:ext cx="5438464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59532" y="116632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179513" y="59810"/>
            <a:ext cx="871296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rPr>
              <a:t>The Big Question: </a:t>
            </a:r>
            <a:r>
              <a:rPr b="0" i="1" lang="en-GB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rPr>
              <a:t>What is the purpose of subroutines in computer programing?</a:t>
            </a:r>
            <a:endParaRPr b="0" i="1" sz="1800" u="none" cap="none" strike="noStrike">
              <a:solidFill>
                <a:srgbClr val="FEFEF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BCC2D1"/>
            </a:gs>
            <a:gs pos="12000">
              <a:srgbClr val="BCC2D1"/>
            </a:gs>
            <a:gs pos="20000">
              <a:srgbClr val="BCC2CE"/>
            </a:gs>
            <a:gs pos="100000">
              <a:srgbClr val="2D34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4700"/>
              <a:buFont typeface="Corbe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BCC2D1"/>
            </a:gs>
            <a:gs pos="12000">
              <a:srgbClr val="BCC2D1"/>
            </a:gs>
            <a:gs pos="20000">
              <a:srgbClr val="BCC2CE"/>
            </a:gs>
            <a:gs pos="100000">
              <a:srgbClr val="2D34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4700"/>
              <a:buFont typeface="Corbel"/>
              <a:buNone/>
              <a:defRPr b="1" sz="4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270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45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2000"/>
              <a:buFont typeface="Corbe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BCFDF"/>
          </a:solidFill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7BF6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459532" y="116632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BF615"/>
              </a:buClr>
              <a:buSzPts val="4500"/>
              <a:buFont typeface="Corbel"/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57200" y="1775202"/>
            <a:ext cx="8229600" cy="5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56540" lvl="0" marL="438912" rtl="0" algn="l">
              <a:spcBef>
                <a:spcPts val="0"/>
              </a:spcBef>
              <a:spcAft>
                <a:spcPts val="0"/>
              </a:spcAft>
              <a:buSzPts val="1560"/>
              <a:buChar char="◼"/>
            </a:pPr>
            <a:r>
              <a:rPr lang="en-GB" sz="2200"/>
              <a:t>Can you answer these questions:</a:t>
            </a:r>
            <a:endParaRPr sz="2200"/>
          </a:p>
          <a:p>
            <a:pPr indent="-450850" lvl="0" marL="633222" rtl="0" algn="l">
              <a:spcBef>
                <a:spcPts val="0"/>
              </a:spcBef>
              <a:spcAft>
                <a:spcPts val="0"/>
              </a:spcAft>
              <a:buSzPts val="1560"/>
              <a:buFont typeface="Corbel"/>
              <a:buAutoNum type="arabicPeriod"/>
            </a:pPr>
            <a:r>
              <a:rPr lang="en-GB" sz="2200"/>
              <a:t>What is the purpose of subroutines?</a:t>
            </a:r>
            <a:endParaRPr sz="2200"/>
          </a:p>
          <a:p>
            <a:pPr indent="-351790" lvl="0" marL="633222" rtl="0" algn="l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r>
              <a:rPr lang="en-GB" sz="2200">
                <a:solidFill>
                  <a:srgbClr val="FF0000"/>
                </a:solidFill>
              </a:rPr>
              <a:t>It is used to make the code more efficient and less likely to generate errors.</a:t>
            </a:r>
            <a:endParaRPr sz="2200">
              <a:solidFill>
                <a:srgbClr val="FF0000"/>
              </a:solidFill>
            </a:endParaRPr>
          </a:p>
          <a:p>
            <a:pPr indent="0" lvl="0" marL="281432" rtl="0" algn="l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r>
              <a:t/>
            </a:r>
            <a:endParaRPr sz="2200"/>
          </a:p>
          <a:p>
            <a:pPr indent="-450850" lvl="0" marL="633222" rtl="0" algn="l">
              <a:spcBef>
                <a:spcPts val="0"/>
              </a:spcBef>
              <a:spcAft>
                <a:spcPts val="0"/>
              </a:spcAft>
              <a:buSzPts val="1560"/>
              <a:buFont typeface="Corbel"/>
              <a:buAutoNum type="arabicPeriod"/>
            </a:pPr>
            <a:r>
              <a:rPr lang="en-GB" sz="2200"/>
              <a:t>What is the difference between a procedure and a function?</a:t>
            </a:r>
            <a:endParaRPr sz="2200"/>
          </a:p>
          <a:p>
            <a:pPr indent="-351790" lvl="0" marL="633222" rtl="0" algn="l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r>
              <a:rPr lang="en-GB" sz="2200">
                <a:solidFill>
                  <a:srgbClr val="FF0000"/>
                </a:solidFill>
              </a:rPr>
              <a:t>A function can return a value but a procedure can’t</a:t>
            </a:r>
            <a:endParaRPr sz="2200">
              <a:solidFill>
                <a:srgbClr val="FF0000"/>
              </a:solidFill>
            </a:endParaRPr>
          </a:p>
          <a:p>
            <a:pPr indent="-351790" lvl="0" marL="633222" rtl="0" algn="l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r>
              <a:t/>
            </a:r>
            <a:endParaRPr sz="2200"/>
          </a:p>
          <a:p>
            <a:pPr indent="-450850" lvl="0" marL="633222" rtl="0" algn="l">
              <a:spcBef>
                <a:spcPts val="0"/>
              </a:spcBef>
              <a:spcAft>
                <a:spcPts val="0"/>
              </a:spcAft>
              <a:buSzPts val="1560"/>
              <a:buFont typeface="Corbel"/>
              <a:buAutoNum type="arabicPeriod"/>
            </a:pPr>
            <a:r>
              <a:rPr lang="en-GB" sz="2200"/>
              <a:t>How would you write and call a procedure in Python?</a:t>
            </a:r>
            <a:endParaRPr sz="2200"/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def hello():</a:t>
            </a:r>
            <a:endParaRPr sz="2200">
              <a:solidFill>
                <a:srgbClr val="FF0000"/>
              </a:solidFill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    print("Hello")</a:t>
            </a:r>
            <a:endParaRPr sz="2200">
              <a:solidFill>
                <a:srgbClr val="FF0000"/>
              </a:solidFill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0000"/>
                </a:solidFill>
              </a:rPr>
              <a:t>hello()</a:t>
            </a:r>
            <a:endParaRPr sz="2200">
              <a:solidFill>
                <a:srgbClr val="FF0000"/>
              </a:solidFill>
            </a:endParaRPr>
          </a:p>
          <a:p>
            <a:pPr indent="-157480" lvl="0" marL="438912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