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  <p:sldMasterId id="2147483680" r:id="rId3"/>
    <p:sldMasterId id="214748370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0" r:id="rId6"/>
    <p:sldId id="259" r:id="rId7"/>
    <p:sldId id="267" r:id="rId8"/>
    <p:sldId id="290" r:id="rId9"/>
    <p:sldId id="271" r:id="rId10"/>
    <p:sldId id="264" r:id="rId11"/>
    <p:sldId id="270" r:id="rId12"/>
    <p:sldId id="300" r:id="rId13"/>
    <p:sldId id="301" r:id="rId14"/>
    <p:sldId id="296" r:id="rId15"/>
    <p:sldId id="297" r:id="rId16"/>
    <p:sldId id="298" r:id="rId17"/>
    <p:sldId id="293" r:id="rId18"/>
    <p:sldId id="291" r:id="rId19"/>
    <p:sldId id="276" r:id="rId20"/>
    <p:sldId id="292" r:id="rId21"/>
    <p:sldId id="302" r:id="rId22"/>
    <p:sldId id="277" r:id="rId23"/>
    <p:sldId id="305" r:id="rId24"/>
    <p:sldId id="303" r:id="rId25"/>
    <p:sldId id="304" r:id="rId26"/>
    <p:sldId id="306" r:id="rId27"/>
    <p:sldId id="308" r:id="rId28"/>
    <p:sldId id="280" r:id="rId29"/>
    <p:sldId id="26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进度甘特图</a:t>
            </a:r>
          </a:p>
        </c:rich>
      </c:tx>
      <c:layout>
        <c:manualLayout>
          <c:xMode val="edge"/>
          <c:yMode val="edge"/>
          <c:x val="0.4111111111111110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开始时间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Sheet1!$B$4:$B$12</c:f>
              <c:strCache>
                <c:ptCount val="9"/>
                <c:pt idx="0">
                  <c:v>环境配置</c:v>
                </c:pt>
                <c:pt idx="1">
                  <c:v>数据清洗</c:v>
                </c:pt>
                <c:pt idx="2">
                  <c:v>ARIMA模型</c:v>
                </c:pt>
                <c:pt idx="3">
                  <c:v>前端界面建立</c:v>
                </c:pt>
                <c:pt idx="4">
                  <c:v>Flask学习</c:v>
                </c:pt>
                <c:pt idx="5">
                  <c:v>Xgboost模型建立</c:v>
                </c:pt>
                <c:pt idx="6">
                  <c:v>登录注册界面</c:v>
                </c:pt>
                <c:pt idx="7">
                  <c:v>websocket连接</c:v>
                </c:pt>
                <c:pt idx="8">
                  <c:v>权限管理界面</c:v>
                </c:pt>
              </c:strCache>
            </c:strRef>
          </c:cat>
          <c:val>
            <c:numRef>
              <c:f>Sheet1!$C$4:$C$12</c:f>
              <c:numCache>
                <c:formatCode>m"月"d"日"</c:formatCode>
                <c:ptCount val="9"/>
                <c:pt idx="0" formatCode="mmm\-yy">
                  <c:v>44011</c:v>
                </c:pt>
                <c:pt idx="1">
                  <c:v>44013</c:v>
                </c:pt>
                <c:pt idx="2">
                  <c:v>44014</c:v>
                </c:pt>
                <c:pt idx="3">
                  <c:v>44013</c:v>
                </c:pt>
                <c:pt idx="4">
                  <c:v>44014</c:v>
                </c:pt>
                <c:pt idx="5">
                  <c:v>44016</c:v>
                </c:pt>
                <c:pt idx="6">
                  <c:v>44016</c:v>
                </c:pt>
                <c:pt idx="7">
                  <c:v>44017</c:v>
                </c:pt>
                <c:pt idx="8">
                  <c:v>44020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1-44D4-BB2A-7C62455FD6A6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持续时间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Sheet1!$B$4:$B$12</c:f>
              <c:strCache>
                <c:ptCount val="9"/>
                <c:pt idx="0">
                  <c:v>环境配置</c:v>
                </c:pt>
                <c:pt idx="1">
                  <c:v>数据清洗</c:v>
                </c:pt>
                <c:pt idx="2">
                  <c:v>ARIMA模型</c:v>
                </c:pt>
                <c:pt idx="3">
                  <c:v>前端界面建立</c:v>
                </c:pt>
                <c:pt idx="4">
                  <c:v>Flask学习</c:v>
                </c:pt>
                <c:pt idx="5">
                  <c:v>Xgboost模型建立</c:v>
                </c:pt>
                <c:pt idx="6">
                  <c:v>登录注册界面</c:v>
                </c:pt>
                <c:pt idx="7">
                  <c:v>websocket连接</c:v>
                </c:pt>
                <c:pt idx="8">
                  <c:v>权限管理界面</c:v>
                </c:pt>
              </c:strCache>
            </c:strRef>
          </c:cat>
          <c:val>
            <c:numRef>
              <c:f>Sheet1!$D$4:$D$12</c:f>
              <c:numCache>
                <c:formatCode>General</c:formatCode>
                <c:ptCount val="9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1-44D4-BB2A-7C62455FD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0910352"/>
        <c:axId val="8109116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Sheet1!$E$3</c15:sqref>
                        </c15:formulaRef>
                      </c:ext>
                    </c:extLst>
                    <c:strCache>
                      <c:ptCount val="1"/>
                      <c:pt idx="0">
                        <c:v>结束时间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Sheet1!$B$4:$B$12</c15:sqref>
                        </c15:formulaRef>
                      </c:ext>
                    </c:extLst>
                    <c:strCache>
                      <c:ptCount val="9"/>
                      <c:pt idx="0">
                        <c:v>环境配置</c:v>
                      </c:pt>
                      <c:pt idx="1">
                        <c:v>数据清洗</c:v>
                      </c:pt>
                      <c:pt idx="2">
                        <c:v>ARIMA模型</c:v>
                      </c:pt>
                      <c:pt idx="3">
                        <c:v>前端界面建立</c:v>
                      </c:pt>
                      <c:pt idx="4">
                        <c:v>Flask学习</c:v>
                      </c:pt>
                      <c:pt idx="5">
                        <c:v>Xgboost模型建立</c:v>
                      </c:pt>
                      <c:pt idx="6">
                        <c:v>登录注册界面</c:v>
                      </c:pt>
                      <c:pt idx="7">
                        <c:v>websocket连接</c:v>
                      </c:pt>
                      <c:pt idx="8">
                        <c:v>权限管理界面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Sheet1!$E$4:$E$12</c15:sqref>
                        </c15:formulaRef>
                      </c:ext>
                    </c:extLst>
                    <c:numCache>
                      <c:formatCode>m"月"d"日"</c:formatCode>
                      <c:ptCount val="9"/>
                      <c:pt idx="0">
                        <c:v>44013</c:v>
                      </c:pt>
                      <c:pt idx="1">
                        <c:v>44014</c:v>
                      </c:pt>
                      <c:pt idx="2">
                        <c:v>44017</c:v>
                      </c:pt>
                      <c:pt idx="3">
                        <c:v>44017</c:v>
                      </c:pt>
                      <c:pt idx="4">
                        <c:v>44017</c:v>
                      </c:pt>
                      <c:pt idx="5">
                        <c:v>44018</c:v>
                      </c:pt>
                      <c:pt idx="6">
                        <c:v>44020</c:v>
                      </c:pt>
                      <c:pt idx="7">
                        <c:v>44020</c:v>
                      </c:pt>
                      <c:pt idx="8">
                        <c:v>44023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071-44D4-BB2A-7C62455FD6A6}"/>
                  </c:ext>
                </c:extLst>
              </c15:ser>
            </c15:filteredBarSeries>
          </c:ext>
        </c:extLst>
      </c:barChart>
      <c:catAx>
        <c:axId val="8109103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0911632"/>
        <c:crosses val="autoZero"/>
        <c:auto val="1"/>
        <c:lblAlgn val="ctr"/>
        <c:lblOffset val="100"/>
        <c:noMultiLvlLbl val="0"/>
      </c:catAx>
      <c:valAx>
        <c:axId val="810911632"/>
        <c:scaling>
          <c:orientation val="minMax"/>
          <c:max val="44023"/>
          <c:min val="4401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091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41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E073-C92D-496B-989B-7C23C45D5D3B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694C1-BABC-4F78-8509-311CF59EC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8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CDDB6-9008-4A4D-86C6-F2AA4FBCEC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5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CDDB6-9008-4A4D-86C6-F2AA4FBCEC3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3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258D-2718-4FBF-9BE2-49BD7F9ECD6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>
                <a:lumMod val="75000"/>
                <a:lumOff val="2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3604" y="2689410"/>
            <a:ext cx="1004047" cy="1004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194" y="3396524"/>
            <a:ext cx="574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气温预测系统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9497" y="4643716"/>
            <a:ext cx="50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Weather forecast project</a:t>
            </a:r>
            <a:endParaRPr lang="zh-CN" altLang="en-US" sz="32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801039" y="1810870"/>
            <a:ext cx="4607859" cy="1541929"/>
          </a:xfrm>
          <a:custGeom>
            <a:avLst/>
            <a:gdLst>
              <a:gd name="connsiteX0" fmla="*/ 0 w 4607859"/>
              <a:gd name="connsiteY0" fmla="*/ 0 h 1541929"/>
              <a:gd name="connsiteX1" fmla="*/ 4607859 w 4607859"/>
              <a:gd name="connsiteY1" fmla="*/ 0 h 1541929"/>
              <a:gd name="connsiteX2" fmla="*/ 4607859 w 4607859"/>
              <a:gd name="connsiteY2" fmla="*/ 878541 h 1541929"/>
              <a:gd name="connsiteX3" fmla="*/ 4490626 w 4607859"/>
              <a:gd name="connsiteY3" fmla="*/ 878541 h 1541929"/>
              <a:gd name="connsiteX4" fmla="*/ 4490626 w 4607859"/>
              <a:gd name="connsiteY4" fmla="*/ 117233 h 1541929"/>
              <a:gd name="connsiteX5" fmla="*/ 117233 w 4607859"/>
              <a:gd name="connsiteY5" fmla="*/ 117233 h 1541929"/>
              <a:gd name="connsiteX6" fmla="*/ 117233 w 4607859"/>
              <a:gd name="connsiteY6" fmla="*/ 1541929 h 1541929"/>
              <a:gd name="connsiteX7" fmla="*/ 0 w 4607859"/>
              <a:gd name="connsiteY7" fmla="*/ 1541929 h 1541929"/>
              <a:gd name="connsiteX8" fmla="*/ 0 w 4607859"/>
              <a:gd name="connsiteY8" fmla="*/ 0 h 154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7859" h="1541929">
                <a:moveTo>
                  <a:pt x="0" y="0"/>
                </a:moveTo>
                <a:lnTo>
                  <a:pt x="4607859" y="0"/>
                </a:lnTo>
                <a:lnTo>
                  <a:pt x="4607859" y="878541"/>
                </a:lnTo>
                <a:lnTo>
                  <a:pt x="4490626" y="878541"/>
                </a:lnTo>
                <a:lnTo>
                  <a:pt x="4490626" y="117233"/>
                </a:lnTo>
                <a:lnTo>
                  <a:pt x="117233" y="117233"/>
                </a:lnTo>
                <a:lnTo>
                  <a:pt x="117233" y="1541929"/>
                </a:lnTo>
                <a:lnTo>
                  <a:pt x="0" y="15419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39439" y="3675531"/>
            <a:ext cx="2169459" cy="1416421"/>
          </a:xfrm>
          <a:custGeom>
            <a:avLst/>
            <a:gdLst>
              <a:gd name="connsiteX0" fmla="*/ 2052226 w 2169459"/>
              <a:gd name="connsiteY0" fmla="*/ 0 h 1416421"/>
              <a:gd name="connsiteX1" fmla="*/ 2169459 w 2169459"/>
              <a:gd name="connsiteY1" fmla="*/ 0 h 1416421"/>
              <a:gd name="connsiteX2" fmla="*/ 2169459 w 2169459"/>
              <a:gd name="connsiteY2" fmla="*/ 1416421 h 1416421"/>
              <a:gd name="connsiteX3" fmla="*/ 0 w 2169459"/>
              <a:gd name="connsiteY3" fmla="*/ 1416421 h 1416421"/>
              <a:gd name="connsiteX4" fmla="*/ 0 w 2169459"/>
              <a:gd name="connsiteY4" fmla="*/ 1299188 h 1416421"/>
              <a:gd name="connsiteX5" fmla="*/ 2052226 w 2169459"/>
              <a:gd name="connsiteY5" fmla="*/ 1299188 h 1416421"/>
              <a:gd name="connsiteX6" fmla="*/ 2052226 w 2169459"/>
              <a:gd name="connsiteY6" fmla="*/ 0 h 14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459" h="1416421">
                <a:moveTo>
                  <a:pt x="2052226" y="0"/>
                </a:moveTo>
                <a:lnTo>
                  <a:pt x="2169459" y="0"/>
                </a:lnTo>
                <a:lnTo>
                  <a:pt x="2169459" y="1416421"/>
                </a:lnTo>
                <a:lnTo>
                  <a:pt x="0" y="1416421"/>
                </a:lnTo>
                <a:lnTo>
                  <a:pt x="0" y="1299188"/>
                </a:lnTo>
                <a:lnTo>
                  <a:pt x="2052226" y="1299188"/>
                </a:lnTo>
                <a:lnTo>
                  <a:pt x="205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4544" y="2916831"/>
            <a:ext cx="253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崔景志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73" name="矩形 7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主要技术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1DDEECF-606B-48C3-A459-EA5E619F96CA}"/>
              </a:ext>
            </a:extLst>
          </p:cNvPr>
          <p:cNvSpPr txBox="1"/>
          <p:nvPr/>
        </p:nvSpPr>
        <p:spPr>
          <a:xfrm>
            <a:off x="2771480" y="1451728"/>
            <a:ext cx="54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</a:rPr>
              <a:t>MySQL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B2AC1-9223-493D-B632-928CB2AA9DB7}"/>
              </a:ext>
            </a:extLst>
          </p:cNvPr>
          <p:cNvSpPr txBox="1"/>
          <p:nvPr/>
        </p:nvSpPr>
        <p:spPr>
          <a:xfrm>
            <a:off x="2639504" y="2403834"/>
            <a:ext cx="80033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数据库用来存储三个部分数据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存储得到的天气数据：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由于对于已有的大量数据的拟合和预测都需要比较长的时间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所以我们将预测好接下来一年的数据存入数据库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以便实现高效回应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后期定期维护数据库，实现数据更新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存储系统用户信息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存储权限管理信息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7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2137215"/>
            <a:ext cx="12192000" cy="14302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301" y="2170520"/>
            <a:ext cx="7032371" cy="153888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12192D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 </a:t>
            </a:r>
            <a:r>
              <a:rPr lang="en-US" altLang="zh-CN" sz="6000" b="1" dirty="0">
                <a:solidFill>
                  <a:srgbClr val="12192D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XGBoost</a:t>
            </a:r>
            <a:endParaRPr lang="zh-CN" altLang="en-US" sz="6000" b="1" dirty="0">
              <a:solidFill>
                <a:srgbClr val="12192D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r>
              <a:rPr lang="en-US" altLang="zh-CN" sz="1400" b="1" dirty="0">
                <a:solidFill>
                  <a:srgbClr val="12192D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                    </a:t>
            </a:r>
            <a:endParaRPr lang="zh-CN" altLang="en-US" sz="1200" b="1" dirty="0">
              <a:solidFill>
                <a:srgbClr val="12192D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52033" y="5253000"/>
            <a:ext cx="273352" cy="261429"/>
            <a:chOff x="1004888" y="993775"/>
            <a:chExt cx="2438400" cy="2332038"/>
          </a:xfrm>
          <a:solidFill>
            <a:srgbClr val="12192D"/>
          </a:solidFill>
          <a:effectLst/>
        </p:grpSpPr>
        <p:sp>
          <p:nvSpPr>
            <p:cNvPr id="17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任意多边形 17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44906" y="4113676"/>
            <a:ext cx="349205" cy="294313"/>
            <a:chOff x="3526102" y="915987"/>
            <a:chExt cx="560236" cy="472172"/>
          </a:xfrm>
          <a:solidFill>
            <a:srgbClr val="12192D"/>
          </a:solidFill>
          <a:effectLst/>
        </p:grpSpPr>
        <p:sp>
          <p:nvSpPr>
            <p:cNvPr id="20" name="Freeform 5"/>
            <p:cNvSpPr/>
            <p:nvPr/>
          </p:nvSpPr>
          <p:spPr bwMode="auto">
            <a:xfrm>
              <a:off x="3526102" y="992809"/>
              <a:ext cx="370992" cy="249202"/>
            </a:xfrm>
            <a:custGeom>
              <a:avLst/>
              <a:gdLst>
                <a:gd name="T0" fmla="*/ 594 w 594"/>
                <a:gd name="T1" fmla="*/ 0 h 399"/>
                <a:gd name="T2" fmla="*/ 0 w 594"/>
                <a:gd name="T3" fmla="*/ 82 h 399"/>
                <a:gd name="T4" fmla="*/ 59 w 594"/>
                <a:gd name="T5" fmla="*/ 399 h 399"/>
                <a:gd name="T6" fmla="*/ 454 w 594"/>
                <a:gd name="T7" fmla="*/ 399 h 399"/>
                <a:gd name="T8" fmla="*/ 594 w 594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399">
                  <a:moveTo>
                    <a:pt x="594" y="0"/>
                  </a:moveTo>
                  <a:lnTo>
                    <a:pt x="0" y="82"/>
                  </a:lnTo>
                  <a:lnTo>
                    <a:pt x="59" y="399"/>
                  </a:lnTo>
                  <a:lnTo>
                    <a:pt x="454" y="399"/>
                  </a:lnTo>
                  <a:lnTo>
                    <a:pt x="5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3569197" y="915987"/>
              <a:ext cx="517141" cy="382234"/>
            </a:xfrm>
            <a:custGeom>
              <a:avLst/>
              <a:gdLst>
                <a:gd name="T0" fmla="*/ 339 w 350"/>
                <a:gd name="T1" fmla="*/ 0 h 259"/>
                <a:gd name="T2" fmla="*/ 271 w 350"/>
                <a:gd name="T3" fmla="*/ 0 h 259"/>
                <a:gd name="T4" fmla="*/ 271 w 350"/>
                <a:gd name="T5" fmla="*/ 0 h 259"/>
                <a:gd name="T6" fmla="*/ 269 w 350"/>
                <a:gd name="T7" fmla="*/ 1 h 259"/>
                <a:gd name="T8" fmla="*/ 267 w 350"/>
                <a:gd name="T9" fmla="*/ 1 h 259"/>
                <a:gd name="T10" fmla="*/ 265 w 350"/>
                <a:gd name="T11" fmla="*/ 2 h 259"/>
                <a:gd name="T12" fmla="*/ 264 w 350"/>
                <a:gd name="T13" fmla="*/ 3 h 259"/>
                <a:gd name="T14" fmla="*/ 263 w 350"/>
                <a:gd name="T15" fmla="*/ 5 h 259"/>
                <a:gd name="T16" fmla="*/ 261 w 350"/>
                <a:gd name="T17" fmla="*/ 7 h 259"/>
                <a:gd name="T18" fmla="*/ 261 w 350"/>
                <a:gd name="T19" fmla="*/ 7 h 259"/>
                <a:gd name="T20" fmla="*/ 176 w 350"/>
                <a:gd name="T21" fmla="*/ 238 h 259"/>
                <a:gd name="T22" fmla="*/ 10 w 350"/>
                <a:gd name="T23" fmla="*/ 238 h 259"/>
                <a:gd name="T24" fmla="*/ 0 w 350"/>
                <a:gd name="T25" fmla="*/ 248 h 259"/>
                <a:gd name="T26" fmla="*/ 10 w 350"/>
                <a:gd name="T27" fmla="*/ 259 h 259"/>
                <a:gd name="T28" fmla="*/ 184 w 350"/>
                <a:gd name="T29" fmla="*/ 259 h 259"/>
                <a:gd name="T30" fmla="*/ 187 w 350"/>
                <a:gd name="T31" fmla="*/ 258 h 259"/>
                <a:gd name="T32" fmla="*/ 188 w 350"/>
                <a:gd name="T33" fmla="*/ 258 h 259"/>
                <a:gd name="T34" fmla="*/ 191 w 350"/>
                <a:gd name="T35" fmla="*/ 256 h 259"/>
                <a:gd name="T36" fmla="*/ 191 w 350"/>
                <a:gd name="T37" fmla="*/ 255 h 259"/>
                <a:gd name="T38" fmla="*/ 193 w 350"/>
                <a:gd name="T39" fmla="*/ 253 h 259"/>
                <a:gd name="T40" fmla="*/ 194 w 350"/>
                <a:gd name="T41" fmla="*/ 252 h 259"/>
                <a:gd name="T42" fmla="*/ 194 w 350"/>
                <a:gd name="T43" fmla="*/ 252 h 259"/>
                <a:gd name="T44" fmla="*/ 279 w 350"/>
                <a:gd name="T45" fmla="*/ 21 h 259"/>
                <a:gd name="T46" fmla="*/ 339 w 350"/>
                <a:gd name="T47" fmla="*/ 21 h 259"/>
                <a:gd name="T48" fmla="*/ 350 w 350"/>
                <a:gd name="T49" fmla="*/ 11 h 259"/>
                <a:gd name="T50" fmla="*/ 339 w 350"/>
                <a:gd name="T5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0" h="259">
                  <a:moveTo>
                    <a:pt x="339" y="0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0" y="0"/>
                    <a:pt x="269" y="1"/>
                    <a:pt x="269" y="1"/>
                  </a:cubicBezTo>
                  <a:cubicBezTo>
                    <a:pt x="268" y="1"/>
                    <a:pt x="267" y="1"/>
                    <a:pt x="267" y="1"/>
                  </a:cubicBezTo>
                  <a:cubicBezTo>
                    <a:pt x="266" y="1"/>
                    <a:pt x="266" y="2"/>
                    <a:pt x="265" y="2"/>
                  </a:cubicBezTo>
                  <a:cubicBezTo>
                    <a:pt x="265" y="3"/>
                    <a:pt x="264" y="3"/>
                    <a:pt x="264" y="3"/>
                  </a:cubicBezTo>
                  <a:cubicBezTo>
                    <a:pt x="263" y="4"/>
                    <a:pt x="263" y="4"/>
                    <a:pt x="263" y="5"/>
                  </a:cubicBezTo>
                  <a:cubicBezTo>
                    <a:pt x="262" y="6"/>
                    <a:pt x="262" y="6"/>
                    <a:pt x="261" y="7"/>
                  </a:cubicBezTo>
                  <a:cubicBezTo>
                    <a:pt x="261" y="7"/>
                    <a:pt x="261" y="7"/>
                    <a:pt x="261" y="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4" y="238"/>
                    <a:pt x="0" y="243"/>
                    <a:pt x="0" y="248"/>
                  </a:cubicBezTo>
                  <a:cubicBezTo>
                    <a:pt x="0" y="254"/>
                    <a:pt x="4" y="259"/>
                    <a:pt x="10" y="259"/>
                  </a:cubicBezTo>
                  <a:cubicBezTo>
                    <a:pt x="184" y="259"/>
                    <a:pt x="184" y="259"/>
                    <a:pt x="184" y="259"/>
                  </a:cubicBezTo>
                  <a:cubicBezTo>
                    <a:pt x="185" y="259"/>
                    <a:pt x="186" y="259"/>
                    <a:pt x="187" y="258"/>
                  </a:cubicBezTo>
                  <a:cubicBezTo>
                    <a:pt x="188" y="258"/>
                    <a:pt x="188" y="258"/>
                    <a:pt x="188" y="258"/>
                  </a:cubicBezTo>
                  <a:cubicBezTo>
                    <a:pt x="189" y="257"/>
                    <a:pt x="190" y="257"/>
                    <a:pt x="191" y="256"/>
                  </a:cubicBezTo>
                  <a:cubicBezTo>
                    <a:pt x="191" y="256"/>
                    <a:pt x="191" y="256"/>
                    <a:pt x="191" y="255"/>
                  </a:cubicBezTo>
                  <a:cubicBezTo>
                    <a:pt x="192" y="255"/>
                    <a:pt x="193" y="254"/>
                    <a:pt x="193" y="253"/>
                  </a:cubicBezTo>
                  <a:cubicBezTo>
                    <a:pt x="193" y="253"/>
                    <a:pt x="193" y="253"/>
                    <a:pt x="194" y="252"/>
                  </a:cubicBezTo>
                  <a:cubicBezTo>
                    <a:pt x="194" y="252"/>
                    <a:pt x="194" y="252"/>
                    <a:pt x="194" y="252"/>
                  </a:cubicBezTo>
                  <a:cubicBezTo>
                    <a:pt x="279" y="21"/>
                    <a:pt x="279" y="21"/>
                    <a:pt x="279" y="21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45" y="21"/>
                    <a:pt x="350" y="17"/>
                    <a:pt x="350" y="11"/>
                  </a:cubicBezTo>
                  <a:cubicBezTo>
                    <a:pt x="350" y="5"/>
                    <a:pt x="345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3586685" y="1317583"/>
              <a:ext cx="71201" cy="70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3772805" y="1317583"/>
              <a:ext cx="71201" cy="70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0" y="512575"/>
            <a:ext cx="4455627" cy="830996"/>
            <a:chOff x="0" y="511261"/>
            <a:chExt cx="4455627" cy="460936"/>
          </a:xfrm>
        </p:grpSpPr>
        <p:sp>
          <p:nvSpPr>
            <p:cNvPr id="25" name="矩形 24"/>
            <p:cNvSpPr/>
            <p:nvPr/>
          </p:nvSpPr>
          <p:spPr>
            <a:xfrm>
              <a:off x="1110888" y="511261"/>
              <a:ext cx="3077637" cy="460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时间序列预测模型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GB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 Series Forecasting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95366" y="529191"/>
              <a:ext cx="16026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33">
            <a:extLst>
              <a:ext uri="{FF2B5EF4-FFF2-40B4-BE49-F238E27FC236}">
                <a16:creationId xmlns:a16="http://schemas.microsoft.com/office/drawing/2014/main" id="{DB06E15A-CF13-40C1-B04E-4B96B19E8C03}"/>
              </a:ext>
            </a:extLst>
          </p:cNvPr>
          <p:cNvSpPr/>
          <p:nvPr/>
        </p:nvSpPr>
        <p:spPr>
          <a:xfrm>
            <a:off x="0" y="3817880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极限梯度提升决策树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/>
        </p:nvSpPr>
        <p:spPr>
          <a:xfrm>
            <a:off x="741713" y="2721747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773735" y="3877979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773735" y="5015191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116540" y="1504285"/>
            <a:ext cx="2114839" cy="88071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729663" y="1567499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116540" y="2681807"/>
            <a:ext cx="2114839" cy="882606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105071" y="3791191"/>
            <a:ext cx="2114839" cy="882606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129625" y="4961522"/>
            <a:ext cx="2114839" cy="882606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8563" y="5015191"/>
            <a:ext cx="335319" cy="428831"/>
            <a:chOff x="1605186" y="572440"/>
            <a:chExt cx="563562" cy="720725"/>
          </a:xfrm>
          <a:solidFill>
            <a:srgbClr val="12192D"/>
          </a:solidFill>
          <a:effectLst/>
        </p:grpSpPr>
        <p:sp>
          <p:nvSpPr>
            <p:cNvPr id="21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377481" y="1694952"/>
            <a:ext cx="1552396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数据清洗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41333" y="3911374"/>
            <a:ext cx="1616379" cy="5236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参数设置</a:t>
            </a:r>
            <a:endParaRPr lang="en-US" altLang="zh-CN" sz="24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231379" y="1455175"/>
            <a:ext cx="5790582" cy="955372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251404" y="2584317"/>
            <a:ext cx="5750532" cy="955371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251404" y="3717694"/>
            <a:ext cx="5790582" cy="960765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5225088" y="4880046"/>
            <a:ext cx="5750532" cy="960764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30162" y="1455175"/>
            <a:ext cx="5343109" cy="9619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latin typeface="Arial Unicode MS"/>
              </a:rPr>
              <a:t>由于数据集缺失过多，自动忽视缺失数据会造成较大影响，我们采用均值填充来补全数据。切分出总数据集，训练集以及测试集。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45377" y="2721747"/>
            <a:ext cx="522094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Arial Unicode MS"/>
              </a:rPr>
              <a:t>将日期划分为年月日三个特征变量，经过测试后将另外两组数据也作为特征，但是增加了过拟合的风险。</a:t>
            </a:r>
            <a:endParaRPr lang="en-US" altLang="zh-CN" sz="1500" dirty="0">
              <a:latin typeface="Arial Unicode M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45377" y="3791191"/>
            <a:ext cx="522094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Arial Unicode MS"/>
              </a:rPr>
              <a:t>对每一个城市的数据集进行处理时，都会使用默认参数，当学习过程结束后，用使</a:t>
            </a:r>
            <a:r>
              <a:rPr lang="zh-CN" altLang="zh-CN" sz="1500" dirty="0">
                <a:latin typeface="Arial Unicode MS"/>
              </a:rPr>
              <a:t>RandomizedSearchC</a:t>
            </a:r>
            <a:r>
              <a:rPr lang="en-US" altLang="zh-CN" sz="1500" dirty="0">
                <a:latin typeface="Arial Unicode MS"/>
              </a:rPr>
              <a:t>V()</a:t>
            </a:r>
            <a:r>
              <a:rPr lang="zh-CN" altLang="en-US" sz="1500" dirty="0">
                <a:latin typeface="Arial Unicode MS"/>
              </a:rPr>
              <a:t>进行最大树深参数的修改。然后进行预测。</a:t>
            </a:r>
            <a:endParaRPr lang="zh-CN" altLang="zh-CN" sz="1500" dirty="0">
              <a:latin typeface="Arial Unicode MS"/>
            </a:endParaRPr>
          </a:p>
          <a:p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30161" y="5016185"/>
            <a:ext cx="5236161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训练直到确认</a:t>
            </a:r>
            <a:r>
              <a:rPr lang="en-US" altLang="zh-CN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rmse</a:t>
            </a:r>
            <a:r>
              <a:rPr lang="zh-CN" altLang="en-US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zh-CN" altLang="en-US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轮内没有改进，训练将结束以避免过拟合。虽然特征可能导致这一点但就结果来看效果得到了提升。</a:t>
            </a:r>
            <a:endParaRPr lang="en-US" altLang="zh-CN" sz="15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0" y="511261"/>
            <a:ext cx="2740342" cy="461665"/>
            <a:chOff x="0" y="511261"/>
            <a:chExt cx="2740342" cy="461665"/>
          </a:xfrm>
        </p:grpSpPr>
        <p:sp>
          <p:nvSpPr>
            <p:cNvPr id="43" name="矩形 42"/>
            <p:cNvSpPr/>
            <p:nvPr/>
          </p:nvSpPr>
          <p:spPr>
            <a:xfrm>
              <a:off x="1110888" y="5112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实现流程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33501" y="511261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AE4B95-48E1-4C81-8DF4-63FA8A578D45}"/>
              </a:ext>
            </a:extLst>
          </p:cNvPr>
          <p:cNvGrpSpPr/>
          <p:nvPr/>
        </p:nvGrpSpPr>
        <p:grpSpPr>
          <a:xfrm>
            <a:off x="1578272" y="2892822"/>
            <a:ext cx="518384" cy="382163"/>
            <a:chOff x="1630052" y="3055223"/>
            <a:chExt cx="389920" cy="307971"/>
          </a:xfrm>
        </p:grpSpPr>
        <p:sp>
          <p:nvSpPr>
            <p:cNvPr id="45" name="PA-任意多边形 144">
              <a:extLst>
                <a:ext uri="{FF2B5EF4-FFF2-40B4-BE49-F238E27FC236}">
                  <a16:creationId xmlns:a16="http://schemas.microsoft.com/office/drawing/2014/main" id="{1DD37A2E-C62F-4AA4-AEE3-B951D6FEC8D8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630052" y="3055223"/>
              <a:ext cx="93956" cy="91931"/>
            </a:xfrm>
            <a:custGeom>
              <a:avLst/>
              <a:gdLst/>
              <a:ahLst/>
              <a:cxnLst>
                <a:cxn ang="0">
                  <a:pos x="61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61" y="59"/>
                </a:cxn>
                <a:cxn ang="0">
                  <a:pos x="11" y="49"/>
                </a:cxn>
                <a:cxn ang="0">
                  <a:pos x="50" y="49"/>
                </a:cxn>
                <a:cxn ang="0">
                  <a:pos x="50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61" h="59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  <a:close/>
                  <a:moveTo>
                    <a:pt x="11" y="49"/>
                  </a:moveTo>
                  <a:lnTo>
                    <a:pt x="50" y="49"/>
                  </a:lnTo>
                  <a:lnTo>
                    <a:pt x="50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PA-任意多边形 158">
              <a:extLst>
                <a:ext uri="{FF2B5EF4-FFF2-40B4-BE49-F238E27FC236}">
                  <a16:creationId xmlns:a16="http://schemas.microsoft.com/office/drawing/2014/main" id="{6E0F43F1-68B7-442C-89A8-C418BE821DBF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747499" y="3055223"/>
              <a:ext cx="272473" cy="91931"/>
            </a:xfrm>
            <a:custGeom>
              <a:avLst/>
              <a:gdLst/>
              <a:ahLst/>
              <a:cxnLst>
                <a:cxn ang="0">
                  <a:pos x="175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59"/>
                </a:cxn>
                <a:cxn ang="0">
                  <a:pos x="11" y="49"/>
                </a:cxn>
                <a:cxn ang="0">
                  <a:pos x="164" y="49"/>
                </a:cxn>
                <a:cxn ang="0">
                  <a:pos x="164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175" h="59">
                  <a:moveTo>
                    <a:pt x="17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59"/>
                  </a:lnTo>
                  <a:close/>
                  <a:moveTo>
                    <a:pt x="11" y="49"/>
                  </a:moveTo>
                  <a:lnTo>
                    <a:pt x="164" y="49"/>
                  </a:lnTo>
                  <a:lnTo>
                    <a:pt x="164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PA-任意多边形 159">
              <a:extLst>
                <a:ext uri="{FF2B5EF4-FFF2-40B4-BE49-F238E27FC236}">
                  <a16:creationId xmlns:a16="http://schemas.microsoft.com/office/drawing/2014/main" id="{49153925-EAF0-42FB-AC1D-5585E5400968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630052" y="3165541"/>
              <a:ext cx="93956" cy="91931"/>
            </a:xfrm>
            <a:custGeom>
              <a:avLst/>
              <a:gdLst/>
              <a:ahLst/>
              <a:cxnLst>
                <a:cxn ang="0">
                  <a:pos x="61" y="60"/>
                </a:cxn>
                <a:cxn ang="0">
                  <a:pos x="0" y="60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61" y="60"/>
                </a:cxn>
                <a:cxn ang="0">
                  <a:pos x="11" y="49"/>
                </a:cxn>
                <a:cxn ang="0">
                  <a:pos x="50" y="49"/>
                </a:cxn>
                <a:cxn ang="0">
                  <a:pos x="50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61" h="60">
                  <a:moveTo>
                    <a:pt x="61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0"/>
                  </a:lnTo>
                  <a:close/>
                  <a:moveTo>
                    <a:pt x="11" y="49"/>
                  </a:moveTo>
                  <a:lnTo>
                    <a:pt x="50" y="49"/>
                  </a:lnTo>
                  <a:lnTo>
                    <a:pt x="50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PA-任意多边形 160">
              <a:extLst>
                <a:ext uri="{FF2B5EF4-FFF2-40B4-BE49-F238E27FC236}">
                  <a16:creationId xmlns:a16="http://schemas.microsoft.com/office/drawing/2014/main" id="{18BAF21F-A45B-4452-90C0-DACB160F4F82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747499" y="3165541"/>
              <a:ext cx="272473" cy="91931"/>
            </a:xfrm>
            <a:custGeom>
              <a:avLst/>
              <a:gdLst/>
              <a:ahLst/>
              <a:cxnLst>
                <a:cxn ang="0">
                  <a:pos x="175" y="60"/>
                </a:cxn>
                <a:cxn ang="0">
                  <a:pos x="0" y="60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60"/>
                </a:cxn>
                <a:cxn ang="0">
                  <a:pos x="11" y="49"/>
                </a:cxn>
                <a:cxn ang="0">
                  <a:pos x="164" y="49"/>
                </a:cxn>
                <a:cxn ang="0">
                  <a:pos x="164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175" h="60">
                  <a:moveTo>
                    <a:pt x="175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60"/>
                  </a:lnTo>
                  <a:close/>
                  <a:moveTo>
                    <a:pt x="11" y="49"/>
                  </a:moveTo>
                  <a:lnTo>
                    <a:pt x="164" y="49"/>
                  </a:lnTo>
                  <a:lnTo>
                    <a:pt x="164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PA-任意多边形 161">
              <a:extLst>
                <a:ext uri="{FF2B5EF4-FFF2-40B4-BE49-F238E27FC236}">
                  <a16:creationId xmlns:a16="http://schemas.microsoft.com/office/drawing/2014/main" id="{CAEEBACB-68EB-4FF3-93BF-5721BF5DEF41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630052" y="3275858"/>
              <a:ext cx="93956" cy="87336"/>
            </a:xfrm>
            <a:custGeom>
              <a:avLst/>
              <a:gdLst/>
              <a:ahLst/>
              <a:cxnLst>
                <a:cxn ang="0">
                  <a:pos x="61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61" y="59"/>
                </a:cxn>
                <a:cxn ang="0">
                  <a:pos x="11" y="48"/>
                </a:cxn>
                <a:cxn ang="0">
                  <a:pos x="50" y="48"/>
                </a:cxn>
                <a:cxn ang="0">
                  <a:pos x="50" y="11"/>
                </a:cxn>
                <a:cxn ang="0">
                  <a:pos x="11" y="11"/>
                </a:cxn>
                <a:cxn ang="0">
                  <a:pos x="11" y="48"/>
                </a:cxn>
              </a:cxnLst>
              <a:rect l="0" t="0" r="r" b="b"/>
              <a:pathLst>
                <a:path w="61" h="59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  <a:close/>
                  <a:moveTo>
                    <a:pt x="11" y="48"/>
                  </a:moveTo>
                  <a:lnTo>
                    <a:pt x="50" y="48"/>
                  </a:lnTo>
                  <a:lnTo>
                    <a:pt x="50" y="11"/>
                  </a:lnTo>
                  <a:lnTo>
                    <a:pt x="11" y="11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PA-任意多边形 162">
              <a:extLst>
                <a:ext uri="{FF2B5EF4-FFF2-40B4-BE49-F238E27FC236}">
                  <a16:creationId xmlns:a16="http://schemas.microsoft.com/office/drawing/2014/main" id="{C3C6CFDC-18E9-40CF-ADE8-B28CA1B9036E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747499" y="3275858"/>
              <a:ext cx="272473" cy="87336"/>
            </a:xfrm>
            <a:custGeom>
              <a:avLst/>
              <a:gdLst/>
              <a:ahLst/>
              <a:cxnLst>
                <a:cxn ang="0">
                  <a:pos x="175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59"/>
                </a:cxn>
                <a:cxn ang="0">
                  <a:pos x="11" y="48"/>
                </a:cxn>
                <a:cxn ang="0">
                  <a:pos x="164" y="48"/>
                </a:cxn>
                <a:cxn ang="0">
                  <a:pos x="164" y="11"/>
                </a:cxn>
                <a:cxn ang="0">
                  <a:pos x="11" y="11"/>
                </a:cxn>
                <a:cxn ang="0">
                  <a:pos x="11" y="48"/>
                </a:cxn>
              </a:cxnLst>
              <a:rect l="0" t="0" r="r" b="b"/>
              <a:pathLst>
                <a:path w="175" h="59">
                  <a:moveTo>
                    <a:pt x="17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59"/>
                  </a:lnTo>
                  <a:close/>
                  <a:moveTo>
                    <a:pt x="11" y="48"/>
                  </a:moveTo>
                  <a:lnTo>
                    <a:pt x="164" y="48"/>
                  </a:lnTo>
                  <a:lnTo>
                    <a:pt x="164" y="11"/>
                  </a:lnTo>
                  <a:lnTo>
                    <a:pt x="11" y="11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21A336DA-22B2-46CE-97B2-76DBF409FA32}"/>
              </a:ext>
            </a:extLst>
          </p:cNvPr>
          <p:cNvSpPr/>
          <p:nvPr/>
        </p:nvSpPr>
        <p:spPr>
          <a:xfrm>
            <a:off x="3381177" y="2821750"/>
            <a:ext cx="1616379" cy="5236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特征划分</a:t>
            </a:r>
            <a:endParaRPr lang="en-US" altLang="zh-CN" sz="24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B2A2248-5F20-49B9-BDA1-C1F994A3BB61}"/>
              </a:ext>
            </a:extLst>
          </p:cNvPr>
          <p:cNvSpPr/>
          <p:nvPr/>
        </p:nvSpPr>
        <p:spPr>
          <a:xfrm>
            <a:off x="3354300" y="5098625"/>
            <a:ext cx="1616379" cy="5236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过拟合</a:t>
            </a:r>
            <a:endParaRPr lang="en-US" altLang="zh-CN" sz="24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AA6AF0-21C2-4384-83F8-5174F8687ACF}"/>
              </a:ext>
            </a:extLst>
          </p:cNvPr>
          <p:cNvGrpSpPr/>
          <p:nvPr/>
        </p:nvGrpSpPr>
        <p:grpSpPr>
          <a:xfrm>
            <a:off x="1657915" y="1743370"/>
            <a:ext cx="418019" cy="439822"/>
            <a:chOff x="7670576" y="1689380"/>
            <a:chExt cx="418019" cy="439822"/>
          </a:xfrm>
          <a:solidFill>
            <a:schemeClr val="tx1"/>
          </a:solidFill>
        </p:grpSpPr>
        <p:sp>
          <p:nvSpPr>
            <p:cNvPr id="63" name="PA-任意多边形 149">
              <a:extLst>
                <a:ext uri="{FF2B5EF4-FFF2-40B4-BE49-F238E27FC236}">
                  <a16:creationId xmlns:a16="http://schemas.microsoft.com/office/drawing/2014/main" id="{A33E792F-5A3A-4AA6-9D09-DF1D2D8C5DE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7670576" y="1689380"/>
              <a:ext cx="140847" cy="18241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81"/>
                </a:cxn>
                <a:cxn ang="0">
                  <a:pos x="10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0" y="11"/>
                </a:cxn>
                <a:cxn ang="0">
                  <a:pos x="10" y="70"/>
                </a:cxn>
              </a:cxnLst>
              <a:rect l="0" t="0" r="r" b="b"/>
              <a:pathLst>
                <a:path w="83" h="81">
                  <a:moveTo>
                    <a:pt x="83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81"/>
                  </a:lnTo>
                  <a:close/>
                  <a:moveTo>
                    <a:pt x="10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0" y="11"/>
                  </a:lnTo>
                  <a:lnTo>
                    <a:pt x="10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PA-任意多边形 150">
              <a:extLst>
                <a:ext uri="{FF2B5EF4-FFF2-40B4-BE49-F238E27FC236}">
                  <a16:creationId xmlns:a16="http://schemas.microsoft.com/office/drawing/2014/main" id="{389AAF97-9DE6-452D-931B-A9BD5734F0D0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806813" y="1689380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PA-任意多边形 151">
              <a:extLst>
                <a:ext uri="{FF2B5EF4-FFF2-40B4-BE49-F238E27FC236}">
                  <a16:creationId xmlns:a16="http://schemas.microsoft.com/office/drawing/2014/main" id="{B3DD021B-2E19-420B-AF5A-262DA9AC87C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670576" y="1818083"/>
              <a:ext cx="140847" cy="18241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81"/>
                </a:cxn>
                <a:cxn ang="0">
                  <a:pos x="10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0" y="11"/>
                </a:cxn>
                <a:cxn ang="0">
                  <a:pos x="10" y="70"/>
                </a:cxn>
              </a:cxnLst>
              <a:rect l="0" t="0" r="r" b="b"/>
              <a:pathLst>
                <a:path w="83" h="81">
                  <a:moveTo>
                    <a:pt x="83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81"/>
                  </a:lnTo>
                  <a:close/>
                  <a:moveTo>
                    <a:pt x="10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0" y="11"/>
                  </a:lnTo>
                  <a:lnTo>
                    <a:pt x="10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PA-任意多边形 152">
              <a:extLst>
                <a:ext uri="{FF2B5EF4-FFF2-40B4-BE49-F238E27FC236}">
                  <a16:creationId xmlns:a16="http://schemas.microsoft.com/office/drawing/2014/main" id="{29BC184A-351C-4035-885A-410174DD9D26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806813" y="1818083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PA-任意多边形 153">
              <a:extLst>
                <a:ext uri="{FF2B5EF4-FFF2-40B4-BE49-F238E27FC236}">
                  <a16:creationId xmlns:a16="http://schemas.microsoft.com/office/drawing/2014/main" id="{BF0F3FB3-AD98-4BDB-A12D-0D440188ABB8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947748" y="1689380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PA-任意多边形 154">
              <a:extLst>
                <a:ext uri="{FF2B5EF4-FFF2-40B4-BE49-F238E27FC236}">
                  <a16:creationId xmlns:a16="http://schemas.microsoft.com/office/drawing/2014/main" id="{08D94EFA-0BED-4278-AD5D-7DDCF5E2F4C5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947748" y="1818083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PA-任意多边形 155">
              <a:extLst>
                <a:ext uri="{FF2B5EF4-FFF2-40B4-BE49-F238E27FC236}">
                  <a16:creationId xmlns:a16="http://schemas.microsoft.com/office/drawing/2014/main" id="{EA9938AE-B918-4A19-B751-86AE65981BF3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670576" y="1946787"/>
              <a:ext cx="140847" cy="18241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81"/>
                </a:cxn>
                <a:cxn ang="0">
                  <a:pos x="10" y="71"/>
                </a:cxn>
                <a:cxn ang="0">
                  <a:pos x="73" y="71"/>
                </a:cxn>
                <a:cxn ang="0">
                  <a:pos x="73" y="11"/>
                </a:cxn>
                <a:cxn ang="0">
                  <a:pos x="10" y="11"/>
                </a:cxn>
                <a:cxn ang="0">
                  <a:pos x="10" y="71"/>
                </a:cxn>
              </a:cxnLst>
              <a:rect l="0" t="0" r="r" b="b"/>
              <a:pathLst>
                <a:path w="83" h="81">
                  <a:moveTo>
                    <a:pt x="83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81"/>
                  </a:lnTo>
                  <a:close/>
                  <a:moveTo>
                    <a:pt x="10" y="71"/>
                  </a:moveTo>
                  <a:lnTo>
                    <a:pt x="73" y="71"/>
                  </a:lnTo>
                  <a:lnTo>
                    <a:pt x="73" y="11"/>
                  </a:lnTo>
                  <a:lnTo>
                    <a:pt x="10" y="11"/>
                  </a:lnTo>
                  <a:lnTo>
                    <a:pt x="10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PA-任意多边形 156">
              <a:extLst>
                <a:ext uri="{FF2B5EF4-FFF2-40B4-BE49-F238E27FC236}">
                  <a16:creationId xmlns:a16="http://schemas.microsoft.com/office/drawing/2014/main" id="{E25DADCB-6538-4941-8DFE-67C7CDF8CEF1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806813" y="1946787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1"/>
                </a:cxn>
                <a:cxn ang="0">
                  <a:pos x="73" y="71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1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1"/>
                  </a:moveTo>
                  <a:lnTo>
                    <a:pt x="73" y="71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PA-任意多边形 157">
              <a:extLst>
                <a:ext uri="{FF2B5EF4-FFF2-40B4-BE49-F238E27FC236}">
                  <a16:creationId xmlns:a16="http://schemas.microsoft.com/office/drawing/2014/main" id="{D437D12B-9509-4F80-B904-E717F0DD7BC6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947748" y="1946787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1"/>
                </a:cxn>
                <a:cxn ang="0">
                  <a:pos x="73" y="71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1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1"/>
                  </a:moveTo>
                  <a:lnTo>
                    <a:pt x="73" y="71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62893FC-0157-4CD5-95D6-5C3BCB8BD184}"/>
              </a:ext>
            </a:extLst>
          </p:cNvPr>
          <p:cNvGrpSpPr/>
          <p:nvPr/>
        </p:nvGrpSpPr>
        <p:grpSpPr>
          <a:xfrm>
            <a:off x="1775069" y="4173177"/>
            <a:ext cx="389920" cy="381515"/>
            <a:chOff x="9314725" y="4933095"/>
            <a:chExt cx="389920" cy="381515"/>
          </a:xfrm>
          <a:solidFill>
            <a:schemeClr val="tx1"/>
          </a:solidFill>
        </p:grpSpPr>
        <p:sp>
          <p:nvSpPr>
            <p:cNvPr id="72" name="PA-任意多边形 115">
              <a:extLst>
                <a:ext uri="{FF2B5EF4-FFF2-40B4-BE49-F238E27FC236}">
                  <a16:creationId xmlns:a16="http://schemas.microsoft.com/office/drawing/2014/main" id="{B91FC4EF-D4C6-443D-8269-FC8D87827324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9314725" y="5015833"/>
              <a:ext cx="300660" cy="298777"/>
            </a:xfrm>
            <a:custGeom>
              <a:avLst/>
              <a:gdLst/>
              <a:ahLst/>
              <a:cxnLst>
                <a:cxn ang="0">
                  <a:pos x="88" y="195"/>
                </a:cxn>
                <a:cxn ang="0">
                  <a:pos x="59" y="187"/>
                </a:cxn>
                <a:cxn ang="0">
                  <a:pos x="35" y="173"/>
                </a:cxn>
                <a:cxn ang="0">
                  <a:pos x="18" y="151"/>
                </a:cxn>
                <a:cxn ang="0">
                  <a:pos x="5" y="127"/>
                </a:cxn>
                <a:cxn ang="0">
                  <a:pos x="0" y="97"/>
                </a:cxn>
                <a:cxn ang="0">
                  <a:pos x="3" y="79"/>
                </a:cxn>
                <a:cxn ang="0">
                  <a:pos x="12" y="52"/>
                </a:cxn>
                <a:cxn ang="0">
                  <a:pos x="28" y="29"/>
                </a:cxn>
                <a:cxn ang="0">
                  <a:pos x="51" y="12"/>
                </a:cxn>
                <a:cxn ang="0">
                  <a:pos x="78" y="3"/>
                </a:cxn>
                <a:cxn ang="0">
                  <a:pos x="97" y="0"/>
                </a:cxn>
                <a:cxn ang="0">
                  <a:pos x="127" y="4"/>
                </a:cxn>
                <a:cxn ang="0">
                  <a:pos x="151" y="18"/>
                </a:cxn>
                <a:cxn ang="0">
                  <a:pos x="173" y="35"/>
                </a:cxn>
                <a:cxn ang="0">
                  <a:pos x="186" y="60"/>
                </a:cxn>
                <a:cxn ang="0">
                  <a:pos x="194" y="88"/>
                </a:cxn>
                <a:cxn ang="0">
                  <a:pos x="194" y="108"/>
                </a:cxn>
                <a:cxn ang="0">
                  <a:pos x="186" y="135"/>
                </a:cxn>
                <a:cxn ang="0">
                  <a:pos x="173" y="160"/>
                </a:cxn>
                <a:cxn ang="0">
                  <a:pos x="151" y="178"/>
                </a:cxn>
                <a:cxn ang="0">
                  <a:pos x="127" y="191"/>
                </a:cxn>
                <a:cxn ang="0">
                  <a:pos x="97" y="195"/>
                </a:cxn>
                <a:cxn ang="0">
                  <a:pos x="97" y="11"/>
                </a:cxn>
                <a:cxn ang="0">
                  <a:pos x="72" y="15"/>
                </a:cxn>
                <a:cxn ang="0">
                  <a:pos x="49" y="26"/>
                </a:cxn>
                <a:cxn ang="0">
                  <a:pos x="22" y="57"/>
                </a:cxn>
                <a:cxn ang="0">
                  <a:pos x="14" y="80"/>
                </a:cxn>
                <a:cxn ang="0">
                  <a:pos x="11" y="97"/>
                </a:cxn>
                <a:cxn ang="0">
                  <a:pos x="15" y="123"/>
                </a:cxn>
                <a:cxn ang="0">
                  <a:pos x="26" y="146"/>
                </a:cxn>
                <a:cxn ang="0">
                  <a:pos x="57" y="173"/>
                </a:cxn>
                <a:cxn ang="0">
                  <a:pos x="80" y="183"/>
                </a:cxn>
                <a:cxn ang="0">
                  <a:pos x="97" y="184"/>
                </a:cxn>
                <a:cxn ang="0">
                  <a:pos x="123" y="180"/>
                </a:cxn>
                <a:cxn ang="0">
                  <a:pos x="146" y="169"/>
                </a:cxn>
                <a:cxn ang="0">
                  <a:pos x="173" y="139"/>
                </a:cxn>
                <a:cxn ang="0">
                  <a:pos x="182" y="115"/>
                </a:cxn>
                <a:cxn ang="0">
                  <a:pos x="184" y="97"/>
                </a:cxn>
                <a:cxn ang="0">
                  <a:pos x="180" y="72"/>
                </a:cxn>
                <a:cxn ang="0">
                  <a:pos x="169" y="49"/>
                </a:cxn>
                <a:cxn ang="0">
                  <a:pos x="139" y="22"/>
                </a:cxn>
                <a:cxn ang="0">
                  <a:pos x="115" y="14"/>
                </a:cxn>
                <a:cxn ang="0">
                  <a:pos x="97" y="11"/>
                </a:cxn>
              </a:cxnLst>
              <a:rect l="0" t="0" r="r" b="b"/>
              <a:pathLst>
                <a:path w="194" h="195">
                  <a:moveTo>
                    <a:pt x="97" y="195"/>
                  </a:moveTo>
                  <a:lnTo>
                    <a:pt x="97" y="195"/>
                  </a:lnTo>
                  <a:lnTo>
                    <a:pt x="88" y="195"/>
                  </a:lnTo>
                  <a:lnTo>
                    <a:pt x="78" y="193"/>
                  </a:lnTo>
                  <a:lnTo>
                    <a:pt x="69" y="191"/>
                  </a:lnTo>
                  <a:lnTo>
                    <a:pt x="59" y="187"/>
                  </a:lnTo>
                  <a:lnTo>
                    <a:pt x="51" y="183"/>
                  </a:lnTo>
                  <a:lnTo>
                    <a:pt x="43" y="178"/>
                  </a:lnTo>
                  <a:lnTo>
                    <a:pt x="35" y="173"/>
                  </a:lnTo>
                  <a:lnTo>
                    <a:pt x="28" y="166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2" y="143"/>
                  </a:lnTo>
                  <a:lnTo>
                    <a:pt x="8" y="135"/>
                  </a:lnTo>
                  <a:lnTo>
                    <a:pt x="5" y="127"/>
                  </a:lnTo>
                  <a:lnTo>
                    <a:pt x="3" y="118"/>
                  </a:lnTo>
                  <a:lnTo>
                    <a:pt x="1" y="108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88"/>
                  </a:lnTo>
                  <a:lnTo>
                    <a:pt x="3" y="79"/>
                  </a:lnTo>
                  <a:lnTo>
                    <a:pt x="5" y="69"/>
                  </a:lnTo>
                  <a:lnTo>
                    <a:pt x="8" y="60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5"/>
                  </a:lnTo>
                  <a:lnTo>
                    <a:pt x="28" y="29"/>
                  </a:lnTo>
                  <a:lnTo>
                    <a:pt x="35" y="23"/>
                  </a:lnTo>
                  <a:lnTo>
                    <a:pt x="43" y="18"/>
                  </a:lnTo>
                  <a:lnTo>
                    <a:pt x="51" y="12"/>
                  </a:lnTo>
                  <a:lnTo>
                    <a:pt x="59" y="8"/>
                  </a:lnTo>
                  <a:lnTo>
                    <a:pt x="69" y="4"/>
                  </a:lnTo>
                  <a:lnTo>
                    <a:pt x="78" y="3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8" y="2"/>
                  </a:lnTo>
                  <a:lnTo>
                    <a:pt x="117" y="3"/>
                  </a:lnTo>
                  <a:lnTo>
                    <a:pt x="127" y="4"/>
                  </a:lnTo>
                  <a:lnTo>
                    <a:pt x="135" y="8"/>
                  </a:lnTo>
                  <a:lnTo>
                    <a:pt x="143" y="12"/>
                  </a:lnTo>
                  <a:lnTo>
                    <a:pt x="151" y="18"/>
                  </a:lnTo>
                  <a:lnTo>
                    <a:pt x="159" y="23"/>
                  </a:lnTo>
                  <a:lnTo>
                    <a:pt x="166" y="29"/>
                  </a:lnTo>
                  <a:lnTo>
                    <a:pt x="173" y="35"/>
                  </a:lnTo>
                  <a:lnTo>
                    <a:pt x="178" y="43"/>
                  </a:lnTo>
                  <a:lnTo>
                    <a:pt x="182" y="52"/>
                  </a:lnTo>
                  <a:lnTo>
                    <a:pt x="186" y="60"/>
                  </a:lnTo>
                  <a:lnTo>
                    <a:pt x="190" y="69"/>
                  </a:lnTo>
                  <a:lnTo>
                    <a:pt x="193" y="79"/>
                  </a:lnTo>
                  <a:lnTo>
                    <a:pt x="194" y="88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108"/>
                  </a:lnTo>
                  <a:lnTo>
                    <a:pt x="193" y="118"/>
                  </a:lnTo>
                  <a:lnTo>
                    <a:pt x="190" y="127"/>
                  </a:lnTo>
                  <a:lnTo>
                    <a:pt x="186" y="135"/>
                  </a:lnTo>
                  <a:lnTo>
                    <a:pt x="182" y="143"/>
                  </a:lnTo>
                  <a:lnTo>
                    <a:pt x="178" y="151"/>
                  </a:lnTo>
                  <a:lnTo>
                    <a:pt x="173" y="160"/>
                  </a:lnTo>
                  <a:lnTo>
                    <a:pt x="166" y="166"/>
                  </a:lnTo>
                  <a:lnTo>
                    <a:pt x="159" y="173"/>
                  </a:lnTo>
                  <a:lnTo>
                    <a:pt x="151" y="178"/>
                  </a:lnTo>
                  <a:lnTo>
                    <a:pt x="143" y="183"/>
                  </a:lnTo>
                  <a:lnTo>
                    <a:pt x="135" y="187"/>
                  </a:lnTo>
                  <a:lnTo>
                    <a:pt x="127" y="191"/>
                  </a:lnTo>
                  <a:lnTo>
                    <a:pt x="117" y="193"/>
                  </a:lnTo>
                  <a:lnTo>
                    <a:pt x="108" y="195"/>
                  </a:lnTo>
                  <a:lnTo>
                    <a:pt x="97" y="195"/>
                  </a:lnTo>
                  <a:lnTo>
                    <a:pt x="97" y="195"/>
                  </a:lnTo>
                  <a:close/>
                  <a:moveTo>
                    <a:pt x="97" y="11"/>
                  </a:moveTo>
                  <a:lnTo>
                    <a:pt x="97" y="11"/>
                  </a:lnTo>
                  <a:lnTo>
                    <a:pt x="89" y="12"/>
                  </a:lnTo>
                  <a:lnTo>
                    <a:pt x="80" y="14"/>
                  </a:lnTo>
                  <a:lnTo>
                    <a:pt x="72" y="15"/>
                  </a:lnTo>
                  <a:lnTo>
                    <a:pt x="63" y="18"/>
                  </a:lnTo>
                  <a:lnTo>
                    <a:pt x="57" y="22"/>
                  </a:lnTo>
                  <a:lnTo>
                    <a:pt x="49" y="26"/>
                  </a:lnTo>
                  <a:lnTo>
                    <a:pt x="36" y="37"/>
                  </a:lnTo>
                  <a:lnTo>
                    <a:pt x="26" y="49"/>
                  </a:lnTo>
                  <a:lnTo>
                    <a:pt x="22" y="57"/>
                  </a:lnTo>
                  <a:lnTo>
                    <a:pt x="18" y="64"/>
                  </a:lnTo>
                  <a:lnTo>
                    <a:pt x="15" y="72"/>
                  </a:lnTo>
                  <a:lnTo>
                    <a:pt x="14" y="80"/>
                  </a:lnTo>
                  <a:lnTo>
                    <a:pt x="12" y="89"/>
                  </a:lnTo>
                  <a:lnTo>
                    <a:pt x="11" y="97"/>
                  </a:lnTo>
                  <a:lnTo>
                    <a:pt x="11" y="97"/>
                  </a:lnTo>
                  <a:lnTo>
                    <a:pt x="12" y="107"/>
                  </a:lnTo>
                  <a:lnTo>
                    <a:pt x="14" y="115"/>
                  </a:lnTo>
                  <a:lnTo>
                    <a:pt x="15" y="123"/>
                  </a:lnTo>
                  <a:lnTo>
                    <a:pt x="18" y="131"/>
                  </a:lnTo>
                  <a:lnTo>
                    <a:pt x="22" y="139"/>
                  </a:lnTo>
                  <a:lnTo>
                    <a:pt x="26" y="146"/>
                  </a:lnTo>
                  <a:lnTo>
                    <a:pt x="36" y="158"/>
                  </a:lnTo>
                  <a:lnTo>
                    <a:pt x="49" y="169"/>
                  </a:lnTo>
                  <a:lnTo>
                    <a:pt x="57" y="173"/>
                  </a:lnTo>
                  <a:lnTo>
                    <a:pt x="63" y="177"/>
                  </a:lnTo>
                  <a:lnTo>
                    <a:pt x="72" y="180"/>
                  </a:lnTo>
                  <a:lnTo>
                    <a:pt x="80" y="183"/>
                  </a:lnTo>
                  <a:lnTo>
                    <a:pt x="89" y="184"/>
                  </a:lnTo>
                  <a:lnTo>
                    <a:pt x="97" y="184"/>
                  </a:lnTo>
                  <a:lnTo>
                    <a:pt x="97" y="184"/>
                  </a:lnTo>
                  <a:lnTo>
                    <a:pt x="107" y="184"/>
                  </a:lnTo>
                  <a:lnTo>
                    <a:pt x="115" y="183"/>
                  </a:lnTo>
                  <a:lnTo>
                    <a:pt x="123" y="180"/>
                  </a:lnTo>
                  <a:lnTo>
                    <a:pt x="131" y="177"/>
                  </a:lnTo>
                  <a:lnTo>
                    <a:pt x="139" y="173"/>
                  </a:lnTo>
                  <a:lnTo>
                    <a:pt x="146" y="169"/>
                  </a:lnTo>
                  <a:lnTo>
                    <a:pt x="158" y="158"/>
                  </a:lnTo>
                  <a:lnTo>
                    <a:pt x="169" y="146"/>
                  </a:lnTo>
                  <a:lnTo>
                    <a:pt x="173" y="139"/>
                  </a:lnTo>
                  <a:lnTo>
                    <a:pt x="177" y="131"/>
                  </a:lnTo>
                  <a:lnTo>
                    <a:pt x="180" y="123"/>
                  </a:lnTo>
                  <a:lnTo>
                    <a:pt x="182" y="115"/>
                  </a:lnTo>
                  <a:lnTo>
                    <a:pt x="184" y="107"/>
                  </a:lnTo>
                  <a:lnTo>
                    <a:pt x="184" y="97"/>
                  </a:lnTo>
                  <a:lnTo>
                    <a:pt x="184" y="97"/>
                  </a:lnTo>
                  <a:lnTo>
                    <a:pt x="184" y="89"/>
                  </a:lnTo>
                  <a:lnTo>
                    <a:pt x="182" y="80"/>
                  </a:lnTo>
                  <a:lnTo>
                    <a:pt x="180" y="72"/>
                  </a:lnTo>
                  <a:lnTo>
                    <a:pt x="177" y="64"/>
                  </a:lnTo>
                  <a:lnTo>
                    <a:pt x="173" y="57"/>
                  </a:lnTo>
                  <a:lnTo>
                    <a:pt x="169" y="49"/>
                  </a:lnTo>
                  <a:lnTo>
                    <a:pt x="158" y="37"/>
                  </a:lnTo>
                  <a:lnTo>
                    <a:pt x="146" y="26"/>
                  </a:lnTo>
                  <a:lnTo>
                    <a:pt x="139" y="22"/>
                  </a:lnTo>
                  <a:lnTo>
                    <a:pt x="131" y="18"/>
                  </a:lnTo>
                  <a:lnTo>
                    <a:pt x="123" y="15"/>
                  </a:lnTo>
                  <a:lnTo>
                    <a:pt x="115" y="14"/>
                  </a:lnTo>
                  <a:lnTo>
                    <a:pt x="107" y="12"/>
                  </a:lnTo>
                  <a:lnTo>
                    <a:pt x="97" y="11"/>
                  </a:lnTo>
                  <a:lnTo>
                    <a:pt x="97" y="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PA-任意多边形 116">
              <a:extLst>
                <a:ext uri="{FF2B5EF4-FFF2-40B4-BE49-F238E27FC236}">
                  <a16:creationId xmlns:a16="http://schemas.microsoft.com/office/drawing/2014/main" id="{12EA7284-FD3C-47E2-9F84-F2247AC86B43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9460358" y="4933095"/>
              <a:ext cx="244287" cy="239020"/>
            </a:xfrm>
            <a:custGeom>
              <a:avLst/>
              <a:gdLst/>
              <a:ahLst/>
              <a:cxnLst>
                <a:cxn ang="0">
                  <a:pos x="78" y="157"/>
                </a:cxn>
                <a:cxn ang="0">
                  <a:pos x="62" y="155"/>
                </a:cxn>
                <a:cxn ang="0">
                  <a:pos x="33" y="143"/>
                </a:cxn>
                <a:cxn ang="0">
                  <a:pos x="13" y="122"/>
                </a:cxn>
                <a:cxn ang="0">
                  <a:pos x="1" y="93"/>
                </a:cxn>
                <a:cxn ang="0">
                  <a:pos x="0" y="79"/>
                </a:cxn>
                <a:cxn ang="0">
                  <a:pos x="0" y="70"/>
                </a:cxn>
                <a:cxn ang="0">
                  <a:pos x="5" y="47"/>
                </a:cxn>
                <a:cxn ang="0">
                  <a:pos x="22" y="23"/>
                </a:cxn>
                <a:cxn ang="0">
                  <a:pos x="47" y="6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93" y="2"/>
                </a:cxn>
                <a:cxn ang="0">
                  <a:pos x="121" y="14"/>
                </a:cxn>
                <a:cxn ang="0">
                  <a:pos x="143" y="34"/>
                </a:cxn>
                <a:cxn ang="0">
                  <a:pos x="153" y="62"/>
                </a:cxn>
                <a:cxn ang="0">
                  <a:pos x="156" y="79"/>
                </a:cxn>
                <a:cxn ang="0">
                  <a:pos x="155" y="87"/>
                </a:cxn>
                <a:cxn ang="0">
                  <a:pos x="149" y="108"/>
                </a:cxn>
                <a:cxn ang="0">
                  <a:pos x="133" y="134"/>
                </a:cxn>
                <a:cxn ang="0">
                  <a:pos x="108" y="150"/>
                </a:cxn>
                <a:cxn ang="0">
                  <a:pos x="86" y="155"/>
                </a:cxn>
                <a:cxn ang="0">
                  <a:pos x="78" y="157"/>
                </a:cxn>
                <a:cxn ang="0">
                  <a:pos x="78" y="6"/>
                </a:cxn>
                <a:cxn ang="0">
                  <a:pos x="50" y="11"/>
                </a:cxn>
                <a:cxn ang="0">
                  <a:pos x="27" y="27"/>
                </a:cxn>
                <a:cxn ang="0">
                  <a:pos x="10" y="50"/>
                </a:cxn>
                <a:cxn ang="0">
                  <a:pos x="5" y="79"/>
                </a:cxn>
                <a:cxn ang="0">
                  <a:pos x="6" y="93"/>
                </a:cxn>
                <a:cxn ang="0">
                  <a:pos x="17" y="119"/>
                </a:cxn>
                <a:cxn ang="0">
                  <a:pos x="37" y="139"/>
                </a:cxn>
                <a:cxn ang="0">
                  <a:pos x="63" y="150"/>
                </a:cxn>
                <a:cxn ang="0">
                  <a:pos x="78" y="151"/>
                </a:cxn>
                <a:cxn ang="0">
                  <a:pos x="106" y="145"/>
                </a:cxn>
                <a:cxn ang="0">
                  <a:pos x="129" y="130"/>
                </a:cxn>
                <a:cxn ang="0">
                  <a:pos x="144" y="107"/>
                </a:cxn>
                <a:cxn ang="0">
                  <a:pos x="151" y="79"/>
                </a:cxn>
                <a:cxn ang="0">
                  <a:pos x="149" y="64"/>
                </a:cxn>
                <a:cxn ang="0">
                  <a:pos x="137" y="38"/>
                </a:cxn>
                <a:cxn ang="0">
                  <a:pos x="118" y="18"/>
                </a:cxn>
                <a:cxn ang="0">
                  <a:pos x="93" y="7"/>
                </a:cxn>
                <a:cxn ang="0">
                  <a:pos x="78" y="6"/>
                </a:cxn>
              </a:cxnLst>
              <a:rect l="0" t="0" r="r" b="b"/>
              <a:pathLst>
                <a:path w="156" h="157">
                  <a:moveTo>
                    <a:pt x="78" y="157"/>
                  </a:moveTo>
                  <a:lnTo>
                    <a:pt x="78" y="157"/>
                  </a:lnTo>
                  <a:lnTo>
                    <a:pt x="70" y="155"/>
                  </a:lnTo>
                  <a:lnTo>
                    <a:pt x="62" y="155"/>
                  </a:lnTo>
                  <a:lnTo>
                    <a:pt x="47" y="150"/>
                  </a:lnTo>
                  <a:lnTo>
                    <a:pt x="33" y="143"/>
                  </a:lnTo>
                  <a:lnTo>
                    <a:pt x="22" y="134"/>
                  </a:lnTo>
                  <a:lnTo>
                    <a:pt x="13" y="122"/>
                  </a:lnTo>
                  <a:lnTo>
                    <a:pt x="5" y="108"/>
                  </a:lnTo>
                  <a:lnTo>
                    <a:pt x="1" y="93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70"/>
                  </a:lnTo>
                  <a:lnTo>
                    <a:pt x="1" y="62"/>
                  </a:lnTo>
                  <a:lnTo>
                    <a:pt x="5" y="47"/>
                  </a:lnTo>
                  <a:lnTo>
                    <a:pt x="13" y="34"/>
                  </a:lnTo>
                  <a:lnTo>
                    <a:pt x="22" y="23"/>
                  </a:lnTo>
                  <a:lnTo>
                    <a:pt x="33" y="14"/>
                  </a:lnTo>
                  <a:lnTo>
                    <a:pt x="47" y="6"/>
                  </a:lnTo>
                  <a:lnTo>
                    <a:pt x="62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93" y="2"/>
                  </a:lnTo>
                  <a:lnTo>
                    <a:pt x="108" y="6"/>
                  </a:lnTo>
                  <a:lnTo>
                    <a:pt x="121" y="14"/>
                  </a:lnTo>
                  <a:lnTo>
                    <a:pt x="133" y="23"/>
                  </a:lnTo>
                  <a:lnTo>
                    <a:pt x="143" y="34"/>
                  </a:lnTo>
                  <a:lnTo>
                    <a:pt x="149" y="47"/>
                  </a:lnTo>
                  <a:lnTo>
                    <a:pt x="153" y="62"/>
                  </a:lnTo>
                  <a:lnTo>
                    <a:pt x="155" y="70"/>
                  </a:lnTo>
                  <a:lnTo>
                    <a:pt x="156" y="79"/>
                  </a:lnTo>
                  <a:lnTo>
                    <a:pt x="156" y="79"/>
                  </a:lnTo>
                  <a:lnTo>
                    <a:pt x="155" y="87"/>
                  </a:lnTo>
                  <a:lnTo>
                    <a:pt x="153" y="93"/>
                  </a:lnTo>
                  <a:lnTo>
                    <a:pt x="149" y="108"/>
                  </a:lnTo>
                  <a:lnTo>
                    <a:pt x="143" y="122"/>
                  </a:lnTo>
                  <a:lnTo>
                    <a:pt x="133" y="134"/>
                  </a:lnTo>
                  <a:lnTo>
                    <a:pt x="121" y="143"/>
                  </a:lnTo>
                  <a:lnTo>
                    <a:pt x="108" y="150"/>
                  </a:lnTo>
                  <a:lnTo>
                    <a:pt x="93" y="155"/>
                  </a:lnTo>
                  <a:lnTo>
                    <a:pt x="86" y="155"/>
                  </a:lnTo>
                  <a:lnTo>
                    <a:pt x="78" y="157"/>
                  </a:lnTo>
                  <a:lnTo>
                    <a:pt x="78" y="157"/>
                  </a:lnTo>
                  <a:close/>
                  <a:moveTo>
                    <a:pt x="78" y="6"/>
                  </a:moveTo>
                  <a:lnTo>
                    <a:pt x="78" y="6"/>
                  </a:lnTo>
                  <a:lnTo>
                    <a:pt x="63" y="7"/>
                  </a:lnTo>
                  <a:lnTo>
                    <a:pt x="50" y="11"/>
                  </a:lnTo>
                  <a:lnTo>
                    <a:pt x="37" y="18"/>
                  </a:lnTo>
                  <a:lnTo>
                    <a:pt x="27" y="27"/>
                  </a:lnTo>
                  <a:lnTo>
                    <a:pt x="17" y="38"/>
                  </a:lnTo>
                  <a:lnTo>
                    <a:pt x="10" y="50"/>
                  </a:lnTo>
                  <a:lnTo>
                    <a:pt x="6" y="64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6" y="93"/>
                  </a:lnTo>
                  <a:lnTo>
                    <a:pt x="10" y="107"/>
                  </a:lnTo>
                  <a:lnTo>
                    <a:pt x="17" y="119"/>
                  </a:lnTo>
                  <a:lnTo>
                    <a:pt x="27" y="130"/>
                  </a:lnTo>
                  <a:lnTo>
                    <a:pt x="37" y="139"/>
                  </a:lnTo>
                  <a:lnTo>
                    <a:pt x="50" y="145"/>
                  </a:lnTo>
                  <a:lnTo>
                    <a:pt x="63" y="150"/>
                  </a:lnTo>
                  <a:lnTo>
                    <a:pt x="78" y="151"/>
                  </a:lnTo>
                  <a:lnTo>
                    <a:pt x="78" y="151"/>
                  </a:lnTo>
                  <a:lnTo>
                    <a:pt x="93" y="150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0"/>
                  </a:lnTo>
                  <a:lnTo>
                    <a:pt x="137" y="119"/>
                  </a:lnTo>
                  <a:lnTo>
                    <a:pt x="144" y="107"/>
                  </a:lnTo>
                  <a:lnTo>
                    <a:pt x="149" y="93"/>
                  </a:lnTo>
                  <a:lnTo>
                    <a:pt x="151" y="79"/>
                  </a:lnTo>
                  <a:lnTo>
                    <a:pt x="151" y="79"/>
                  </a:lnTo>
                  <a:lnTo>
                    <a:pt x="149" y="64"/>
                  </a:lnTo>
                  <a:lnTo>
                    <a:pt x="144" y="50"/>
                  </a:lnTo>
                  <a:lnTo>
                    <a:pt x="137" y="38"/>
                  </a:lnTo>
                  <a:lnTo>
                    <a:pt x="129" y="27"/>
                  </a:lnTo>
                  <a:lnTo>
                    <a:pt x="118" y="18"/>
                  </a:lnTo>
                  <a:lnTo>
                    <a:pt x="106" y="11"/>
                  </a:lnTo>
                  <a:lnTo>
                    <a:pt x="93" y="7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6833418" y="1100042"/>
            <a:ext cx="5358582" cy="1016387"/>
          </a:xfrm>
          <a:custGeom>
            <a:avLst/>
            <a:gdLst>
              <a:gd name="connsiteX0" fmla="*/ 566002 w 5345723"/>
              <a:gd name="connsiteY0" fmla="*/ 106419 h 1076840"/>
              <a:gd name="connsiteX1" fmla="*/ 134002 w 5345723"/>
              <a:gd name="connsiteY1" fmla="*/ 538419 h 1076840"/>
              <a:gd name="connsiteX2" fmla="*/ 566002 w 5345723"/>
              <a:gd name="connsiteY2" fmla="*/ 970419 h 1076840"/>
              <a:gd name="connsiteX3" fmla="*/ 998002 w 5345723"/>
              <a:gd name="connsiteY3" fmla="*/ 538419 h 1076840"/>
              <a:gd name="connsiteX4" fmla="*/ 566002 w 5345723"/>
              <a:gd name="connsiteY4" fmla="*/ 106419 h 1076840"/>
              <a:gd name="connsiteX5" fmla="*/ 538420 w 5345723"/>
              <a:gd name="connsiteY5" fmla="*/ 0 h 1076840"/>
              <a:gd name="connsiteX6" fmla="*/ 5290295 w 5345723"/>
              <a:gd name="connsiteY6" fmla="*/ 0 h 1076840"/>
              <a:gd name="connsiteX7" fmla="*/ 5345723 w 5345723"/>
              <a:gd name="connsiteY7" fmla="*/ 5588 h 1076840"/>
              <a:gd name="connsiteX8" fmla="*/ 5345723 w 5345723"/>
              <a:gd name="connsiteY8" fmla="*/ 1071252 h 1076840"/>
              <a:gd name="connsiteX9" fmla="*/ 5290294 w 5345723"/>
              <a:gd name="connsiteY9" fmla="*/ 1076840 h 1076840"/>
              <a:gd name="connsiteX10" fmla="*/ 538420 w 5345723"/>
              <a:gd name="connsiteY10" fmla="*/ 1076839 h 1076840"/>
              <a:gd name="connsiteX11" fmla="*/ 10939 w 5345723"/>
              <a:gd name="connsiteY11" fmla="*/ 646929 h 1076840"/>
              <a:gd name="connsiteX12" fmla="*/ 0 w 5345723"/>
              <a:gd name="connsiteY12" fmla="*/ 538420 h 1076840"/>
              <a:gd name="connsiteX13" fmla="*/ 10939 w 5345723"/>
              <a:gd name="connsiteY13" fmla="*/ 429910 h 1076840"/>
              <a:gd name="connsiteX14" fmla="*/ 538420 w 5345723"/>
              <a:gd name="connsiteY14" fmla="*/ 0 h 10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5723" h="1076840">
                <a:moveTo>
                  <a:pt x="566002" y="106419"/>
                </a:moveTo>
                <a:cubicBezTo>
                  <a:pt x="327415" y="106419"/>
                  <a:pt x="134002" y="299832"/>
                  <a:pt x="134002" y="538419"/>
                </a:cubicBezTo>
                <a:cubicBezTo>
                  <a:pt x="134002" y="777006"/>
                  <a:pt x="327415" y="970419"/>
                  <a:pt x="566002" y="970419"/>
                </a:cubicBezTo>
                <a:cubicBezTo>
                  <a:pt x="804589" y="970419"/>
                  <a:pt x="998002" y="777006"/>
                  <a:pt x="998002" y="538419"/>
                </a:cubicBezTo>
                <a:cubicBezTo>
                  <a:pt x="998002" y="299832"/>
                  <a:pt x="804589" y="106419"/>
                  <a:pt x="566002" y="106419"/>
                </a:cubicBezTo>
                <a:close/>
                <a:moveTo>
                  <a:pt x="538420" y="0"/>
                </a:moveTo>
                <a:lnTo>
                  <a:pt x="5290295" y="0"/>
                </a:lnTo>
                <a:lnTo>
                  <a:pt x="5345723" y="5588"/>
                </a:lnTo>
                <a:lnTo>
                  <a:pt x="5345723" y="1071252"/>
                </a:lnTo>
                <a:lnTo>
                  <a:pt x="5290294" y="1076840"/>
                </a:lnTo>
                <a:lnTo>
                  <a:pt x="538420" y="1076839"/>
                </a:lnTo>
                <a:cubicBezTo>
                  <a:pt x="278229" y="1076839"/>
                  <a:pt x="61145" y="892278"/>
                  <a:pt x="10939" y="646929"/>
                </a:cubicBezTo>
                <a:lnTo>
                  <a:pt x="0" y="538420"/>
                </a:lnTo>
                <a:lnTo>
                  <a:pt x="10939" y="429910"/>
                </a:lnTo>
                <a:cubicBezTo>
                  <a:pt x="61145" y="184561"/>
                  <a:pt x="278229" y="0"/>
                  <a:pt x="538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833418" y="2275723"/>
            <a:ext cx="5358582" cy="1016387"/>
          </a:xfrm>
          <a:custGeom>
            <a:avLst/>
            <a:gdLst>
              <a:gd name="connsiteX0" fmla="*/ 566002 w 5345723"/>
              <a:gd name="connsiteY0" fmla="*/ 106419 h 1076840"/>
              <a:gd name="connsiteX1" fmla="*/ 134002 w 5345723"/>
              <a:gd name="connsiteY1" fmla="*/ 538419 h 1076840"/>
              <a:gd name="connsiteX2" fmla="*/ 566002 w 5345723"/>
              <a:gd name="connsiteY2" fmla="*/ 970419 h 1076840"/>
              <a:gd name="connsiteX3" fmla="*/ 998002 w 5345723"/>
              <a:gd name="connsiteY3" fmla="*/ 538419 h 1076840"/>
              <a:gd name="connsiteX4" fmla="*/ 566002 w 5345723"/>
              <a:gd name="connsiteY4" fmla="*/ 106419 h 1076840"/>
              <a:gd name="connsiteX5" fmla="*/ 538420 w 5345723"/>
              <a:gd name="connsiteY5" fmla="*/ 0 h 1076840"/>
              <a:gd name="connsiteX6" fmla="*/ 5290295 w 5345723"/>
              <a:gd name="connsiteY6" fmla="*/ 0 h 1076840"/>
              <a:gd name="connsiteX7" fmla="*/ 5345723 w 5345723"/>
              <a:gd name="connsiteY7" fmla="*/ 5588 h 1076840"/>
              <a:gd name="connsiteX8" fmla="*/ 5345723 w 5345723"/>
              <a:gd name="connsiteY8" fmla="*/ 1071252 h 1076840"/>
              <a:gd name="connsiteX9" fmla="*/ 5290294 w 5345723"/>
              <a:gd name="connsiteY9" fmla="*/ 1076840 h 1076840"/>
              <a:gd name="connsiteX10" fmla="*/ 538420 w 5345723"/>
              <a:gd name="connsiteY10" fmla="*/ 1076839 h 1076840"/>
              <a:gd name="connsiteX11" fmla="*/ 10939 w 5345723"/>
              <a:gd name="connsiteY11" fmla="*/ 646929 h 1076840"/>
              <a:gd name="connsiteX12" fmla="*/ 0 w 5345723"/>
              <a:gd name="connsiteY12" fmla="*/ 538420 h 1076840"/>
              <a:gd name="connsiteX13" fmla="*/ 10939 w 5345723"/>
              <a:gd name="connsiteY13" fmla="*/ 429910 h 1076840"/>
              <a:gd name="connsiteX14" fmla="*/ 538420 w 5345723"/>
              <a:gd name="connsiteY14" fmla="*/ 0 h 10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5723" h="1076840">
                <a:moveTo>
                  <a:pt x="566002" y="106419"/>
                </a:moveTo>
                <a:cubicBezTo>
                  <a:pt x="327415" y="106419"/>
                  <a:pt x="134002" y="299832"/>
                  <a:pt x="134002" y="538419"/>
                </a:cubicBezTo>
                <a:cubicBezTo>
                  <a:pt x="134002" y="777006"/>
                  <a:pt x="327415" y="970419"/>
                  <a:pt x="566002" y="970419"/>
                </a:cubicBezTo>
                <a:cubicBezTo>
                  <a:pt x="804589" y="970419"/>
                  <a:pt x="998002" y="777006"/>
                  <a:pt x="998002" y="538419"/>
                </a:cubicBezTo>
                <a:cubicBezTo>
                  <a:pt x="998002" y="299832"/>
                  <a:pt x="804589" y="106419"/>
                  <a:pt x="566002" y="106419"/>
                </a:cubicBezTo>
                <a:close/>
                <a:moveTo>
                  <a:pt x="538420" y="0"/>
                </a:moveTo>
                <a:lnTo>
                  <a:pt x="5290295" y="0"/>
                </a:lnTo>
                <a:lnTo>
                  <a:pt x="5345723" y="5588"/>
                </a:lnTo>
                <a:lnTo>
                  <a:pt x="5345723" y="1071252"/>
                </a:lnTo>
                <a:lnTo>
                  <a:pt x="5290294" y="1076840"/>
                </a:lnTo>
                <a:lnTo>
                  <a:pt x="538420" y="1076839"/>
                </a:lnTo>
                <a:cubicBezTo>
                  <a:pt x="278229" y="1076839"/>
                  <a:pt x="61145" y="892278"/>
                  <a:pt x="10939" y="646929"/>
                </a:cubicBezTo>
                <a:lnTo>
                  <a:pt x="0" y="538420"/>
                </a:lnTo>
                <a:lnTo>
                  <a:pt x="10939" y="429910"/>
                </a:lnTo>
                <a:cubicBezTo>
                  <a:pt x="61145" y="184561"/>
                  <a:pt x="278229" y="0"/>
                  <a:pt x="538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33418" y="3451404"/>
            <a:ext cx="5358582" cy="1016387"/>
          </a:xfrm>
          <a:custGeom>
            <a:avLst/>
            <a:gdLst>
              <a:gd name="connsiteX0" fmla="*/ 566002 w 5345723"/>
              <a:gd name="connsiteY0" fmla="*/ 106419 h 1076840"/>
              <a:gd name="connsiteX1" fmla="*/ 134002 w 5345723"/>
              <a:gd name="connsiteY1" fmla="*/ 538419 h 1076840"/>
              <a:gd name="connsiteX2" fmla="*/ 566002 w 5345723"/>
              <a:gd name="connsiteY2" fmla="*/ 970419 h 1076840"/>
              <a:gd name="connsiteX3" fmla="*/ 998002 w 5345723"/>
              <a:gd name="connsiteY3" fmla="*/ 538419 h 1076840"/>
              <a:gd name="connsiteX4" fmla="*/ 566002 w 5345723"/>
              <a:gd name="connsiteY4" fmla="*/ 106419 h 1076840"/>
              <a:gd name="connsiteX5" fmla="*/ 538420 w 5345723"/>
              <a:gd name="connsiteY5" fmla="*/ 0 h 1076840"/>
              <a:gd name="connsiteX6" fmla="*/ 5290295 w 5345723"/>
              <a:gd name="connsiteY6" fmla="*/ 0 h 1076840"/>
              <a:gd name="connsiteX7" fmla="*/ 5345723 w 5345723"/>
              <a:gd name="connsiteY7" fmla="*/ 5588 h 1076840"/>
              <a:gd name="connsiteX8" fmla="*/ 5345723 w 5345723"/>
              <a:gd name="connsiteY8" fmla="*/ 1071252 h 1076840"/>
              <a:gd name="connsiteX9" fmla="*/ 5290294 w 5345723"/>
              <a:gd name="connsiteY9" fmla="*/ 1076840 h 1076840"/>
              <a:gd name="connsiteX10" fmla="*/ 538420 w 5345723"/>
              <a:gd name="connsiteY10" fmla="*/ 1076839 h 1076840"/>
              <a:gd name="connsiteX11" fmla="*/ 10939 w 5345723"/>
              <a:gd name="connsiteY11" fmla="*/ 646929 h 1076840"/>
              <a:gd name="connsiteX12" fmla="*/ 0 w 5345723"/>
              <a:gd name="connsiteY12" fmla="*/ 538420 h 1076840"/>
              <a:gd name="connsiteX13" fmla="*/ 10939 w 5345723"/>
              <a:gd name="connsiteY13" fmla="*/ 429910 h 1076840"/>
              <a:gd name="connsiteX14" fmla="*/ 538420 w 5345723"/>
              <a:gd name="connsiteY14" fmla="*/ 0 h 10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5723" h="1076840">
                <a:moveTo>
                  <a:pt x="566002" y="106419"/>
                </a:moveTo>
                <a:cubicBezTo>
                  <a:pt x="327415" y="106419"/>
                  <a:pt x="134002" y="299832"/>
                  <a:pt x="134002" y="538419"/>
                </a:cubicBezTo>
                <a:cubicBezTo>
                  <a:pt x="134002" y="777006"/>
                  <a:pt x="327415" y="970419"/>
                  <a:pt x="566002" y="970419"/>
                </a:cubicBezTo>
                <a:cubicBezTo>
                  <a:pt x="804589" y="970419"/>
                  <a:pt x="998002" y="777006"/>
                  <a:pt x="998002" y="538419"/>
                </a:cubicBezTo>
                <a:cubicBezTo>
                  <a:pt x="998002" y="299832"/>
                  <a:pt x="804589" y="106419"/>
                  <a:pt x="566002" y="106419"/>
                </a:cubicBezTo>
                <a:close/>
                <a:moveTo>
                  <a:pt x="538420" y="0"/>
                </a:moveTo>
                <a:lnTo>
                  <a:pt x="5290295" y="0"/>
                </a:lnTo>
                <a:lnTo>
                  <a:pt x="5345723" y="5588"/>
                </a:lnTo>
                <a:lnTo>
                  <a:pt x="5345723" y="1071252"/>
                </a:lnTo>
                <a:lnTo>
                  <a:pt x="5290294" y="1076840"/>
                </a:lnTo>
                <a:lnTo>
                  <a:pt x="538420" y="1076839"/>
                </a:lnTo>
                <a:cubicBezTo>
                  <a:pt x="278229" y="1076839"/>
                  <a:pt x="61145" y="892278"/>
                  <a:pt x="10939" y="646929"/>
                </a:cubicBezTo>
                <a:lnTo>
                  <a:pt x="0" y="538420"/>
                </a:lnTo>
                <a:lnTo>
                  <a:pt x="10939" y="429910"/>
                </a:lnTo>
                <a:cubicBezTo>
                  <a:pt x="61145" y="184561"/>
                  <a:pt x="278229" y="0"/>
                  <a:pt x="538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67913" y="1100042"/>
            <a:ext cx="3752292" cy="9840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温度预测图</a:t>
            </a:r>
            <a:endParaRPr lang="en-US" altLang="zh-CN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包含</a:t>
            </a:r>
            <a:r>
              <a:rPr lang="en-US" altLang="zh-CN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2020-2000</a:t>
            </a: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年的测试集拟合效果以及未来一年的预测图像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289944" y="5144482"/>
            <a:ext cx="3330261" cy="6239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  <a:endParaRPr lang="zh-CN" altLang="en-US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511261"/>
            <a:ext cx="4787937" cy="461665"/>
            <a:chOff x="0" y="511261"/>
            <a:chExt cx="4787937" cy="461665"/>
          </a:xfrm>
        </p:grpSpPr>
        <p:sp>
          <p:nvSpPr>
            <p:cNvPr id="40" name="矩形 39"/>
            <p:cNvSpPr/>
            <p:nvPr/>
          </p:nvSpPr>
          <p:spPr>
            <a:xfrm>
              <a:off x="1110888" y="511261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以天津预测最高气温为例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681096" y="525228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11941A-E3E0-4B50-8433-94E1E7FAB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7" y="1071716"/>
            <a:ext cx="5480415" cy="2742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956AFF-F2E7-461A-9D4E-9A4542EFE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8" y="3874923"/>
            <a:ext cx="5491405" cy="274284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433A0B4D-5172-4B56-A7D6-6F0DD4420916}"/>
              </a:ext>
            </a:extLst>
          </p:cNvPr>
          <p:cNvSpPr txBox="1"/>
          <p:nvPr/>
        </p:nvSpPr>
        <p:spPr>
          <a:xfrm>
            <a:off x="7867913" y="2354930"/>
            <a:ext cx="3752292" cy="7039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Rmse</a:t>
            </a:r>
            <a:r>
              <a:rPr lang="zh-CN" altLang="en-US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拟合</a:t>
            </a:r>
            <a:endParaRPr lang="en-US" altLang="zh-CN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获取每一次树的</a:t>
            </a:r>
            <a:r>
              <a:rPr lang="en-US" altLang="zh-CN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rmse</a:t>
            </a: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E6B33FA-5A7A-4301-873F-66FF216EB604}"/>
              </a:ext>
            </a:extLst>
          </p:cNvPr>
          <p:cNvSpPr txBox="1"/>
          <p:nvPr/>
        </p:nvSpPr>
        <p:spPr>
          <a:xfrm>
            <a:off x="7867913" y="3406596"/>
            <a:ext cx="3752292" cy="7039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特征重要程度图</a:t>
            </a:r>
            <a:endParaRPr lang="en-US" altLang="zh-CN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可以看出平均值与最小值的高影响</a:t>
            </a:r>
            <a:endParaRPr lang="en-US" altLang="zh-CN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6B7C10-C50F-4914-BBF1-FB2D46B7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315" y="4525753"/>
            <a:ext cx="4786787" cy="2104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progress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4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DCA4A-2B36-4603-9B10-BB3B6CE1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实际项目进程甘特图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91F0ADD-1021-4681-8EA4-C6508E637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75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9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>
            <a:off x="2683477" y="3228032"/>
            <a:ext cx="1722955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4196286" y="3228031"/>
            <a:ext cx="1722955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5689239" y="3228034"/>
            <a:ext cx="1723997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7192638" y="3228034"/>
            <a:ext cx="1723997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8686633" y="3228032"/>
            <a:ext cx="1191848" cy="1727133"/>
          </a:xfrm>
          <a:custGeom>
            <a:avLst/>
            <a:gdLst>
              <a:gd name="T0" fmla="*/ 0 w 482"/>
              <a:gd name="T1" fmla="*/ 0 h 696"/>
              <a:gd name="T2" fmla="*/ 0 w 482"/>
              <a:gd name="T3" fmla="*/ 223 h 696"/>
              <a:gd name="T4" fmla="*/ 0 w 482"/>
              <a:gd name="T5" fmla="*/ 223 h 696"/>
              <a:gd name="T6" fmla="*/ 125 w 482"/>
              <a:gd name="T7" fmla="*/ 348 h 696"/>
              <a:gd name="T8" fmla="*/ 0 w 482"/>
              <a:gd name="T9" fmla="*/ 473 h 696"/>
              <a:gd name="T10" fmla="*/ 0 w 482"/>
              <a:gd name="T11" fmla="*/ 473 h 696"/>
              <a:gd name="T12" fmla="*/ 0 w 482"/>
              <a:gd name="T13" fmla="*/ 696 h 696"/>
              <a:gd name="T14" fmla="*/ 388 w 482"/>
              <a:gd name="T15" fmla="*/ 441 h 696"/>
              <a:gd name="T16" fmla="*/ 482 w 482"/>
              <a:gd name="T17" fmla="*/ 348 h 696"/>
              <a:gd name="T18" fmla="*/ 388 w 482"/>
              <a:gd name="T19" fmla="*/ 255 h 696"/>
              <a:gd name="T20" fmla="*/ 0 w 482"/>
              <a:gd name="T2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696"/>
                  <a:pt x="380" y="441"/>
                  <a:pt x="388" y="441"/>
                </a:cubicBezTo>
                <a:cubicBezTo>
                  <a:pt x="440" y="441"/>
                  <a:pt x="482" y="400"/>
                  <a:pt x="482" y="348"/>
                </a:cubicBezTo>
                <a:cubicBezTo>
                  <a:pt x="482" y="296"/>
                  <a:pt x="440" y="255"/>
                  <a:pt x="388" y="255"/>
                </a:cubicBezTo>
                <a:cubicBezTo>
                  <a:pt x="380" y="255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9561699" y="3861596"/>
            <a:ext cx="316781" cy="461057"/>
          </a:xfrm>
          <a:custGeom>
            <a:avLst/>
            <a:gdLst>
              <a:gd name="T0" fmla="*/ 34 w 128"/>
              <a:gd name="T1" fmla="*/ 186 h 186"/>
              <a:gd name="T2" fmla="*/ 128 w 128"/>
              <a:gd name="T3" fmla="*/ 93 h 186"/>
              <a:gd name="T4" fmla="*/ 34 w 128"/>
              <a:gd name="T5" fmla="*/ 0 h 186"/>
              <a:gd name="T6" fmla="*/ 0 w 128"/>
              <a:gd name="T7" fmla="*/ 93 h 186"/>
              <a:gd name="T8" fmla="*/ 34 w 128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86">
                <a:moveTo>
                  <a:pt x="34" y="186"/>
                </a:moveTo>
                <a:cubicBezTo>
                  <a:pt x="86" y="186"/>
                  <a:pt x="128" y="145"/>
                  <a:pt x="128" y="93"/>
                </a:cubicBezTo>
                <a:cubicBezTo>
                  <a:pt x="128" y="41"/>
                  <a:pt x="86" y="0"/>
                  <a:pt x="34" y="0"/>
                </a:cubicBezTo>
                <a:cubicBezTo>
                  <a:pt x="30" y="0"/>
                  <a:pt x="0" y="46"/>
                  <a:pt x="0" y="93"/>
                </a:cubicBezTo>
                <a:cubicBezTo>
                  <a:pt x="0" y="140"/>
                  <a:pt x="30" y="186"/>
                  <a:pt x="34" y="18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27725" y="3906142"/>
            <a:ext cx="435507" cy="416511"/>
            <a:chOff x="1004888" y="993775"/>
            <a:chExt cx="2438400" cy="2332038"/>
          </a:xfrm>
          <a:solidFill>
            <a:srgbClr val="12192D"/>
          </a:solidFill>
        </p:grpSpPr>
        <p:sp>
          <p:nvSpPr>
            <p:cNvPr id="1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任意多边形 1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81877" y="3921208"/>
            <a:ext cx="582225" cy="442379"/>
            <a:chOff x="4268086" y="4221191"/>
            <a:chExt cx="509646" cy="387231"/>
          </a:xfrm>
          <a:solidFill>
            <a:srgbClr val="12192D"/>
          </a:solidFill>
        </p:grpSpPr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4596" y="3822825"/>
            <a:ext cx="378161" cy="483623"/>
            <a:chOff x="1605186" y="572440"/>
            <a:chExt cx="563562" cy="720725"/>
          </a:xfrm>
          <a:solidFill>
            <a:srgbClr val="12192D"/>
          </a:solidFill>
        </p:grpSpPr>
        <p:sp>
          <p:nvSpPr>
            <p:cNvPr id="21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4832528" y="3857945"/>
            <a:ext cx="417861" cy="467307"/>
            <a:chOff x="5999255" y="3275006"/>
            <a:chExt cx="402656" cy="450303"/>
          </a:xfrm>
          <a:solidFill>
            <a:srgbClr val="12192D"/>
          </a:solidFill>
          <a:effectLst/>
        </p:grpSpPr>
        <p:sp>
          <p:nvSpPr>
            <p:cNvPr id="25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5400000">
            <a:off x="3051161" y="2951290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rot="5400000">
            <a:off x="7547957" y="5186057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rot="5400000">
            <a:off x="4539021" y="5186057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5400000">
            <a:off x="5985022" y="2951290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15381" y="1700992"/>
            <a:ext cx="2895705" cy="786124"/>
            <a:chOff x="2918244" y="2276152"/>
            <a:chExt cx="2895705" cy="786123"/>
          </a:xfrm>
        </p:grpSpPr>
        <p:sp>
          <p:nvSpPr>
            <p:cNvPr id="39" name="文本框 38"/>
            <p:cNvSpPr txBox="1"/>
            <p:nvPr/>
          </p:nvSpPr>
          <p:spPr>
            <a:xfrm>
              <a:off x="2918244" y="2276152"/>
              <a:ext cx="99257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</a:t>
              </a:r>
              <a:r>
                <a:rPr lang="en-US" altLang="zh-CN" sz="14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6.29~7.1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023161" y="2571180"/>
              <a:ext cx="2790788" cy="491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配置环境（拖后整体进度）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获取北京数据并清洗北京数据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219494" y="1592394"/>
            <a:ext cx="2895705" cy="996182"/>
            <a:chOff x="2918244" y="2276152"/>
            <a:chExt cx="2895705" cy="996181"/>
          </a:xfrm>
        </p:grpSpPr>
        <p:sp>
          <p:nvSpPr>
            <p:cNvPr id="42" name="文本框 41"/>
            <p:cNvSpPr txBox="1"/>
            <p:nvPr/>
          </p:nvSpPr>
          <p:spPr>
            <a:xfrm>
              <a:off x="2918244" y="2276152"/>
              <a:ext cx="88036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7.6~7.9</a:t>
              </a:r>
              <a:endPara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023161" y="2571180"/>
              <a:ext cx="2790788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前端 继续设计登录，注册等界面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UI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后端精进模型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，学习用</a:t>
              </a:r>
              <a:r>
                <a:rPr lang="en-US" altLang="zh-CN" sz="105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websocket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和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Flask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两种技术同时架构界面和对接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86585" y="5570076"/>
            <a:ext cx="2895705" cy="1206239"/>
            <a:chOff x="2918244" y="2276152"/>
            <a:chExt cx="2895705" cy="1206238"/>
          </a:xfrm>
        </p:grpSpPr>
        <p:sp>
          <p:nvSpPr>
            <p:cNvPr id="45" name="文本框 44"/>
            <p:cNvSpPr txBox="1"/>
            <p:nvPr/>
          </p:nvSpPr>
          <p:spPr>
            <a:xfrm>
              <a:off x="2918244" y="2276152"/>
              <a:ext cx="88036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7.2~7.5</a:t>
              </a:r>
              <a:endPara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023161" y="2571180"/>
              <a:ext cx="2790788" cy="911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前端后端分开学习并实现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前端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学习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html5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r>
                <a:rPr lang="en-US" altLang="zh-CN" sz="105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js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r>
                <a:rPr lang="en-US" altLang="zh-CN" sz="105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css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，并做出初版页面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后端 学习模型，网络连接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7.5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对接前后程序，第一次迭代完成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82783" y="5737756"/>
            <a:ext cx="2895705" cy="996182"/>
            <a:chOff x="2918244" y="2276152"/>
            <a:chExt cx="2895705" cy="996181"/>
          </a:xfrm>
        </p:grpSpPr>
        <p:sp>
          <p:nvSpPr>
            <p:cNvPr id="48" name="文本框 47"/>
            <p:cNvSpPr txBox="1"/>
            <p:nvPr/>
          </p:nvSpPr>
          <p:spPr>
            <a:xfrm>
              <a:off x="2918244" y="2276152"/>
              <a:ext cx="1091966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</a:t>
              </a:r>
              <a:r>
                <a:rPr lang="en-US" altLang="zh-CN" sz="14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7.10~7.11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023161" y="2571180"/>
              <a:ext cx="2790788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完成权限管理，用户管理，部门管理等支线任务，并优化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UI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7.11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晚 完成第三次迭代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51" name="矩形 50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项目进程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6AB50-BB70-4209-B5BE-81B5D052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两次迭代中的进步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05A9FA-1EE8-4EB7-ACDE-AB4AB5A1A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61266"/>
              </p:ext>
            </p:extLst>
          </p:nvPr>
        </p:nvGraphicFramePr>
        <p:xfrm>
          <a:off x="838198" y="1498862"/>
          <a:ext cx="10515600" cy="4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46588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883188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61233874"/>
                    </a:ext>
                  </a:extLst>
                </a:gridCol>
              </a:tblGrid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提升方面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第一次迭代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第二次迭代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194797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数据存储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Cookies</a:t>
                      </a:r>
                      <a:r>
                        <a:rPr lang="zh-CN" sz="2000" kern="0">
                          <a:effectLst/>
                        </a:rPr>
                        <a:t>实现数据存储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本地数据库</a:t>
                      </a:r>
                      <a:r>
                        <a:rPr lang="en-US" sz="2000" kern="0">
                          <a:effectLst/>
                        </a:rPr>
                        <a:t>MySQL</a:t>
                      </a:r>
                      <a:r>
                        <a:rPr lang="zh-CN" sz="2000" kern="0">
                          <a:effectLst/>
                        </a:rPr>
                        <a:t>数据存储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37455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模型提升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ARIMA</a:t>
                      </a:r>
                      <a:r>
                        <a:rPr lang="zh-CN" sz="2000" kern="0">
                          <a:effectLst/>
                        </a:rPr>
                        <a:t>模型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Fbprophet</a:t>
                      </a:r>
                      <a:r>
                        <a:rPr lang="zh-CN" sz="2000" kern="0">
                          <a:effectLst/>
                        </a:rPr>
                        <a:t>、</a:t>
                      </a:r>
                      <a:r>
                        <a:rPr lang="en-US" sz="2000" kern="0">
                          <a:effectLst/>
                        </a:rPr>
                        <a:t>XGboost</a:t>
                      </a:r>
                      <a:r>
                        <a:rPr lang="zh-CN" sz="2000" kern="0">
                          <a:effectLst/>
                        </a:rPr>
                        <a:t>模型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447130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数据支撑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支持单一城市</a:t>
                      </a:r>
                      <a:r>
                        <a:rPr lang="en-US" sz="2000" kern="0">
                          <a:effectLst/>
                        </a:rPr>
                        <a:t>—</a:t>
                      </a:r>
                      <a:r>
                        <a:rPr lang="zh-CN" sz="2000" kern="0">
                          <a:effectLst/>
                        </a:rPr>
                        <a:t>北京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支持中国大多数城市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574051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公网投放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本地运行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公网运行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558074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用户管理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登录注册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权限管理和用户管理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320529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UI</a:t>
                      </a:r>
                      <a:r>
                        <a:rPr lang="zh-CN" sz="2000" kern="0">
                          <a:effectLst/>
                        </a:rPr>
                        <a:t>美化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简单界面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界面升级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319231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连接技术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Socket-</a:t>
                      </a:r>
                      <a:r>
                        <a:rPr lang="zh-CN" sz="2000" kern="0">
                          <a:effectLst/>
                        </a:rPr>
                        <a:t>连接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Websocket+Flask</a:t>
                      </a:r>
                      <a:r>
                        <a:rPr lang="zh-CN" sz="2000" kern="0" dirty="0">
                          <a:effectLst/>
                        </a:rPr>
                        <a:t>实现双线连接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97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87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05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系统使用手册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System User Manual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0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/>
        </p:nvSpPr>
        <p:spPr>
          <a:xfrm>
            <a:off x="1151834" y="2345230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1151833" y="3386978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1151833" y="4428726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415903" y="1416206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1151834" y="1303482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415903" y="2457953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415903" y="3499701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415903" y="4541449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67364" y="2553484"/>
            <a:ext cx="573932" cy="436075"/>
            <a:chOff x="4268086" y="4221191"/>
            <a:chExt cx="509646" cy="387231"/>
          </a:xfrm>
          <a:solidFill>
            <a:srgbClr val="12192D"/>
          </a:solidFill>
          <a:effectLst/>
        </p:grpSpPr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83468" y="4608880"/>
            <a:ext cx="335319" cy="428831"/>
            <a:chOff x="1605186" y="572440"/>
            <a:chExt cx="563562" cy="720725"/>
          </a:xfrm>
          <a:solidFill>
            <a:srgbClr val="12192D"/>
          </a:solidFill>
          <a:effectLst/>
        </p:grpSpPr>
        <p:sp>
          <p:nvSpPr>
            <p:cNvPr id="21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58913" y="3621996"/>
            <a:ext cx="384428" cy="380463"/>
            <a:chOff x="6967126" y="4092464"/>
            <a:chExt cx="453105" cy="448433"/>
          </a:xfrm>
          <a:solidFill>
            <a:srgbClr val="12192D"/>
          </a:solidFill>
          <a:effectLst/>
        </p:grpSpPr>
        <p:sp>
          <p:nvSpPr>
            <p:cNvPr id="25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30779" y="1527563"/>
            <a:ext cx="447105" cy="427603"/>
            <a:chOff x="1004888" y="993775"/>
            <a:chExt cx="2438400" cy="2332038"/>
          </a:xfrm>
          <a:solidFill>
            <a:srgbClr val="12192D"/>
          </a:solidFill>
          <a:effectLst/>
        </p:grpSpPr>
        <p:sp>
          <p:nvSpPr>
            <p:cNvPr id="28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任意多边形 28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686022" y="1528775"/>
            <a:ext cx="15199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开发部门</a:t>
            </a: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开发者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71954" y="2581620"/>
            <a:ext cx="15199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管理部门</a:t>
            </a: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管理者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71954" y="3621995"/>
            <a:ext cx="15199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审查部门</a:t>
            </a: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审查者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67154" y="4654017"/>
            <a:ext cx="171837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系统用户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385527" y="1346601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385527" y="2394761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385527" y="3447593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5385527" y="4479614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59832" y="1481004"/>
            <a:ext cx="412165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开发人员，登录后进入权限管理界面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可以管理所有身份的权限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48753" y="2533554"/>
            <a:ext cx="412165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系统的管理人员，可以查看所有系统内用户信息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对于每个用户有增删改查的权限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9750" y="3574891"/>
            <a:ext cx="412165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系统的审查人员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可以查看所有用户信息，但无权更改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59832" y="4600172"/>
            <a:ext cx="4121658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可以使用系统的天气</a:t>
            </a:r>
            <a:r>
              <a:rPr lang="zh-CN" altLang="en-US"/>
              <a:t>预测功能</a:t>
            </a:r>
            <a:endParaRPr lang="en-US" altLang="zh-CN" dirty="0"/>
          </a:p>
          <a:p>
            <a:r>
              <a:rPr lang="zh-CN" altLang="en-US"/>
              <a:t>账号</a:t>
            </a:r>
            <a:r>
              <a:rPr lang="zh-CN" altLang="en-US" dirty="0"/>
              <a:t>密码被系统保存，身份接受管理</a:t>
            </a:r>
            <a:r>
              <a:rPr lang="zh-CN" altLang="en-US"/>
              <a:t>层管理</a:t>
            </a:r>
            <a:endParaRPr lang="en-US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43" name="矩形 4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系统使用手册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六边形 44">
            <a:extLst>
              <a:ext uri="{FF2B5EF4-FFF2-40B4-BE49-F238E27FC236}">
                <a16:creationId xmlns:a16="http://schemas.microsoft.com/office/drawing/2014/main" id="{64B34A9A-7BC9-4AAA-AD46-5A65047C5443}"/>
              </a:ext>
            </a:extLst>
          </p:cNvPr>
          <p:cNvSpPr/>
          <p:nvPr/>
        </p:nvSpPr>
        <p:spPr>
          <a:xfrm>
            <a:off x="1110888" y="5533548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任意多边形 15">
            <a:extLst>
              <a:ext uri="{FF2B5EF4-FFF2-40B4-BE49-F238E27FC236}">
                <a16:creationId xmlns:a16="http://schemas.microsoft.com/office/drawing/2014/main" id="{21ED8609-C082-4035-823D-567F81CD16AB}"/>
              </a:ext>
            </a:extLst>
          </p:cNvPr>
          <p:cNvSpPr/>
          <p:nvPr/>
        </p:nvSpPr>
        <p:spPr>
          <a:xfrm>
            <a:off x="3374958" y="5646271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01B79A9-EFF2-4B79-89D9-717D5D8578BC}"/>
              </a:ext>
            </a:extLst>
          </p:cNvPr>
          <p:cNvGrpSpPr/>
          <p:nvPr/>
        </p:nvGrpSpPr>
        <p:grpSpPr>
          <a:xfrm>
            <a:off x="2142523" y="5713702"/>
            <a:ext cx="335319" cy="428831"/>
            <a:chOff x="1605186" y="572440"/>
            <a:chExt cx="563562" cy="720725"/>
          </a:xfrm>
          <a:solidFill>
            <a:srgbClr val="12192D"/>
          </a:solidFill>
          <a:effectLst/>
        </p:grpSpPr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1A25684E-520D-44B1-B023-180A93546FBC}"/>
                </a:ext>
              </a:extLst>
            </p:cNvPr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19E9E2BF-35DB-4F0D-AFBC-EEF30763A78D}"/>
                </a:ext>
              </a:extLst>
            </p:cNvPr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D6351F4B-C4DC-4673-8AFA-7CE4D3BE2C37}"/>
                </a:ext>
              </a:extLst>
            </p:cNvPr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485ED0FC-E8C3-4E47-B43C-5C0D80FA63F6}"/>
              </a:ext>
            </a:extLst>
          </p:cNvPr>
          <p:cNvSpPr/>
          <p:nvPr/>
        </p:nvSpPr>
        <p:spPr>
          <a:xfrm>
            <a:off x="3626209" y="5758839"/>
            <a:ext cx="171837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游客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53" name="任意多边形 36">
            <a:extLst>
              <a:ext uri="{FF2B5EF4-FFF2-40B4-BE49-F238E27FC236}">
                <a16:creationId xmlns:a16="http://schemas.microsoft.com/office/drawing/2014/main" id="{117A7353-0D05-44D9-B419-2D0702D90C2B}"/>
              </a:ext>
            </a:extLst>
          </p:cNvPr>
          <p:cNvSpPr/>
          <p:nvPr/>
        </p:nvSpPr>
        <p:spPr>
          <a:xfrm>
            <a:off x="5344582" y="5584436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4C1111-2940-48FD-8107-27E2D146DC94}"/>
              </a:ext>
            </a:extLst>
          </p:cNvPr>
          <p:cNvSpPr txBox="1"/>
          <p:nvPr/>
        </p:nvSpPr>
        <p:spPr>
          <a:xfrm>
            <a:off x="5818887" y="5704994"/>
            <a:ext cx="41216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无权查看天气</a:t>
            </a:r>
            <a:endParaRPr lang="en-US" altLang="zh-CN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可以预览系统的使用图</a:t>
            </a:r>
            <a:endParaRPr lang="en-US" altLang="zh-CN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4698" y="720335"/>
            <a:ext cx="310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 录</a:t>
            </a:r>
          </a:p>
        </p:txBody>
      </p:sp>
      <p:sp>
        <p:nvSpPr>
          <p:cNvPr id="3" name="矩形 2"/>
          <p:cNvSpPr/>
          <p:nvPr/>
        </p:nvSpPr>
        <p:spPr>
          <a:xfrm>
            <a:off x="5744129" y="25843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粗黑简体" panose="02000000000000000000" pitchFamily="2" charset="-122"/>
              </a:rPr>
              <a:t>项目概述</a:t>
            </a:r>
            <a:endParaRPr lang="zh-CN" altLang="en-US" sz="3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4130" y="357151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粗黑简体" panose="02000000000000000000" pitchFamily="2" charset="-122"/>
              </a:rPr>
              <a:t>成员分工</a:t>
            </a:r>
            <a:endParaRPr lang="zh-CN" altLang="en-US" sz="3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2044" y="4592857"/>
            <a:ext cx="1989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粗黑简体" panose="02000000000000000000" pitchFamily="2" charset="-122"/>
              </a:rPr>
              <a:t>项目设计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9195796" y="355786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方正兰亭粗黑简体" panose="02000000000000000000" pitchFamily="2" charset="-122"/>
              </a:rPr>
              <a:t>项目进程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657777" y="288940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71425" y="3915413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78137" y="4926188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43457" y="3907887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04042" y="2545625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4042" y="3479179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9348" y="4501891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64196" y="3479179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831305"/>
            <a:ext cx="112321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61900" y="0"/>
            <a:ext cx="0" cy="7642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61900" y="2457003"/>
            <a:ext cx="0" cy="4392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59853" y="1913925"/>
            <a:ext cx="223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149969-45C3-4E71-AA17-FA71CB0AD6A6}"/>
              </a:ext>
            </a:extLst>
          </p:cNvPr>
          <p:cNvSpPr/>
          <p:nvPr/>
        </p:nvSpPr>
        <p:spPr>
          <a:xfrm>
            <a:off x="9215818" y="459007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方正兰亭粗黑简体" panose="02000000000000000000" pitchFamily="2" charset="-122"/>
              </a:rPr>
              <a:t>系统使用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6C826E-0E10-453D-A92F-51ED6C2A630B}"/>
              </a:ext>
            </a:extLst>
          </p:cNvPr>
          <p:cNvCxnSpPr/>
          <p:nvPr/>
        </p:nvCxnSpPr>
        <p:spPr>
          <a:xfrm>
            <a:off x="8163479" y="4940095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409DD73-05C0-4861-8E3F-CDA8C7220899}"/>
              </a:ext>
            </a:extLst>
          </p:cNvPr>
          <p:cNvSpPr/>
          <p:nvPr/>
        </p:nvSpPr>
        <p:spPr>
          <a:xfrm>
            <a:off x="7484218" y="4511387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B9261F-8EDC-4204-9600-200D22FF98E8}"/>
              </a:ext>
            </a:extLst>
          </p:cNvPr>
          <p:cNvSpPr/>
          <p:nvPr/>
        </p:nvSpPr>
        <p:spPr>
          <a:xfrm>
            <a:off x="9225950" y="563157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方正兰亭粗黑简体" panose="02000000000000000000" pitchFamily="2" charset="-122"/>
              </a:rPr>
              <a:t>项目演示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1B8380D-E534-4E46-A15A-14A3EB9E5EC4}"/>
              </a:ext>
            </a:extLst>
          </p:cNvPr>
          <p:cNvCxnSpPr/>
          <p:nvPr/>
        </p:nvCxnSpPr>
        <p:spPr>
          <a:xfrm>
            <a:off x="8173611" y="5981599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6DA370F-69DD-4065-8B04-093FEC330BA9}"/>
              </a:ext>
            </a:extLst>
          </p:cNvPr>
          <p:cNvSpPr/>
          <p:nvPr/>
        </p:nvSpPr>
        <p:spPr>
          <a:xfrm>
            <a:off x="7494350" y="5552891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135DA-C8AA-460F-8850-7AAB174E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主要页面跳转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实现流程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D98E66-A111-4545-8D66-E928E033E4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509" y="1690688"/>
            <a:ext cx="6174556" cy="5000920"/>
          </a:xfrm>
          <a:prstGeom prst="rect">
            <a:avLst/>
          </a:prstGeom>
        </p:spPr>
      </p:pic>
      <p:grpSp>
        <p:nvGrpSpPr>
          <p:cNvPr id="5" name="画布 61">
            <a:extLst>
              <a:ext uri="{FF2B5EF4-FFF2-40B4-BE49-F238E27FC236}">
                <a16:creationId xmlns:a16="http://schemas.microsoft.com/office/drawing/2014/main" id="{1755F5C2-E0F6-49B2-985A-C2EB1C70F6FF}"/>
              </a:ext>
            </a:extLst>
          </p:cNvPr>
          <p:cNvGrpSpPr/>
          <p:nvPr/>
        </p:nvGrpSpPr>
        <p:grpSpPr>
          <a:xfrm>
            <a:off x="121757" y="2687376"/>
            <a:ext cx="5274310" cy="2143125"/>
            <a:chOff x="0" y="0"/>
            <a:chExt cx="5274310" cy="21431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7F09BC-9BED-4750-87E1-072E4DCF4CFD}"/>
                </a:ext>
              </a:extLst>
            </p:cNvPr>
            <p:cNvSpPr/>
            <p:nvPr/>
          </p:nvSpPr>
          <p:spPr>
            <a:xfrm>
              <a:off x="0" y="0"/>
              <a:ext cx="5274310" cy="2143125"/>
            </a:xfrm>
            <a:prstGeom prst="rect">
              <a:avLst/>
            </a:prstGeom>
          </p:spPr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714BEF-EF83-4574-88FA-B8E57F823C21}"/>
                </a:ext>
              </a:extLst>
            </p:cNvPr>
            <p:cNvSpPr/>
            <p:nvPr/>
          </p:nvSpPr>
          <p:spPr>
            <a:xfrm>
              <a:off x="533400" y="685800"/>
              <a:ext cx="733425" cy="3714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导航页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A679F8-B8FE-44F6-A870-E86AC53B0795}"/>
                </a:ext>
              </a:extLst>
            </p:cNvPr>
            <p:cNvSpPr/>
            <p:nvPr/>
          </p:nvSpPr>
          <p:spPr>
            <a:xfrm>
              <a:off x="1571625" y="1038224"/>
              <a:ext cx="49530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登陆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B6DCC6-8C68-4501-99AD-D1132389818B}"/>
                </a:ext>
              </a:extLst>
            </p:cNvPr>
            <p:cNvSpPr/>
            <p:nvPr/>
          </p:nvSpPr>
          <p:spPr>
            <a:xfrm>
              <a:off x="1571625" y="428625"/>
              <a:ext cx="495300" cy="266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注册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26595418-FDA2-4F79-B3F6-A92C627922D6}"/>
                </a:ext>
              </a:extLst>
            </p:cNvPr>
            <p:cNvCxnSpPr>
              <a:stCxn id="7" idx="0"/>
              <a:endCxn id="9" idx="1"/>
            </p:cNvCxnSpPr>
            <p:nvPr/>
          </p:nvCxnSpPr>
          <p:spPr>
            <a:xfrm rot="5400000" flipH="1" flipV="1">
              <a:off x="1173957" y="288132"/>
              <a:ext cx="123825" cy="6715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5104AA0-567F-4D3A-9060-0ECCD22651C6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 rot="16200000" flipH="1">
              <a:off x="1173957" y="783431"/>
              <a:ext cx="123824" cy="6715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B460B3D-A6A1-4602-BFFC-6F6B57924749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>
              <a:off x="1819275" y="695325"/>
              <a:ext cx="0" cy="34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D10E75-842D-4969-B889-7BF6D32E604F}"/>
                </a:ext>
              </a:extLst>
            </p:cNvPr>
            <p:cNvSpPr/>
            <p:nvPr/>
          </p:nvSpPr>
          <p:spPr>
            <a:xfrm>
              <a:off x="2695575" y="466725"/>
              <a:ext cx="78105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天气预测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18789AF-64E9-4A75-A854-8598D5157CB7}"/>
                </a:ext>
              </a:extLst>
            </p:cNvPr>
            <p:cNvSpPr/>
            <p:nvPr/>
          </p:nvSpPr>
          <p:spPr>
            <a:xfrm>
              <a:off x="2676525" y="1038222"/>
              <a:ext cx="78105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用户管理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FCBC34C-35CB-463D-A0D3-315BF37A636C}"/>
                </a:ext>
              </a:extLst>
            </p:cNvPr>
            <p:cNvSpPr/>
            <p:nvPr/>
          </p:nvSpPr>
          <p:spPr>
            <a:xfrm>
              <a:off x="2686050" y="1552575"/>
              <a:ext cx="78105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权限管理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4CA5B3D-BA9C-4429-9F86-B4BA21D21EB3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066925" y="1181097"/>
              <a:ext cx="6096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B8F2B09E-6086-4BFC-8CC4-62BEE9A7C8C5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066925" y="1181099"/>
              <a:ext cx="619125" cy="5143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8F6D288-9ED7-4D18-8B1E-6F1C7DE28AFB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 flipV="1">
              <a:off x="2066925" y="609600"/>
              <a:ext cx="628650" cy="5714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1EE6E3-DC98-41B7-9A78-2199B2A33B5C}"/>
                </a:ext>
              </a:extLst>
            </p:cNvPr>
            <p:cNvSpPr/>
            <p:nvPr/>
          </p:nvSpPr>
          <p:spPr>
            <a:xfrm>
              <a:off x="3924300" y="485775"/>
              <a:ext cx="771525" cy="285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选择省份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0CA5C7-93C4-4009-89F6-2F3317AF445E}"/>
                </a:ext>
              </a:extLst>
            </p:cNvPr>
            <p:cNvSpPr/>
            <p:nvPr/>
          </p:nvSpPr>
          <p:spPr>
            <a:xfrm>
              <a:off x="3933825" y="1552575"/>
              <a:ext cx="771526" cy="31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天气展示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0213F73-F55F-4AF6-BEFB-854F213E1FF3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3476625" y="609600"/>
              <a:ext cx="447675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77A8D75-420D-4E2C-B921-2805830B2FE7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4310063" y="771525"/>
              <a:ext cx="9525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25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D20B-1F26-40CB-BE55-221BF00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部门管理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F62728-F458-480E-8385-3F4CD4C0CD16}"/>
              </a:ext>
            </a:extLst>
          </p:cNvPr>
          <p:cNvSpPr txBox="1"/>
          <p:nvPr/>
        </p:nvSpPr>
        <p:spPr>
          <a:xfrm>
            <a:off x="2516957" y="1461155"/>
            <a:ext cx="681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拥有此权限的人可以对于系统内的用户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部门进行增删改查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但对于企业审查者来说，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只有查看信息的权利而没有更改信息的权利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实例界面：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6871B9E-287A-4343-8897-137D2F8A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957" y="3062502"/>
            <a:ext cx="6815579" cy="3106469"/>
          </a:xfrm>
        </p:spPr>
      </p:pic>
    </p:spTree>
    <p:extLst>
      <p:ext uri="{BB962C8B-B14F-4D97-AF65-F5344CB8AC3E}">
        <p14:creationId xmlns:p14="http://schemas.microsoft.com/office/powerpoint/2010/main" val="229352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D20B-1F26-40CB-BE55-221BF00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权限管理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D79DA6-D9E0-4C2B-8E52-EAB218FC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95835"/>
            <a:ext cx="10515600" cy="22922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F62728-F458-480E-8385-3F4CD4C0CD16}"/>
              </a:ext>
            </a:extLst>
          </p:cNvPr>
          <p:cNvSpPr txBox="1"/>
          <p:nvPr/>
        </p:nvSpPr>
        <p:spPr>
          <a:xfrm>
            <a:off x="2516957" y="1461155"/>
            <a:ext cx="6815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本系统按照相应功能设置权限点：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用户管理：对于系统用户的增删改查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查询天气：对于天气系统的使用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权限管理：对于权限的掌握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修改密码：对于自己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他人账户密码的修改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实例界面：</a:t>
            </a:r>
          </a:p>
        </p:txBody>
      </p:sp>
    </p:spTree>
    <p:extLst>
      <p:ext uri="{BB962C8B-B14F-4D97-AF65-F5344CB8AC3E}">
        <p14:creationId xmlns:p14="http://schemas.microsoft.com/office/powerpoint/2010/main" val="279678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060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868590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presentation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3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07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060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868590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summary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78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/>
          <p:nvPr/>
        </p:nvSpPr>
        <p:spPr>
          <a:xfrm>
            <a:off x="1652764" y="4007383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4" name="Group 33"/>
          <p:cNvGrpSpPr/>
          <p:nvPr/>
        </p:nvGrpSpPr>
        <p:grpSpPr>
          <a:xfrm>
            <a:off x="1904664" y="4232076"/>
            <a:ext cx="354280" cy="378189"/>
            <a:chOff x="8342313" y="10972800"/>
            <a:chExt cx="1293813" cy="1381125"/>
          </a:xfrm>
          <a:solidFill>
            <a:srgbClr val="12192D"/>
          </a:solidFill>
          <a:effectLst/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Oval 5"/>
          <p:cNvSpPr/>
          <p:nvPr/>
        </p:nvSpPr>
        <p:spPr>
          <a:xfrm>
            <a:off x="1749280" y="2352164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" name="Group 37"/>
          <p:cNvGrpSpPr/>
          <p:nvPr/>
        </p:nvGrpSpPr>
        <p:grpSpPr>
          <a:xfrm>
            <a:off x="1988575" y="2585245"/>
            <a:ext cx="379493" cy="331676"/>
            <a:chOff x="8296275" y="8293096"/>
            <a:chExt cx="1385888" cy="1211261"/>
          </a:xfrm>
          <a:solidFill>
            <a:srgbClr val="12192D"/>
          </a:solidFill>
          <a:effectLst/>
        </p:grpSpPr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" name="Oval 16"/>
          <p:cNvSpPr/>
          <p:nvPr/>
        </p:nvSpPr>
        <p:spPr>
          <a:xfrm>
            <a:off x="6452451" y="2341904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3" name="Group 40"/>
          <p:cNvGrpSpPr/>
          <p:nvPr/>
        </p:nvGrpSpPr>
        <p:grpSpPr>
          <a:xfrm>
            <a:off x="6696669" y="2581070"/>
            <a:ext cx="378189" cy="319504"/>
            <a:chOff x="13828713" y="2805113"/>
            <a:chExt cx="1381125" cy="1166812"/>
          </a:xfrm>
          <a:solidFill>
            <a:srgbClr val="12192D"/>
          </a:solidFill>
          <a:effectLst/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5" name="Oval 22"/>
          <p:cNvSpPr/>
          <p:nvPr/>
        </p:nvSpPr>
        <p:spPr>
          <a:xfrm>
            <a:off x="6496423" y="4007383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Group 44"/>
          <p:cNvGrpSpPr/>
          <p:nvPr/>
        </p:nvGrpSpPr>
        <p:grpSpPr>
          <a:xfrm>
            <a:off x="6722302" y="4248595"/>
            <a:ext cx="400795" cy="345151"/>
            <a:chOff x="2727325" y="-39687"/>
            <a:chExt cx="1463675" cy="1260475"/>
          </a:xfrm>
          <a:solidFill>
            <a:srgbClr val="12192D"/>
          </a:solidFill>
          <a:effectLst/>
        </p:grpSpPr>
        <p:sp>
          <p:nvSpPr>
            <p:cNvPr id="38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Freeform 21"/>
            <p:cNvSpPr/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911643" y="2771913"/>
            <a:ext cx="28794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前端主要学习了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1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1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等技术，对网页前端架构有初步了解</a:t>
            </a: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后端主要学习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语言，对于数据库和</a:t>
            </a:r>
            <a:r>
              <a:rPr lang="en-US" altLang="zh-CN" sz="11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flask&amp;websocket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网络连接技术有所了解</a:t>
            </a:r>
          </a:p>
        </p:txBody>
      </p:sp>
      <p:sp>
        <p:nvSpPr>
          <p:cNvPr id="42" name="矩形 41"/>
          <p:cNvSpPr/>
          <p:nvPr/>
        </p:nvSpPr>
        <p:spPr>
          <a:xfrm>
            <a:off x="2911642" y="2396762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学习技术</a:t>
            </a:r>
          </a:p>
        </p:txBody>
      </p:sp>
      <p:sp>
        <p:nvSpPr>
          <p:cNvPr id="47" name="矩形 46"/>
          <p:cNvSpPr/>
          <p:nvPr/>
        </p:nvSpPr>
        <p:spPr>
          <a:xfrm>
            <a:off x="2783566" y="4342519"/>
            <a:ext cx="2879413" cy="510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在每个人分工不同，所涉及领域不同的情况下，小组成员经常沟通十分有效</a:t>
            </a:r>
          </a:p>
        </p:txBody>
      </p:sp>
      <p:sp>
        <p:nvSpPr>
          <p:cNvPr id="48" name="矩形 47"/>
          <p:cNvSpPr/>
          <p:nvPr/>
        </p:nvSpPr>
        <p:spPr>
          <a:xfrm>
            <a:off x="2783565" y="3967369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学会组内沟通</a:t>
            </a:r>
          </a:p>
        </p:txBody>
      </p:sp>
      <p:sp>
        <p:nvSpPr>
          <p:cNvPr id="64" name="矩形 63"/>
          <p:cNvSpPr/>
          <p:nvPr/>
        </p:nvSpPr>
        <p:spPr>
          <a:xfrm>
            <a:off x="7550920" y="2677039"/>
            <a:ext cx="2879413" cy="73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在大多数技术不了解的情况下，组内成员各司其职，借用浏览器和搜索引擎，主动学习并应用于实践。</a:t>
            </a:r>
          </a:p>
        </p:txBody>
      </p:sp>
      <p:sp>
        <p:nvSpPr>
          <p:cNvPr id="65" name="矩形 64"/>
          <p:cNvSpPr/>
          <p:nvPr/>
        </p:nvSpPr>
        <p:spPr>
          <a:xfrm>
            <a:off x="7550919" y="2301888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提升自学能力</a:t>
            </a:r>
          </a:p>
        </p:txBody>
      </p:sp>
      <p:sp>
        <p:nvSpPr>
          <p:cNvPr id="70" name="矩形 69"/>
          <p:cNvSpPr/>
          <p:nvPr/>
        </p:nvSpPr>
        <p:spPr>
          <a:xfrm>
            <a:off x="7575367" y="4342519"/>
            <a:ext cx="2879413" cy="73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在组内进度不能按照计划中进行（遇到难点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瓶颈）时，小组应该随时调整计划，把控进度和对于人员的调整才能顺利完成计划</a:t>
            </a:r>
          </a:p>
        </p:txBody>
      </p:sp>
      <p:sp>
        <p:nvSpPr>
          <p:cNvPr id="71" name="矩形 70"/>
          <p:cNvSpPr/>
          <p:nvPr/>
        </p:nvSpPr>
        <p:spPr>
          <a:xfrm>
            <a:off x="7575366" y="3967369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把控进度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49" name="矩形 48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14965" y="2617694"/>
            <a:ext cx="1004047" cy="1004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1929" y="3639672"/>
            <a:ext cx="4231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THANKS</a:t>
            </a:r>
            <a:endParaRPr lang="zh-CN" altLang="en-US" sz="6600" b="1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1929" y="4630307"/>
            <a:ext cx="487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Weather forecast project</a:t>
            </a:r>
            <a:endParaRPr lang="zh-CN" altLang="en-US" sz="2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62400" y="1739154"/>
            <a:ext cx="4607859" cy="1541929"/>
          </a:xfrm>
          <a:custGeom>
            <a:avLst/>
            <a:gdLst>
              <a:gd name="connsiteX0" fmla="*/ 0 w 4607859"/>
              <a:gd name="connsiteY0" fmla="*/ 0 h 1541929"/>
              <a:gd name="connsiteX1" fmla="*/ 4607859 w 4607859"/>
              <a:gd name="connsiteY1" fmla="*/ 0 h 1541929"/>
              <a:gd name="connsiteX2" fmla="*/ 4607859 w 4607859"/>
              <a:gd name="connsiteY2" fmla="*/ 878541 h 1541929"/>
              <a:gd name="connsiteX3" fmla="*/ 4490626 w 4607859"/>
              <a:gd name="connsiteY3" fmla="*/ 878541 h 1541929"/>
              <a:gd name="connsiteX4" fmla="*/ 4490626 w 4607859"/>
              <a:gd name="connsiteY4" fmla="*/ 117233 h 1541929"/>
              <a:gd name="connsiteX5" fmla="*/ 117233 w 4607859"/>
              <a:gd name="connsiteY5" fmla="*/ 117233 h 1541929"/>
              <a:gd name="connsiteX6" fmla="*/ 117233 w 4607859"/>
              <a:gd name="connsiteY6" fmla="*/ 1541929 h 1541929"/>
              <a:gd name="connsiteX7" fmla="*/ 0 w 4607859"/>
              <a:gd name="connsiteY7" fmla="*/ 1541929 h 1541929"/>
              <a:gd name="connsiteX8" fmla="*/ 0 w 4607859"/>
              <a:gd name="connsiteY8" fmla="*/ 0 h 154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7859" h="1541929">
                <a:moveTo>
                  <a:pt x="0" y="0"/>
                </a:moveTo>
                <a:lnTo>
                  <a:pt x="4607859" y="0"/>
                </a:lnTo>
                <a:lnTo>
                  <a:pt x="4607859" y="878541"/>
                </a:lnTo>
                <a:lnTo>
                  <a:pt x="4490626" y="878541"/>
                </a:lnTo>
                <a:lnTo>
                  <a:pt x="4490626" y="117233"/>
                </a:lnTo>
                <a:lnTo>
                  <a:pt x="117233" y="117233"/>
                </a:lnTo>
                <a:lnTo>
                  <a:pt x="117233" y="1541929"/>
                </a:lnTo>
                <a:lnTo>
                  <a:pt x="0" y="15419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400800" y="3603815"/>
            <a:ext cx="2169459" cy="1416421"/>
          </a:xfrm>
          <a:custGeom>
            <a:avLst/>
            <a:gdLst>
              <a:gd name="connsiteX0" fmla="*/ 2052226 w 2169459"/>
              <a:gd name="connsiteY0" fmla="*/ 0 h 1416421"/>
              <a:gd name="connsiteX1" fmla="*/ 2169459 w 2169459"/>
              <a:gd name="connsiteY1" fmla="*/ 0 h 1416421"/>
              <a:gd name="connsiteX2" fmla="*/ 2169459 w 2169459"/>
              <a:gd name="connsiteY2" fmla="*/ 1416421 h 1416421"/>
              <a:gd name="connsiteX3" fmla="*/ 0 w 2169459"/>
              <a:gd name="connsiteY3" fmla="*/ 1416421 h 1416421"/>
              <a:gd name="connsiteX4" fmla="*/ 0 w 2169459"/>
              <a:gd name="connsiteY4" fmla="*/ 1299188 h 1416421"/>
              <a:gd name="connsiteX5" fmla="*/ 2052226 w 2169459"/>
              <a:gd name="connsiteY5" fmla="*/ 1299188 h 1416421"/>
              <a:gd name="connsiteX6" fmla="*/ 2052226 w 2169459"/>
              <a:gd name="connsiteY6" fmla="*/ 0 h 14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459" h="1416421">
                <a:moveTo>
                  <a:pt x="2052226" y="0"/>
                </a:moveTo>
                <a:lnTo>
                  <a:pt x="2169459" y="0"/>
                </a:lnTo>
                <a:lnTo>
                  <a:pt x="2169459" y="1416421"/>
                </a:lnTo>
                <a:lnTo>
                  <a:pt x="0" y="1416421"/>
                </a:lnTo>
                <a:lnTo>
                  <a:pt x="0" y="1299188"/>
                </a:lnTo>
                <a:lnTo>
                  <a:pt x="2052226" y="1299188"/>
                </a:lnTo>
                <a:lnTo>
                  <a:pt x="205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17977" y="2845115"/>
            <a:ext cx="260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崔景志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1873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0079" y="3496236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12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af-ZA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Overview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709"/>
          <p:cNvSpPr/>
          <p:nvPr/>
        </p:nvSpPr>
        <p:spPr>
          <a:xfrm>
            <a:off x="5236065" y="2064581"/>
            <a:ext cx="5809035" cy="23870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>
            <a:lvl1pPr algn="ctr">
              <a:defRPr sz="3000">
                <a:solidFill>
                  <a:srgbClr val="F6F6F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Macbook_Pro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42902" y="1921090"/>
            <a:ext cx="5016887" cy="2892297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859788" y="2658583"/>
            <a:ext cx="5016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该项目通过对</a:t>
            </a:r>
            <a:r>
              <a:rPr lang="en-US" altLang="zh-CN" dirty="0"/>
              <a:t>NCDC </a:t>
            </a:r>
            <a:r>
              <a:rPr lang="zh-CN" altLang="zh-CN" dirty="0"/>
              <a:t>气象网站进行数据采集，对数据进行清洗后，</a:t>
            </a:r>
            <a:r>
              <a:rPr lang="zh-CN" altLang="en-US" dirty="0"/>
              <a:t>建立</a:t>
            </a:r>
            <a:r>
              <a:rPr lang="en-US" altLang="zh-CN" dirty="0" err="1"/>
              <a:t>Xgboost</a:t>
            </a:r>
            <a:r>
              <a:rPr lang="zh-CN" altLang="en-US" dirty="0"/>
              <a:t>模型，</a:t>
            </a:r>
            <a:r>
              <a:rPr lang="zh-CN" altLang="zh-CN" dirty="0"/>
              <a:t>使用</a:t>
            </a:r>
            <a:r>
              <a:rPr lang="en-US" altLang="zh-CN" dirty="0"/>
              <a:t>python</a:t>
            </a:r>
            <a:r>
              <a:rPr lang="zh-CN" altLang="zh-CN" dirty="0"/>
              <a:t>对数据进行分析，预测一周温度走势，而后使用</a:t>
            </a:r>
            <a:r>
              <a:rPr lang="en-US" altLang="zh-CN" dirty="0"/>
              <a:t>web</a:t>
            </a:r>
            <a:r>
              <a:rPr lang="zh-CN" altLang="zh-CN" dirty="0"/>
              <a:t>终端对分析结果进行可视化展示，可以选择国内主要城市的可选择的某一天展示未来七天最高气温、最低气温数据及走势。</a:t>
            </a:r>
          </a:p>
        </p:txBody>
      </p:sp>
      <p:sp>
        <p:nvSpPr>
          <p:cNvPr id="8" name="矩形 7"/>
          <p:cNvSpPr/>
          <p:nvPr/>
        </p:nvSpPr>
        <p:spPr>
          <a:xfrm>
            <a:off x="5549155" y="2289251"/>
            <a:ext cx="46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项目概述</a:t>
            </a:r>
            <a:endParaRPr lang="en-US" altLang="zh-CN" b="1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12" name="矩形 11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EDF8696-FBA4-4646-B3B4-6B8B3B7A0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43" y="1408636"/>
            <a:ext cx="3886804" cy="31963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127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4171" y="3494468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成员分工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12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af-ZA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Member task division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6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8499" y="1857644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944207" y="4883566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对角圆角矩形 3"/>
          <p:cNvSpPr/>
          <p:nvPr/>
        </p:nvSpPr>
        <p:spPr>
          <a:xfrm flipH="1">
            <a:off x="293539" y="1980163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93539" y="2920634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2469806" y="1896838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245514" y="4922760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2" name="对角圆角矩形 11"/>
          <p:cNvSpPr/>
          <p:nvPr/>
        </p:nvSpPr>
        <p:spPr>
          <a:xfrm flipH="1">
            <a:off x="2594846" y="2019357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594846" y="2959828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4827955" y="1896838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603663" y="4912228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6" name="对角圆角矩形 15"/>
          <p:cNvSpPr/>
          <p:nvPr/>
        </p:nvSpPr>
        <p:spPr>
          <a:xfrm flipH="1">
            <a:off x="4952995" y="2006657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4952995" y="2947128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7122929" y="1924594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8898637" y="4939984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20" name="对角圆角矩形 19"/>
          <p:cNvSpPr/>
          <p:nvPr/>
        </p:nvSpPr>
        <p:spPr>
          <a:xfrm flipH="1">
            <a:off x="7247969" y="2034413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247969" y="2974884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grpSp>
        <p:nvGrpSpPr>
          <p:cNvPr id="23" name="组合 22"/>
          <p:cNvGrpSpPr/>
          <p:nvPr/>
        </p:nvGrpSpPr>
        <p:grpSpPr>
          <a:xfrm>
            <a:off x="5838502" y="2485791"/>
            <a:ext cx="341221" cy="336953"/>
            <a:chOff x="9071432" y="2401956"/>
            <a:chExt cx="1073666" cy="1060237"/>
          </a:xfrm>
        </p:grpSpPr>
        <p:sp>
          <p:nvSpPr>
            <p:cNvPr id="24" name="任意多边形 23"/>
            <p:cNvSpPr/>
            <p:nvPr/>
          </p:nvSpPr>
          <p:spPr>
            <a:xfrm>
              <a:off x="9071432" y="2401956"/>
              <a:ext cx="1073666" cy="955209"/>
            </a:xfrm>
            <a:custGeom>
              <a:avLst/>
              <a:gdLst/>
              <a:ahLst/>
              <a:cxnLst/>
              <a:rect l="l" t="t" r="r" b="b"/>
              <a:pathLst>
                <a:path w="1073666" h="955209">
                  <a:moveTo>
                    <a:pt x="536833" y="0"/>
                  </a:moveTo>
                  <a:cubicBezTo>
                    <a:pt x="833318" y="0"/>
                    <a:pt x="1073666" y="178783"/>
                    <a:pt x="1073666" y="399322"/>
                  </a:cubicBezTo>
                  <a:cubicBezTo>
                    <a:pt x="1073666" y="619861"/>
                    <a:pt x="833318" y="798644"/>
                    <a:pt x="536833" y="798644"/>
                  </a:cubicBezTo>
                  <a:lnTo>
                    <a:pt x="451632" y="792255"/>
                  </a:lnTo>
                  <a:cubicBezTo>
                    <a:pt x="374779" y="857533"/>
                    <a:pt x="285584" y="927104"/>
                    <a:pt x="149741" y="955209"/>
                  </a:cubicBezTo>
                  <a:cubicBezTo>
                    <a:pt x="178308" y="906865"/>
                    <a:pt x="243377" y="835707"/>
                    <a:pt x="248758" y="735321"/>
                  </a:cubicBezTo>
                  <a:cubicBezTo>
                    <a:pt x="99027" y="665239"/>
                    <a:pt x="0" y="540882"/>
                    <a:pt x="0" y="399322"/>
                  </a:cubicBezTo>
                  <a:cubicBezTo>
                    <a:pt x="0" y="178783"/>
                    <a:pt x="240348" y="0"/>
                    <a:pt x="536833" y="0"/>
                  </a:cubicBezTo>
                  <a:close/>
                </a:path>
              </a:pathLst>
            </a:cu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弧形 24"/>
            <p:cNvSpPr/>
            <p:nvPr/>
          </p:nvSpPr>
          <p:spPr>
            <a:xfrm rot="18074005">
              <a:off x="9166664" y="2559941"/>
              <a:ext cx="902252" cy="902252"/>
            </a:xfrm>
            <a:prstGeom prst="arc">
              <a:avLst>
                <a:gd name="adj1" fmla="val 16200000"/>
                <a:gd name="adj2" fmla="val 19357459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64891" y="2497289"/>
            <a:ext cx="369531" cy="260611"/>
            <a:chOff x="1326496" y="4283251"/>
            <a:chExt cx="1129493" cy="796573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537989" y="4295029"/>
              <a:ext cx="698725" cy="0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236914" y="4298775"/>
              <a:ext cx="219075" cy="21907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899269" y="4524375"/>
              <a:ext cx="555448" cy="555449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 flipV="1">
              <a:off x="1328513" y="4514850"/>
              <a:ext cx="545924" cy="54592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326496" y="4308299"/>
              <a:ext cx="206551" cy="206551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356343" y="4527374"/>
              <a:ext cx="1076325" cy="0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1572178" y="4536899"/>
              <a:ext cx="314326" cy="523875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1769466" y="4527374"/>
              <a:ext cx="123826" cy="533402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889743" y="4527374"/>
              <a:ext cx="124669" cy="533400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889743" y="4527374"/>
              <a:ext cx="333375" cy="533400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558860" y="4311585"/>
              <a:ext cx="218255" cy="218255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808780" y="4314826"/>
              <a:ext cx="219414" cy="219414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01110" y="4304522"/>
              <a:ext cx="227122" cy="227122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582714" y="4305300"/>
              <a:ext cx="217593" cy="217594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770014" y="4295775"/>
              <a:ext cx="227538" cy="227539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014412" y="4283251"/>
              <a:ext cx="227538" cy="227539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150821" y="2499440"/>
            <a:ext cx="306531" cy="304292"/>
            <a:chOff x="3914408" y="1848112"/>
            <a:chExt cx="805721" cy="799838"/>
          </a:xfrm>
        </p:grpSpPr>
        <p:cxnSp>
          <p:nvCxnSpPr>
            <p:cNvPr id="44" name="直接连接符 43"/>
            <p:cNvCxnSpPr/>
            <p:nvPr/>
          </p:nvCxnSpPr>
          <p:spPr>
            <a:xfrm flipH="1">
              <a:off x="3914409" y="1848112"/>
              <a:ext cx="805720" cy="507614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914408" y="2355726"/>
              <a:ext cx="228967" cy="92199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143375" y="2447925"/>
              <a:ext cx="104775" cy="171450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4248150" y="2533650"/>
              <a:ext cx="69118" cy="9523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317268" y="2533650"/>
              <a:ext cx="254732" cy="9523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600575" y="1848112"/>
              <a:ext cx="119554" cy="799838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4143377" y="1892551"/>
              <a:ext cx="548820" cy="555373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4301145" y="1912866"/>
              <a:ext cx="396133" cy="624668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534415" y="2472885"/>
            <a:ext cx="233097" cy="441292"/>
            <a:chOff x="5130721" y="-266700"/>
            <a:chExt cx="990600" cy="1875362"/>
          </a:xfrm>
        </p:grpSpPr>
        <p:sp>
          <p:nvSpPr>
            <p:cNvPr id="53" name="椭圆 111"/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4" name="弧形 53"/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弧形 55"/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弧形 56"/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93538" y="3015252"/>
            <a:ext cx="210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崔景志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82609" y="3046705"/>
            <a:ext cx="212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姚博议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2994" y="3034005"/>
            <a:ext cx="211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王梦圆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46331" y="3069502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林美辰</a:t>
            </a:r>
          </a:p>
        </p:txBody>
      </p:sp>
      <p:sp>
        <p:nvSpPr>
          <p:cNvPr id="62" name="矩形 6"/>
          <p:cNvSpPr>
            <a:spLocks noChangeArrowheads="1"/>
          </p:cNvSpPr>
          <p:nvPr/>
        </p:nvSpPr>
        <p:spPr bwMode="auto">
          <a:xfrm>
            <a:off x="272403" y="3660350"/>
            <a:ext cx="2127469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     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负责小组分工，把控小组进度</a:t>
            </a:r>
          </a:p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  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利用</a:t>
            </a:r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websocket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和</a:t>
            </a:r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Flask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技术完成</a:t>
            </a:r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天气查询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函数的架构并且和前端</a:t>
            </a:r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界面与数据库对接</a:t>
            </a:r>
            <a:endParaRPr lang="en-US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把本地网页映射到公网上</a:t>
            </a:r>
            <a:endParaRPr lang="zh-CN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2545372" y="3714600"/>
            <a:ext cx="2182845" cy="15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ARIMA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模型，</a:t>
            </a:r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XGBoost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</a:t>
            </a:r>
            <a:endParaRPr lang="en-US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数据清洗，预测</a:t>
            </a:r>
            <a:endParaRPr lang="zh-CN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使用</a:t>
            </a:r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flask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和</a:t>
            </a:r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websocket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完成用户管理、权限管理以及登录注册修改密码等界面的后端。</a:t>
            </a:r>
          </a:p>
          <a:p>
            <a:pPr algn="ctr"/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sp>
        <p:nvSpPr>
          <p:cNvPr id="64" name="矩形 6"/>
          <p:cNvSpPr>
            <a:spLocks noChangeArrowheads="1"/>
          </p:cNvSpPr>
          <p:nvPr/>
        </p:nvSpPr>
        <p:spPr bwMode="auto">
          <a:xfrm>
            <a:off x="4880747" y="3689200"/>
            <a:ext cx="2182845" cy="15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ARIMA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</a:t>
            </a:r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 </a:t>
            </a:r>
          </a:p>
          <a:p>
            <a:pPr algn="ctr"/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Fbprophet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</a:t>
            </a:r>
          </a:p>
          <a:p>
            <a:pPr algn="ctr"/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数据清洗和</a:t>
            </a:r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预测</a:t>
            </a:r>
            <a:endParaRPr lang="zh-CN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使用数据库对网页的登录注册、用户权限管理、气象数据的存储进行增删改查操作。</a:t>
            </a: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7235418" y="3732012"/>
            <a:ext cx="2182845" cy="11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学习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知识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运用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技术实现前期网页搭建后期美化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实现与登录注册和用户管理的对接</a:t>
            </a:r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67" name="矩形 66"/>
            <p:cNvSpPr/>
            <p:nvPr/>
          </p:nvSpPr>
          <p:spPr>
            <a:xfrm>
              <a:off x="1110888" y="511261"/>
              <a:ext cx="21828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成员分工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6A492233-B1AD-46E8-B117-F4B6ACD320D8}"/>
              </a:ext>
            </a:extLst>
          </p:cNvPr>
          <p:cNvSpPr/>
          <p:nvPr/>
        </p:nvSpPr>
        <p:spPr>
          <a:xfrm>
            <a:off x="9515512" y="1924593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07BAAD2-0936-4C3F-AE83-23E4E6398492}"/>
              </a:ext>
            </a:extLst>
          </p:cNvPr>
          <p:cNvSpPr/>
          <p:nvPr/>
        </p:nvSpPr>
        <p:spPr>
          <a:xfrm>
            <a:off x="11291220" y="4939983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2" name="对角圆角矩形 19">
            <a:extLst>
              <a:ext uri="{FF2B5EF4-FFF2-40B4-BE49-F238E27FC236}">
                <a16:creationId xmlns:a16="http://schemas.microsoft.com/office/drawing/2014/main" id="{59677002-FE5C-4AF4-839F-02890540BE92}"/>
              </a:ext>
            </a:extLst>
          </p:cNvPr>
          <p:cNvSpPr/>
          <p:nvPr/>
        </p:nvSpPr>
        <p:spPr>
          <a:xfrm flipH="1">
            <a:off x="9640552" y="2034412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61B5EED-942A-481D-915A-F253400152F7}"/>
              </a:ext>
            </a:extLst>
          </p:cNvPr>
          <p:cNvSpPr/>
          <p:nvPr/>
        </p:nvSpPr>
        <p:spPr>
          <a:xfrm>
            <a:off x="9640552" y="2974883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3" name="TextBox 60">
            <a:extLst>
              <a:ext uri="{FF2B5EF4-FFF2-40B4-BE49-F238E27FC236}">
                <a16:creationId xmlns:a16="http://schemas.microsoft.com/office/drawing/2014/main" id="{7B8D9CAF-190E-4C88-B98C-0E51BB8BCA3B}"/>
              </a:ext>
            </a:extLst>
          </p:cNvPr>
          <p:cNvSpPr txBox="1"/>
          <p:nvPr/>
        </p:nvSpPr>
        <p:spPr>
          <a:xfrm>
            <a:off x="9638914" y="3069501"/>
            <a:ext cx="212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宋玥增</a:t>
            </a:r>
          </a:p>
        </p:txBody>
      </p:sp>
      <p:sp>
        <p:nvSpPr>
          <p:cNvPr id="84" name="矩形 6">
            <a:extLst>
              <a:ext uri="{FF2B5EF4-FFF2-40B4-BE49-F238E27FC236}">
                <a16:creationId xmlns:a16="http://schemas.microsoft.com/office/drawing/2014/main" id="{5C4ACFD8-3082-40A6-A4D0-907FBCFC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001" y="3732011"/>
            <a:ext cx="2182845" cy="11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学习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知识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运用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技术实现前期网页搭建后期美化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实现与天气查询主界面的对接</a:t>
            </a:r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88C98F2-2AD8-461F-BD3A-F9F214A03ADC}"/>
              </a:ext>
            </a:extLst>
          </p:cNvPr>
          <p:cNvGrpSpPr/>
          <p:nvPr/>
        </p:nvGrpSpPr>
        <p:grpSpPr>
          <a:xfrm>
            <a:off x="10580120" y="2454892"/>
            <a:ext cx="233097" cy="441292"/>
            <a:chOff x="5130721" y="-266700"/>
            <a:chExt cx="990600" cy="1875362"/>
          </a:xfrm>
        </p:grpSpPr>
        <p:sp>
          <p:nvSpPr>
            <p:cNvPr id="88" name="椭圆 111">
              <a:extLst>
                <a:ext uri="{FF2B5EF4-FFF2-40B4-BE49-F238E27FC236}">
                  <a16:creationId xmlns:a16="http://schemas.microsoft.com/office/drawing/2014/main" id="{FD496A4C-C905-4E82-B2CC-AAF0895A404F}"/>
                </a:ext>
              </a:extLst>
            </p:cNvPr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BBF6E7DA-C068-424C-8EBD-1270E81FBCCE}"/>
                </a:ext>
              </a:extLst>
            </p:cNvPr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A82B537-31D8-445D-9A42-E905CE5CCCC7}"/>
                </a:ext>
              </a:extLst>
            </p:cNvPr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4AC86247-DDB4-4A70-ABFC-DC8646F9F19F}"/>
                </a:ext>
              </a:extLst>
            </p:cNvPr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弧形 91">
              <a:extLst>
                <a:ext uri="{FF2B5EF4-FFF2-40B4-BE49-F238E27FC236}">
                  <a16:creationId xmlns:a16="http://schemas.microsoft.com/office/drawing/2014/main" id="{5605AD21-F965-4995-B91B-8BD61411E372}"/>
                </a:ext>
              </a:extLst>
            </p:cNvPr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882" y="3494468"/>
            <a:ext cx="603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项目设计</a:t>
            </a:r>
            <a:r>
              <a:rPr lang="en-US" altLang="zh-CN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/</a:t>
            </a:r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主要技术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842510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344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design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12" name="直接连接符 12311"/>
          <p:cNvCxnSpPr/>
          <p:nvPr/>
        </p:nvCxnSpPr>
        <p:spPr>
          <a:xfrm flipV="1">
            <a:off x="4155839" y="3431760"/>
            <a:ext cx="0" cy="60960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694892" y="3112146"/>
            <a:ext cx="0" cy="60960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980291" y="2482472"/>
            <a:ext cx="0" cy="122722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003821" y="2421720"/>
            <a:ext cx="0" cy="122722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485353" y="4201170"/>
            <a:ext cx="7336787" cy="1867867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310" name="椭圆 12309"/>
          <p:cNvSpPr/>
          <p:nvPr/>
        </p:nvSpPr>
        <p:spPr>
          <a:xfrm>
            <a:off x="4176005" y="4543007"/>
            <a:ext cx="3831169" cy="717553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602985" y="4444684"/>
            <a:ext cx="5014545" cy="1032768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82253" y="4325324"/>
            <a:ext cx="6113025" cy="139357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296377" y="1811835"/>
            <a:ext cx="488623" cy="596629"/>
          </a:xfrm>
          <a:custGeom>
            <a:avLst/>
            <a:gdLst>
              <a:gd name="connsiteX0" fmla="*/ 0 w 355059"/>
              <a:gd name="connsiteY0" fmla="*/ 0 h 447472"/>
              <a:gd name="connsiteX1" fmla="*/ 126459 w 355059"/>
              <a:gd name="connsiteY1" fmla="*/ 282102 h 447472"/>
              <a:gd name="connsiteX2" fmla="*/ 238327 w 355059"/>
              <a:gd name="connsiteY2" fmla="*/ 262647 h 447472"/>
              <a:gd name="connsiteX3" fmla="*/ 355059 w 355059"/>
              <a:gd name="connsiteY3" fmla="*/ 447472 h 447472"/>
              <a:gd name="connsiteX4" fmla="*/ 267510 w 355059"/>
              <a:gd name="connsiteY4" fmla="*/ 155642 h 447472"/>
              <a:gd name="connsiteX5" fmla="*/ 160506 w 355059"/>
              <a:gd name="connsiteY5" fmla="*/ 170234 h 447472"/>
              <a:gd name="connsiteX6" fmla="*/ 0 w 355059"/>
              <a:gd name="connsiteY6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059" h="447472">
                <a:moveTo>
                  <a:pt x="0" y="0"/>
                </a:moveTo>
                <a:lnTo>
                  <a:pt x="126459" y="282102"/>
                </a:lnTo>
                <a:lnTo>
                  <a:pt x="238327" y="262647"/>
                </a:lnTo>
                <a:lnTo>
                  <a:pt x="355059" y="447472"/>
                </a:lnTo>
                <a:lnTo>
                  <a:pt x="267510" y="155642"/>
                </a:lnTo>
                <a:lnTo>
                  <a:pt x="160506" y="1702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9587187" flipH="1">
            <a:off x="5836118" y="1585184"/>
            <a:ext cx="488623" cy="596629"/>
          </a:xfrm>
          <a:custGeom>
            <a:avLst/>
            <a:gdLst>
              <a:gd name="connsiteX0" fmla="*/ 0 w 355059"/>
              <a:gd name="connsiteY0" fmla="*/ 0 h 447472"/>
              <a:gd name="connsiteX1" fmla="*/ 126459 w 355059"/>
              <a:gd name="connsiteY1" fmla="*/ 282102 h 447472"/>
              <a:gd name="connsiteX2" fmla="*/ 238327 w 355059"/>
              <a:gd name="connsiteY2" fmla="*/ 262647 h 447472"/>
              <a:gd name="connsiteX3" fmla="*/ 355059 w 355059"/>
              <a:gd name="connsiteY3" fmla="*/ 447472 h 447472"/>
              <a:gd name="connsiteX4" fmla="*/ 267510 w 355059"/>
              <a:gd name="connsiteY4" fmla="*/ 155642 h 447472"/>
              <a:gd name="connsiteX5" fmla="*/ 160506 w 355059"/>
              <a:gd name="connsiteY5" fmla="*/ 170234 h 447472"/>
              <a:gd name="connsiteX6" fmla="*/ 0 w 355059"/>
              <a:gd name="connsiteY6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059" h="447472">
                <a:moveTo>
                  <a:pt x="0" y="0"/>
                </a:moveTo>
                <a:lnTo>
                  <a:pt x="126459" y="282102"/>
                </a:lnTo>
                <a:lnTo>
                  <a:pt x="238327" y="262647"/>
                </a:lnTo>
                <a:lnTo>
                  <a:pt x="355059" y="447472"/>
                </a:lnTo>
                <a:lnTo>
                  <a:pt x="267510" y="155642"/>
                </a:lnTo>
                <a:lnTo>
                  <a:pt x="160506" y="1702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6323673" y="1823848"/>
            <a:ext cx="488623" cy="596629"/>
          </a:xfrm>
          <a:custGeom>
            <a:avLst/>
            <a:gdLst>
              <a:gd name="connsiteX0" fmla="*/ 0 w 355059"/>
              <a:gd name="connsiteY0" fmla="*/ 0 h 447472"/>
              <a:gd name="connsiteX1" fmla="*/ 126459 w 355059"/>
              <a:gd name="connsiteY1" fmla="*/ 282102 h 447472"/>
              <a:gd name="connsiteX2" fmla="*/ 238327 w 355059"/>
              <a:gd name="connsiteY2" fmla="*/ 262647 h 447472"/>
              <a:gd name="connsiteX3" fmla="*/ 355059 w 355059"/>
              <a:gd name="connsiteY3" fmla="*/ 447472 h 447472"/>
              <a:gd name="connsiteX4" fmla="*/ 267510 w 355059"/>
              <a:gd name="connsiteY4" fmla="*/ 155642 h 447472"/>
              <a:gd name="connsiteX5" fmla="*/ 160506 w 355059"/>
              <a:gd name="connsiteY5" fmla="*/ 170234 h 447472"/>
              <a:gd name="connsiteX6" fmla="*/ 0 w 355059"/>
              <a:gd name="connsiteY6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059" h="447472">
                <a:moveTo>
                  <a:pt x="0" y="0"/>
                </a:moveTo>
                <a:lnTo>
                  <a:pt x="126459" y="282102"/>
                </a:lnTo>
                <a:lnTo>
                  <a:pt x="238327" y="262647"/>
                </a:lnTo>
                <a:lnTo>
                  <a:pt x="355059" y="447472"/>
                </a:lnTo>
                <a:lnTo>
                  <a:pt x="267510" y="155642"/>
                </a:lnTo>
                <a:lnTo>
                  <a:pt x="160506" y="1702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20167" y="2715881"/>
            <a:ext cx="918736" cy="223163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60291" y="2715882"/>
            <a:ext cx="898357" cy="221737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140543" y="4101643"/>
            <a:ext cx="1446909" cy="84092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89906" y="4106199"/>
            <a:ext cx="1441047" cy="811463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40460" y="2715882"/>
            <a:ext cx="0" cy="224589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485852" y="3824568"/>
            <a:ext cx="2912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6060294" y="3824570"/>
            <a:ext cx="514460" cy="243867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489904" y="3824568"/>
            <a:ext cx="554597" cy="28162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直接连接符 12290"/>
          <p:cNvCxnSpPr/>
          <p:nvPr/>
        </p:nvCxnSpPr>
        <p:spPr>
          <a:xfrm flipH="1" flipV="1">
            <a:off x="5682411" y="3585720"/>
            <a:ext cx="370751" cy="24597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5" name="直接连接符 12294"/>
          <p:cNvCxnSpPr/>
          <p:nvPr/>
        </p:nvCxnSpPr>
        <p:spPr>
          <a:xfrm flipV="1">
            <a:off x="6053160" y="3571460"/>
            <a:ext cx="349363" cy="25310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7" name="直接连接符 12296"/>
          <p:cNvCxnSpPr/>
          <p:nvPr/>
        </p:nvCxnSpPr>
        <p:spPr>
          <a:xfrm flipH="1" flipV="1">
            <a:off x="5881352" y="3115151"/>
            <a:ext cx="521171" cy="45630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697699" y="3122280"/>
            <a:ext cx="521171" cy="45630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6" name="直接连接符 12305"/>
          <p:cNvCxnSpPr/>
          <p:nvPr/>
        </p:nvCxnSpPr>
        <p:spPr>
          <a:xfrm flipH="1">
            <a:off x="6739852" y="4421334"/>
            <a:ext cx="44069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7" name="椭圆 12306"/>
          <p:cNvSpPr/>
          <p:nvPr/>
        </p:nvSpPr>
        <p:spPr>
          <a:xfrm>
            <a:off x="5952452" y="2415760"/>
            <a:ext cx="183513" cy="177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12315" name="直接连接符 12314"/>
          <p:cNvCxnSpPr/>
          <p:nvPr/>
        </p:nvCxnSpPr>
        <p:spPr>
          <a:xfrm flipH="1">
            <a:off x="2755447" y="2419216"/>
            <a:ext cx="249052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8986815" y="2467956"/>
            <a:ext cx="7753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10697" y="2243210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js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7455" y="2507663"/>
            <a:ext cx="21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通过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搭建网络主要框架，利用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技术美化界面，运用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技术实现对于数据的传输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91297" y="2281190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数据库</a:t>
            </a:r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MySQL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321206" y="2545643"/>
            <a:ext cx="21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小组用数据库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存储天气数据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，用户信息和权限信息等数据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83211" y="2086090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0">
                <a:solidFill>
                  <a:srgbClr val="338288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Python &amp; </a:t>
            </a:r>
            <a:r>
              <a:rPr lang="zh-CN" altLang="en-US" sz="16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32156" y="2350543"/>
            <a:ext cx="210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小组建立三种可用模型：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ARIMA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模型、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fbprophet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模型、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XGboost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模型并用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实现清洗和预测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45098" y="2379907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86A15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 err="1">
                <a:solidFill>
                  <a:schemeClr val="bg1"/>
                </a:solidFill>
              </a:rPr>
              <a:t>easyUI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94044" y="2644360"/>
            <a:ext cx="181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运用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easyUI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技术实现对于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网页前端的控件的操控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51635" y="4622306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4093994" y="5268556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642917" y="4726314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925111" y="4933256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7" name="等腰三角形 12308"/>
          <p:cNvSpPr/>
          <p:nvPr/>
        </p:nvSpPr>
        <p:spPr>
          <a:xfrm rot="10800000">
            <a:off x="8595897" y="3666860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686718" y="3773188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849789" y="3936367"/>
            <a:ext cx="304116" cy="290964"/>
            <a:chOff x="9071432" y="2401956"/>
            <a:chExt cx="1073666" cy="1060237"/>
          </a:xfrm>
        </p:grpSpPr>
        <p:sp>
          <p:nvSpPr>
            <p:cNvPr id="91" name="任意多边形 90"/>
            <p:cNvSpPr/>
            <p:nvPr/>
          </p:nvSpPr>
          <p:spPr>
            <a:xfrm>
              <a:off x="9071432" y="2401956"/>
              <a:ext cx="1073666" cy="955209"/>
            </a:xfrm>
            <a:custGeom>
              <a:avLst/>
              <a:gdLst/>
              <a:ahLst/>
              <a:cxnLst/>
              <a:rect l="l" t="t" r="r" b="b"/>
              <a:pathLst>
                <a:path w="1073666" h="955209">
                  <a:moveTo>
                    <a:pt x="536833" y="0"/>
                  </a:moveTo>
                  <a:cubicBezTo>
                    <a:pt x="833318" y="0"/>
                    <a:pt x="1073666" y="178783"/>
                    <a:pt x="1073666" y="399322"/>
                  </a:cubicBezTo>
                  <a:cubicBezTo>
                    <a:pt x="1073666" y="619861"/>
                    <a:pt x="833318" y="798644"/>
                    <a:pt x="536833" y="798644"/>
                  </a:cubicBezTo>
                  <a:lnTo>
                    <a:pt x="451632" y="792255"/>
                  </a:lnTo>
                  <a:cubicBezTo>
                    <a:pt x="374779" y="857533"/>
                    <a:pt x="285584" y="927104"/>
                    <a:pt x="149741" y="955209"/>
                  </a:cubicBezTo>
                  <a:cubicBezTo>
                    <a:pt x="178308" y="906865"/>
                    <a:pt x="243377" y="835707"/>
                    <a:pt x="248758" y="735321"/>
                  </a:cubicBezTo>
                  <a:cubicBezTo>
                    <a:pt x="99027" y="665239"/>
                    <a:pt x="0" y="540882"/>
                    <a:pt x="0" y="399322"/>
                  </a:cubicBezTo>
                  <a:cubicBezTo>
                    <a:pt x="0" y="178783"/>
                    <a:pt x="240348" y="0"/>
                    <a:pt x="536833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弧形 91"/>
            <p:cNvSpPr/>
            <p:nvPr/>
          </p:nvSpPr>
          <p:spPr>
            <a:xfrm rot="18074005">
              <a:off x="9166664" y="2559941"/>
              <a:ext cx="902252" cy="902252"/>
            </a:xfrm>
            <a:prstGeom prst="arc">
              <a:avLst>
                <a:gd name="adj1" fmla="val 16200000"/>
                <a:gd name="adj2" fmla="val 19357459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6" name="等腰三角形 12308"/>
          <p:cNvSpPr/>
          <p:nvPr/>
        </p:nvSpPr>
        <p:spPr>
          <a:xfrm rot="10800000">
            <a:off x="7307105" y="3426255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97926" y="3533809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626317" y="3658893"/>
            <a:ext cx="173316" cy="327601"/>
            <a:chOff x="-367646" y="2940431"/>
            <a:chExt cx="217031" cy="423407"/>
          </a:xfrm>
        </p:grpSpPr>
        <p:sp>
          <p:nvSpPr>
            <p:cNvPr id="109" name="圆角矩形 108"/>
            <p:cNvSpPr/>
            <p:nvPr/>
          </p:nvSpPr>
          <p:spPr>
            <a:xfrm>
              <a:off x="-367646" y="3003286"/>
              <a:ext cx="217031" cy="36055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-294117" y="3069102"/>
              <a:ext cx="57751" cy="9706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1" name="弧形 110"/>
            <p:cNvSpPr/>
            <p:nvPr/>
          </p:nvSpPr>
          <p:spPr>
            <a:xfrm>
              <a:off x="-358219" y="2940431"/>
              <a:ext cx="103698" cy="103698"/>
            </a:xfrm>
            <a:prstGeom prst="arc">
              <a:avLst>
                <a:gd name="adj1" fmla="val 16200000"/>
                <a:gd name="adj2" fmla="val 21210112"/>
              </a:avLst>
            </a:prstGeom>
            <a:noFill/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5" name="等腰三角形 12308"/>
          <p:cNvSpPr/>
          <p:nvPr/>
        </p:nvSpPr>
        <p:spPr>
          <a:xfrm rot="10800000">
            <a:off x="3760300" y="3998975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863819" y="4101240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4066420" y="4256692"/>
            <a:ext cx="203361" cy="373011"/>
            <a:chOff x="5130721" y="-266700"/>
            <a:chExt cx="990600" cy="1875362"/>
          </a:xfrm>
        </p:grpSpPr>
        <p:sp>
          <p:nvSpPr>
            <p:cNvPr id="103" name="椭圆 111"/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弧形 103"/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弧形 105"/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7" name="弧形 106"/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2309" name="等腰三角形 12308"/>
          <p:cNvSpPr/>
          <p:nvPr/>
        </p:nvSpPr>
        <p:spPr>
          <a:xfrm rot="10800000">
            <a:off x="2612352" y="3298909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13951" y="3404246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860017" y="3567030"/>
            <a:ext cx="270801" cy="260456"/>
            <a:chOff x="3914408" y="1848112"/>
            <a:chExt cx="805721" cy="799838"/>
          </a:xfrm>
        </p:grpSpPr>
        <p:cxnSp>
          <p:nvCxnSpPr>
            <p:cNvPr id="94" name="直接连接符 93"/>
            <p:cNvCxnSpPr/>
            <p:nvPr/>
          </p:nvCxnSpPr>
          <p:spPr>
            <a:xfrm flipH="1">
              <a:off x="3914409" y="1848112"/>
              <a:ext cx="805720" cy="507614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914408" y="2355726"/>
              <a:ext cx="228967" cy="92199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143375" y="2447925"/>
              <a:ext cx="104775" cy="17145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4248150" y="2533650"/>
              <a:ext cx="69118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317268" y="2533650"/>
              <a:ext cx="254732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4600575" y="1848112"/>
              <a:ext cx="119554" cy="799838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4143377" y="1892551"/>
              <a:ext cx="548820" cy="55537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301145" y="1912866"/>
              <a:ext cx="396133" cy="6246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73" name="矩形 7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83">
            <a:extLst>
              <a:ext uri="{FF2B5EF4-FFF2-40B4-BE49-F238E27FC236}">
                <a16:creationId xmlns:a16="http://schemas.microsoft.com/office/drawing/2014/main" id="{E1D6497F-60F3-4187-89A5-61AD6BA937C5}"/>
              </a:ext>
            </a:extLst>
          </p:cNvPr>
          <p:cNvSpPr txBox="1"/>
          <p:nvPr/>
        </p:nvSpPr>
        <p:spPr>
          <a:xfrm>
            <a:off x="4546144" y="776380"/>
            <a:ext cx="2851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86A150"/>
                </a:solidFill>
                <a:latin typeface="Arial Rounded MT Bold" panose="020F0704030504030204" pitchFamily="34" charset="0"/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Flask &amp; </a:t>
            </a:r>
            <a:r>
              <a:rPr lang="en-US" altLang="zh-CN" sz="2000" dirty="0" err="1">
                <a:solidFill>
                  <a:schemeClr val="bg1"/>
                </a:solidFill>
              </a:rPr>
              <a:t>websocket</a:t>
            </a:r>
            <a:r>
              <a:rPr lang="en-US" altLang="zh-CN" sz="2000" dirty="0">
                <a:solidFill>
                  <a:schemeClr val="bg1"/>
                </a:solidFill>
              </a:rPr>
              <a:t> &amp;json  +  </a:t>
            </a:r>
            <a:r>
              <a:rPr lang="en-US" altLang="zh-CN" sz="2000" dirty="0" err="1">
                <a:solidFill>
                  <a:schemeClr val="bg1"/>
                </a:solidFill>
              </a:rPr>
              <a:t>nat</a:t>
            </a:r>
            <a:r>
              <a:rPr lang="zh-CN" altLang="en-US" sz="2000" dirty="0">
                <a:solidFill>
                  <a:schemeClr val="bg1"/>
                </a:solidFill>
              </a:rPr>
              <a:t>公网映射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73" name="矩形 7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主要技术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1DDEECF-606B-48C3-A459-EA5E619F96CA}"/>
              </a:ext>
            </a:extLst>
          </p:cNvPr>
          <p:cNvSpPr txBox="1"/>
          <p:nvPr/>
        </p:nvSpPr>
        <p:spPr>
          <a:xfrm>
            <a:off x="2771480" y="1451728"/>
            <a:ext cx="54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Flask + </a:t>
            </a:r>
            <a:r>
              <a:rPr lang="en-US" altLang="zh-CN" sz="3200" dirty="0" err="1">
                <a:solidFill>
                  <a:schemeClr val="bg1"/>
                </a:solidFill>
              </a:rPr>
              <a:t>websocket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B2AC1-9223-493D-B632-928CB2AA9DB7}"/>
              </a:ext>
            </a:extLst>
          </p:cNvPr>
          <p:cNvSpPr txBox="1"/>
          <p:nvPr/>
        </p:nvSpPr>
        <p:spPr>
          <a:xfrm>
            <a:off x="2639504" y="2403834"/>
            <a:ext cx="8003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Flask</a:t>
            </a:r>
            <a:r>
              <a:rPr lang="zh-CN" altLang="en-US" dirty="0">
                <a:solidFill>
                  <a:schemeClr val="bg1"/>
                </a:solidFill>
              </a:rPr>
              <a:t>建立路由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对于注册登录等界面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传输数据量小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我们采用</a:t>
            </a:r>
            <a:r>
              <a:rPr lang="en-US" altLang="zh-CN" dirty="0">
                <a:solidFill>
                  <a:schemeClr val="bg1"/>
                </a:solidFill>
              </a:rPr>
              <a:t>Flask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GET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POST</a:t>
            </a:r>
            <a:r>
              <a:rPr lang="zh-CN" altLang="en-US" dirty="0">
                <a:solidFill>
                  <a:schemeClr val="bg1"/>
                </a:solidFill>
              </a:rPr>
              <a:t>技术来实现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前后端数据交互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对于查询天气，权限管理等界面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传输数据量较大且较为频繁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我们采用</a:t>
            </a:r>
            <a:r>
              <a:rPr lang="en-US" altLang="zh-CN" dirty="0" err="1">
                <a:solidFill>
                  <a:schemeClr val="bg1"/>
                </a:solidFill>
              </a:rPr>
              <a:t>Websocket</a:t>
            </a:r>
            <a:r>
              <a:rPr lang="zh-CN" altLang="en-US" dirty="0">
                <a:solidFill>
                  <a:schemeClr val="bg1"/>
                </a:solidFill>
              </a:rPr>
              <a:t>的传输技术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实现前后端数据交互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两个部分分别由两个人实现，最后实现汇总</a:t>
            </a:r>
          </a:p>
        </p:txBody>
      </p:sp>
    </p:spTree>
    <p:extLst>
      <p:ext uri="{BB962C8B-B14F-4D97-AF65-F5344CB8AC3E}">
        <p14:creationId xmlns:p14="http://schemas.microsoft.com/office/powerpoint/2010/main" val="3997486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宽屏</PresentationFormat>
  <Paragraphs>219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 Unicode MS</vt:lpstr>
      <vt:lpstr>方正兰亭超细黑简体</vt:lpstr>
      <vt:lpstr>方正兰亭粗黑简体</vt:lpstr>
      <vt:lpstr>华文细黑</vt:lpstr>
      <vt:lpstr>微软雅黑</vt:lpstr>
      <vt:lpstr>造字工房悦黑演示版常规体</vt:lpstr>
      <vt:lpstr>Arial</vt:lpstr>
      <vt:lpstr>Arial Rounded MT Bold</vt:lpstr>
      <vt:lpstr>Calibri</vt:lpstr>
      <vt:lpstr>Calibri Light</vt:lpstr>
      <vt:lpstr>Impact</vt:lpstr>
      <vt:lpstr>Segoe UI Light</vt:lpstr>
      <vt:lpstr>Office 主题</vt:lpstr>
      <vt:lpstr>2_Office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实际项目进程甘特图</vt:lpstr>
      <vt:lpstr>PowerPoint 演示文稿</vt:lpstr>
      <vt:lpstr>两次迭代中的进步</vt:lpstr>
      <vt:lpstr>PowerPoint 演示文稿</vt:lpstr>
      <vt:lpstr>PowerPoint 演示文稿</vt:lpstr>
      <vt:lpstr>主要页面跳转&amp;实现流程</vt:lpstr>
      <vt:lpstr>用户/部门管理</vt:lpstr>
      <vt:lpstr>权限管理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崔景志</dc:creator>
  <cp:lastModifiedBy>景志 崔</cp:lastModifiedBy>
  <cp:revision>22</cp:revision>
  <dcterms:created xsi:type="dcterms:W3CDTF">2016-07-14T09:18:00Z</dcterms:created>
  <dcterms:modified xsi:type="dcterms:W3CDTF">2020-07-12T13:07:00Z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