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8"/>
  </p:notesMasterIdLst>
  <p:handoutMasterIdLst>
    <p:handoutMasterId r:id="rId49"/>
  </p:handoutMasterIdLst>
  <p:sldIdLst>
    <p:sldId id="268" r:id="rId2"/>
    <p:sldId id="273" r:id="rId3"/>
    <p:sldId id="439" r:id="rId4"/>
    <p:sldId id="399" r:id="rId5"/>
    <p:sldId id="440" r:id="rId6"/>
    <p:sldId id="448" r:id="rId7"/>
    <p:sldId id="447" r:id="rId8"/>
    <p:sldId id="446" r:id="rId9"/>
    <p:sldId id="404" r:id="rId10"/>
    <p:sldId id="396" r:id="rId11"/>
    <p:sldId id="397" r:id="rId12"/>
    <p:sldId id="405" r:id="rId13"/>
    <p:sldId id="398" r:id="rId14"/>
    <p:sldId id="402" r:id="rId15"/>
    <p:sldId id="400" r:id="rId16"/>
    <p:sldId id="451" r:id="rId17"/>
    <p:sldId id="406" r:id="rId18"/>
    <p:sldId id="409" r:id="rId19"/>
    <p:sldId id="453" r:id="rId20"/>
    <p:sldId id="413" r:id="rId21"/>
    <p:sldId id="454" r:id="rId22"/>
    <p:sldId id="414" r:id="rId23"/>
    <p:sldId id="410" r:id="rId24"/>
    <p:sldId id="449" r:id="rId25"/>
    <p:sldId id="412" r:id="rId26"/>
    <p:sldId id="450" r:id="rId27"/>
    <p:sldId id="407" r:id="rId28"/>
    <p:sldId id="419" r:id="rId29"/>
    <p:sldId id="441" r:id="rId30"/>
    <p:sldId id="442" r:id="rId31"/>
    <p:sldId id="443" r:id="rId32"/>
    <p:sldId id="444" r:id="rId33"/>
    <p:sldId id="445" r:id="rId34"/>
    <p:sldId id="420" r:id="rId35"/>
    <p:sldId id="421" r:id="rId36"/>
    <p:sldId id="408" r:id="rId37"/>
    <p:sldId id="429" r:id="rId38"/>
    <p:sldId id="430" r:id="rId39"/>
    <p:sldId id="431" r:id="rId40"/>
    <p:sldId id="432" r:id="rId41"/>
    <p:sldId id="433" r:id="rId42"/>
    <p:sldId id="434" r:id="rId43"/>
    <p:sldId id="435" r:id="rId44"/>
    <p:sldId id="436" r:id="rId45"/>
    <p:sldId id="437" r:id="rId46"/>
    <p:sldId id="438" r:id="rId47"/>
  </p:sldIdLst>
  <p:sldSz cx="12192000" cy="6858000"/>
  <p:notesSz cx="7010400" cy="92964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3BAD77-CBE3-48AE-A0B4-1C376D58F1F5}" v="6" dt="2022-07-13T15:11:17.7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50" autoAdjust="0"/>
  </p:normalViewPr>
  <p:slideViewPr>
    <p:cSldViewPr showGuides="1">
      <p:cViewPr varScale="1">
        <p:scale>
          <a:sx n="104" d="100"/>
          <a:sy n="104" d="100"/>
        </p:scale>
        <p:origin x="144" y="25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83" d="100"/>
          <a:sy n="83" d="100"/>
        </p:scale>
        <p:origin x="381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ubbleChart>
        <c:varyColors val="0"/>
        <c:ser>
          <c:idx val="0"/>
          <c:order val="0"/>
          <c:tx>
            <c:v>Loan Default - Yes</c:v>
          </c:tx>
          <c:spPr>
            <a:solidFill>
              <a:schemeClr val="bg2"/>
            </a:solidFill>
            <a:ln>
              <a:noFill/>
            </a:ln>
            <a:effectLst/>
          </c:spPr>
          <c:invertIfNegative val="0"/>
          <c:xVal>
            <c:numRef>
              <c:f>Sheet1!$A$2:$A$6</c:f>
              <c:numCache>
                <c:formatCode>General</c:formatCode>
                <c:ptCount val="5"/>
                <c:pt idx="0">
                  <c:v>38</c:v>
                </c:pt>
                <c:pt idx="1">
                  <c:v>35</c:v>
                </c:pt>
                <c:pt idx="2">
                  <c:v>47</c:v>
                </c:pt>
                <c:pt idx="3">
                  <c:v>48</c:v>
                </c:pt>
                <c:pt idx="4">
                  <c:v>40</c:v>
                </c:pt>
              </c:numCache>
            </c:numRef>
          </c:xVal>
          <c:yVal>
            <c:numRef>
              <c:f>Sheet1!$B$2:$B$6</c:f>
              <c:numCache>
                <c:formatCode>General</c:formatCode>
                <c:ptCount val="5"/>
                <c:pt idx="0">
                  <c:v>49</c:v>
                </c:pt>
                <c:pt idx="1">
                  <c:v>671</c:v>
                </c:pt>
                <c:pt idx="2">
                  <c:v>772</c:v>
                </c:pt>
                <c:pt idx="3">
                  <c:v>136</c:v>
                </c:pt>
                <c:pt idx="4">
                  <c:v>123</c:v>
                </c:pt>
              </c:numCache>
            </c:numRef>
          </c:yVal>
          <c:bubbleSize>
            <c:numRef>
              <c:f>Sheet1!$C$2:$C$6</c:f>
              <c:numCache>
                <c:formatCode>General</c:formatCode>
                <c:ptCount val="5"/>
                <c:pt idx="0">
                  <c:v>0.25</c:v>
                </c:pt>
                <c:pt idx="1">
                  <c:v>0.25</c:v>
                </c:pt>
                <c:pt idx="2">
                  <c:v>0.25</c:v>
                </c:pt>
                <c:pt idx="3">
                  <c:v>0.25</c:v>
                </c:pt>
                <c:pt idx="4">
                  <c:v>0.25</c:v>
                </c:pt>
              </c:numCache>
            </c:numRef>
          </c:bubbleSize>
          <c:bubble3D val="0"/>
          <c:extLst>
            <c:ext xmlns:c16="http://schemas.microsoft.com/office/drawing/2014/chart" uri="{C3380CC4-5D6E-409C-BE32-E72D297353CC}">
              <c16:uniqueId val="{00000000-0F1D-4640-8CA4-E92C60723C30}"/>
            </c:ext>
          </c:extLst>
        </c:ser>
        <c:ser>
          <c:idx val="1"/>
          <c:order val="1"/>
          <c:tx>
            <c:v>Loan Default - No</c:v>
          </c:tx>
          <c:spPr>
            <a:solidFill>
              <a:srgbClr val="00B050"/>
            </a:solidFill>
            <a:ln w="25400">
              <a:noFill/>
            </a:ln>
            <a:effectLst/>
          </c:spPr>
          <c:invertIfNegative val="0"/>
          <c:xVal>
            <c:numRef>
              <c:f>Sheet1!$A$7:$A$11</c:f>
              <c:numCache>
                <c:formatCode>General</c:formatCode>
                <c:ptCount val="5"/>
                <c:pt idx="0">
                  <c:v>29</c:v>
                </c:pt>
                <c:pt idx="1">
                  <c:v>38</c:v>
                </c:pt>
                <c:pt idx="2">
                  <c:v>35</c:v>
                </c:pt>
                <c:pt idx="3">
                  <c:v>58</c:v>
                </c:pt>
                <c:pt idx="4">
                  <c:v>30</c:v>
                </c:pt>
              </c:numCache>
            </c:numRef>
          </c:xVal>
          <c:yVal>
            <c:numRef>
              <c:f>Sheet1!$B$7:$B$11</c:f>
              <c:numCache>
                <c:formatCode>#,##0</c:formatCode>
                <c:ptCount val="5"/>
                <c:pt idx="0" formatCode="General">
                  <c:v>900</c:v>
                </c:pt>
                <c:pt idx="1">
                  <c:v>1500</c:v>
                </c:pt>
                <c:pt idx="2">
                  <c:v>2300</c:v>
                </c:pt>
                <c:pt idx="3">
                  <c:v>2200</c:v>
                </c:pt>
                <c:pt idx="4">
                  <c:v>2100</c:v>
                </c:pt>
              </c:numCache>
            </c:numRef>
          </c:yVal>
          <c:bubbleSize>
            <c:numRef>
              <c:f>Sheet1!$C$7:$C$11</c:f>
              <c:numCache>
                <c:formatCode>General</c:formatCode>
                <c:ptCount val="5"/>
                <c:pt idx="0">
                  <c:v>0.25</c:v>
                </c:pt>
                <c:pt idx="1">
                  <c:v>0.25</c:v>
                </c:pt>
                <c:pt idx="2">
                  <c:v>0.25</c:v>
                </c:pt>
                <c:pt idx="3">
                  <c:v>0.25</c:v>
                </c:pt>
                <c:pt idx="4">
                  <c:v>0.25</c:v>
                </c:pt>
              </c:numCache>
            </c:numRef>
          </c:bubbleSize>
          <c:bubble3D val="0"/>
          <c:extLst>
            <c:ext xmlns:c16="http://schemas.microsoft.com/office/drawing/2014/chart" uri="{C3380CC4-5D6E-409C-BE32-E72D297353CC}">
              <c16:uniqueId val="{00000000-EBA8-4B14-8E8C-360A3BA277F7}"/>
            </c:ext>
          </c:extLst>
        </c:ser>
        <c:dLbls>
          <c:showLegendKey val="0"/>
          <c:showVal val="0"/>
          <c:showCatName val="0"/>
          <c:showSerName val="0"/>
          <c:showPercent val="0"/>
          <c:showBubbleSize val="0"/>
        </c:dLbls>
        <c:bubbleScale val="20"/>
        <c:showNegBubbles val="0"/>
        <c:axId val="375898495"/>
        <c:axId val="375903487"/>
      </c:bubbleChart>
      <c:valAx>
        <c:axId val="37589849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Age</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5903487"/>
        <c:crosses val="autoZero"/>
        <c:crossBetween val="midCat"/>
      </c:valAx>
      <c:valAx>
        <c:axId val="375903487"/>
        <c:scaling>
          <c:orientation val="minMax"/>
          <c:max val="25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Average Account</a:t>
                </a:r>
                <a:r>
                  <a:rPr lang="en-US" baseline="0" dirty="0"/>
                  <a:t> Balance</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589849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ubbleChart>
        <c:varyColors val="0"/>
        <c:ser>
          <c:idx val="0"/>
          <c:order val="0"/>
          <c:tx>
            <c:v>Loan Default - Yes</c:v>
          </c:tx>
          <c:spPr>
            <a:solidFill>
              <a:schemeClr val="bg2"/>
            </a:solidFill>
            <a:ln>
              <a:noFill/>
            </a:ln>
            <a:effectLst/>
          </c:spPr>
          <c:invertIfNegative val="0"/>
          <c:xVal>
            <c:numRef>
              <c:f>Sheet1!$A$2:$A$6</c:f>
              <c:numCache>
                <c:formatCode>General</c:formatCode>
                <c:ptCount val="5"/>
                <c:pt idx="0">
                  <c:v>38</c:v>
                </c:pt>
                <c:pt idx="1">
                  <c:v>35</c:v>
                </c:pt>
                <c:pt idx="2">
                  <c:v>47</c:v>
                </c:pt>
                <c:pt idx="3">
                  <c:v>48</c:v>
                </c:pt>
                <c:pt idx="4">
                  <c:v>40</c:v>
                </c:pt>
              </c:numCache>
            </c:numRef>
          </c:xVal>
          <c:yVal>
            <c:numRef>
              <c:f>Sheet1!$B$2:$B$6</c:f>
              <c:numCache>
                <c:formatCode>General</c:formatCode>
                <c:ptCount val="5"/>
                <c:pt idx="0">
                  <c:v>49</c:v>
                </c:pt>
                <c:pt idx="1">
                  <c:v>671</c:v>
                </c:pt>
                <c:pt idx="2">
                  <c:v>772</c:v>
                </c:pt>
                <c:pt idx="3">
                  <c:v>136</c:v>
                </c:pt>
                <c:pt idx="4">
                  <c:v>123</c:v>
                </c:pt>
              </c:numCache>
            </c:numRef>
          </c:yVal>
          <c:bubbleSize>
            <c:numRef>
              <c:f>Sheet1!$C$2:$C$6</c:f>
              <c:numCache>
                <c:formatCode>General</c:formatCode>
                <c:ptCount val="5"/>
                <c:pt idx="0">
                  <c:v>0.25</c:v>
                </c:pt>
                <c:pt idx="1">
                  <c:v>0.25</c:v>
                </c:pt>
                <c:pt idx="2">
                  <c:v>0.25</c:v>
                </c:pt>
                <c:pt idx="3">
                  <c:v>0.25</c:v>
                </c:pt>
                <c:pt idx="4">
                  <c:v>0.25</c:v>
                </c:pt>
              </c:numCache>
            </c:numRef>
          </c:bubbleSize>
          <c:bubble3D val="0"/>
          <c:extLst>
            <c:ext xmlns:c16="http://schemas.microsoft.com/office/drawing/2014/chart" uri="{C3380CC4-5D6E-409C-BE32-E72D297353CC}">
              <c16:uniqueId val="{00000000-0F1D-4640-8CA4-E92C60723C30}"/>
            </c:ext>
          </c:extLst>
        </c:ser>
        <c:ser>
          <c:idx val="1"/>
          <c:order val="1"/>
          <c:tx>
            <c:v>Loan Default - No</c:v>
          </c:tx>
          <c:spPr>
            <a:solidFill>
              <a:srgbClr val="00B050"/>
            </a:solidFill>
            <a:ln w="25400">
              <a:noFill/>
            </a:ln>
            <a:effectLst/>
          </c:spPr>
          <c:invertIfNegative val="0"/>
          <c:xVal>
            <c:numRef>
              <c:f>Sheet1!$A$7:$A$11</c:f>
              <c:numCache>
                <c:formatCode>General</c:formatCode>
                <c:ptCount val="5"/>
                <c:pt idx="0">
                  <c:v>29</c:v>
                </c:pt>
                <c:pt idx="1">
                  <c:v>38</c:v>
                </c:pt>
                <c:pt idx="2">
                  <c:v>35</c:v>
                </c:pt>
                <c:pt idx="3">
                  <c:v>58</c:v>
                </c:pt>
                <c:pt idx="4">
                  <c:v>30</c:v>
                </c:pt>
              </c:numCache>
            </c:numRef>
          </c:xVal>
          <c:yVal>
            <c:numRef>
              <c:f>Sheet1!$B$7:$B$11</c:f>
              <c:numCache>
                <c:formatCode>#,##0</c:formatCode>
                <c:ptCount val="5"/>
                <c:pt idx="0" formatCode="General">
                  <c:v>900</c:v>
                </c:pt>
                <c:pt idx="1">
                  <c:v>1500</c:v>
                </c:pt>
                <c:pt idx="2">
                  <c:v>2300</c:v>
                </c:pt>
                <c:pt idx="3">
                  <c:v>2200</c:v>
                </c:pt>
                <c:pt idx="4">
                  <c:v>2100</c:v>
                </c:pt>
              </c:numCache>
            </c:numRef>
          </c:yVal>
          <c:bubbleSize>
            <c:numRef>
              <c:f>Sheet1!$C$7:$C$11</c:f>
              <c:numCache>
                <c:formatCode>General</c:formatCode>
                <c:ptCount val="5"/>
                <c:pt idx="0">
                  <c:v>0.25</c:v>
                </c:pt>
                <c:pt idx="1">
                  <c:v>0.25</c:v>
                </c:pt>
                <c:pt idx="2">
                  <c:v>0.25</c:v>
                </c:pt>
                <c:pt idx="3">
                  <c:v>0.25</c:v>
                </c:pt>
                <c:pt idx="4">
                  <c:v>0.25</c:v>
                </c:pt>
              </c:numCache>
            </c:numRef>
          </c:bubbleSize>
          <c:bubble3D val="0"/>
          <c:extLst>
            <c:ext xmlns:c16="http://schemas.microsoft.com/office/drawing/2014/chart" uri="{C3380CC4-5D6E-409C-BE32-E72D297353CC}">
              <c16:uniqueId val="{00000000-EBA8-4B14-8E8C-360A3BA277F7}"/>
            </c:ext>
          </c:extLst>
        </c:ser>
        <c:dLbls>
          <c:showLegendKey val="0"/>
          <c:showVal val="0"/>
          <c:showCatName val="0"/>
          <c:showSerName val="0"/>
          <c:showPercent val="0"/>
          <c:showBubbleSize val="0"/>
        </c:dLbls>
        <c:bubbleScale val="20"/>
        <c:showNegBubbles val="0"/>
        <c:axId val="375898495"/>
        <c:axId val="375903487"/>
      </c:bubbleChart>
      <c:valAx>
        <c:axId val="37589849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Age</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5903487"/>
        <c:crosses val="autoZero"/>
        <c:crossBetween val="midCat"/>
      </c:valAx>
      <c:valAx>
        <c:axId val="375903487"/>
        <c:scaling>
          <c:orientation val="minMax"/>
          <c:max val="25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Average Account</a:t>
                </a:r>
                <a:r>
                  <a:rPr lang="en-US" baseline="0" dirty="0"/>
                  <a:t> Balance</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589849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ubbleChart>
        <c:varyColors val="0"/>
        <c:ser>
          <c:idx val="0"/>
          <c:order val="0"/>
          <c:tx>
            <c:v>Loan Default - Yes</c:v>
          </c:tx>
          <c:spPr>
            <a:solidFill>
              <a:schemeClr val="bg2"/>
            </a:solidFill>
            <a:ln>
              <a:noFill/>
            </a:ln>
            <a:effectLst/>
          </c:spPr>
          <c:invertIfNegative val="0"/>
          <c:xVal>
            <c:numRef>
              <c:f>Sheet1!$A$2:$A$6</c:f>
              <c:numCache>
                <c:formatCode>General</c:formatCode>
                <c:ptCount val="5"/>
                <c:pt idx="0">
                  <c:v>38</c:v>
                </c:pt>
                <c:pt idx="1">
                  <c:v>35</c:v>
                </c:pt>
                <c:pt idx="2">
                  <c:v>47</c:v>
                </c:pt>
                <c:pt idx="3">
                  <c:v>48</c:v>
                </c:pt>
                <c:pt idx="4">
                  <c:v>40</c:v>
                </c:pt>
              </c:numCache>
            </c:numRef>
          </c:xVal>
          <c:yVal>
            <c:numRef>
              <c:f>Sheet1!$B$2:$B$6</c:f>
              <c:numCache>
                <c:formatCode>General</c:formatCode>
                <c:ptCount val="5"/>
                <c:pt idx="0">
                  <c:v>49</c:v>
                </c:pt>
                <c:pt idx="1">
                  <c:v>671</c:v>
                </c:pt>
                <c:pt idx="2">
                  <c:v>772</c:v>
                </c:pt>
                <c:pt idx="3">
                  <c:v>136</c:v>
                </c:pt>
                <c:pt idx="4">
                  <c:v>123</c:v>
                </c:pt>
              </c:numCache>
            </c:numRef>
          </c:yVal>
          <c:bubbleSize>
            <c:numRef>
              <c:f>Sheet1!$C$2:$C$6</c:f>
              <c:numCache>
                <c:formatCode>General</c:formatCode>
                <c:ptCount val="5"/>
                <c:pt idx="0">
                  <c:v>0.25</c:v>
                </c:pt>
                <c:pt idx="1">
                  <c:v>0.25</c:v>
                </c:pt>
                <c:pt idx="2">
                  <c:v>0.25</c:v>
                </c:pt>
                <c:pt idx="3">
                  <c:v>0.25</c:v>
                </c:pt>
                <c:pt idx="4">
                  <c:v>0.25</c:v>
                </c:pt>
              </c:numCache>
            </c:numRef>
          </c:bubbleSize>
          <c:bubble3D val="0"/>
          <c:extLst>
            <c:ext xmlns:c16="http://schemas.microsoft.com/office/drawing/2014/chart" uri="{C3380CC4-5D6E-409C-BE32-E72D297353CC}">
              <c16:uniqueId val="{00000000-0F1D-4640-8CA4-E92C60723C30}"/>
            </c:ext>
          </c:extLst>
        </c:ser>
        <c:ser>
          <c:idx val="1"/>
          <c:order val="1"/>
          <c:tx>
            <c:v>Loan Default - No</c:v>
          </c:tx>
          <c:spPr>
            <a:solidFill>
              <a:srgbClr val="00B050"/>
            </a:solidFill>
            <a:ln w="25400">
              <a:noFill/>
            </a:ln>
            <a:effectLst/>
          </c:spPr>
          <c:invertIfNegative val="0"/>
          <c:xVal>
            <c:numRef>
              <c:f>Sheet1!$A$7:$A$11</c:f>
              <c:numCache>
                <c:formatCode>General</c:formatCode>
                <c:ptCount val="5"/>
                <c:pt idx="0">
                  <c:v>29</c:v>
                </c:pt>
                <c:pt idx="1">
                  <c:v>38</c:v>
                </c:pt>
                <c:pt idx="2">
                  <c:v>35</c:v>
                </c:pt>
                <c:pt idx="3">
                  <c:v>58</c:v>
                </c:pt>
                <c:pt idx="4">
                  <c:v>30</c:v>
                </c:pt>
              </c:numCache>
            </c:numRef>
          </c:xVal>
          <c:yVal>
            <c:numRef>
              <c:f>Sheet1!$B$7:$B$11</c:f>
              <c:numCache>
                <c:formatCode>#,##0</c:formatCode>
                <c:ptCount val="5"/>
                <c:pt idx="0" formatCode="General">
                  <c:v>900</c:v>
                </c:pt>
                <c:pt idx="1">
                  <c:v>1500</c:v>
                </c:pt>
                <c:pt idx="2">
                  <c:v>2300</c:v>
                </c:pt>
                <c:pt idx="3">
                  <c:v>2200</c:v>
                </c:pt>
                <c:pt idx="4">
                  <c:v>2100</c:v>
                </c:pt>
              </c:numCache>
            </c:numRef>
          </c:yVal>
          <c:bubbleSize>
            <c:numRef>
              <c:f>Sheet1!$C$7:$C$11</c:f>
              <c:numCache>
                <c:formatCode>General</c:formatCode>
                <c:ptCount val="5"/>
                <c:pt idx="0">
                  <c:v>0.25</c:v>
                </c:pt>
                <c:pt idx="1">
                  <c:v>0.25</c:v>
                </c:pt>
                <c:pt idx="2">
                  <c:v>0.25</c:v>
                </c:pt>
                <c:pt idx="3">
                  <c:v>0.25</c:v>
                </c:pt>
                <c:pt idx="4">
                  <c:v>0.25</c:v>
                </c:pt>
              </c:numCache>
            </c:numRef>
          </c:bubbleSize>
          <c:bubble3D val="0"/>
          <c:extLst>
            <c:ext xmlns:c16="http://schemas.microsoft.com/office/drawing/2014/chart" uri="{C3380CC4-5D6E-409C-BE32-E72D297353CC}">
              <c16:uniqueId val="{00000000-EBA8-4B14-8E8C-360A3BA277F7}"/>
            </c:ext>
          </c:extLst>
        </c:ser>
        <c:ser>
          <c:idx val="2"/>
          <c:order val="2"/>
          <c:tx>
            <c:v>Customer 1</c:v>
          </c:tx>
          <c:spPr>
            <a:solidFill>
              <a:srgbClr val="FF0000"/>
            </a:solidFill>
            <a:ln w="25400">
              <a:noFill/>
            </a:ln>
            <a:effectLst/>
          </c:spPr>
          <c:invertIfNegative val="0"/>
          <c:xVal>
            <c:numRef>
              <c:f>Sheet1!$A$12</c:f>
              <c:numCache>
                <c:formatCode>General</c:formatCode>
                <c:ptCount val="1"/>
                <c:pt idx="0">
                  <c:v>50</c:v>
                </c:pt>
              </c:numCache>
            </c:numRef>
          </c:xVal>
          <c:yVal>
            <c:numRef>
              <c:f>Sheet1!$B$12</c:f>
              <c:numCache>
                <c:formatCode>General</c:formatCode>
                <c:ptCount val="1"/>
                <c:pt idx="0">
                  <c:v>20</c:v>
                </c:pt>
              </c:numCache>
            </c:numRef>
          </c:yVal>
          <c:bubbleSize>
            <c:numRef>
              <c:f>Sheet1!$C$12</c:f>
              <c:numCache>
                <c:formatCode>General</c:formatCode>
                <c:ptCount val="1"/>
                <c:pt idx="0">
                  <c:v>0.25</c:v>
                </c:pt>
              </c:numCache>
            </c:numRef>
          </c:bubbleSize>
          <c:bubble3D val="0"/>
          <c:extLst>
            <c:ext xmlns:c16="http://schemas.microsoft.com/office/drawing/2014/chart" uri="{C3380CC4-5D6E-409C-BE32-E72D297353CC}">
              <c16:uniqueId val="{00000002-EBA8-4B14-8E8C-360A3BA277F7}"/>
            </c:ext>
          </c:extLst>
        </c:ser>
        <c:ser>
          <c:idx val="3"/>
          <c:order val="3"/>
          <c:tx>
            <c:v>Customer 2</c:v>
          </c:tx>
          <c:spPr>
            <a:solidFill>
              <a:srgbClr val="FFC000"/>
            </a:solidFill>
            <a:ln w="25400">
              <a:noFill/>
            </a:ln>
            <a:effectLst/>
          </c:spPr>
          <c:invertIfNegative val="0"/>
          <c:xVal>
            <c:numRef>
              <c:f>Sheet1!$A$13</c:f>
              <c:numCache>
                <c:formatCode>General</c:formatCode>
                <c:ptCount val="1"/>
                <c:pt idx="0">
                  <c:v>40</c:v>
                </c:pt>
              </c:numCache>
            </c:numRef>
          </c:xVal>
          <c:yVal>
            <c:numRef>
              <c:f>Sheet1!$B$13</c:f>
              <c:numCache>
                <c:formatCode>General</c:formatCode>
                <c:ptCount val="1"/>
                <c:pt idx="0">
                  <c:v>700</c:v>
                </c:pt>
              </c:numCache>
            </c:numRef>
          </c:yVal>
          <c:bubbleSize>
            <c:numRef>
              <c:f>Sheet1!$C$13</c:f>
              <c:numCache>
                <c:formatCode>General</c:formatCode>
                <c:ptCount val="1"/>
                <c:pt idx="0">
                  <c:v>0.25</c:v>
                </c:pt>
              </c:numCache>
            </c:numRef>
          </c:bubbleSize>
          <c:bubble3D val="0"/>
          <c:extLst>
            <c:ext xmlns:c16="http://schemas.microsoft.com/office/drawing/2014/chart" uri="{C3380CC4-5D6E-409C-BE32-E72D297353CC}">
              <c16:uniqueId val="{00000003-EBA8-4B14-8E8C-360A3BA277F7}"/>
            </c:ext>
          </c:extLst>
        </c:ser>
        <c:ser>
          <c:idx val="4"/>
          <c:order val="4"/>
          <c:tx>
            <c:v>Customer 3</c:v>
          </c:tx>
          <c:spPr>
            <a:solidFill>
              <a:srgbClr val="00B0F0"/>
            </a:solidFill>
            <a:ln w="25400">
              <a:noFill/>
            </a:ln>
            <a:effectLst/>
          </c:spPr>
          <c:invertIfNegative val="0"/>
          <c:xVal>
            <c:numRef>
              <c:f>Sheet1!$A$14</c:f>
              <c:numCache>
                <c:formatCode>General</c:formatCode>
                <c:ptCount val="1"/>
                <c:pt idx="0">
                  <c:v>28</c:v>
                </c:pt>
              </c:numCache>
            </c:numRef>
          </c:xVal>
          <c:yVal>
            <c:numRef>
              <c:f>Sheet1!$B$14</c:f>
              <c:numCache>
                <c:formatCode>General</c:formatCode>
                <c:ptCount val="1"/>
                <c:pt idx="0">
                  <c:v>175</c:v>
                </c:pt>
              </c:numCache>
            </c:numRef>
          </c:yVal>
          <c:bubbleSize>
            <c:numRef>
              <c:f>Sheet1!$C$14</c:f>
              <c:numCache>
                <c:formatCode>General</c:formatCode>
                <c:ptCount val="1"/>
                <c:pt idx="0">
                  <c:v>0.25</c:v>
                </c:pt>
              </c:numCache>
            </c:numRef>
          </c:bubbleSize>
          <c:bubble3D val="0"/>
          <c:extLst>
            <c:ext xmlns:c16="http://schemas.microsoft.com/office/drawing/2014/chart" uri="{C3380CC4-5D6E-409C-BE32-E72D297353CC}">
              <c16:uniqueId val="{00000004-EBA8-4B14-8E8C-360A3BA277F7}"/>
            </c:ext>
          </c:extLst>
        </c:ser>
        <c:dLbls>
          <c:showLegendKey val="0"/>
          <c:showVal val="0"/>
          <c:showCatName val="0"/>
          <c:showSerName val="0"/>
          <c:showPercent val="0"/>
          <c:showBubbleSize val="0"/>
        </c:dLbls>
        <c:bubbleScale val="20"/>
        <c:showNegBubbles val="0"/>
        <c:axId val="375898495"/>
        <c:axId val="375903487"/>
      </c:bubbleChart>
      <c:valAx>
        <c:axId val="37589849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Age</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5903487"/>
        <c:crosses val="autoZero"/>
        <c:crossBetween val="midCat"/>
      </c:valAx>
      <c:valAx>
        <c:axId val="375903487"/>
        <c:scaling>
          <c:orientation val="minMax"/>
          <c:max val="25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Average Account</a:t>
                </a:r>
                <a:r>
                  <a:rPr lang="en-US" baseline="0" dirty="0"/>
                  <a:t> Balance</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589849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7526328740157472E-2"/>
          <c:y val="0.10275180949592508"/>
          <c:w val="0.85659178149606297"/>
          <c:h val="0.76518996600834743"/>
        </c:manualLayout>
      </c:layout>
      <c:bubbleChart>
        <c:varyColors val="0"/>
        <c:ser>
          <c:idx val="0"/>
          <c:order val="0"/>
          <c:tx>
            <c:v>Loan Default - Yes</c:v>
          </c:tx>
          <c:spPr>
            <a:solidFill>
              <a:schemeClr val="accent1">
                <a:alpha val="75000"/>
              </a:schemeClr>
            </a:solidFill>
            <a:ln>
              <a:noFill/>
            </a:ln>
            <a:effectLst/>
          </c:spPr>
          <c:invertIfNegative val="0"/>
          <c:xVal>
            <c:numRef>
              <c:f>Sheet1!$A$2:$A$6</c:f>
              <c:numCache>
                <c:formatCode>General</c:formatCode>
                <c:ptCount val="5"/>
                <c:pt idx="0">
                  <c:v>-0.124</c:v>
                </c:pt>
                <c:pt idx="1">
                  <c:v>-0.46600000000000003</c:v>
                </c:pt>
                <c:pt idx="2">
                  <c:v>0.90100000000000002</c:v>
                </c:pt>
                <c:pt idx="3">
                  <c:v>1.0149999999999999</c:v>
                </c:pt>
                <c:pt idx="4">
                  <c:v>0.104</c:v>
                </c:pt>
              </c:numCache>
            </c:numRef>
          </c:xVal>
          <c:yVal>
            <c:numRef>
              <c:f>Sheet1!$B$2:$B$6</c:f>
              <c:numCache>
                <c:formatCode>General</c:formatCode>
                <c:ptCount val="5"/>
                <c:pt idx="0">
                  <c:v>-1.2470000000000001</c:v>
                </c:pt>
                <c:pt idx="1">
                  <c:v>-0.51900000000000002</c:v>
                </c:pt>
                <c:pt idx="2">
                  <c:v>-0.4</c:v>
                </c:pt>
                <c:pt idx="3">
                  <c:v>-1.145</c:v>
                </c:pt>
                <c:pt idx="4">
                  <c:v>-1.161</c:v>
                </c:pt>
              </c:numCache>
            </c:numRef>
          </c:yVal>
          <c:bubbleSize>
            <c:numRef>
              <c:f>Sheet1!$C$2:$C$6</c:f>
              <c:numCache>
                <c:formatCode>General</c:formatCode>
                <c:ptCount val="5"/>
                <c:pt idx="0">
                  <c:v>0.25</c:v>
                </c:pt>
                <c:pt idx="1">
                  <c:v>0.25</c:v>
                </c:pt>
                <c:pt idx="2">
                  <c:v>0.25</c:v>
                </c:pt>
                <c:pt idx="3">
                  <c:v>0.25</c:v>
                </c:pt>
                <c:pt idx="4">
                  <c:v>0.25</c:v>
                </c:pt>
              </c:numCache>
            </c:numRef>
          </c:bubbleSize>
          <c:bubble3D val="0"/>
          <c:extLst>
            <c:ext xmlns:c16="http://schemas.microsoft.com/office/drawing/2014/chart" uri="{C3380CC4-5D6E-409C-BE32-E72D297353CC}">
              <c16:uniqueId val="{00000000-B44A-4B1F-9ECC-23F04B923EB8}"/>
            </c:ext>
          </c:extLst>
        </c:ser>
        <c:ser>
          <c:idx val="1"/>
          <c:order val="1"/>
          <c:tx>
            <c:v>Loan Default - No</c:v>
          </c:tx>
          <c:spPr>
            <a:solidFill>
              <a:schemeClr val="accent2">
                <a:alpha val="75000"/>
              </a:schemeClr>
            </a:solidFill>
            <a:ln w="25400">
              <a:noFill/>
            </a:ln>
            <a:effectLst/>
          </c:spPr>
          <c:invertIfNegative val="0"/>
          <c:xVal>
            <c:numRef>
              <c:f>Sheet1!$D$2:$D$6</c:f>
              <c:numCache>
                <c:formatCode>General</c:formatCode>
                <c:ptCount val="5"/>
                <c:pt idx="0">
                  <c:v>-1.149</c:v>
                </c:pt>
                <c:pt idx="1">
                  <c:v>-0.124</c:v>
                </c:pt>
                <c:pt idx="2">
                  <c:v>-0.46600000000000003</c:v>
                </c:pt>
                <c:pt idx="3">
                  <c:v>2.1539999999999999</c:v>
                </c:pt>
                <c:pt idx="4">
                  <c:v>-1.0349999999999999</c:v>
                </c:pt>
              </c:numCache>
            </c:numRef>
          </c:xVal>
          <c:yVal>
            <c:numRef>
              <c:f>Sheet1!$E$2:$E$6</c:f>
              <c:numCache>
                <c:formatCode>General</c:formatCode>
                <c:ptCount val="5"/>
                <c:pt idx="0">
                  <c:v>-0.25</c:v>
                </c:pt>
                <c:pt idx="1">
                  <c:v>0.45200000000000001</c:v>
                </c:pt>
                <c:pt idx="2">
                  <c:v>1.39</c:v>
                </c:pt>
                <c:pt idx="3">
                  <c:v>1.272</c:v>
                </c:pt>
                <c:pt idx="4">
                  <c:v>1.155</c:v>
                </c:pt>
              </c:numCache>
            </c:numRef>
          </c:yVal>
          <c:bubbleSize>
            <c:numRef>
              <c:f>Sheet1!$F$2:$F$6</c:f>
              <c:numCache>
                <c:formatCode>General</c:formatCode>
                <c:ptCount val="5"/>
                <c:pt idx="0">
                  <c:v>0.25</c:v>
                </c:pt>
                <c:pt idx="1">
                  <c:v>0.25</c:v>
                </c:pt>
                <c:pt idx="2">
                  <c:v>0.25</c:v>
                </c:pt>
                <c:pt idx="3">
                  <c:v>0.25</c:v>
                </c:pt>
                <c:pt idx="4">
                  <c:v>0.25</c:v>
                </c:pt>
              </c:numCache>
            </c:numRef>
          </c:bubbleSize>
          <c:bubble3D val="0"/>
          <c:extLst>
            <c:ext xmlns:c16="http://schemas.microsoft.com/office/drawing/2014/chart" uri="{C3380CC4-5D6E-409C-BE32-E72D297353CC}">
              <c16:uniqueId val="{00000002-B44A-4B1F-9ECC-23F04B923EB8}"/>
            </c:ext>
          </c:extLst>
        </c:ser>
        <c:dLbls>
          <c:showLegendKey val="0"/>
          <c:showVal val="0"/>
          <c:showCatName val="0"/>
          <c:showSerName val="0"/>
          <c:showPercent val="0"/>
          <c:showBubbleSize val="0"/>
        </c:dLbls>
        <c:bubbleScale val="20"/>
        <c:showNegBubbles val="0"/>
        <c:axId val="173618367"/>
        <c:axId val="173605471"/>
      </c:bubbleChart>
      <c:valAx>
        <c:axId val="173618367"/>
        <c:scaling>
          <c:orientation val="minMax"/>
          <c:max val="3"/>
          <c:min val="-3"/>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330" b="0" i="0" u="none" strike="noStrike" baseline="0" dirty="0"/>
                  <a:t>Age – Z Score </a:t>
                </a:r>
                <a:endParaRPr lang="en-US" dirty="0"/>
              </a:p>
            </c:rich>
          </c:tx>
          <c:layout>
            <c:manualLayout>
              <c:xMode val="edge"/>
              <c:yMode val="edge"/>
              <c:x val="0.42859276574803151"/>
              <c:y val="0.93572737834000264"/>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3605471"/>
        <c:crossesAt val="-3"/>
        <c:crossBetween val="midCat"/>
        <c:majorUnit val="0.5"/>
      </c:valAx>
      <c:valAx>
        <c:axId val="173605471"/>
        <c:scaling>
          <c:orientation val="minMax"/>
          <c:max val="3"/>
          <c:min val="-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Average Balance – Z Score</a:t>
                </a:r>
              </a:p>
            </c:rich>
          </c:tx>
          <c:layout>
            <c:manualLayout>
              <c:xMode val="edge"/>
              <c:yMode val="edge"/>
              <c:x val="7.8125E-3"/>
              <c:y val="0.25498709177746226"/>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3618367"/>
        <c:crossesAt val="-3"/>
        <c:crossBetween val="midCat"/>
        <c:majorUnit val="0.5"/>
      </c:valAx>
      <c:spPr>
        <a:noFill/>
        <a:ln>
          <a:noFill/>
        </a:ln>
        <a:effectLst/>
      </c:spPr>
    </c:plotArea>
    <c:legend>
      <c:legendPos val="r"/>
      <c:layout>
        <c:manualLayout>
          <c:xMode val="edge"/>
          <c:yMode val="edge"/>
          <c:x val="0.30287696850393703"/>
          <c:y val="8.3423820385597827E-4"/>
          <c:w val="0.36899803149606297"/>
          <c:h val="0.1017797775278090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1"/>
            <a:ext cx="3037840" cy="465138"/>
          </a:xfrm>
          <a:prstGeom prst="rect">
            <a:avLst/>
          </a:prstGeom>
          <a:noFill/>
          <a:ln w="9525">
            <a:noFill/>
            <a:miter lim="800000"/>
            <a:headEnd/>
            <a:tailEnd/>
          </a:ln>
          <a:effectLst/>
        </p:spPr>
        <p:txBody>
          <a:bodyPr vert="horz" wrap="square" lIns="92298" tIns="46150" rIns="92298" bIns="46150" numCol="1" anchor="t" anchorCtr="0" compatLnSpc="1">
            <a:prstTxWarp prst="textNoShape">
              <a:avLst/>
            </a:prstTxWarp>
          </a:bodyPr>
          <a:lstStyle>
            <a:lvl1pPr eaLnBrk="0" hangingPunct="0">
              <a:defRPr sz="1200">
                <a:latin typeface="Arial" charset="0"/>
                <a:ea typeface="ＭＳ Ｐゴシック" pitchFamily="8" charset="-128"/>
                <a:cs typeface="+mn-cs"/>
              </a:defRPr>
            </a:lvl1pPr>
          </a:lstStyle>
          <a:p>
            <a:pPr>
              <a:defRPr/>
            </a:pPr>
            <a:endParaRPr lang="en-US"/>
          </a:p>
        </p:txBody>
      </p:sp>
      <p:sp>
        <p:nvSpPr>
          <p:cNvPr id="23555" name="Rectangle 3"/>
          <p:cNvSpPr>
            <a:spLocks noGrp="1" noChangeArrowheads="1"/>
          </p:cNvSpPr>
          <p:nvPr>
            <p:ph type="dt" sz="quarter" idx="1"/>
          </p:nvPr>
        </p:nvSpPr>
        <p:spPr bwMode="auto">
          <a:xfrm>
            <a:off x="3970938" y="1"/>
            <a:ext cx="3037840" cy="465138"/>
          </a:xfrm>
          <a:prstGeom prst="rect">
            <a:avLst/>
          </a:prstGeom>
          <a:noFill/>
          <a:ln w="9525">
            <a:noFill/>
            <a:miter lim="800000"/>
            <a:headEnd/>
            <a:tailEnd/>
          </a:ln>
          <a:effectLst/>
        </p:spPr>
        <p:txBody>
          <a:bodyPr vert="horz" wrap="square" lIns="92298" tIns="46150" rIns="92298" bIns="46150" numCol="1" anchor="t" anchorCtr="0" compatLnSpc="1">
            <a:prstTxWarp prst="textNoShape">
              <a:avLst/>
            </a:prstTxWarp>
          </a:bodyPr>
          <a:lstStyle>
            <a:lvl1pPr algn="r" eaLnBrk="0" hangingPunct="0">
              <a:defRPr sz="1200">
                <a:latin typeface="Arial" charset="0"/>
                <a:ea typeface="ＭＳ Ｐゴシック" pitchFamily="8" charset="-128"/>
                <a:cs typeface="+mn-cs"/>
              </a:defRPr>
            </a:lvl1pPr>
          </a:lstStyle>
          <a:p>
            <a:pPr>
              <a:defRPr/>
            </a:pPr>
            <a:endParaRPr lang="en-US"/>
          </a:p>
        </p:txBody>
      </p:sp>
      <p:sp>
        <p:nvSpPr>
          <p:cNvPr id="23556" name="Rectangle 4"/>
          <p:cNvSpPr>
            <a:spLocks noGrp="1" noChangeArrowheads="1"/>
          </p:cNvSpPr>
          <p:nvPr>
            <p:ph type="ftr" sz="quarter" idx="2"/>
          </p:nvPr>
        </p:nvSpPr>
        <p:spPr bwMode="auto">
          <a:xfrm>
            <a:off x="0" y="8829676"/>
            <a:ext cx="3037840" cy="465138"/>
          </a:xfrm>
          <a:prstGeom prst="rect">
            <a:avLst/>
          </a:prstGeom>
          <a:noFill/>
          <a:ln w="9525">
            <a:noFill/>
            <a:miter lim="800000"/>
            <a:headEnd/>
            <a:tailEnd/>
          </a:ln>
          <a:effectLst/>
        </p:spPr>
        <p:txBody>
          <a:bodyPr vert="horz" wrap="square" lIns="92298" tIns="46150" rIns="92298" bIns="46150" numCol="1" anchor="b" anchorCtr="0" compatLnSpc="1">
            <a:prstTxWarp prst="textNoShape">
              <a:avLst/>
            </a:prstTxWarp>
          </a:bodyPr>
          <a:lstStyle>
            <a:lvl1pPr eaLnBrk="0" hangingPunct="0">
              <a:defRPr sz="1200">
                <a:latin typeface="Arial" charset="0"/>
                <a:ea typeface="ＭＳ Ｐゴシック" pitchFamily="8" charset="-128"/>
                <a:cs typeface="+mn-cs"/>
              </a:defRPr>
            </a:lvl1pPr>
          </a:lstStyle>
          <a:p>
            <a:pPr>
              <a:defRPr/>
            </a:pPr>
            <a:endParaRPr lang="en-US"/>
          </a:p>
        </p:txBody>
      </p:sp>
      <p:sp>
        <p:nvSpPr>
          <p:cNvPr id="23557" name="Rectangle 5"/>
          <p:cNvSpPr>
            <a:spLocks noGrp="1" noChangeArrowheads="1"/>
          </p:cNvSpPr>
          <p:nvPr>
            <p:ph type="sldNum" sz="quarter" idx="3"/>
          </p:nvPr>
        </p:nvSpPr>
        <p:spPr bwMode="auto">
          <a:xfrm>
            <a:off x="3970938" y="8829676"/>
            <a:ext cx="3037840" cy="465138"/>
          </a:xfrm>
          <a:prstGeom prst="rect">
            <a:avLst/>
          </a:prstGeom>
          <a:noFill/>
          <a:ln w="9525">
            <a:noFill/>
            <a:miter lim="800000"/>
            <a:headEnd/>
            <a:tailEnd/>
          </a:ln>
          <a:effectLst/>
        </p:spPr>
        <p:txBody>
          <a:bodyPr vert="horz" wrap="square" lIns="92298" tIns="46150" rIns="92298" bIns="46150" numCol="1" anchor="b" anchorCtr="0" compatLnSpc="1">
            <a:prstTxWarp prst="textNoShape">
              <a:avLst/>
            </a:prstTxWarp>
          </a:bodyPr>
          <a:lstStyle>
            <a:lvl1pPr algn="r" eaLnBrk="0" hangingPunct="0">
              <a:defRPr sz="1200"/>
            </a:lvl1pPr>
          </a:lstStyle>
          <a:p>
            <a:pPr>
              <a:defRPr/>
            </a:pPr>
            <a:fld id="{6A5F7892-9EFA-4C67-8706-03BD797E0D18}" type="slidenum">
              <a:rPr lang="en-US" altLang="en-US"/>
              <a:pPr>
                <a:defRPr/>
              </a:pPr>
              <a:t>‹#›</a:t>
            </a:fld>
            <a:endParaRPr lang="en-US" altLang="en-US"/>
          </a:p>
        </p:txBody>
      </p:sp>
    </p:spTree>
    <p:extLst>
      <p:ext uri="{BB962C8B-B14F-4D97-AF65-F5344CB8AC3E}">
        <p14:creationId xmlns:p14="http://schemas.microsoft.com/office/powerpoint/2010/main" val="21261423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1"/>
            <a:ext cx="3037840" cy="465138"/>
          </a:xfrm>
          <a:prstGeom prst="rect">
            <a:avLst/>
          </a:prstGeom>
          <a:noFill/>
          <a:ln w="9525">
            <a:noFill/>
            <a:miter lim="800000"/>
            <a:headEnd/>
            <a:tailEnd/>
          </a:ln>
          <a:effectLst/>
        </p:spPr>
        <p:txBody>
          <a:bodyPr vert="horz" wrap="square" lIns="92298" tIns="46150" rIns="92298" bIns="46150" numCol="1" anchor="t" anchorCtr="0" compatLnSpc="1">
            <a:prstTxWarp prst="textNoShape">
              <a:avLst/>
            </a:prstTxWarp>
          </a:bodyPr>
          <a:lstStyle>
            <a:lvl1pPr eaLnBrk="0" hangingPunct="0">
              <a:defRPr sz="1200">
                <a:latin typeface="Arial" charset="0"/>
                <a:ea typeface="ＭＳ Ｐゴシック" pitchFamily="8" charset="-128"/>
                <a:cs typeface="+mn-cs"/>
              </a:defRPr>
            </a:lvl1pPr>
          </a:lstStyle>
          <a:p>
            <a:pPr>
              <a:defRPr/>
            </a:pPr>
            <a:endParaRPr lang="en-US"/>
          </a:p>
        </p:txBody>
      </p:sp>
      <p:sp>
        <p:nvSpPr>
          <p:cNvPr id="17411" name="Rectangle 3"/>
          <p:cNvSpPr>
            <a:spLocks noGrp="1" noChangeArrowheads="1"/>
          </p:cNvSpPr>
          <p:nvPr>
            <p:ph type="dt" idx="1"/>
          </p:nvPr>
        </p:nvSpPr>
        <p:spPr bwMode="auto">
          <a:xfrm>
            <a:off x="3970938" y="1"/>
            <a:ext cx="3037840" cy="465138"/>
          </a:xfrm>
          <a:prstGeom prst="rect">
            <a:avLst/>
          </a:prstGeom>
          <a:noFill/>
          <a:ln w="9525">
            <a:noFill/>
            <a:miter lim="800000"/>
            <a:headEnd/>
            <a:tailEnd/>
          </a:ln>
          <a:effectLst/>
        </p:spPr>
        <p:txBody>
          <a:bodyPr vert="horz" wrap="square" lIns="92298" tIns="46150" rIns="92298" bIns="46150" numCol="1" anchor="t" anchorCtr="0" compatLnSpc="1">
            <a:prstTxWarp prst="textNoShape">
              <a:avLst/>
            </a:prstTxWarp>
          </a:bodyPr>
          <a:lstStyle>
            <a:lvl1pPr algn="r" eaLnBrk="0" hangingPunct="0">
              <a:defRPr sz="1200">
                <a:latin typeface="Arial" charset="0"/>
                <a:ea typeface="ＭＳ Ｐゴシック" pitchFamily="8" charset="-128"/>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701040" y="4416426"/>
            <a:ext cx="5608320" cy="4183063"/>
          </a:xfrm>
          <a:prstGeom prst="rect">
            <a:avLst/>
          </a:prstGeom>
          <a:noFill/>
          <a:ln w="9525">
            <a:noFill/>
            <a:miter lim="800000"/>
            <a:headEnd/>
            <a:tailEnd/>
          </a:ln>
          <a:effectLst/>
        </p:spPr>
        <p:txBody>
          <a:bodyPr vert="horz" wrap="square" lIns="92298" tIns="46150" rIns="92298" bIns="4615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6"/>
          <p:cNvSpPr>
            <a:spLocks noGrp="1" noChangeArrowheads="1"/>
          </p:cNvSpPr>
          <p:nvPr>
            <p:ph type="ftr" sz="quarter" idx="4"/>
          </p:nvPr>
        </p:nvSpPr>
        <p:spPr bwMode="auto">
          <a:xfrm>
            <a:off x="0" y="8829676"/>
            <a:ext cx="3037840" cy="465138"/>
          </a:xfrm>
          <a:prstGeom prst="rect">
            <a:avLst/>
          </a:prstGeom>
          <a:noFill/>
          <a:ln w="9525">
            <a:noFill/>
            <a:miter lim="800000"/>
            <a:headEnd/>
            <a:tailEnd/>
          </a:ln>
          <a:effectLst/>
        </p:spPr>
        <p:txBody>
          <a:bodyPr vert="horz" wrap="square" lIns="92298" tIns="46150" rIns="92298" bIns="46150" numCol="1" anchor="b" anchorCtr="0" compatLnSpc="1">
            <a:prstTxWarp prst="textNoShape">
              <a:avLst/>
            </a:prstTxWarp>
          </a:bodyPr>
          <a:lstStyle>
            <a:lvl1pPr eaLnBrk="0" hangingPunct="0">
              <a:defRPr sz="1200">
                <a:latin typeface="Arial" charset="0"/>
                <a:ea typeface="ＭＳ Ｐゴシック" pitchFamily="8" charset="-128"/>
                <a:cs typeface="+mn-cs"/>
              </a:defRPr>
            </a:lvl1pPr>
          </a:lstStyle>
          <a:p>
            <a:pPr>
              <a:defRPr/>
            </a:pPr>
            <a:endParaRPr lang="en-US"/>
          </a:p>
        </p:txBody>
      </p:sp>
      <p:sp>
        <p:nvSpPr>
          <p:cNvPr id="17415" name="Rectangle 7"/>
          <p:cNvSpPr>
            <a:spLocks noGrp="1" noChangeArrowheads="1"/>
          </p:cNvSpPr>
          <p:nvPr>
            <p:ph type="sldNum" sz="quarter" idx="5"/>
          </p:nvPr>
        </p:nvSpPr>
        <p:spPr bwMode="auto">
          <a:xfrm>
            <a:off x="3970938" y="8829676"/>
            <a:ext cx="3037840" cy="465138"/>
          </a:xfrm>
          <a:prstGeom prst="rect">
            <a:avLst/>
          </a:prstGeom>
          <a:noFill/>
          <a:ln w="9525">
            <a:noFill/>
            <a:miter lim="800000"/>
            <a:headEnd/>
            <a:tailEnd/>
          </a:ln>
          <a:effectLst/>
        </p:spPr>
        <p:txBody>
          <a:bodyPr vert="horz" wrap="square" lIns="92298" tIns="46150" rIns="92298" bIns="46150" numCol="1" anchor="b" anchorCtr="0" compatLnSpc="1">
            <a:prstTxWarp prst="textNoShape">
              <a:avLst/>
            </a:prstTxWarp>
          </a:bodyPr>
          <a:lstStyle>
            <a:lvl1pPr algn="r" eaLnBrk="0" hangingPunct="0">
              <a:defRPr sz="1200"/>
            </a:lvl1pPr>
          </a:lstStyle>
          <a:p>
            <a:pPr>
              <a:defRPr/>
            </a:pPr>
            <a:fld id="{3B8AF7F7-29EF-48E9-926E-B1E1A9578D67}" type="slidenum">
              <a:rPr lang="en-US" altLang="en-US"/>
              <a:pPr>
                <a:defRPr/>
              </a:pPr>
              <a:t>‹#›</a:t>
            </a:fld>
            <a:endParaRPr lang="en-US" altLang="en-US"/>
          </a:p>
        </p:txBody>
      </p:sp>
    </p:spTree>
    <p:extLst>
      <p:ext uri="{BB962C8B-B14F-4D97-AF65-F5344CB8AC3E}">
        <p14:creationId xmlns:p14="http://schemas.microsoft.com/office/powerpoint/2010/main" val="29446131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xfrm>
            <a:off x="406400" y="696913"/>
            <a:ext cx="6197600" cy="3486150"/>
          </a:xfrm>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9924" indent="-288432">
              <a:defRPr sz="2400">
                <a:solidFill>
                  <a:schemeClr val="tx1"/>
                </a:solidFill>
                <a:latin typeface="Arial" panose="020B0604020202020204" pitchFamily="34" charset="0"/>
                <a:ea typeface="ＭＳ Ｐゴシック" panose="020B0600070205080204" pitchFamily="34" charset="-128"/>
              </a:defRPr>
            </a:lvl2pPr>
            <a:lvl3pPr marL="1153730" indent="-230746">
              <a:defRPr sz="2400">
                <a:solidFill>
                  <a:schemeClr val="tx1"/>
                </a:solidFill>
                <a:latin typeface="Arial" panose="020B0604020202020204" pitchFamily="34" charset="0"/>
                <a:ea typeface="ＭＳ Ｐゴシック" panose="020B0600070205080204" pitchFamily="34" charset="-128"/>
              </a:defRPr>
            </a:lvl3pPr>
            <a:lvl4pPr marL="1615221" indent="-230746">
              <a:defRPr sz="2400">
                <a:solidFill>
                  <a:schemeClr val="tx1"/>
                </a:solidFill>
                <a:latin typeface="Arial" panose="020B0604020202020204" pitchFamily="34" charset="0"/>
                <a:ea typeface="ＭＳ Ｐゴシック" panose="020B0600070205080204" pitchFamily="34" charset="-128"/>
              </a:defRPr>
            </a:lvl4pPr>
            <a:lvl5pPr marL="2076713" indent="-230746">
              <a:defRPr sz="2400">
                <a:solidFill>
                  <a:schemeClr val="tx1"/>
                </a:solidFill>
                <a:latin typeface="Arial" panose="020B0604020202020204" pitchFamily="34" charset="0"/>
                <a:ea typeface="ＭＳ Ｐゴシック" panose="020B0600070205080204" pitchFamily="34" charset="-128"/>
              </a:defRPr>
            </a:lvl5pPr>
            <a:lvl6pPr marL="2538205" indent="-230746"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99697" indent="-230746"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61189" indent="-230746"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922681" indent="-230746"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794D747-EEAE-40D7-A78C-5D62CCB7C573}" type="slidenum">
              <a:rPr lang="en-US" altLang="en-US" sz="1200"/>
              <a:pPr/>
              <a:t>1</a:t>
            </a:fld>
            <a:endParaRPr lang="en-US" altLang="en-US" sz="1200"/>
          </a:p>
        </p:txBody>
      </p:sp>
    </p:spTree>
    <p:extLst>
      <p:ext uri="{BB962C8B-B14F-4D97-AF65-F5344CB8AC3E}">
        <p14:creationId xmlns:p14="http://schemas.microsoft.com/office/powerpoint/2010/main" val="1476788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8AF7F7-29EF-48E9-926E-B1E1A9578D67}" type="slidenum">
              <a:rPr lang="en-US" altLang="en-US" smtClean="0"/>
              <a:pPr>
                <a:defRPr/>
              </a:pPr>
              <a:t>10</a:t>
            </a:fld>
            <a:endParaRPr lang="en-US" altLang="en-US"/>
          </a:p>
        </p:txBody>
      </p:sp>
    </p:spTree>
    <p:extLst>
      <p:ext uri="{BB962C8B-B14F-4D97-AF65-F5344CB8AC3E}">
        <p14:creationId xmlns:p14="http://schemas.microsoft.com/office/powerpoint/2010/main" val="3591476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898228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914400" y="6248400"/>
            <a:ext cx="25400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
        <p:nvSpPr>
          <p:cNvPr id="5" name="Rectangle 5"/>
          <p:cNvSpPr>
            <a:spLocks noGrp="1" noChangeArrowheads="1"/>
          </p:cNvSpPr>
          <p:nvPr>
            <p:ph type="ftr" sz="quarter" idx="11"/>
          </p:nvPr>
        </p:nvSpPr>
        <p:spPr>
          <a:xfrm>
            <a:off x="4165600" y="6248400"/>
            <a:ext cx="38608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Tree>
    <p:extLst>
      <p:ext uri="{BB962C8B-B14F-4D97-AF65-F5344CB8AC3E}">
        <p14:creationId xmlns:p14="http://schemas.microsoft.com/office/powerpoint/2010/main" val="483707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914400" y="6248400"/>
            <a:ext cx="25400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
        <p:nvSpPr>
          <p:cNvPr id="5" name="Rectangle 5"/>
          <p:cNvSpPr>
            <a:spLocks noGrp="1" noChangeArrowheads="1"/>
          </p:cNvSpPr>
          <p:nvPr>
            <p:ph type="ftr" sz="quarter" idx="11"/>
          </p:nvPr>
        </p:nvSpPr>
        <p:spPr>
          <a:xfrm>
            <a:off x="4165600" y="6248400"/>
            <a:ext cx="38608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Tree>
    <p:extLst>
      <p:ext uri="{BB962C8B-B14F-4D97-AF65-F5344CB8AC3E}">
        <p14:creationId xmlns:p14="http://schemas.microsoft.com/office/powerpoint/2010/main" val="1539254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800" y="1046527"/>
            <a:ext cx="10972800" cy="4724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2534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Rectangle 4"/>
          <p:cNvSpPr>
            <a:spLocks noGrp="1" noChangeArrowheads="1"/>
          </p:cNvSpPr>
          <p:nvPr>
            <p:ph type="dt" sz="half" idx="10"/>
          </p:nvPr>
        </p:nvSpPr>
        <p:spPr>
          <a:xfrm>
            <a:off x="914400" y="6248400"/>
            <a:ext cx="25400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dirty="0"/>
          </a:p>
        </p:txBody>
      </p:sp>
      <p:sp>
        <p:nvSpPr>
          <p:cNvPr id="5" name="Rectangle 5"/>
          <p:cNvSpPr>
            <a:spLocks noGrp="1" noChangeArrowheads="1"/>
          </p:cNvSpPr>
          <p:nvPr>
            <p:ph type="ftr" sz="quarter" idx="11"/>
          </p:nvPr>
        </p:nvSpPr>
        <p:spPr>
          <a:xfrm>
            <a:off x="4165600" y="6248400"/>
            <a:ext cx="38608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Tree>
    <p:extLst>
      <p:ext uri="{BB962C8B-B14F-4D97-AF65-F5344CB8AC3E}">
        <p14:creationId xmlns:p14="http://schemas.microsoft.com/office/powerpoint/2010/main" val="358616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hasCustomPrompt="1"/>
          </p:nvPr>
        </p:nvSpPr>
        <p:spPr>
          <a:xfrm>
            <a:off x="609600" y="0"/>
            <a:ext cx="10972800" cy="1143000"/>
          </a:xfrm>
          <a:prstGeom prst="rect">
            <a:avLst/>
          </a:prstGeom>
        </p:spPr>
        <p:txBody>
          <a:bodyPr/>
          <a:lstStyle>
            <a:lvl1pPr>
              <a:defRPr sz="4800">
                <a:solidFill>
                  <a:schemeClr val="bg1"/>
                </a:solidFill>
                <a:latin typeface="Calibri" panose="020F0502020204030204" pitchFamily="34" charset="0"/>
              </a:defRPr>
            </a:lvl1pPr>
          </a:lstStyle>
          <a:p>
            <a:r>
              <a:rPr lang="en-US" dirty="0"/>
              <a:t>CLICK TO EDIT MASTER TITLE STYLE</a:t>
            </a:r>
          </a:p>
        </p:txBody>
      </p:sp>
      <p:sp>
        <p:nvSpPr>
          <p:cNvPr id="5" name="Date Placeholder 4"/>
          <p:cNvSpPr>
            <a:spLocks noGrp="1" noChangeArrowheads="1"/>
          </p:cNvSpPr>
          <p:nvPr>
            <p:ph type="dt" sz="half" idx="10"/>
          </p:nvPr>
        </p:nvSpPr>
        <p:spPr>
          <a:xfrm>
            <a:off x="914400" y="6248400"/>
            <a:ext cx="25400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
        <p:nvSpPr>
          <p:cNvPr id="6" name="Footer Placeholder 5"/>
          <p:cNvSpPr>
            <a:spLocks noGrp="1" noChangeArrowheads="1"/>
          </p:cNvSpPr>
          <p:nvPr>
            <p:ph type="ftr" sz="quarter" idx="11"/>
          </p:nvPr>
        </p:nvSpPr>
        <p:spPr>
          <a:xfrm>
            <a:off x="4165600" y="6248400"/>
            <a:ext cx="38608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Tree>
    <p:extLst>
      <p:ext uri="{BB962C8B-B14F-4D97-AF65-F5344CB8AC3E}">
        <p14:creationId xmlns:p14="http://schemas.microsoft.com/office/powerpoint/2010/main" val="2379416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0"/>
            <a:ext cx="10972800" cy="1143000"/>
          </a:xfrm>
          <a:prstGeom prst="rect">
            <a:avLst/>
          </a:prstGeom>
        </p:spPr>
        <p:txBody>
          <a:bodyPr/>
          <a:lstStyle>
            <a:lvl1pPr>
              <a:defRPr sz="4800">
                <a:solidFill>
                  <a:schemeClr val="bg1"/>
                </a:solidFill>
                <a:latin typeface="Calibri" panose="020F0502020204030204" pitchFamily="34" charset="0"/>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914400" y="6248400"/>
            <a:ext cx="25400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
        <p:nvSpPr>
          <p:cNvPr id="8" name="Rectangle 5"/>
          <p:cNvSpPr>
            <a:spLocks noGrp="1" noChangeArrowheads="1"/>
          </p:cNvSpPr>
          <p:nvPr>
            <p:ph type="ftr" sz="quarter" idx="11"/>
          </p:nvPr>
        </p:nvSpPr>
        <p:spPr>
          <a:xfrm>
            <a:off x="4165600" y="6248400"/>
            <a:ext cx="38608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Tree>
    <p:extLst>
      <p:ext uri="{BB962C8B-B14F-4D97-AF65-F5344CB8AC3E}">
        <p14:creationId xmlns:p14="http://schemas.microsoft.com/office/powerpoint/2010/main" val="225983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txBox="1">
            <a:spLocks/>
          </p:cNvSpPr>
          <p:nvPr userDrawn="1"/>
        </p:nvSpPr>
        <p:spPr bwMode="auto">
          <a:xfrm>
            <a:off x="609600" y="0"/>
            <a:ext cx="10972800" cy="1143000"/>
          </a:xfrm>
          <a:prstGeom prst="rect">
            <a:avLst/>
          </a:prstGeom>
          <a:noFill/>
          <a:ln>
            <a:noFill/>
          </a:ln>
        </p:spPr>
        <p:txBody>
          <a:bodyPr/>
          <a:lstStyle>
            <a:lvl1pPr>
              <a:defRPr sz="2400">
                <a:solidFill>
                  <a:schemeClr val="tx1"/>
                </a:solidFill>
                <a:latin typeface="Arial" charset="0"/>
                <a:ea typeface="MS PGothic" pitchFamily="34" charset="-128"/>
              </a:defRPr>
            </a:lvl1pPr>
            <a:lvl2pPr marL="742950" indent="-285750">
              <a:defRPr sz="2400">
                <a:solidFill>
                  <a:schemeClr val="tx1"/>
                </a:solidFill>
                <a:latin typeface="Arial" charset="0"/>
                <a:ea typeface="MS PGothic" pitchFamily="34" charset="-128"/>
              </a:defRPr>
            </a:lvl2pPr>
            <a:lvl3pPr marL="1143000" indent="-228600">
              <a:defRPr sz="2400">
                <a:solidFill>
                  <a:schemeClr val="tx1"/>
                </a:solidFill>
                <a:latin typeface="Arial" charset="0"/>
                <a:ea typeface="MS PGothic" pitchFamily="34" charset="-128"/>
              </a:defRPr>
            </a:lvl3pPr>
            <a:lvl4pPr marL="1600200" indent="-228600">
              <a:defRPr sz="2400">
                <a:solidFill>
                  <a:schemeClr val="tx1"/>
                </a:solidFill>
                <a:latin typeface="Arial" charset="0"/>
                <a:ea typeface="MS PGothic" pitchFamily="34" charset="-128"/>
              </a:defRPr>
            </a:lvl4pPr>
            <a:lvl5pPr marL="2057400" indent="-228600">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defRPr sz="2400">
                <a:solidFill>
                  <a:schemeClr val="tx1"/>
                </a:solidFill>
                <a:latin typeface="Arial" charset="0"/>
                <a:ea typeface="MS PGothic" pitchFamily="34" charset="-128"/>
              </a:defRPr>
            </a:lvl9pPr>
          </a:lstStyle>
          <a:p>
            <a:pPr algn="ctr">
              <a:defRPr/>
            </a:pPr>
            <a:r>
              <a:rPr lang="en-US" sz="48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342885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914400" y="6248400"/>
            <a:ext cx="25400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
        <p:nvSpPr>
          <p:cNvPr id="3" name="Rectangle 5"/>
          <p:cNvSpPr>
            <a:spLocks noGrp="1" noChangeArrowheads="1"/>
          </p:cNvSpPr>
          <p:nvPr>
            <p:ph type="ftr" sz="quarter" idx="11"/>
          </p:nvPr>
        </p:nvSpPr>
        <p:spPr>
          <a:xfrm>
            <a:off x="4165600" y="6248400"/>
            <a:ext cx="38608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Tree>
    <p:extLst>
      <p:ext uri="{BB962C8B-B14F-4D97-AF65-F5344CB8AC3E}">
        <p14:creationId xmlns:p14="http://schemas.microsoft.com/office/powerpoint/2010/main" val="1027025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914400" y="6248400"/>
            <a:ext cx="25400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
        <p:nvSpPr>
          <p:cNvPr id="6" name="Footer Placeholder 5"/>
          <p:cNvSpPr>
            <a:spLocks noGrp="1" noChangeArrowheads="1"/>
          </p:cNvSpPr>
          <p:nvPr>
            <p:ph type="ftr" sz="quarter" idx="11"/>
          </p:nvPr>
        </p:nvSpPr>
        <p:spPr>
          <a:xfrm>
            <a:off x="4165600" y="6248400"/>
            <a:ext cx="38608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Tree>
    <p:extLst>
      <p:ext uri="{BB962C8B-B14F-4D97-AF65-F5344CB8AC3E}">
        <p14:creationId xmlns:p14="http://schemas.microsoft.com/office/powerpoint/2010/main" val="3934454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914400" y="6248400"/>
            <a:ext cx="25400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
        <p:nvSpPr>
          <p:cNvPr id="6" name="Footer Placeholder 5"/>
          <p:cNvSpPr>
            <a:spLocks noGrp="1" noChangeArrowheads="1"/>
          </p:cNvSpPr>
          <p:nvPr>
            <p:ph type="ftr" sz="quarter" idx="11"/>
          </p:nvPr>
        </p:nvSpPr>
        <p:spPr>
          <a:xfrm>
            <a:off x="4165600" y="6248400"/>
            <a:ext cx="3860800" cy="457200"/>
          </a:xfrm>
          <a:prstGeom prst="rect">
            <a:avLst/>
          </a:prstGeom>
        </p:spPr>
        <p:txBody>
          <a:bodyPr/>
          <a:lstStyle>
            <a:lvl1pPr eaLnBrk="0" hangingPunct="0">
              <a:defRPr>
                <a:latin typeface="Arial" charset="0"/>
                <a:ea typeface="ＭＳ Ｐゴシック" pitchFamily="8" charset="-128"/>
                <a:cs typeface="+mn-cs"/>
              </a:defRPr>
            </a:lvl1pPr>
          </a:lstStyle>
          <a:p>
            <a:pPr>
              <a:defRPr/>
            </a:pPr>
            <a:endParaRPr lang="en-US"/>
          </a:p>
        </p:txBody>
      </p:sp>
    </p:spTree>
    <p:extLst>
      <p:ext uri="{BB962C8B-B14F-4D97-AF65-F5344CB8AC3E}">
        <p14:creationId xmlns:p14="http://schemas.microsoft.com/office/powerpoint/2010/main" val="2155132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38200" y="1117653"/>
            <a:ext cx="103632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7" name="Rectangle 4"/>
          <p:cNvSpPr>
            <a:spLocks noChangeArrowheads="1"/>
          </p:cNvSpPr>
          <p:nvPr userDrawn="1"/>
        </p:nvSpPr>
        <p:spPr bwMode="auto">
          <a:xfrm>
            <a:off x="0" y="-1"/>
            <a:ext cx="12192000" cy="825502"/>
          </a:xfrm>
          <a:prstGeom prst="rect">
            <a:avLst/>
          </a:prstGeom>
          <a:solidFill>
            <a:srgbClr val="4F2D7F"/>
          </a:solidFill>
          <a:ln>
            <a:noFill/>
          </a:ln>
          <a:extLst>
            <a:ext uri="{91240B29-F687-4F45-9708-019B960494DF}">
              <a14:hiddenLine xmlns:a14="http://schemas.microsoft.com/office/drawing/2010/main" w="762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800" dirty="0">
                <a:latin typeface="Verdana" panose="020B0604030504040204" pitchFamily="34" charset="0"/>
              </a:rPr>
              <a:t>             </a:t>
            </a:r>
          </a:p>
        </p:txBody>
      </p:sp>
      <p:sp>
        <p:nvSpPr>
          <p:cNvPr id="1028" name="Rectangle 5"/>
          <p:cNvSpPr>
            <a:spLocks noChangeArrowheads="1"/>
          </p:cNvSpPr>
          <p:nvPr userDrawn="1"/>
        </p:nvSpPr>
        <p:spPr bwMode="auto">
          <a:xfrm>
            <a:off x="0" y="914400"/>
            <a:ext cx="12192000" cy="1524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sz="2400"/>
          </a:p>
        </p:txBody>
      </p:sp>
      <p:sp>
        <p:nvSpPr>
          <p:cNvPr id="1029" name="Rectangle 6"/>
          <p:cNvSpPr>
            <a:spLocks noChangeArrowheads="1"/>
          </p:cNvSpPr>
          <p:nvPr userDrawn="1"/>
        </p:nvSpPr>
        <p:spPr bwMode="auto">
          <a:xfrm>
            <a:off x="0" y="6019800"/>
            <a:ext cx="12192000" cy="152400"/>
          </a:xfrm>
          <a:prstGeom prst="rect">
            <a:avLst/>
          </a:prstGeom>
          <a:solidFill>
            <a:srgbClr val="C0C0C0">
              <a:alpha val="5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sz="2400"/>
          </a:p>
        </p:txBody>
      </p:sp>
    </p:spTree>
  </p:cSld>
  <p:clrMap bg1="lt1" tx1="dk1" bg2="lt2" tx2="dk2" accent1="accent1" accent2="accent2" accent3="accent3" accent4="accent4" accent5="accent5" accent6="accent6" hlink="hlink" folHlink="folHlink"/>
  <p:sldLayoutIdLst>
    <p:sldLayoutId id="2147484180" r:id="rId1"/>
    <p:sldLayoutId id="2147484181" r:id="rId2"/>
    <p:sldLayoutId id="2147484182" r:id="rId3"/>
    <p:sldLayoutId id="2147484183" r:id="rId4"/>
    <p:sldLayoutId id="2147484184" r:id="rId5"/>
    <p:sldLayoutId id="2147484185" r:id="rId6"/>
    <p:sldLayoutId id="2147484186" r:id="rId7"/>
    <p:sldLayoutId id="2147484187" r:id="rId8"/>
    <p:sldLayoutId id="2147484188" r:id="rId9"/>
    <p:sldLayoutId id="2147484189" r:id="rId10"/>
    <p:sldLayoutId id="2147484190" r:id="rId11"/>
  </p:sldLayoutIdLst>
  <p:hf hdr="0" ftr="0" dt="0"/>
  <p:txStyles>
    <p:title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5pPr>
      <a:lvl6pPr marL="457200" algn="ctr" rtl="0" fontAlgn="base">
        <a:spcBef>
          <a:spcPct val="0"/>
        </a:spcBef>
        <a:spcAft>
          <a:spcPct val="0"/>
        </a:spcAft>
        <a:defRPr sz="4400">
          <a:solidFill>
            <a:schemeClr val="tx2"/>
          </a:solidFill>
          <a:latin typeface="Arial" charset="0"/>
          <a:ea typeface="ＭＳ Ｐゴシック" pitchFamily="8" charset="-128"/>
        </a:defRPr>
      </a:lvl6pPr>
      <a:lvl7pPr marL="914400" algn="ctr" rtl="0" fontAlgn="base">
        <a:spcBef>
          <a:spcPct val="0"/>
        </a:spcBef>
        <a:spcAft>
          <a:spcPct val="0"/>
        </a:spcAft>
        <a:defRPr sz="4400">
          <a:solidFill>
            <a:schemeClr val="tx2"/>
          </a:solidFill>
          <a:latin typeface="Arial" charset="0"/>
          <a:ea typeface="ＭＳ Ｐゴシック" pitchFamily="8" charset="-128"/>
        </a:defRPr>
      </a:lvl7pPr>
      <a:lvl8pPr marL="1371600" algn="ctr" rtl="0" fontAlgn="base">
        <a:spcBef>
          <a:spcPct val="0"/>
        </a:spcBef>
        <a:spcAft>
          <a:spcPct val="0"/>
        </a:spcAft>
        <a:defRPr sz="4400">
          <a:solidFill>
            <a:schemeClr val="tx2"/>
          </a:solidFill>
          <a:latin typeface="Arial" charset="0"/>
          <a:ea typeface="ＭＳ Ｐゴシック" pitchFamily="8" charset="-128"/>
        </a:defRPr>
      </a:lvl8pPr>
      <a:lvl9pPr marL="1828800" algn="ctr" rtl="0" fontAlgn="base">
        <a:spcBef>
          <a:spcPct val="0"/>
        </a:spcBef>
        <a:spcAft>
          <a:spcPct val="0"/>
        </a:spcAft>
        <a:defRPr sz="4400">
          <a:solidFill>
            <a:schemeClr val="tx2"/>
          </a:solidFill>
          <a:latin typeface="Arial" charset="0"/>
          <a:ea typeface="ＭＳ Ｐゴシック" pitchFamily="8"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statmodel.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medium.com/tag/data-analysis" TargetMode="External"/><Relationship Id="rId2" Type="http://schemas.openxmlformats.org/officeDocument/2006/relationships/hyperlink" Target="https://stackoverflow.com/" TargetMode="External"/><Relationship Id="rId1" Type="http://schemas.openxmlformats.org/officeDocument/2006/relationships/slideLayout" Target="../slideLayouts/slideLayout2.xml"/><Relationship Id="rId4" Type="http://schemas.openxmlformats.org/officeDocument/2006/relationships/hyperlink" Target="https://github.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1981200" y="2057401"/>
            <a:ext cx="85344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FontTx/>
              <a:buNone/>
            </a:pPr>
            <a:r>
              <a:rPr lang="en-US" altLang="en-US" sz="3600" b="1" dirty="0">
                <a:latin typeface="Calibri" panose="020F0502020204030204" pitchFamily="34" charset="0"/>
              </a:rPr>
              <a:t>Neeley Analytics Initiative</a:t>
            </a:r>
            <a:endParaRPr lang="en-US" altLang="en-US" sz="2400" b="1" dirty="0">
              <a:latin typeface="Calibri" panose="020F0502020204030204" pitchFamily="34" charset="0"/>
            </a:endParaRPr>
          </a:p>
          <a:p>
            <a:pPr algn="ctr">
              <a:spcBef>
                <a:spcPct val="0"/>
              </a:spcBef>
              <a:buFontTx/>
              <a:buNone/>
            </a:pPr>
            <a:r>
              <a:rPr lang="en-US" altLang="en-US" sz="2400" b="1" dirty="0">
                <a:latin typeface="Calibri" panose="020F0502020204030204" pitchFamily="34" charset="0"/>
              </a:rPr>
              <a:t>Dr. Justin Keeler</a:t>
            </a:r>
          </a:p>
          <a:p>
            <a:pPr algn="ctr">
              <a:spcBef>
                <a:spcPct val="0"/>
              </a:spcBef>
              <a:buFontTx/>
              <a:buNone/>
            </a:pPr>
            <a:r>
              <a:rPr lang="en-US" altLang="en-US" sz="2400" b="1" dirty="0">
                <a:latin typeface="Calibri" panose="020F0502020204030204" pitchFamily="34" charset="0"/>
              </a:rPr>
              <a:t>Clinical Associate Professor of Business Analytics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Supervised Learning - Expanded</a:t>
            </a:r>
          </a:p>
        </p:txBody>
      </p:sp>
      <p:sp>
        <p:nvSpPr>
          <p:cNvPr id="17411" name="Content Placeholder 2"/>
          <p:cNvSpPr>
            <a:spLocks noGrp="1"/>
          </p:cNvSpPr>
          <p:nvPr>
            <p:ph idx="1"/>
          </p:nvPr>
        </p:nvSpPr>
        <p:spPr>
          <a:xfrm>
            <a:off x="419100" y="1676400"/>
            <a:ext cx="11353800" cy="2667000"/>
          </a:xfrm>
        </p:spPr>
        <p:txBody>
          <a:bodyPr/>
          <a:lstStyle/>
          <a:p>
            <a:pPr marL="0" indent="0" eaLnBrk="1" hangingPunct="1">
              <a:lnSpc>
                <a:spcPct val="90000"/>
              </a:lnSpc>
              <a:buNone/>
            </a:pPr>
            <a:endParaRPr lang="en-US" altLang="en-US" sz="2400" dirty="0">
              <a:latin typeface="+mj-lt"/>
            </a:endParaRPr>
          </a:p>
          <a:p>
            <a:pPr marL="0" indent="0">
              <a:buNone/>
            </a:pPr>
            <a:r>
              <a:rPr lang="en-US" sz="2400" b="1" dirty="0"/>
              <a:t>Supervised learning</a:t>
            </a:r>
          </a:p>
          <a:p>
            <a:r>
              <a:rPr lang="en-US" sz="2400" dirty="0"/>
              <a:t>Each data point is labeled or associated with a category or value of interest. </a:t>
            </a:r>
          </a:p>
          <a:p>
            <a:r>
              <a:rPr lang="en-US" sz="2400" dirty="0"/>
              <a:t>Examples: </a:t>
            </a:r>
          </a:p>
          <a:p>
            <a:pPr lvl="1"/>
            <a:r>
              <a:rPr lang="en-US" sz="2000" dirty="0"/>
              <a:t>Categorical label is assigning an image as either a ‘cat’ or a ‘dog’. An example of a value label is the sale price associated with a used car. Identifying new photos with the correct animal or assigning accurate sale prices to other used cars.</a:t>
            </a:r>
          </a:p>
          <a:p>
            <a:r>
              <a:rPr lang="en-US" sz="2400" dirty="0"/>
              <a:t>Goal: To study many labeled inputs and make predictions about future data points. </a:t>
            </a:r>
          </a:p>
        </p:txBody>
      </p:sp>
    </p:spTree>
    <p:extLst>
      <p:ext uri="{BB962C8B-B14F-4D97-AF65-F5344CB8AC3E}">
        <p14:creationId xmlns:p14="http://schemas.microsoft.com/office/powerpoint/2010/main" val="1404281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Supervised Machine Learning </a:t>
            </a:r>
            <a:r>
              <a:rPr lang="en-US" altLang="en-US" sz="3600" dirty="0" err="1">
                <a:solidFill>
                  <a:schemeClr val="accent3"/>
                </a:solidFill>
                <a:latin typeface="Arial" panose="020B0604020202020204" pitchFamily="34" charset="0"/>
              </a:rPr>
              <a:t>FLow</a:t>
            </a:r>
            <a:endParaRPr lang="en-US" altLang="en-US" sz="3600" dirty="0">
              <a:solidFill>
                <a:schemeClr val="accent3"/>
              </a:solidFill>
              <a:latin typeface="Arial" panose="020B0604020202020204" pitchFamily="34" charset="0"/>
            </a:endParaRP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pic>
        <p:nvPicPr>
          <p:cNvPr id="3" name="Picture 2">
            <a:extLst>
              <a:ext uri="{FF2B5EF4-FFF2-40B4-BE49-F238E27FC236}">
                <a16:creationId xmlns:a16="http://schemas.microsoft.com/office/drawing/2014/main" id="{AE6572FE-29A7-C696-F5D4-103A5B98826A}"/>
              </a:ext>
            </a:extLst>
          </p:cNvPr>
          <p:cNvPicPr>
            <a:picLocks noChangeAspect="1"/>
          </p:cNvPicPr>
          <p:nvPr/>
        </p:nvPicPr>
        <p:blipFill>
          <a:blip r:embed="rId2"/>
          <a:stretch>
            <a:fillRect/>
          </a:stretch>
        </p:blipFill>
        <p:spPr>
          <a:xfrm>
            <a:off x="2615202" y="1253337"/>
            <a:ext cx="6376398" cy="4791024"/>
          </a:xfrm>
          <a:prstGeom prst="rect">
            <a:avLst/>
          </a:prstGeom>
        </p:spPr>
      </p:pic>
    </p:spTree>
    <p:extLst>
      <p:ext uri="{BB962C8B-B14F-4D97-AF65-F5344CB8AC3E}">
        <p14:creationId xmlns:p14="http://schemas.microsoft.com/office/powerpoint/2010/main" val="518155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Interactive Exercise</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Text</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4120717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Title</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Text</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4193217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What do you remember?</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Text</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447223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en-US" sz="3600" dirty="0">
              <a:solidFill>
                <a:schemeClr val="accent3"/>
              </a:solidFill>
              <a:latin typeface="Arial" panose="020B0604020202020204" pitchFamily="34" charset="0"/>
            </a:endParaRPr>
          </a:p>
        </p:txBody>
      </p:sp>
      <p:sp>
        <p:nvSpPr>
          <p:cNvPr id="17411" name="Content Placeholder 2"/>
          <p:cNvSpPr>
            <a:spLocks noGrp="1"/>
          </p:cNvSpPr>
          <p:nvPr>
            <p:ph idx="1"/>
          </p:nvPr>
        </p:nvSpPr>
        <p:spPr>
          <a:xfrm>
            <a:off x="419100" y="2095500"/>
            <a:ext cx="11353800" cy="2667000"/>
          </a:xfrm>
        </p:spPr>
        <p:txBody>
          <a:bodyPr/>
          <a:lstStyle/>
          <a:p>
            <a:pPr eaLnBrk="1" hangingPunct="1">
              <a:lnSpc>
                <a:spcPct val="90000"/>
              </a:lnSpc>
            </a:pPr>
            <a:endParaRPr lang="en-US" altLang="en-US" sz="2400" dirty="0">
              <a:latin typeface="+mj-lt"/>
            </a:endParaRPr>
          </a:p>
          <a:p>
            <a:pPr marL="0" indent="0" algn="ctr" eaLnBrk="1" hangingPunct="1">
              <a:lnSpc>
                <a:spcPct val="90000"/>
              </a:lnSpc>
              <a:buNone/>
            </a:pPr>
            <a:r>
              <a:rPr lang="en-US" altLang="en-US" sz="7200" dirty="0">
                <a:latin typeface="+mj-lt"/>
              </a:rPr>
              <a:t>Break Time!</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901082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Part 2: Session Overview</a:t>
            </a:r>
          </a:p>
        </p:txBody>
      </p:sp>
      <p:sp>
        <p:nvSpPr>
          <p:cNvPr id="17411" name="Content Placeholder 2"/>
          <p:cNvSpPr>
            <a:spLocks noGrp="1"/>
          </p:cNvSpPr>
          <p:nvPr>
            <p:ph idx="1"/>
          </p:nvPr>
        </p:nvSpPr>
        <p:spPr>
          <a:xfrm>
            <a:off x="419100" y="1676400"/>
            <a:ext cx="11353800" cy="2667000"/>
          </a:xfrm>
        </p:spPr>
        <p:txBody>
          <a:bodyPr/>
          <a:lstStyle/>
          <a:p>
            <a:pPr marL="0" indent="0">
              <a:buNone/>
            </a:pPr>
            <a:r>
              <a:rPr lang="en-US" dirty="0"/>
              <a:t>Classifying Categorical Outcomes with </a:t>
            </a:r>
            <a:r>
              <a:rPr lang="en-US" i="1" dirty="0"/>
              <a:t>k</a:t>
            </a:r>
            <a:r>
              <a:rPr lang="en-US" dirty="0"/>
              <a:t>-Nearest Neighbors:</a:t>
            </a:r>
          </a:p>
          <a:p>
            <a:pPr marL="404813" indent="-404813"/>
            <a:r>
              <a:rPr lang="en-US" sz="2600" dirty="0"/>
              <a:t>A nearest-neighbor classifier is a “lazy learner” that directly uses the entire training set to classify observations in the validation and test sets.</a:t>
            </a:r>
          </a:p>
          <a:p>
            <a:pPr marL="404813" indent="-404813"/>
            <a:r>
              <a:rPr lang="en-US" sz="2600" dirty="0"/>
              <a:t>The value of </a:t>
            </a:r>
            <a:r>
              <a:rPr lang="en-US" sz="2600" i="1" dirty="0"/>
              <a:t>k</a:t>
            </a:r>
            <a:r>
              <a:rPr lang="en-US" sz="2600" dirty="0"/>
              <a:t> can plausibly range from 1 to </a:t>
            </a:r>
            <a:r>
              <a:rPr lang="en-US" sz="2600" i="1" dirty="0"/>
              <a:t>n</a:t>
            </a:r>
            <a:r>
              <a:rPr lang="en-US" sz="2600" dirty="0"/>
              <a:t>, the number of observations in the training set.</a:t>
            </a:r>
          </a:p>
          <a:p>
            <a:pPr marL="862013" lvl="1" indent="-404813"/>
            <a:r>
              <a:rPr lang="en-US" dirty="0"/>
              <a:t>If </a:t>
            </a:r>
            <a:r>
              <a:rPr lang="en-US" i="1" dirty="0"/>
              <a:t>k</a:t>
            </a:r>
            <a:r>
              <a:rPr lang="en-US" dirty="0"/>
              <a:t> = 1, then the classification of a new observation is set to be equal to the class of the single most similar observation from the training set.</a:t>
            </a:r>
          </a:p>
          <a:p>
            <a:pPr marL="862013" lvl="1" indent="-404813"/>
            <a:r>
              <a:rPr lang="en-US" dirty="0"/>
              <a:t>If </a:t>
            </a:r>
            <a:r>
              <a:rPr lang="en-US" i="1" dirty="0"/>
              <a:t>k = n</a:t>
            </a:r>
            <a:r>
              <a:rPr lang="en-US" dirty="0"/>
              <a:t>, then the new observation’s class is naïvely assigned to the most common class in the training set.</a:t>
            </a:r>
          </a:p>
          <a:p>
            <a:pPr marL="0" indent="0" eaLnBrk="1" hangingPunct="1">
              <a:lnSpc>
                <a:spcPct val="90000"/>
              </a:lnSpc>
              <a:buNone/>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247636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Part 2: The Plan</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Apply basic calculations of a classification algorithm, specifically k-NN</a:t>
            </a:r>
          </a:p>
          <a:p>
            <a:pPr lvl="1" eaLnBrk="1" hangingPunct="1">
              <a:lnSpc>
                <a:spcPct val="90000"/>
              </a:lnSpc>
            </a:pPr>
            <a:r>
              <a:rPr lang="en-US" altLang="en-US" sz="2000" dirty="0">
                <a:latin typeface="+mj-lt"/>
              </a:rPr>
              <a:t>NN = Nearest Neighbors</a:t>
            </a:r>
          </a:p>
          <a:p>
            <a:pPr eaLnBrk="1" hangingPunct="1">
              <a:lnSpc>
                <a:spcPct val="90000"/>
              </a:lnSpc>
            </a:pPr>
            <a:r>
              <a:rPr lang="en-US" altLang="en-US" sz="2400" dirty="0">
                <a:latin typeface="+mj-lt"/>
              </a:rPr>
              <a:t>Use two features and one target</a:t>
            </a:r>
          </a:p>
          <a:p>
            <a:pPr marL="0" indent="0" eaLnBrk="1" hangingPunct="1">
              <a:lnSpc>
                <a:spcPct val="90000"/>
              </a:lnSpc>
              <a:buNone/>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2205842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Data Set</a:t>
            </a:r>
          </a:p>
        </p:txBody>
      </p:sp>
      <p:graphicFrame>
        <p:nvGraphicFramePr>
          <p:cNvPr id="3" name="Table 3">
            <a:extLst>
              <a:ext uri="{FF2B5EF4-FFF2-40B4-BE49-F238E27FC236}">
                <a16:creationId xmlns:a16="http://schemas.microsoft.com/office/drawing/2014/main" id="{0CCADDB0-D3D5-3F57-FB6D-315CB92240F9}"/>
              </a:ext>
            </a:extLst>
          </p:cNvPr>
          <p:cNvGraphicFramePr>
            <a:graphicFrameLocks noGrp="1"/>
          </p:cNvGraphicFramePr>
          <p:nvPr>
            <p:extLst>
              <p:ext uri="{D42A27DB-BD31-4B8C-83A1-F6EECF244321}">
                <p14:modId xmlns:p14="http://schemas.microsoft.com/office/powerpoint/2010/main" val="3112574676"/>
              </p:ext>
            </p:extLst>
          </p:nvPr>
        </p:nvGraphicFramePr>
        <p:xfrm>
          <a:off x="2032000" y="1143000"/>
          <a:ext cx="8128000" cy="48209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683263038"/>
                    </a:ext>
                  </a:extLst>
                </a:gridCol>
                <a:gridCol w="2032000">
                  <a:extLst>
                    <a:ext uri="{9D8B030D-6E8A-4147-A177-3AD203B41FA5}">
                      <a16:colId xmlns:a16="http://schemas.microsoft.com/office/drawing/2014/main" val="171630735"/>
                    </a:ext>
                  </a:extLst>
                </a:gridCol>
                <a:gridCol w="2032000">
                  <a:extLst>
                    <a:ext uri="{9D8B030D-6E8A-4147-A177-3AD203B41FA5}">
                      <a16:colId xmlns:a16="http://schemas.microsoft.com/office/drawing/2014/main" val="2283926565"/>
                    </a:ext>
                  </a:extLst>
                </a:gridCol>
                <a:gridCol w="2032000">
                  <a:extLst>
                    <a:ext uri="{9D8B030D-6E8A-4147-A177-3AD203B41FA5}">
                      <a16:colId xmlns:a16="http://schemas.microsoft.com/office/drawing/2014/main" val="3758316786"/>
                    </a:ext>
                  </a:extLst>
                </a:gridCol>
              </a:tblGrid>
              <a:tr h="370840">
                <a:tc>
                  <a:txBody>
                    <a:bodyPr/>
                    <a:lstStyle/>
                    <a:p>
                      <a:pPr algn="ctr"/>
                      <a:r>
                        <a:rPr lang="en-US" dirty="0"/>
                        <a:t>Observation</a:t>
                      </a:r>
                    </a:p>
                  </a:txBody>
                  <a:tcPr/>
                </a:tc>
                <a:tc>
                  <a:txBody>
                    <a:bodyPr/>
                    <a:lstStyle/>
                    <a:p>
                      <a:pPr algn="ctr"/>
                      <a:r>
                        <a:rPr lang="en-US" dirty="0"/>
                        <a:t>Average Balance</a:t>
                      </a:r>
                    </a:p>
                  </a:txBody>
                  <a:tcPr/>
                </a:tc>
                <a:tc>
                  <a:txBody>
                    <a:bodyPr/>
                    <a:lstStyle/>
                    <a:p>
                      <a:pPr algn="ctr"/>
                      <a:r>
                        <a:rPr lang="en-US" dirty="0"/>
                        <a:t>Age</a:t>
                      </a:r>
                    </a:p>
                  </a:txBody>
                  <a:tcPr/>
                </a:tc>
                <a:tc>
                  <a:txBody>
                    <a:bodyPr/>
                    <a:lstStyle/>
                    <a:p>
                      <a:pPr algn="ctr"/>
                      <a:r>
                        <a:rPr lang="en-US" dirty="0"/>
                        <a:t>Loan Default</a:t>
                      </a:r>
                    </a:p>
                  </a:txBody>
                  <a:tcPr/>
                </a:tc>
                <a:extLst>
                  <a:ext uri="{0D108BD9-81ED-4DB2-BD59-A6C34878D82A}">
                    <a16:rowId xmlns:a16="http://schemas.microsoft.com/office/drawing/2014/main" val="3023751589"/>
                  </a:ext>
                </a:extLst>
              </a:tr>
              <a:tr h="370840">
                <a:tc>
                  <a:txBody>
                    <a:bodyPr/>
                    <a:lstStyle/>
                    <a:p>
                      <a:pPr algn="ctr"/>
                      <a:r>
                        <a:rPr lang="en-US" dirty="0"/>
                        <a:t>1</a:t>
                      </a:r>
                    </a:p>
                  </a:txBody>
                  <a:tcPr/>
                </a:tc>
                <a:tc>
                  <a:txBody>
                    <a:bodyPr/>
                    <a:lstStyle/>
                    <a:p>
                      <a:pPr algn="ctr"/>
                      <a:r>
                        <a:rPr lang="en-US" dirty="0"/>
                        <a:t>49</a:t>
                      </a:r>
                    </a:p>
                  </a:txBody>
                  <a:tcPr/>
                </a:tc>
                <a:tc>
                  <a:txBody>
                    <a:bodyPr/>
                    <a:lstStyle/>
                    <a:p>
                      <a:pPr algn="ctr"/>
                      <a:r>
                        <a:rPr lang="en-US" dirty="0"/>
                        <a:t>38</a:t>
                      </a:r>
                    </a:p>
                  </a:txBody>
                  <a:tcPr/>
                </a:tc>
                <a:tc>
                  <a:txBody>
                    <a:bodyPr/>
                    <a:lstStyle/>
                    <a:p>
                      <a:pPr algn="ctr"/>
                      <a:r>
                        <a:rPr lang="en-US" dirty="0"/>
                        <a:t>1</a:t>
                      </a:r>
                    </a:p>
                  </a:txBody>
                  <a:tcPr/>
                </a:tc>
                <a:extLst>
                  <a:ext uri="{0D108BD9-81ED-4DB2-BD59-A6C34878D82A}">
                    <a16:rowId xmlns:a16="http://schemas.microsoft.com/office/drawing/2014/main" val="2743323292"/>
                  </a:ext>
                </a:extLst>
              </a:tr>
              <a:tr h="370840">
                <a:tc>
                  <a:txBody>
                    <a:bodyPr/>
                    <a:lstStyle/>
                    <a:p>
                      <a:pPr algn="ctr"/>
                      <a:r>
                        <a:rPr lang="en-US" dirty="0"/>
                        <a:t>2</a:t>
                      </a:r>
                    </a:p>
                  </a:txBody>
                  <a:tcPr/>
                </a:tc>
                <a:tc>
                  <a:txBody>
                    <a:bodyPr/>
                    <a:lstStyle/>
                    <a:p>
                      <a:pPr algn="ctr"/>
                      <a:r>
                        <a:rPr lang="en-US" dirty="0"/>
                        <a:t>671</a:t>
                      </a:r>
                    </a:p>
                  </a:txBody>
                  <a:tcPr/>
                </a:tc>
                <a:tc>
                  <a:txBody>
                    <a:bodyPr/>
                    <a:lstStyle/>
                    <a:p>
                      <a:pPr algn="ctr"/>
                      <a:r>
                        <a:rPr lang="en-US" dirty="0"/>
                        <a:t>35</a:t>
                      </a:r>
                    </a:p>
                  </a:txBody>
                  <a:tcPr/>
                </a:tc>
                <a:tc>
                  <a:txBody>
                    <a:bodyPr/>
                    <a:lstStyle/>
                    <a:p>
                      <a:pPr algn="ctr"/>
                      <a:r>
                        <a:rPr lang="en-US" dirty="0"/>
                        <a:t>1</a:t>
                      </a:r>
                    </a:p>
                  </a:txBody>
                  <a:tcPr/>
                </a:tc>
                <a:extLst>
                  <a:ext uri="{0D108BD9-81ED-4DB2-BD59-A6C34878D82A}">
                    <a16:rowId xmlns:a16="http://schemas.microsoft.com/office/drawing/2014/main" val="3307574647"/>
                  </a:ext>
                </a:extLst>
              </a:tr>
              <a:tr h="370840">
                <a:tc>
                  <a:txBody>
                    <a:bodyPr/>
                    <a:lstStyle/>
                    <a:p>
                      <a:pPr algn="ctr"/>
                      <a:r>
                        <a:rPr lang="en-US" dirty="0"/>
                        <a:t>3</a:t>
                      </a:r>
                    </a:p>
                  </a:txBody>
                  <a:tcPr/>
                </a:tc>
                <a:tc>
                  <a:txBody>
                    <a:bodyPr/>
                    <a:lstStyle/>
                    <a:p>
                      <a:pPr algn="ctr"/>
                      <a:r>
                        <a:rPr lang="en-US" dirty="0"/>
                        <a:t>772</a:t>
                      </a:r>
                    </a:p>
                  </a:txBody>
                  <a:tcPr/>
                </a:tc>
                <a:tc>
                  <a:txBody>
                    <a:bodyPr/>
                    <a:lstStyle/>
                    <a:p>
                      <a:pPr algn="ctr"/>
                      <a:r>
                        <a:rPr lang="en-US" dirty="0"/>
                        <a:t>47</a:t>
                      </a:r>
                    </a:p>
                  </a:txBody>
                  <a:tcPr/>
                </a:tc>
                <a:tc>
                  <a:txBody>
                    <a:bodyPr/>
                    <a:lstStyle/>
                    <a:p>
                      <a:pPr algn="ctr"/>
                      <a:r>
                        <a:rPr lang="en-US" dirty="0"/>
                        <a:t>1</a:t>
                      </a:r>
                    </a:p>
                  </a:txBody>
                  <a:tcPr/>
                </a:tc>
                <a:extLst>
                  <a:ext uri="{0D108BD9-81ED-4DB2-BD59-A6C34878D82A}">
                    <a16:rowId xmlns:a16="http://schemas.microsoft.com/office/drawing/2014/main" val="1216241242"/>
                  </a:ext>
                </a:extLst>
              </a:tr>
              <a:tr h="370840">
                <a:tc>
                  <a:txBody>
                    <a:bodyPr/>
                    <a:lstStyle/>
                    <a:p>
                      <a:pPr algn="ctr"/>
                      <a:r>
                        <a:rPr lang="en-US" dirty="0"/>
                        <a:t>4</a:t>
                      </a:r>
                    </a:p>
                  </a:txBody>
                  <a:tcPr/>
                </a:tc>
                <a:tc>
                  <a:txBody>
                    <a:bodyPr/>
                    <a:lstStyle/>
                    <a:p>
                      <a:pPr algn="ctr"/>
                      <a:r>
                        <a:rPr lang="en-US" dirty="0"/>
                        <a:t>136</a:t>
                      </a:r>
                    </a:p>
                  </a:txBody>
                  <a:tcPr/>
                </a:tc>
                <a:tc>
                  <a:txBody>
                    <a:bodyPr/>
                    <a:lstStyle/>
                    <a:p>
                      <a:pPr algn="ctr"/>
                      <a:r>
                        <a:rPr lang="en-US" dirty="0"/>
                        <a:t>48</a:t>
                      </a:r>
                    </a:p>
                  </a:txBody>
                  <a:tcPr/>
                </a:tc>
                <a:tc>
                  <a:txBody>
                    <a:bodyPr/>
                    <a:lstStyle/>
                    <a:p>
                      <a:pPr algn="ctr"/>
                      <a:r>
                        <a:rPr lang="en-US" dirty="0"/>
                        <a:t>1</a:t>
                      </a:r>
                    </a:p>
                  </a:txBody>
                  <a:tcPr/>
                </a:tc>
                <a:extLst>
                  <a:ext uri="{0D108BD9-81ED-4DB2-BD59-A6C34878D82A}">
                    <a16:rowId xmlns:a16="http://schemas.microsoft.com/office/drawing/2014/main" val="215447623"/>
                  </a:ext>
                </a:extLst>
              </a:tr>
              <a:tr h="370840">
                <a:tc>
                  <a:txBody>
                    <a:bodyPr/>
                    <a:lstStyle/>
                    <a:p>
                      <a:pPr algn="ctr"/>
                      <a:r>
                        <a:rPr lang="en-US" dirty="0"/>
                        <a:t>5</a:t>
                      </a:r>
                    </a:p>
                  </a:txBody>
                  <a:tcPr/>
                </a:tc>
                <a:tc>
                  <a:txBody>
                    <a:bodyPr/>
                    <a:lstStyle/>
                    <a:p>
                      <a:pPr algn="ctr"/>
                      <a:r>
                        <a:rPr lang="en-US" dirty="0"/>
                        <a:t>123</a:t>
                      </a:r>
                    </a:p>
                  </a:txBody>
                  <a:tcPr/>
                </a:tc>
                <a:tc>
                  <a:txBody>
                    <a:bodyPr/>
                    <a:lstStyle/>
                    <a:p>
                      <a:pPr algn="ctr"/>
                      <a:r>
                        <a:rPr lang="en-US" dirty="0"/>
                        <a:t>40</a:t>
                      </a:r>
                    </a:p>
                  </a:txBody>
                  <a:tcPr/>
                </a:tc>
                <a:tc>
                  <a:txBody>
                    <a:bodyPr/>
                    <a:lstStyle/>
                    <a:p>
                      <a:pPr algn="ctr"/>
                      <a:r>
                        <a:rPr lang="en-US" dirty="0"/>
                        <a:t>1</a:t>
                      </a:r>
                    </a:p>
                  </a:txBody>
                  <a:tcPr/>
                </a:tc>
                <a:extLst>
                  <a:ext uri="{0D108BD9-81ED-4DB2-BD59-A6C34878D82A}">
                    <a16:rowId xmlns:a16="http://schemas.microsoft.com/office/drawing/2014/main" val="3706000606"/>
                  </a:ext>
                </a:extLst>
              </a:tr>
              <a:tr h="370840">
                <a:tc>
                  <a:txBody>
                    <a:bodyPr/>
                    <a:lstStyle/>
                    <a:p>
                      <a:pPr algn="ctr"/>
                      <a:r>
                        <a:rPr lang="en-US" dirty="0"/>
                        <a:t>6</a:t>
                      </a:r>
                    </a:p>
                  </a:txBody>
                  <a:tcPr/>
                </a:tc>
                <a:tc>
                  <a:txBody>
                    <a:bodyPr/>
                    <a:lstStyle/>
                    <a:p>
                      <a:pPr algn="ctr"/>
                      <a:r>
                        <a:rPr lang="en-US" dirty="0"/>
                        <a:t>900</a:t>
                      </a:r>
                    </a:p>
                  </a:txBody>
                  <a:tcPr/>
                </a:tc>
                <a:tc>
                  <a:txBody>
                    <a:bodyPr/>
                    <a:lstStyle/>
                    <a:p>
                      <a:pPr algn="ctr"/>
                      <a:r>
                        <a:rPr lang="en-US" dirty="0"/>
                        <a:t>29</a:t>
                      </a:r>
                    </a:p>
                  </a:txBody>
                  <a:tcPr/>
                </a:tc>
                <a:tc>
                  <a:txBody>
                    <a:bodyPr/>
                    <a:lstStyle/>
                    <a:p>
                      <a:pPr algn="ctr"/>
                      <a:r>
                        <a:rPr lang="en-US" dirty="0"/>
                        <a:t>0</a:t>
                      </a:r>
                    </a:p>
                  </a:txBody>
                  <a:tcPr/>
                </a:tc>
                <a:extLst>
                  <a:ext uri="{0D108BD9-81ED-4DB2-BD59-A6C34878D82A}">
                    <a16:rowId xmlns:a16="http://schemas.microsoft.com/office/drawing/2014/main" val="2730552543"/>
                  </a:ext>
                </a:extLst>
              </a:tr>
              <a:tr h="370840">
                <a:tc>
                  <a:txBody>
                    <a:bodyPr/>
                    <a:lstStyle/>
                    <a:p>
                      <a:pPr algn="ctr"/>
                      <a:r>
                        <a:rPr lang="en-US" dirty="0"/>
                        <a:t>7</a:t>
                      </a:r>
                    </a:p>
                  </a:txBody>
                  <a:tcPr/>
                </a:tc>
                <a:tc>
                  <a:txBody>
                    <a:bodyPr/>
                    <a:lstStyle/>
                    <a:p>
                      <a:pPr algn="ctr"/>
                      <a:r>
                        <a:rPr lang="en-US" dirty="0"/>
                        <a:t>1,500</a:t>
                      </a:r>
                    </a:p>
                  </a:txBody>
                  <a:tcPr/>
                </a:tc>
                <a:tc>
                  <a:txBody>
                    <a:bodyPr/>
                    <a:lstStyle/>
                    <a:p>
                      <a:pPr algn="ctr"/>
                      <a:r>
                        <a:rPr lang="en-US" dirty="0"/>
                        <a:t>38</a:t>
                      </a:r>
                    </a:p>
                  </a:txBody>
                  <a:tcPr/>
                </a:tc>
                <a:tc>
                  <a:txBody>
                    <a:bodyPr/>
                    <a:lstStyle/>
                    <a:p>
                      <a:pPr algn="ctr"/>
                      <a:r>
                        <a:rPr lang="en-US" dirty="0"/>
                        <a:t>0</a:t>
                      </a:r>
                    </a:p>
                  </a:txBody>
                  <a:tcPr/>
                </a:tc>
                <a:extLst>
                  <a:ext uri="{0D108BD9-81ED-4DB2-BD59-A6C34878D82A}">
                    <a16:rowId xmlns:a16="http://schemas.microsoft.com/office/drawing/2014/main" val="1139497210"/>
                  </a:ext>
                </a:extLst>
              </a:tr>
              <a:tr h="370840">
                <a:tc>
                  <a:txBody>
                    <a:bodyPr/>
                    <a:lstStyle/>
                    <a:p>
                      <a:pPr algn="ctr"/>
                      <a:r>
                        <a:rPr lang="en-US" dirty="0"/>
                        <a:t>8</a:t>
                      </a:r>
                    </a:p>
                  </a:txBody>
                  <a:tcPr/>
                </a:tc>
                <a:tc>
                  <a:txBody>
                    <a:bodyPr/>
                    <a:lstStyle/>
                    <a:p>
                      <a:pPr algn="ctr"/>
                      <a:r>
                        <a:rPr lang="en-US" dirty="0"/>
                        <a:t>2,300</a:t>
                      </a:r>
                    </a:p>
                  </a:txBody>
                  <a:tcPr/>
                </a:tc>
                <a:tc>
                  <a:txBody>
                    <a:bodyPr/>
                    <a:lstStyle/>
                    <a:p>
                      <a:pPr algn="ctr"/>
                      <a:r>
                        <a:rPr lang="en-US" dirty="0"/>
                        <a:t>35</a:t>
                      </a:r>
                    </a:p>
                  </a:txBody>
                  <a:tcPr/>
                </a:tc>
                <a:tc>
                  <a:txBody>
                    <a:bodyPr/>
                    <a:lstStyle/>
                    <a:p>
                      <a:pPr algn="ctr"/>
                      <a:r>
                        <a:rPr lang="en-US" dirty="0"/>
                        <a:t>0</a:t>
                      </a:r>
                    </a:p>
                  </a:txBody>
                  <a:tcPr/>
                </a:tc>
                <a:extLst>
                  <a:ext uri="{0D108BD9-81ED-4DB2-BD59-A6C34878D82A}">
                    <a16:rowId xmlns:a16="http://schemas.microsoft.com/office/drawing/2014/main" val="2985047468"/>
                  </a:ext>
                </a:extLst>
              </a:tr>
              <a:tr h="370840">
                <a:tc>
                  <a:txBody>
                    <a:bodyPr/>
                    <a:lstStyle/>
                    <a:p>
                      <a:pPr algn="ctr"/>
                      <a:r>
                        <a:rPr lang="en-US" dirty="0"/>
                        <a:t>9</a:t>
                      </a:r>
                    </a:p>
                  </a:txBody>
                  <a:tcPr/>
                </a:tc>
                <a:tc>
                  <a:txBody>
                    <a:bodyPr/>
                    <a:lstStyle/>
                    <a:p>
                      <a:pPr algn="ctr"/>
                      <a:r>
                        <a:rPr lang="en-US" dirty="0"/>
                        <a:t>2,200</a:t>
                      </a:r>
                    </a:p>
                  </a:txBody>
                  <a:tcPr/>
                </a:tc>
                <a:tc>
                  <a:txBody>
                    <a:bodyPr/>
                    <a:lstStyle/>
                    <a:p>
                      <a:pPr algn="ctr"/>
                      <a:r>
                        <a:rPr lang="en-US" dirty="0"/>
                        <a:t>58</a:t>
                      </a:r>
                    </a:p>
                  </a:txBody>
                  <a:tcPr/>
                </a:tc>
                <a:tc>
                  <a:txBody>
                    <a:bodyPr/>
                    <a:lstStyle/>
                    <a:p>
                      <a:pPr algn="ctr"/>
                      <a:r>
                        <a:rPr lang="en-US" dirty="0"/>
                        <a:t>0</a:t>
                      </a:r>
                    </a:p>
                  </a:txBody>
                  <a:tcPr/>
                </a:tc>
                <a:extLst>
                  <a:ext uri="{0D108BD9-81ED-4DB2-BD59-A6C34878D82A}">
                    <a16:rowId xmlns:a16="http://schemas.microsoft.com/office/drawing/2014/main" val="3538956433"/>
                  </a:ext>
                </a:extLst>
              </a:tr>
              <a:tr h="370840">
                <a:tc>
                  <a:txBody>
                    <a:bodyPr/>
                    <a:lstStyle/>
                    <a:p>
                      <a:pPr algn="ctr"/>
                      <a:r>
                        <a:rPr lang="en-US" dirty="0"/>
                        <a:t>10</a:t>
                      </a:r>
                    </a:p>
                  </a:txBody>
                  <a:tcPr/>
                </a:tc>
                <a:tc>
                  <a:txBody>
                    <a:bodyPr/>
                    <a:lstStyle/>
                    <a:p>
                      <a:pPr algn="ctr"/>
                      <a:r>
                        <a:rPr lang="en-US" dirty="0"/>
                        <a:t>2,100</a:t>
                      </a:r>
                    </a:p>
                  </a:txBody>
                  <a:tcPr/>
                </a:tc>
                <a:tc>
                  <a:txBody>
                    <a:bodyPr/>
                    <a:lstStyle/>
                    <a:p>
                      <a:pPr algn="ctr"/>
                      <a:r>
                        <a:rPr lang="en-US" dirty="0"/>
                        <a:t>30</a:t>
                      </a:r>
                    </a:p>
                  </a:txBody>
                  <a:tcPr/>
                </a:tc>
                <a:tc>
                  <a:txBody>
                    <a:bodyPr/>
                    <a:lstStyle/>
                    <a:p>
                      <a:pPr algn="ctr"/>
                      <a:r>
                        <a:rPr lang="en-US" dirty="0"/>
                        <a:t>0</a:t>
                      </a:r>
                    </a:p>
                  </a:txBody>
                  <a:tcPr/>
                </a:tc>
                <a:extLst>
                  <a:ext uri="{0D108BD9-81ED-4DB2-BD59-A6C34878D82A}">
                    <a16:rowId xmlns:a16="http://schemas.microsoft.com/office/drawing/2014/main" val="1957409804"/>
                  </a:ext>
                </a:extLst>
              </a:tr>
              <a:tr h="370840">
                <a:tc>
                  <a:txBody>
                    <a:bodyPr/>
                    <a:lstStyle/>
                    <a:p>
                      <a:r>
                        <a:rPr lang="en-US" dirty="0"/>
                        <a:t>Average</a:t>
                      </a:r>
                    </a:p>
                  </a:txBody>
                  <a:tcPr/>
                </a:tc>
                <a:tc>
                  <a:txBody>
                    <a:bodyPr/>
                    <a:lstStyle/>
                    <a:p>
                      <a:pPr algn="ctr"/>
                      <a:endParaRPr lang="en-US" dirty="0"/>
                    </a:p>
                  </a:txBody>
                  <a:tcPr/>
                </a:tc>
                <a:tc>
                  <a:txBody>
                    <a:bodyPr/>
                    <a:lstStyle/>
                    <a:p>
                      <a:pPr algn="ctr"/>
                      <a:endParaRPr lang="en-US" dirty="0"/>
                    </a:p>
                  </a:txBody>
                  <a:tcPr/>
                </a:tc>
                <a:tc>
                  <a:txBody>
                    <a:bodyPr/>
                    <a:lstStyle/>
                    <a:p>
                      <a:endParaRPr lang="en-US" dirty="0"/>
                    </a:p>
                  </a:txBody>
                  <a:tcPr/>
                </a:tc>
                <a:extLst>
                  <a:ext uri="{0D108BD9-81ED-4DB2-BD59-A6C34878D82A}">
                    <a16:rowId xmlns:a16="http://schemas.microsoft.com/office/drawing/2014/main" val="3495355147"/>
                  </a:ext>
                </a:extLst>
              </a:tr>
              <a:tr h="370840">
                <a:tc>
                  <a:txBody>
                    <a:bodyPr/>
                    <a:lstStyle/>
                    <a:p>
                      <a:r>
                        <a:rPr lang="en-US" dirty="0"/>
                        <a:t>Standard Dev.</a:t>
                      </a:r>
                    </a:p>
                  </a:txBody>
                  <a:tcPr/>
                </a:tc>
                <a:tc>
                  <a:txBody>
                    <a:bodyPr/>
                    <a:lstStyle/>
                    <a:p>
                      <a:pPr algn="ctr"/>
                      <a:endParaRPr lang="en-US" dirty="0"/>
                    </a:p>
                  </a:txBody>
                  <a:tcPr/>
                </a:tc>
                <a:tc>
                  <a:txBody>
                    <a:bodyPr/>
                    <a:lstStyle/>
                    <a:p>
                      <a:pPr algn="ctr"/>
                      <a:endParaRPr lang="en-US" dirty="0"/>
                    </a:p>
                  </a:txBody>
                  <a:tcPr/>
                </a:tc>
                <a:tc>
                  <a:txBody>
                    <a:bodyPr/>
                    <a:lstStyle/>
                    <a:p>
                      <a:endParaRPr lang="en-US" dirty="0"/>
                    </a:p>
                  </a:txBody>
                  <a:tcPr/>
                </a:tc>
                <a:extLst>
                  <a:ext uri="{0D108BD9-81ED-4DB2-BD59-A6C34878D82A}">
                    <a16:rowId xmlns:a16="http://schemas.microsoft.com/office/drawing/2014/main" val="1537200091"/>
                  </a:ext>
                </a:extLst>
              </a:tr>
            </a:tbl>
          </a:graphicData>
        </a:graphic>
      </p:graphicFrame>
    </p:spTree>
    <p:extLst>
      <p:ext uri="{BB962C8B-B14F-4D97-AF65-F5344CB8AC3E}">
        <p14:creationId xmlns:p14="http://schemas.microsoft.com/office/powerpoint/2010/main" val="2789376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Loan Default – Yes/No</a:t>
            </a:r>
          </a:p>
        </p:txBody>
      </p:sp>
      <p:graphicFrame>
        <p:nvGraphicFramePr>
          <p:cNvPr id="4" name="Chart 3">
            <a:extLst>
              <a:ext uri="{FF2B5EF4-FFF2-40B4-BE49-F238E27FC236}">
                <a16:creationId xmlns:a16="http://schemas.microsoft.com/office/drawing/2014/main" id="{E3B8E79E-EB4E-8D7E-FFF0-14E3104FC845}"/>
              </a:ext>
            </a:extLst>
          </p:cNvPr>
          <p:cNvGraphicFramePr/>
          <p:nvPr>
            <p:extLst>
              <p:ext uri="{D42A27DB-BD31-4B8C-83A1-F6EECF244321}">
                <p14:modId xmlns:p14="http://schemas.microsoft.com/office/powerpoint/2010/main" val="74472750"/>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82795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Time Planning</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marL="0" indent="0" eaLnBrk="1" hangingPunct="1">
              <a:lnSpc>
                <a:spcPct val="90000"/>
              </a:lnSpc>
              <a:buNone/>
            </a:pPr>
            <a:r>
              <a:rPr lang="en-US" altLang="en-US" sz="2400" dirty="0">
                <a:latin typeface="+mj-lt"/>
              </a:rPr>
              <a:t>Part 1: 08:30-09:45 (1.25) [Supervised Machine Learning]</a:t>
            </a:r>
          </a:p>
          <a:p>
            <a:pPr marL="0" indent="0" eaLnBrk="1" hangingPunct="1">
              <a:lnSpc>
                <a:spcPct val="90000"/>
              </a:lnSpc>
              <a:buNone/>
            </a:pPr>
            <a:r>
              <a:rPr lang="en-US" altLang="en-US" sz="2400" dirty="0">
                <a:latin typeface="+mj-lt"/>
              </a:rPr>
              <a:t>Part 2: 10:00-11:00 (1.00) [Classification Exercise]</a:t>
            </a:r>
          </a:p>
          <a:p>
            <a:pPr marL="0" indent="0" eaLnBrk="1" hangingPunct="1">
              <a:lnSpc>
                <a:spcPct val="90000"/>
              </a:lnSpc>
              <a:buNone/>
            </a:pPr>
            <a:r>
              <a:rPr lang="en-US" altLang="en-US" sz="2400" dirty="0">
                <a:latin typeface="+mj-lt"/>
              </a:rPr>
              <a:t>Part 3: 11:15-12:00 (0.75) [Analytic Software Introduction]</a:t>
            </a:r>
          </a:p>
          <a:p>
            <a:pPr marL="0" indent="0" eaLnBrk="1" hangingPunct="1">
              <a:lnSpc>
                <a:spcPct val="90000"/>
              </a:lnSpc>
              <a:buNone/>
            </a:pPr>
            <a:r>
              <a:rPr lang="en-US" altLang="en-US" sz="2400" dirty="0">
                <a:latin typeface="+mj-lt"/>
              </a:rPr>
              <a:t>Lunch: 12:00-13:00</a:t>
            </a:r>
          </a:p>
          <a:p>
            <a:pPr marL="0" indent="0" eaLnBrk="1" hangingPunct="1">
              <a:lnSpc>
                <a:spcPct val="90000"/>
              </a:lnSpc>
              <a:buNone/>
            </a:pPr>
            <a:r>
              <a:rPr lang="en-US" altLang="en-US" sz="2400" dirty="0">
                <a:latin typeface="+mj-lt"/>
              </a:rPr>
              <a:t>Part 4: 13:30-14:30 (1.00) [Model Refinement &amp; Performance Evaluation]</a:t>
            </a:r>
          </a:p>
          <a:p>
            <a:pPr marL="0" indent="0" eaLnBrk="1" hangingPunct="1">
              <a:lnSpc>
                <a:spcPct val="90000"/>
              </a:lnSpc>
              <a:buNone/>
            </a:pPr>
            <a:endParaRPr lang="en-US" altLang="en-US" sz="2400" dirty="0">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Questions/Application</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Create the coordinates for the following customers:</a:t>
            </a:r>
          </a:p>
          <a:p>
            <a:pPr lvl="1" eaLnBrk="1" hangingPunct="1">
              <a:lnSpc>
                <a:spcPct val="90000"/>
              </a:lnSpc>
            </a:pPr>
            <a:r>
              <a:rPr lang="en-US" altLang="en-US" sz="2000" dirty="0">
                <a:latin typeface="+mj-lt"/>
              </a:rPr>
              <a:t>Cust #1: Avg Bal = 20, Age = 50</a:t>
            </a:r>
          </a:p>
          <a:p>
            <a:pPr lvl="1" eaLnBrk="1" hangingPunct="1">
              <a:lnSpc>
                <a:spcPct val="90000"/>
              </a:lnSpc>
            </a:pPr>
            <a:r>
              <a:rPr lang="en-US" altLang="en-US" sz="2000" dirty="0">
                <a:latin typeface="+mj-lt"/>
              </a:rPr>
              <a:t>Cust #2: Avg Bal = 700, Age = 40</a:t>
            </a:r>
          </a:p>
          <a:p>
            <a:pPr lvl="1" eaLnBrk="1" hangingPunct="1">
              <a:lnSpc>
                <a:spcPct val="90000"/>
              </a:lnSpc>
            </a:pPr>
            <a:r>
              <a:rPr lang="en-US" altLang="en-US" sz="2000" dirty="0">
                <a:latin typeface="+mj-lt"/>
              </a:rPr>
              <a:t>Cust #3: Avg Bal = 175, Age 28</a:t>
            </a:r>
          </a:p>
          <a:p>
            <a:pPr marL="400050" eaLnBrk="1" hangingPunct="1">
              <a:lnSpc>
                <a:spcPct val="90000"/>
              </a:lnSpc>
            </a:pPr>
            <a:r>
              <a:rPr lang="en-US" altLang="en-US" sz="2400" dirty="0">
                <a:latin typeface="+mj-lt"/>
              </a:rPr>
              <a:t>Based on 1,2,3 k-</a:t>
            </a:r>
            <a:r>
              <a:rPr lang="en-US" altLang="en-US" sz="2400" dirty="0" err="1">
                <a:latin typeface="+mj-lt"/>
              </a:rPr>
              <a:t>nn</a:t>
            </a:r>
            <a:r>
              <a:rPr lang="en-US" altLang="en-US" sz="2400" dirty="0">
                <a:latin typeface="+mj-lt"/>
              </a:rPr>
              <a:t>, is Cust 1, 2, and 3 most likely to default or not default on their loan.</a:t>
            </a:r>
          </a:p>
          <a:p>
            <a:pPr marL="400050" eaLnBrk="1" hangingPunct="1">
              <a:lnSpc>
                <a:spcPct val="90000"/>
              </a:lnSpc>
            </a:pPr>
            <a:r>
              <a:rPr lang="en-US" altLang="en-US" sz="2400" dirty="0">
                <a:latin typeface="+mj-lt"/>
              </a:rPr>
              <a:t>Which k-</a:t>
            </a:r>
            <a:r>
              <a:rPr lang="en-US" altLang="en-US" sz="2400" dirty="0" err="1">
                <a:latin typeface="+mj-lt"/>
              </a:rPr>
              <a:t>nn</a:t>
            </a:r>
            <a:r>
              <a:rPr lang="en-US" altLang="en-US" sz="2400" dirty="0">
                <a:latin typeface="+mj-lt"/>
              </a:rPr>
              <a:t> do you think is most appropriate to apply for the Customers? Explain why.</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2203419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Where might Customers 1, 2, and 3 be?</a:t>
            </a:r>
          </a:p>
        </p:txBody>
      </p:sp>
      <p:graphicFrame>
        <p:nvGraphicFramePr>
          <p:cNvPr id="4" name="Chart 3">
            <a:extLst>
              <a:ext uri="{FF2B5EF4-FFF2-40B4-BE49-F238E27FC236}">
                <a16:creationId xmlns:a16="http://schemas.microsoft.com/office/drawing/2014/main" id="{E3B8E79E-EB4E-8D7E-FFF0-14E3104FC845}"/>
              </a:ext>
            </a:extLst>
          </p:cNvPr>
          <p:cNvGraphicFramePr/>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81261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What do you think about Customers 1, 2, and 3?</a:t>
            </a:r>
          </a:p>
        </p:txBody>
      </p:sp>
      <p:graphicFrame>
        <p:nvGraphicFramePr>
          <p:cNvPr id="4" name="Chart 3">
            <a:extLst>
              <a:ext uri="{FF2B5EF4-FFF2-40B4-BE49-F238E27FC236}">
                <a16:creationId xmlns:a16="http://schemas.microsoft.com/office/drawing/2014/main" id="{E3B8E79E-EB4E-8D7E-FFF0-14E3104FC845}"/>
              </a:ext>
            </a:extLst>
          </p:cNvPr>
          <p:cNvGraphicFramePr/>
          <p:nvPr>
            <p:extLst>
              <p:ext uri="{D42A27DB-BD31-4B8C-83A1-F6EECF244321}">
                <p14:modId xmlns:p14="http://schemas.microsoft.com/office/powerpoint/2010/main" val="756549573"/>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21580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Feature Scaling Methods</a:t>
            </a:r>
          </a:p>
        </p:txBody>
      </p:sp>
      <mc:AlternateContent xmlns:mc="http://schemas.openxmlformats.org/markup-compatibility/2006" xmlns:a14="http://schemas.microsoft.com/office/drawing/2010/main">
        <mc:Choice Requires="a14">
          <p:sp>
            <p:nvSpPr>
              <p:cNvPr id="17411" name="Content Placeholder 2"/>
              <p:cNvSpPr>
                <a:spLocks noGrp="1"/>
              </p:cNvSpPr>
              <p:nvPr>
                <p:ph idx="1"/>
              </p:nvPr>
            </p:nvSpPr>
            <p:spPr>
              <a:xfrm>
                <a:off x="419100" y="1676400"/>
                <a:ext cx="11353800" cy="4267200"/>
              </a:xfrm>
            </p:spPr>
            <p:txBody>
              <a:bodyPr/>
              <a:lstStyle/>
              <a:p>
                <a:pPr marL="0" indent="0">
                  <a:buNone/>
                </a:pPr>
                <a:r>
                  <a:rPr lang="en-US" sz="2400" baseline="0" dirty="0"/>
                  <a:t>Min-Max: </a:t>
                </a:r>
                <a14:m>
                  <m:oMath xmlns:m="http://schemas.openxmlformats.org/officeDocument/2006/math">
                    <m:r>
                      <a:rPr lang="en-US" sz="2400" i="1" baseline="0">
                        <a:latin typeface="Cambria Math" panose="02040503050406030204" pitchFamily="18" charset="0"/>
                      </a:rPr>
                      <m:t>=</m:t>
                    </m:r>
                    <m:f>
                      <m:fPr>
                        <m:ctrlPr>
                          <a:rPr lang="en-US" sz="2400" i="1" baseline="0">
                            <a:latin typeface="Cambria Math" panose="02040503050406030204" pitchFamily="18" charset="0"/>
                          </a:rPr>
                        </m:ctrlPr>
                      </m:fPr>
                      <m:num>
                        <m:r>
                          <a:rPr lang="en-US" sz="2400" b="0" i="1" baseline="0">
                            <a:latin typeface="Cambria Math" panose="02040503050406030204" pitchFamily="18" charset="0"/>
                          </a:rPr>
                          <m:t>𝑥</m:t>
                        </m:r>
                        <m:r>
                          <a:rPr lang="en-US" sz="2400" b="0" i="1" baseline="0">
                            <a:latin typeface="Cambria Math" panose="02040503050406030204" pitchFamily="18" charset="0"/>
                          </a:rPr>
                          <m:t> −</m:t>
                        </m:r>
                        <m:r>
                          <a:rPr lang="en-US" sz="2400" b="0" i="1" baseline="0">
                            <a:latin typeface="Cambria Math" panose="02040503050406030204" pitchFamily="18" charset="0"/>
                          </a:rPr>
                          <m:t>𝑀𝑖𝑛</m:t>
                        </m:r>
                        <m:r>
                          <a:rPr lang="en-US" sz="2400" b="0" i="1" baseline="0">
                            <a:latin typeface="Cambria Math" panose="02040503050406030204" pitchFamily="18" charset="0"/>
                          </a:rPr>
                          <m:t>[</m:t>
                        </m:r>
                        <m:r>
                          <a:rPr lang="en-US" sz="2400" b="0" i="1" baseline="0">
                            <a:latin typeface="Cambria Math" panose="02040503050406030204" pitchFamily="18" charset="0"/>
                          </a:rPr>
                          <m:t>𝑋</m:t>
                        </m:r>
                        <m:r>
                          <a:rPr lang="en-US" sz="2400" b="0" i="1" baseline="0">
                            <a:latin typeface="Cambria Math" panose="02040503050406030204" pitchFamily="18" charset="0"/>
                          </a:rPr>
                          <m:t>]</m:t>
                        </m:r>
                      </m:num>
                      <m:den>
                        <m:r>
                          <a:rPr lang="en-US" sz="2400" b="0" i="1" baseline="0">
                            <a:latin typeface="Cambria Math" panose="02040503050406030204" pitchFamily="18" charset="0"/>
                          </a:rPr>
                          <m:t>𝑀𝑎𝑥</m:t>
                        </m:r>
                        <m:d>
                          <m:dPr>
                            <m:begChr m:val="["/>
                            <m:endChr m:val="]"/>
                            <m:ctrlPr>
                              <a:rPr lang="en-US" sz="2400" b="0" i="1" baseline="0">
                                <a:latin typeface="Cambria Math" panose="02040503050406030204" pitchFamily="18" charset="0"/>
                              </a:rPr>
                            </m:ctrlPr>
                          </m:dPr>
                          <m:e>
                            <m:r>
                              <a:rPr lang="en-US" sz="2400" b="0" i="1" baseline="0">
                                <a:latin typeface="Cambria Math" panose="02040503050406030204" pitchFamily="18" charset="0"/>
                              </a:rPr>
                              <m:t>𝑋</m:t>
                            </m:r>
                          </m:e>
                        </m:d>
                        <m:r>
                          <a:rPr lang="en-US" sz="2400" b="0" i="1" baseline="0">
                            <a:latin typeface="Cambria Math" panose="02040503050406030204" pitchFamily="18" charset="0"/>
                          </a:rPr>
                          <m:t>−</m:t>
                        </m:r>
                        <m:r>
                          <a:rPr lang="en-US" sz="2400" b="0" i="1" baseline="0">
                            <a:latin typeface="Cambria Math" panose="02040503050406030204" pitchFamily="18" charset="0"/>
                          </a:rPr>
                          <m:t>𝑀𝑖𝑛</m:t>
                        </m:r>
                        <m:r>
                          <a:rPr lang="en-US" sz="2400" b="0" i="1" baseline="0">
                            <a:latin typeface="Cambria Math" panose="02040503050406030204" pitchFamily="18" charset="0"/>
                          </a:rPr>
                          <m:t>[</m:t>
                        </m:r>
                        <m:r>
                          <a:rPr lang="en-US" sz="2400" b="0" i="1" baseline="0">
                            <a:latin typeface="Cambria Math" panose="02040503050406030204" pitchFamily="18" charset="0"/>
                          </a:rPr>
                          <m:t>𝑋</m:t>
                        </m:r>
                        <m:r>
                          <a:rPr lang="en-US" sz="2400" b="0" i="1" baseline="0">
                            <a:latin typeface="Cambria Math" panose="02040503050406030204" pitchFamily="18" charset="0"/>
                          </a:rPr>
                          <m:t>]</m:t>
                        </m:r>
                      </m:den>
                    </m:f>
                  </m:oMath>
                </a14:m>
                <a:endParaRPr lang="en-US" sz="2400" baseline="0" dirty="0"/>
              </a:p>
              <a:p>
                <a:pPr marL="0" indent="0">
                  <a:buNone/>
                </a:pPr>
                <a:r>
                  <a:rPr lang="en-US" sz="1600" dirty="0"/>
                  <a:t>Note:</a:t>
                </a:r>
                <a:r>
                  <a:rPr lang="en-US" sz="1600" baseline="0" dirty="0"/>
                  <a:t> Simplest but least accurate</a:t>
                </a:r>
              </a:p>
              <a:p>
                <a:pPr marL="0" indent="0" eaLnBrk="1" hangingPunct="1">
                  <a:lnSpc>
                    <a:spcPct val="90000"/>
                  </a:lnSpc>
                  <a:buNone/>
                </a:pPr>
                <a:endParaRPr lang="en-US" altLang="en-US" sz="2400" dirty="0">
                  <a:latin typeface="+mj-lt"/>
                </a:endParaRPr>
              </a:p>
              <a:p>
                <a:pPr marL="0" indent="0" eaLnBrk="1" hangingPunct="1">
                  <a:lnSpc>
                    <a:spcPct val="90000"/>
                  </a:lnSpc>
                  <a:buNone/>
                </a:pPr>
                <a:r>
                  <a:rPr lang="en-US" sz="2400" baseline="0" dirty="0">
                    <a:solidFill>
                      <a:schemeClr val="dk1"/>
                    </a:solidFill>
                    <a:effectLst/>
                    <a:latin typeface="+mn-lt"/>
                    <a:ea typeface="+mn-ea"/>
                    <a:cs typeface="+mn-cs"/>
                  </a:rPr>
                  <a:t>Mean Normalization: </a:t>
                </a:r>
                <a14:m>
                  <m:oMath xmlns:m="http://schemas.openxmlformats.org/officeDocument/2006/math">
                    <m:r>
                      <a:rPr lang="en-US" sz="2400" i="1" baseline="0">
                        <a:solidFill>
                          <a:schemeClr val="dk1"/>
                        </a:solidFill>
                        <a:effectLst/>
                        <a:latin typeface="Cambria Math" panose="02040503050406030204" pitchFamily="18" charset="0"/>
                        <a:ea typeface="+mn-ea"/>
                        <a:cs typeface="+mn-cs"/>
                      </a:rPr>
                      <m:t>=</m:t>
                    </m:r>
                    <m:f>
                      <m:fPr>
                        <m:ctrlPr>
                          <a:rPr lang="en-US" sz="2400" i="1" baseline="0">
                            <a:solidFill>
                              <a:schemeClr val="dk1"/>
                            </a:solidFill>
                            <a:effectLst/>
                            <a:latin typeface="Cambria Math" panose="02040503050406030204" pitchFamily="18" charset="0"/>
                            <a:ea typeface="+mn-ea"/>
                            <a:cs typeface="+mn-cs"/>
                          </a:rPr>
                        </m:ctrlPr>
                      </m:fPr>
                      <m:num>
                        <m:r>
                          <a:rPr lang="en-US" sz="2400" b="0" i="1" baseline="0">
                            <a:solidFill>
                              <a:schemeClr val="dk1"/>
                            </a:solidFill>
                            <a:effectLst/>
                            <a:latin typeface="Cambria Math" panose="02040503050406030204" pitchFamily="18" charset="0"/>
                            <a:ea typeface="+mn-ea"/>
                            <a:cs typeface="+mn-cs"/>
                          </a:rPr>
                          <m:t>𝑥</m:t>
                        </m:r>
                        <m:r>
                          <a:rPr lang="en-US" sz="2400" b="0" i="1" baseline="0">
                            <a:solidFill>
                              <a:schemeClr val="dk1"/>
                            </a:solidFill>
                            <a:effectLst/>
                            <a:latin typeface="Cambria Math" panose="02040503050406030204" pitchFamily="18" charset="0"/>
                            <a:ea typeface="+mn-ea"/>
                            <a:cs typeface="+mn-cs"/>
                          </a:rPr>
                          <m:t> −</m:t>
                        </m:r>
                        <m:r>
                          <a:rPr lang="en-US" sz="2400" b="0" i="1" baseline="0">
                            <a:solidFill>
                              <a:schemeClr val="dk1"/>
                            </a:solidFill>
                            <a:effectLst/>
                            <a:latin typeface="Cambria Math" panose="02040503050406030204" pitchFamily="18" charset="0"/>
                            <a:ea typeface="+mn-ea"/>
                            <a:cs typeface="+mn-cs"/>
                          </a:rPr>
                          <m:t>𝐴𝑣𝑒𝑟𝑎𝑔𝑒</m:t>
                        </m:r>
                        <m:r>
                          <a:rPr lang="en-US" sz="2400" b="0" i="1" baseline="0">
                            <a:solidFill>
                              <a:schemeClr val="dk1"/>
                            </a:solidFill>
                            <a:effectLst/>
                            <a:latin typeface="Cambria Math" panose="02040503050406030204" pitchFamily="18" charset="0"/>
                            <a:ea typeface="+mn-ea"/>
                            <a:cs typeface="+mn-cs"/>
                          </a:rPr>
                          <m:t>[</m:t>
                        </m:r>
                        <m:r>
                          <a:rPr lang="en-US" sz="2400" b="0" i="1" baseline="0">
                            <a:solidFill>
                              <a:schemeClr val="dk1"/>
                            </a:solidFill>
                            <a:effectLst/>
                            <a:latin typeface="Cambria Math" panose="02040503050406030204" pitchFamily="18" charset="0"/>
                            <a:ea typeface="+mn-ea"/>
                            <a:cs typeface="+mn-cs"/>
                          </a:rPr>
                          <m:t>𝑋</m:t>
                        </m:r>
                        <m:r>
                          <a:rPr lang="en-US" sz="2400" b="0" i="1" baseline="0">
                            <a:solidFill>
                              <a:schemeClr val="dk1"/>
                            </a:solidFill>
                            <a:effectLst/>
                            <a:latin typeface="Cambria Math" panose="02040503050406030204" pitchFamily="18" charset="0"/>
                            <a:ea typeface="+mn-ea"/>
                            <a:cs typeface="+mn-cs"/>
                          </a:rPr>
                          <m:t>]</m:t>
                        </m:r>
                      </m:num>
                      <m:den>
                        <m:r>
                          <a:rPr lang="en-US" sz="2400" b="0" i="1" baseline="0">
                            <a:solidFill>
                              <a:schemeClr val="dk1"/>
                            </a:solidFill>
                            <a:effectLst/>
                            <a:latin typeface="Cambria Math" panose="02040503050406030204" pitchFamily="18" charset="0"/>
                            <a:ea typeface="+mn-ea"/>
                            <a:cs typeface="+mn-cs"/>
                          </a:rPr>
                          <m:t>𝑀𝑎𝑥</m:t>
                        </m:r>
                        <m:d>
                          <m:dPr>
                            <m:begChr m:val="["/>
                            <m:endChr m:val="]"/>
                            <m:ctrlPr>
                              <a:rPr lang="en-US" sz="2400" b="0" i="1" baseline="0">
                                <a:solidFill>
                                  <a:schemeClr val="dk1"/>
                                </a:solidFill>
                                <a:effectLst/>
                                <a:latin typeface="Cambria Math" panose="02040503050406030204" pitchFamily="18" charset="0"/>
                                <a:ea typeface="+mn-ea"/>
                                <a:cs typeface="+mn-cs"/>
                              </a:rPr>
                            </m:ctrlPr>
                          </m:dPr>
                          <m:e>
                            <m:r>
                              <a:rPr lang="en-US" sz="2400" b="0" i="1" baseline="0">
                                <a:solidFill>
                                  <a:schemeClr val="dk1"/>
                                </a:solidFill>
                                <a:effectLst/>
                                <a:latin typeface="Cambria Math" panose="02040503050406030204" pitchFamily="18" charset="0"/>
                                <a:ea typeface="+mn-ea"/>
                                <a:cs typeface="+mn-cs"/>
                              </a:rPr>
                              <m:t>𝑋</m:t>
                            </m:r>
                          </m:e>
                        </m:d>
                        <m:r>
                          <a:rPr lang="en-US" sz="2400" b="0" i="1" baseline="0">
                            <a:solidFill>
                              <a:schemeClr val="dk1"/>
                            </a:solidFill>
                            <a:effectLst/>
                            <a:latin typeface="Cambria Math" panose="02040503050406030204" pitchFamily="18" charset="0"/>
                            <a:ea typeface="+mn-ea"/>
                            <a:cs typeface="+mn-cs"/>
                          </a:rPr>
                          <m:t>−</m:t>
                        </m:r>
                        <m:r>
                          <a:rPr lang="en-US" sz="2400" b="0" i="1" baseline="0">
                            <a:solidFill>
                              <a:schemeClr val="dk1"/>
                            </a:solidFill>
                            <a:effectLst/>
                            <a:latin typeface="Cambria Math" panose="02040503050406030204" pitchFamily="18" charset="0"/>
                            <a:ea typeface="+mn-ea"/>
                            <a:cs typeface="+mn-cs"/>
                          </a:rPr>
                          <m:t>𝑀𝑖𝑛</m:t>
                        </m:r>
                        <m:r>
                          <a:rPr lang="en-US" sz="2400" b="0" i="1" baseline="0">
                            <a:solidFill>
                              <a:schemeClr val="dk1"/>
                            </a:solidFill>
                            <a:effectLst/>
                            <a:latin typeface="Cambria Math" panose="02040503050406030204" pitchFamily="18" charset="0"/>
                            <a:ea typeface="+mn-ea"/>
                            <a:cs typeface="+mn-cs"/>
                          </a:rPr>
                          <m:t>[</m:t>
                        </m:r>
                        <m:r>
                          <a:rPr lang="en-US" sz="2400" b="0" i="1" baseline="0">
                            <a:solidFill>
                              <a:schemeClr val="dk1"/>
                            </a:solidFill>
                            <a:effectLst/>
                            <a:latin typeface="Cambria Math" panose="02040503050406030204" pitchFamily="18" charset="0"/>
                            <a:ea typeface="+mn-ea"/>
                            <a:cs typeface="+mn-cs"/>
                          </a:rPr>
                          <m:t>𝑋</m:t>
                        </m:r>
                        <m:r>
                          <a:rPr lang="en-US" sz="2400" b="0" i="1" baseline="0">
                            <a:solidFill>
                              <a:schemeClr val="dk1"/>
                            </a:solidFill>
                            <a:effectLst/>
                            <a:latin typeface="Cambria Math" panose="02040503050406030204" pitchFamily="18" charset="0"/>
                            <a:ea typeface="+mn-ea"/>
                            <a:cs typeface="+mn-cs"/>
                          </a:rPr>
                          <m:t>]</m:t>
                        </m:r>
                      </m:den>
                    </m:f>
                  </m:oMath>
                </a14:m>
                <a:endParaRPr lang="en-US" altLang="en-US" sz="2400" dirty="0">
                  <a:latin typeface="+mj-lt"/>
                </a:endParaRPr>
              </a:p>
              <a:p>
                <a:pPr marL="0" indent="0" eaLnBrk="1" hangingPunct="1">
                  <a:lnSpc>
                    <a:spcPct val="90000"/>
                  </a:lnSpc>
                  <a:buNone/>
                </a:pPr>
                <a:endParaRPr lang="en-US" altLang="en-US" sz="2400" dirty="0">
                  <a:latin typeface="+mj-lt"/>
                </a:endParaRPr>
              </a:p>
              <a:p>
                <a:pPr marL="0" indent="0" eaLnBrk="1" hangingPunct="1">
                  <a:lnSpc>
                    <a:spcPct val="90000"/>
                  </a:lnSpc>
                  <a:buNone/>
                </a:pPr>
                <a:r>
                  <a:rPr lang="en-US" sz="2400" baseline="0" dirty="0">
                    <a:solidFill>
                      <a:schemeClr val="dk1"/>
                    </a:solidFill>
                    <a:effectLst/>
                    <a:latin typeface="+mn-lt"/>
                    <a:ea typeface="+mn-ea"/>
                    <a:cs typeface="+mn-cs"/>
                  </a:rPr>
                  <a:t>Standardization (Z score): </a:t>
                </a:r>
                <a14:m>
                  <m:oMath xmlns:m="http://schemas.openxmlformats.org/officeDocument/2006/math">
                    <m:r>
                      <a:rPr lang="en-US" sz="2400" i="1" baseline="0">
                        <a:solidFill>
                          <a:schemeClr val="dk1"/>
                        </a:solidFill>
                        <a:effectLst/>
                        <a:latin typeface="Cambria Math" panose="02040503050406030204" pitchFamily="18" charset="0"/>
                        <a:ea typeface="+mn-ea"/>
                        <a:cs typeface="+mn-cs"/>
                      </a:rPr>
                      <m:t>=</m:t>
                    </m:r>
                    <m:f>
                      <m:fPr>
                        <m:ctrlPr>
                          <a:rPr lang="en-US" sz="2400" i="1" baseline="0">
                            <a:solidFill>
                              <a:schemeClr val="dk1"/>
                            </a:solidFill>
                            <a:effectLst/>
                            <a:latin typeface="Cambria Math" panose="02040503050406030204" pitchFamily="18" charset="0"/>
                            <a:ea typeface="+mn-ea"/>
                            <a:cs typeface="+mn-cs"/>
                          </a:rPr>
                        </m:ctrlPr>
                      </m:fPr>
                      <m:num>
                        <m:r>
                          <a:rPr lang="en-US" sz="2400" b="0" i="1" baseline="0">
                            <a:solidFill>
                              <a:schemeClr val="dk1"/>
                            </a:solidFill>
                            <a:effectLst/>
                            <a:latin typeface="Cambria Math" panose="02040503050406030204" pitchFamily="18" charset="0"/>
                            <a:ea typeface="+mn-ea"/>
                            <a:cs typeface="+mn-cs"/>
                          </a:rPr>
                          <m:t>𝑥</m:t>
                        </m:r>
                        <m:r>
                          <a:rPr lang="en-US" sz="2400" b="0" i="1" baseline="0">
                            <a:solidFill>
                              <a:schemeClr val="dk1"/>
                            </a:solidFill>
                            <a:effectLst/>
                            <a:latin typeface="Cambria Math" panose="02040503050406030204" pitchFamily="18" charset="0"/>
                            <a:ea typeface="+mn-ea"/>
                            <a:cs typeface="+mn-cs"/>
                          </a:rPr>
                          <m:t> −</m:t>
                        </m:r>
                        <m:r>
                          <a:rPr lang="en-US" sz="2400" b="0" i="1" baseline="0">
                            <a:solidFill>
                              <a:schemeClr val="dk1"/>
                            </a:solidFill>
                            <a:effectLst/>
                            <a:latin typeface="Cambria Math" panose="02040503050406030204" pitchFamily="18" charset="0"/>
                            <a:ea typeface="+mn-ea"/>
                            <a:cs typeface="+mn-cs"/>
                          </a:rPr>
                          <m:t>𝐴𝑣𝑒𝑟𝑎𝑔𝑒</m:t>
                        </m:r>
                        <m:r>
                          <a:rPr lang="en-US" sz="2400" b="0" i="1" baseline="0">
                            <a:solidFill>
                              <a:schemeClr val="dk1"/>
                            </a:solidFill>
                            <a:effectLst/>
                            <a:latin typeface="Cambria Math" panose="02040503050406030204" pitchFamily="18" charset="0"/>
                            <a:ea typeface="+mn-ea"/>
                            <a:cs typeface="+mn-cs"/>
                          </a:rPr>
                          <m:t>[</m:t>
                        </m:r>
                        <m:r>
                          <a:rPr lang="en-US" sz="2400" b="0" i="1" baseline="0">
                            <a:solidFill>
                              <a:schemeClr val="dk1"/>
                            </a:solidFill>
                            <a:effectLst/>
                            <a:latin typeface="Cambria Math" panose="02040503050406030204" pitchFamily="18" charset="0"/>
                            <a:ea typeface="+mn-ea"/>
                            <a:cs typeface="+mn-cs"/>
                          </a:rPr>
                          <m:t>𝑋</m:t>
                        </m:r>
                        <m:r>
                          <a:rPr lang="en-US" sz="2400" b="0" i="1" baseline="0">
                            <a:solidFill>
                              <a:schemeClr val="dk1"/>
                            </a:solidFill>
                            <a:effectLst/>
                            <a:latin typeface="Cambria Math" panose="02040503050406030204" pitchFamily="18" charset="0"/>
                            <a:ea typeface="+mn-ea"/>
                            <a:cs typeface="+mn-cs"/>
                          </a:rPr>
                          <m:t>]</m:t>
                        </m:r>
                      </m:num>
                      <m:den>
                        <m:r>
                          <a:rPr lang="en-US" sz="2400" b="0" i="1" baseline="0">
                            <a:solidFill>
                              <a:schemeClr val="dk1"/>
                            </a:solidFill>
                            <a:effectLst/>
                            <a:latin typeface="Cambria Math" panose="02040503050406030204" pitchFamily="18" charset="0"/>
                            <a:ea typeface="+mn-ea"/>
                            <a:cs typeface="+mn-cs"/>
                          </a:rPr>
                          <m:t>𝑆𝑡𝑎𝑛𝑑𝑎𝑟𝑑</m:t>
                        </m:r>
                        <m:r>
                          <a:rPr lang="en-US" sz="2400" b="0" i="1" baseline="0">
                            <a:solidFill>
                              <a:schemeClr val="dk1"/>
                            </a:solidFill>
                            <a:effectLst/>
                            <a:latin typeface="Cambria Math" panose="02040503050406030204" pitchFamily="18" charset="0"/>
                            <a:ea typeface="+mn-ea"/>
                            <a:cs typeface="+mn-cs"/>
                          </a:rPr>
                          <m:t> </m:t>
                        </m:r>
                        <m:r>
                          <a:rPr lang="en-US" sz="2400" b="0" i="1" baseline="0">
                            <a:solidFill>
                              <a:schemeClr val="dk1"/>
                            </a:solidFill>
                            <a:effectLst/>
                            <a:latin typeface="Cambria Math" panose="02040503050406030204" pitchFamily="18" charset="0"/>
                            <a:ea typeface="+mn-ea"/>
                            <a:cs typeface="+mn-cs"/>
                          </a:rPr>
                          <m:t>𝐷𝑒𝑣𝑖𝑎𝑡𝑖𝑜𝑛</m:t>
                        </m:r>
                        <m:r>
                          <a:rPr lang="en-US" sz="2400" b="0" i="1" baseline="0">
                            <a:solidFill>
                              <a:schemeClr val="dk1"/>
                            </a:solidFill>
                            <a:effectLst/>
                            <a:latin typeface="Cambria Math" panose="02040503050406030204" pitchFamily="18" charset="0"/>
                            <a:ea typeface="+mn-ea"/>
                            <a:cs typeface="+mn-cs"/>
                          </a:rPr>
                          <m:t> [</m:t>
                        </m:r>
                        <m:r>
                          <a:rPr lang="en-US" sz="2400" b="0" i="1" baseline="0">
                            <a:solidFill>
                              <a:schemeClr val="dk1"/>
                            </a:solidFill>
                            <a:effectLst/>
                            <a:latin typeface="Cambria Math" panose="02040503050406030204" pitchFamily="18" charset="0"/>
                            <a:ea typeface="+mn-ea"/>
                            <a:cs typeface="+mn-cs"/>
                          </a:rPr>
                          <m:t>𝑋</m:t>
                        </m:r>
                        <m:r>
                          <a:rPr lang="en-US" sz="2400" b="0" i="1" baseline="0">
                            <a:solidFill>
                              <a:schemeClr val="dk1"/>
                            </a:solidFill>
                            <a:effectLst/>
                            <a:latin typeface="Cambria Math" panose="02040503050406030204" pitchFamily="18" charset="0"/>
                            <a:ea typeface="+mn-ea"/>
                            <a:cs typeface="+mn-cs"/>
                          </a:rPr>
                          <m:t>]</m:t>
                        </m:r>
                      </m:den>
                    </m:f>
                  </m:oMath>
                </a14:m>
                <a:endParaRPr lang="en-US" altLang="en-US" sz="2400" dirty="0">
                  <a:latin typeface="+mj-lt"/>
                </a:endParaRPr>
              </a:p>
              <a:p>
                <a:pPr marL="0" indent="0" eaLnBrk="1" hangingPunct="1">
                  <a:lnSpc>
                    <a:spcPct val="90000"/>
                  </a:lnSpc>
                  <a:buNone/>
                </a:pPr>
                <a:r>
                  <a:rPr lang="en-US" sz="1600" dirty="0"/>
                  <a:t>Note:</a:t>
                </a:r>
                <a:r>
                  <a:rPr lang="en-US" sz="1600" baseline="0" dirty="0"/>
                  <a:t> Most Common</a:t>
                </a:r>
              </a:p>
              <a:p>
                <a:pPr marL="0" indent="0" eaLnBrk="1" hangingPunct="1">
                  <a:lnSpc>
                    <a:spcPct val="90000"/>
                  </a:lnSpc>
                  <a:buNone/>
                </a:pPr>
                <a:endParaRPr lang="en-US" altLang="en-US" sz="2400" dirty="0">
                  <a:latin typeface="+mj-lt"/>
                </a:endParaRPr>
              </a:p>
              <a:p>
                <a:pPr marL="0" indent="0" eaLnBrk="1" hangingPunct="1">
                  <a:lnSpc>
                    <a:spcPct val="90000"/>
                  </a:lnSpc>
                  <a:buNone/>
                </a:pPr>
                <a:r>
                  <a:rPr lang="en-US" sz="2400" baseline="0" dirty="0">
                    <a:solidFill>
                      <a:schemeClr val="dk1"/>
                    </a:solidFill>
                    <a:effectLst/>
                    <a:latin typeface="+mn-lt"/>
                    <a:ea typeface="+mn-ea"/>
                    <a:cs typeface="+mn-cs"/>
                  </a:rPr>
                  <a:t>S</a:t>
                </a:r>
                <a14:m>
                  <m:oMath xmlns:m="http://schemas.openxmlformats.org/officeDocument/2006/math">
                    <m:r>
                      <m:rPr>
                        <m:sty m:val="p"/>
                      </m:rPr>
                      <a:rPr lang="en-US" sz="2400" b="0" i="0" baseline="0">
                        <a:solidFill>
                          <a:schemeClr val="dk1"/>
                        </a:solidFill>
                        <a:effectLst/>
                        <a:latin typeface="Cambria Math" panose="02040503050406030204" pitchFamily="18" charset="0"/>
                        <a:ea typeface="+mn-ea"/>
                        <a:cs typeface="+mn-cs"/>
                      </a:rPr>
                      <m:t>cale</m:t>
                    </m:r>
                    <m:r>
                      <a:rPr lang="en-US" sz="2400" b="0" i="0" baseline="0">
                        <a:solidFill>
                          <a:schemeClr val="dk1"/>
                        </a:solidFill>
                        <a:effectLst/>
                        <a:latin typeface="Cambria Math" panose="02040503050406030204" pitchFamily="18" charset="0"/>
                        <a:ea typeface="+mn-ea"/>
                        <a:cs typeface="+mn-cs"/>
                      </a:rPr>
                      <m:t> </m:t>
                    </m:r>
                    <m:r>
                      <m:rPr>
                        <m:sty m:val="p"/>
                      </m:rPr>
                      <a:rPr lang="en-US" sz="2400" b="0" i="0" baseline="0">
                        <a:solidFill>
                          <a:schemeClr val="dk1"/>
                        </a:solidFill>
                        <a:effectLst/>
                        <a:latin typeface="Cambria Math" panose="02040503050406030204" pitchFamily="18" charset="0"/>
                        <a:ea typeface="+mn-ea"/>
                        <a:cs typeface="+mn-cs"/>
                      </a:rPr>
                      <m:t>to</m:t>
                    </m:r>
                    <m:r>
                      <a:rPr lang="en-US" sz="2400" b="0" i="0" baseline="0">
                        <a:solidFill>
                          <a:schemeClr val="dk1"/>
                        </a:solidFill>
                        <a:effectLst/>
                        <a:latin typeface="Cambria Math" panose="02040503050406030204" pitchFamily="18" charset="0"/>
                        <a:ea typeface="+mn-ea"/>
                        <a:cs typeface="+mn-cs"/>
                      </a:rPr>
                      <m:t> </m:t>
                    </m:r>
                    <m:r>
                      <m:rPr>
                        <m:sty m:val="p"/>
                      </m:rPr>
                      <a:rPr lang="en-US" sz="2400" b="0" i="0" baseline="0">
                        <a:solidFill>
                          <a:schemeClr val="dk1"/>
                        </a:solidFill>
                        <a:effectLst/>
                        <a:latin typeface="Cambria Math" panose="02040503050406030204" pitchFamily="18" charset="0"/>
                        <a:ea typeface="+mn-ea"/>
                        <a:cs typeface="+mn-cs"/>
                      </a:rPr>
                      <m:t>unit</m:t>
                    </m:r>
                    <m:r>
                      <a:rPr lang="en-US" sz="2400" b="0" i="0" baseline="0">
                        <a:solidFill>
                          <a:schemeClr val="dk1"/>
                        </a:solidFill>
                        <a:effectLst/>
                        <a:latin typeface="Cambria Math" panose="02040503050406030204" pitchFamily="18" charset="0"/>
                        <a:ea typeface="+mn-ea"/>
                        <a:cs typeface="+mn-cs"/>
                      </a:rPr>
                      <m:t> </m:t>
                    </m:r>
                    <m:r>
                      <m:rPr>
                        <m:sty m:val="p"/>
                      </m:rPr>
                      <a:rPr lang="en-US" sz="2400" b="0" i="0" baseline="0">
                        <a:solidFill>
                          <a:schemeClr val="dk1"/>
                        </a:solidFill>
                        <a:effectLst/>
                        <a:latin typeface="Cambria Math" panose="02040503050406030204" pitchFamily="18" charset="0"/>
                        <a:ea typeface="+mn-ea"/>
                        <a:cs typeface="+mn-cs"/>
                      </a:rPr>
                      <m:t>length</m:t>
                    </m:r>
                    <m:r>
                      <a:rPr lang="en-US" sz="2400" i="1" baseline="0">
                        <a:solidFill>
                          <a:schemeClr val="dk1"/>
                        </a:solidFill>
                        <a:effectLst/>
                        <a:latin typeface="Cambria Math" panose="02040503050406030204" pitchFamily="18" charset="0"/>
                        <a:ea typeface="+mn-ea"/>
                        <a:cs typeface="+mn-cs"/>
                      </a:rPr>
                      <m:t>=</m:t>
                    </m:r>
                    <m:f>
                      <m:fPr>
                        <m:ctrlPr>
                          <a:rPr lang="en-US" sz="2400" i="1" baseline="0">
                            <a:solidFill>
                              <a:schemeClr val="dk1"/>
                            </a:solidFill>
                            <a:effectLst/>
                            <a:latin typeface="Cambria Math" panose="02040503050406030204" pitchFamily="18" charset="0"/>
                            <a:ea typeface="+mn-ea"/>
                            <a:cs typeface="+mn-cs"/>
                          </a:rPr>
                        </m:ctrlPr>
                      </m:fPr>
                      <m:num>
                        <m:r>
                          <a:rPr lang="en-US" sz="2400" b="0" i="1" baseline="0">
                            <a:solidFill>
                              <a:schemeClr val="dk1"/>
                            </a:solidFill>
                            <a:effectLst/>
                            <a:latin typeface="Cambria Math" panose="02040503050406030204" pitchFamily="18" charset="0"/>
                            <a:ea typeface="+mn-ea"/>
                            <a:cs typeface="+mn-cs"/>
                          </a:rPr>
                          <m:t>𝑥</m:t>
                        </m:r>
                      </m:num>
                      <m:den>
                        <m:r>
                          <a:rPr lang="en-US" sz="2400" b="0" i="1" baseline="0">
                            <a:solidFill>
                              <a:schemeClr val="dk1"/>
                            </a:solidFill>
                            <a:effectLst/>
                            <a:latin typeface="Cambria Math" panose="02040503050406030204" pitchFamily="18" charset="0"/>
                            <a:ea typeface="+mn-ea"/>
                            <a:cs typeface="+mn-cs"/>
                          </a:rPr>
                          <m:t>𝐿𝑒𝑛𝑔𝑡h</m:t>
                        </m:r>
                        <m:d>
                          <m:dPr>
                            <m:begChr m:val="["/>
                            <m:endChr m:val="]"/>
                            <m:ctrlPr>
                              <a:rPr lang="en-US" sz="2400" b="0" i="1" baseline="0">
                                <a:solidFill>
                                  <a:schemeClr val="dk1"/>
                                </a:solidFill>
                                <a:effectLst/>
                                <a:latin typeface="Cambria Math" panose="02040503050406030204" pitchFamily="18" charset="0"/>
                                <a:ea typeface="+mn-ea"/>
                                <a:cs typeface="+mn-cs"/>
                              </a:rPr>
                            </m:ctrlPr>
                          </m:dPr>
                          <m:e>
                            <m:r>
                              <a:rPr lang="en-US" sz="2400" b="0" i="1" baseline="0">
                                <a:solidFill>
                                  <a:schemeClr val="dk1"/>
                                </a:solidFill>
                                <a:effectLst/>
                                <a:latin typeface="Cambria Math" panose="02040503050406030204" pitchFamily="18" charset="0"/>
                                <a:ea typeface="+mn-ea"/>
                                <a:cs typeface="+mn-cs"/>
                              </a:rPr>
                              <m:t>𝑋</m:t>
                            </m:r>
                          </m:e>
                        </m:d>
                        <m:r>
                          <a:rPr lang="en-US" sz="2400" b="0" i="1" baseline="0">
                            <a:solidFill>
                              <a:schemeClr val="dk1"/>
                            </a:solidFill>
                            <a:effectLst/>
                            <a:latin typeface="Cambria Math" panose="02040503050406030204" pitchFamily="18" charset="0"/>
                            <a:ea typeface="+mn-ea"/>
                            <a:cs typeface="+mn-cs"/>
                          </a:rPr>
                          <m:t>𝑛</m:t>
                        </m:r>
                      </m:den>
                    </m:f>
                  </m:oMath>
                </a14:m>
                <a:endParaRPr lang="en-US" altLang="en-US" sz="2400" dirty="0">
                  <a:latin typeface="+mj-lt"/>
                </a:endParaRPr>
              </a:p>
            </p:txBody>
          </p:sp>
        </mc:Choice>
        <mc:Fallback xmlns="">
          <p:sp>
            <p:nvSpPr>
              <p:cNvPr id="17411" name="Content Placeholder 2"/>
              <p:cNvSpPr>
                <a:spLocks noGrp="1" noRot="1" noChangeAspect="1" noMove="1" noResize="1" noEditPoints="1" noAdjustHandles="1" noChangeArrowheads="1" noChangeShapeType="1" noTextEdit="1"/>
              </p:cNvSpPr>
              <p:nvPr>
                <p:ph idx="1"/>
              </p:nvPr>
            </p:nvSpPr>
            <p:spPr>
              <a:xfrm>
                <a:off x="419100" y="1676400"/>
                <a:ext cx="11353800" cy="4267200"/>
              </a:xfrm>
              <a:blipFill>
                <a:blip r:embed="rId2"/>
                <a:stretch>
                  <a:fillRect l="-859" b="-1714"/>
                </a:stretch>
              </a:blipFill>
            </p:spPr>
            <p:txBody>
              <a:bodyPr/>
              <a:lstStyle/>
              <a:p>
                <a:r>
                  <a:rPr lang="en-US">
                    <a:noFill/>
                  </a:rPr>
                  <a:t> </a:t>
                </a:r>
              </a:p>
            </p:txBody>
          </p:sp>
        </mc:Fallback>
      </mc:AlternateContent>
    </p:spTree>
    <p:extLst>
      <p:ext uri="{BB962C8B-B14F-4D97-AF65-F5344CB8AC3E}">
        <p14:creationId xmlns:p14="http://schemas.microsoft.com/office/powerpoint/2010/main" val="81457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Z Values for Coordinates</a:t>
            </a:r>
          </a:p>
        </p:txBody>
      </p:sp>
      <p:graphicFrame>
        <p:nvGraphicFramePr>
          <p:cNvPr id="3" name="Table 3">
            <a:extLst>
              <a:ext uri="{FF2B5EF4-FFF2-40B4-BE49-F238E27FC236}">
                <a16:creationId xmlns:a16="http://schemas.microsoft.com/office/drawing/2014/main" id="{0CCADDB0-D3D5-3F57-FB6D-315CB92240F9}"/>
              </a:ext>
            </a:extLst>
          </p:cNvPr>
          <p:cNvGraphicFramePr>
            <a:graphicFrameLocks noGrp="1"/>
          </p:cNvGraphicFramePr>
          <p:nvPr>
            <p:extLst>
              <p:ext uri="{D42A27DB-BD31-4B8C-83A1-F6EECF244321}">
                <p14:modId xmlns:p14="http://schemas.microsoft.com/office/powerpoint/2010/main" val="2823178147"/>
              </p:ext>
            </p:extLst>
          </p:nvPr>
        </p:nvGraphicFramePr>
        <p:xfrm>
          <a:off x="2032000" y="1143000"/>
          <a:ext cx="8128000" cy="40792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683263038"/>
                    </a:ext>
                  </a:extLst>
                </a:gridCol>
                <a:gridCol w="2032000">
                  <a:extLst>
                    <a:ext uri="{9D8B030D-6E8A-4147-A177-3AD203B41FA5}">
                      <a16:colId xmlns:a16="http://schemas.microsoft.com/office/drawing/2014/main" val="171630735"/>
                    </a:ext>
                  </a:extLst>
                </a:gridCol>
                <a:gridCol w="2032000">
                  <a:extLst>
                    <a:ext uri="{9D8B030D-6E8A-4147-A177-3AD203B41FA5}">
                      <a16:colId xmlns:a16="http://schemas.microsoft.com/office/drawing/2014/main" val="2283926565"/>
                    </a:ext>
                  </a:extLst>
                </a:gridCol>
                <a:gridCol w="2032000">
                  <a:extLst>
                    <a:ext uri="{9D8B030D-6E8A-4147-A177-3AD203B41FA5}">
                      <a16:colId xmlns:a16="http://schemas.microsoft.com/office/drawing/2014/main" val="3758316786"/>
                    </a:ext>
                  </a:extLst>
                </a:gridCol>
              </a:tblGrid>
              <a:tr h="370840">
                <a:tc>
                  <a:txBody>
                    <a:bodyPr/>
                    <a:lstStyle/>
                    <a:p>
                      <a:pPr algn="ctr"/>
                      <a:r>
                        <a:rPr lang="en-US" dirty="0"/>
                        <a:t>Observation</a:t>
                      </a:r>
                    </a:p>
                  </a:txBody>
                  <a:tcPr/>
                </a:tc>
                <a:tc>
                  <a:txBody>
                    <a:bodyPr/>
                    <a:lstStyle/>
                    <a:p>
                      <a:pPr algn="ctr"/>
                      <a:r>
                        <a:rPr lang="en-US" dirty="0"/>
                        <a:t>Average Balance</a:t>
                      </a:r>
                    </a:p>
                  </a:txBody>
                  <a:tcPr/>
                </a:tc>
                <a:tc>
                  <a:txBody>
                    <a:bodyPr/>
                    <a:lstStyle/>
                    <a:p>
                      <a:pPr algn="ctr"/>
                      <a:r>
                        <a:rPr lang="en-US" dirty="0"/>
                        <a:t>Age</a:t>
                      </a:r>
                    </a:p>
                  </a:txBody>
                  <a:tcPr/>
                </a:tc>
                <a:tc>
                  <a:txBody>
                    <a:bodyPr/>
                    <a:lstStyle/>
                    <a:p>
                      <a:pPr algn="ctr"/>
                      <a:r>
                        <a:rPr lang="en-US" dirty="0"/>
                        <a:t>Loan Default</a:t>
                      </a:r>
                    </a:p>
                  </a:txBody>
                  <a:tcPr/>
                </a:tc>
                <a:extLst>
                  <a:ext uri="{0D108BD9-81ED-4DB2-BD59-A6C34878D82A}">
                    <a16:rowId xmlns:a16="http://schemas.microsoft.com/office/drawing/2014/main" val="3023751589"/>
                  </a:ext>
                </a:extLst>
              </a:tr>
              <a:tr h="370840">
                <a:tc>
                  <a:txBody>
                    <a:bodyPr/>
                    <a:lstStyle/>
                    <a:p>
                      <a:pPr algn="ctr"/>
                      <a:r>
                        <a:rPr lang="en-US" dirty="0"/>
                        <a:t>1</a:t>
                      </a:r>
                    </a:p>
                  </a:txBody>
                  <a:tcPr/>
                </a:tc>
                <a:tc>
                  <a:txBody>
                    <a:bodyPr/>
                    <a:lstStyle/>
                    <a:p>
                      <a:pPr algn="ctr" fontAlgn="b"/>
                      <a:r>
                        <a:rPr lang="en-US" sz="1800" b="0" i="0" u="none" strike="noStrike" dirty="0">
                          <a:solidFill>
                            <a:srgbClr val="000000"/>
                          </a:solidFill>
                          <a:effectLst/>
                          <a:latin typeface="+mj-lt"/>
                        </a:rPr>
                        <a:t>-1.247</a:t>
                      </a:r>
                    </a:p>
                  </a:txBody>
                  <a:tcPr marL="5443" marR="5443" marT="5443" marB="0" anchor="b"/>
                </a:tc>
                <a:tc>
                  <a:txBody>
                    <a:bodyPr/>
                    <a:lstStyle/>
                    <a:p>
                      <a:pPr algn="ctr" fontAlgn="b"/>
                      <a:r>
                        <a:rPr lang="en-US" sz="1800" b="0" i="0" u="none" strike="noStrike" dirty="0">
                          <a:solidFill>
                            <a:srgbClr val="000000"/>
                          </a:solidFill>
                          <a:effectLst/>
                          <a:latin typeface="+mj-lt"/>
                        </a:rPr>
                        <a:t>-0.124</a:t>
                      </a:r>
                    </a:p>
                  </a:txBody>
                  <a:tcPr marL="0" marR="0" marT="0" marB="0" anchor="b"/>
                </a:tc>
                <a:tc>
                  <a:txBody>
                    <a:bodyPr/>
                    <a:lstStyle/>
                    <a:p>
                      <a:pPr algn="ctr"/>
                      <a:r>
                        <a:rPr lang="en-US" dirty="0"/>
                        <a:t>1</a:t>
                      </a:r>
                    </a:p>
                  </a:txBody>
                  <a:tcPr/>
                </a:tc>
                <a:extLst>
                  <a:ext uri="{0D108BD9-81ED-4DB2-BD59-A6C34878D82A}">
                    <a16:rowId xmlns:a16="http://schemas.microsoft.com/office/drawing/2014/main" val="2743323292"/>
                  </a:ext>
                </a:extLst>
              </a:tr>
              <a:tr h="370840">
                <a:tc>
                  <a:txBody>
                    <a:bodyPr/>
                    <a:lstStyle/>
                    <a:p>
                      <a:pPr algn="ctr"/>
                      <a:r>
                        <a:rPr lang="en-US" dirty="0"/>
                        <a:t>2</a:t>
                      </a:r>
                    </a:p>
                  </a:txBody>
                  <a:tcPr/>
                </a:tc>
                <a:tc>
                  <a:txBody>
                    <a:bodyPr/>
                    <a:lstStyle/>
                    <a:p>
                      <a:pPr algn="ctr" fontAlgn="b"/>
                      <a:r>
                        <a:rPr lang="en-US" sz="1800" b="0" i="0" u="none" strike="noStrike" dirty="0">
                          <a:solidFill>
                            <a:srgbClr val="000000"/>
                          </a:solidFill>
                          <a:effectLst/>
                          <a:latin typeface="+mj-lt"/>
                        </a:rPr>
                        <a:t>-0.519</a:t>
                      </a:r>
                    </a:p>
                  </a:txBody>
                  <a:tcPr marL="5443" marR="5443" marT="5443" marB="0" anchor="b"/>
                </a:tc>
                <a:tc>
                  <a:txBody>
                    <a:bodyPr/>
                    <a:lstStyle/>
                    <a:p>
                      <a:pPr algn="ctr" fontAlgn="b"/>
                      <a:r>
                        <a:rPr lang="en-US" sz="1800" b="0" i="0" u="none" strike="noStrike" dirty="0">
                          <a:solidFill>
                            <a:srgbClr val="000000"/>
                          </a:solidFill>
                          <a:effectLst/>
                          <a:latin typeface="+mj-lt"/>
                        </a:rPr>
                        <a:t>-0.466</a:t>
                      </a:r>
                    </a:p>
                  </a:txBody>
                  <a:tcPr marL="0" marR="0" marT="0" marB="0" anchor="b"/>
                </a:tc>
                <a:tc>
                  <a:txBody>
                    <a:bodyPr/>
                    <a:lstStyle/>
                    <a:p>
                      <a:pPr algn="ctr"/>
                      <a:r>
                        <a:rPr lang="en-US" dirty="0"/>
                        <a:t>1</a:t>
                      </a:r>
                    </a:p>
                  </a:txBody>
                  <a:tcPr/>
                </a:tc>
                <a:extLst>
                  <a:ext uri="{0D108BD9-81ED-4DB2-BD59-A6C34878D82A}">
                    <a16:rowId xmlns:a16="http://schemas.microsoft.com/office/drawing/2014/main" val="3307574647"/>
                  </a:ext>
                </a:extLst>
              </a:tr>
              <a:tr h="370840">
                <a:tc>
                  <a:txBody>
                    <a:bodyPr/>
                    <a:lstStyle/>
                    <a:p>
                      <a:pPr algn="ctr"/>
                      <a:r>
                        <a:rPr lang="en-US" dirty="0"/>
                        <a:t>3</a:t>
                      </a:r>
                    </a:p>
                  </a:txBody>
                  <a:tcPr/>
                </a:tc>
                <a:tc>
                  <a:txBody>
                    <a:bodyPr/>
                    <a:lstStyle/>
                    <a:p>
                      <a:pPr algn="ctr" fontAlgn="b"/>
                      <a:r>
                        <a:rPr lang="en-US" sz="1800" b="0" i="0" u="none" strike="noStrike" dirty="0">
                          <a:solidFill>
                            <a:srgbClr val="000000"/>
                          </a:solidFill>
                          <a:effectLst/>
                          <a:latin typeface="+mj-lt"/>
                        </a:rPr>
                        <a:t>-0.400</a:t>
                      </a:r>
                    </a:p>
                  </a:txBody>
                  <a:tcPr marL="5443" marR="5443" marT="5443" marB="0" anchor="b"/>
                </a:tc>
                <a:tc>
                  <a:txBody>
                    <a:bodyPr/>
                    <a:lstStyle/>
                    <a:p>
                      <a:pPr algn="ctr" fontAlgn="b"/>
                      <a:r>
                        <a:rPr lang="en-US" sz="1800" b="0" i="0" u="none" strike="noStrike" dirty="0">
                          <a:solidFill>
                            <a:srgbClr val="000000"/>
                          </a:solidFill>
                          <a:effectLst/>
                          <a:latin typeface="+mj-lt"/>
                        </a:rPr>
                        <a:t> 0.901</a:t>
                      </a:r>
                    </a:p>
                  </a:txBody>
                  <a:tcPr marL="0" marR="0" marT="0" marB="0" anchor="b"/>
                </a:tc>
                <a:tc>
                  <a:txBody>
                    <a:bodyPr/>
                    <a:lstStyle/>
                    <a:p>
                      <a:pPr algn="ctr"/>
                      <a:r>
                        <a:rPr lang="en-US" dirty="0"/>
                        <a:t>1</a:t>
                      </a:r>
                    </a:p>
                  </a:txBody>
                  <a:tcPr/>
                </a:tc>
                <a:extLst>
                  <a:ext uri="{0D108BD9-81ED-4DB2-BD59-A6C34878D82A}">
                    <a16:rowId xmlns:a16="http://schemas.microsoft.com/office/drawing/2014/main" val="1216241242"/>
                  </a:ext>
                </a:extLst>
              </a:tr>
              <a:tr h="370840">
                <a:tc>
                  <a:txBody>
                    <a:bodyPr/>
                    <a:lstStyle/>
                    <a:p>
                      <a:pPr algn="ctr"/>
                      <a:r>
                        <a:rPr lang="en-US" dirty="0"/>
                        <a:t>4</a:t>
                      </a:r>
                    </a:p>
                  </a:txBody>
                  <a:tcPr/>
                </a:tc>
                <a:tc>
                  <a:txBody>
                    <a:bodyPr/>
                    <a:lstStyle/>
                    <a:p>
                      <a:pPr algn="ctr" fontAlgn="b"/>
                      <a:r>
                        <a:rPr lang="en-US" sz="1800" b="0" i="0" u="none" strike="noStrike" dirty="0">
                          <a:solidFill>
                            <a:srgbClr val="000000"/>
                          </a:solidFill>
                          <a:effectLst/>
                          <a:latin typeface="+mj-lt"/>
                        </a:rPr>
                        <a:t>-1.145</a:t>
                      </a:r>
                    </a:p>
                  </a:txBody>
                  <a:tcPr marL="5443" marR="5443" marT="5443" marB="0" anchor="b"/>
                </a:tc>
                <a:tc>
                  <a:txBody>
                    <a:bodyPr/>
                    <a:lstStyle/>
                    <a:p>
                      <a:pPr algn="ctr" fontAlgn="b"/>
                      <a:r>
                        <a:rPr lang="en-US" sz="1800" b="0" i="0" u="none" strike="noStrike" dirty="0">
                          <a:solidFill>
                            <a:srgbClr val="000000"/>
                          </a:solidFill>
                          <a:effectLst/>
                          <a:latin typeface="+mj-lt"/>
                        </a:rPr>
                        <a:t> 1.015</a:t>
                      </a:r>
                    </a:p>
                  </a:txBody>
                  <a:tcPr marL="0" marR="0" marT="0" marB="0" anchor="b"/>
                </a:tc>
                <a:tc>
                  <a:txBody>
                    <a:bodyPr/>
                    <a:lstStyle/>
                    <a:p>
                      <a:pPr algn="ctr"/>
                      <a:r>
                        <a:rPr lang="en-US" dirty="0"/>
                        <a:t>1</a:t>
                      </a:r>
                    </a:p>
                  </a:txBody>
                  <a:tcPr/>
                </a:tc>
                <a:extLst>
                  <a:ext uri="{0D108BD9-81ED-4DB2-BD59-A6C34878D82A}">
                    <a16:rowId xmlns:a16="http://schemas.microsoft.com/office/drawing/2014/main" val="215447623"/>
                  </a:ext>
                </a:extLst>
              </a:tr>
              <a:tr h="370840">
                <a:tc>
                  <a:txBody>
                    <a:bodyPr/>
                    <a:lstStyle/>
                    <a:p>
                      <a:pPr algn="ctr"/>
                      <a:r>
                        <a:rPr lang="en-US" dirty="0"/>
                        <a:t>5</a:t>
                      </a:r>
                    </a:p>
                  </a:txBody>
                  <a:tcPr/>
                </a:tc>
                <a:tc>
                  <a:txBody>
                    <a:bodyPr/>
                    <a:lstStyle/>
                    <a:p>
                      <a:pPr algn="ctr" fontAlgn="b"/>
                      <a:r>
                        <a:rPr lang="en-US" sz="1800" b="0" i="0" u="none" strike="noStrike" dirty="0">
                          <a:solidFill>
                            <a:srgbClr val="000000"/>
                          </a:solidFill>
                          <a:effectLst/>
                          <a:latin typeface="+mj-lt"/>
                        </a:rPr>
                        <a:t>-1.161</a:t>
                      </a:r>
                    </a:p>
                  </a:txBody>
                  <a:tcPr marL="5443" marR="5443" marT="5443" marB="0" anchor="b"/>
                </a:tc>
                <a:tc>
                  <a:txBody>
                    <a:bodyPr/>
                    <a:lstStyle/>
                    <a:p>
                      <a:pPr algn="ctr" fontAlgn="b"/>
                      <a:r>
                        <a:rPr lang="en-US" sz="1800" b="0" i="0" u="none" strike="noStrike" dirty="0">
                          <a:solidFill>
                            <a:srgbClr val="000000"/>
                          </a:solidFill>
                          <a:effectLst/>
                          <a:latin typeface="+mj-lt"/>
                        </a:rPr>
                        <a:t> 0.104</a:t>
                      </a:r>
                    </a:p>
                  </a:txBody>
                  <a:tcPr marL="0" marR="0" marT="0" marB="0" anchor="b"/>
                </a:tc>
                <a:tc>
                  <a:txBody>
                    <a:bodyPr/>
                    <a:lstStyle/>
                    <a:p>
                      <a:pPr algn="ctr"/>
                      <a:r>
                        <a:rPr lang="en-US" dirty="0"/>
                        <a:t>1</a:t>
                      </a:r>
                    </a:p>
                  </a:txBody>
                  <a:tcPr/>
                </a:tc>
                <a:extLst>
                  <a:ext uri="{0D108BD9-81ED-4DB2-BD59-A6C34878D82A}">
                    <a16:rowId xmlns:a16="http://schemas.microsoft.com/office/drawing/2014/main" val="3706000606"/>
                  </a:ext>
                </a:extLst>
              </a:tr>
              <a:tr h="370840">
                <a:tc>
                  <a:txBody>
                    <a:bodyPr/>
                    <a:lstStyle/>
                    <a:p>
                      <a:pPr algn="ctr"/>
                      <a:r>
                        <a:rPr lang="en-US" dirty="0"/>
                        <a:t>6</a:t>
                      </a:r>
                    </a:p>
                  </a:txBody>
                  <a:tcPr/>
                </a:tc>
                <a:tc>
                  <a:txBody>
                    <a:bodyPr/>
                    <a:lstStyle/>
                    <a:p>
                      <a:pPr algn="ctr" fontAlgn="b"/>
                      <a:r>
                        <a:rPr lang="en-US" sz="1800" b="0" i="0" u="none" strike="noStrike" dirty="0">
                          <a:solidFill>
                            <a:srgbClr val="000000"/>
                          </a:solidFill>
                          <a:effectLst/>
                          <a:latin typeface="+mj-lt"/>
                        </a:rPr>
                        <a:t>-0.250</a:t>
                      </a:r>
                    </a:p>
                  </a:txBody>
                  <a:tcPr marL="5443" marR="5443" marT="5443" marB="0" anchor="b"/>
                </a:tc>
                <a:tc>
                  <a:txBody>
                    <a:bodyPr/>
                    <a:lstStyle/>
                    <a:p>
                      <a:pPr algn="ctr" fontAlgn="b"/>
                      <a:r>
                        <a:rPr lang="en-US" sz="1800" b="0" i="0" u="none" strike="noStrike" dirty="0">
                          <a:solidFill>
                            <a:srgbClr val="000000"/>
                          </a:solidFill>
                          <a:effectLst/>
                          <a:latin typeface="+mj-lt"/>
                        </a:rPr>
                        <a:t>-1.149</a:t>
                      </a:r>
                    </a:p>
                  </a:txBody>
                  <a:tcPr marL="0" marR="0" marT="0" marB="0" anchor="b"/>
                </a:tc>
                <a:tc>
                  <a:txBody>
                    <a:bodyPr/>
                    <a:lstStyle/>
                    <a:p>
                      <a:pPr algn="ctr"/>
                      <a:r>
                        <a:rPr lang="en-US" dirty="0"/>
                        <a:t>0</a:t>
                      </a:r>
                    </a:p>
                  </a:txBody>
                  <a:tcPr/>
                </a:tc>
                <a:extLst>
                  <a:ext uri="{0D108BD9-81ED-4DB2-BD59-A6C34878D82A}">
                    <a16:rowId xmlns:a16="http://schemas.microsoft.com/office/drawing/2014/main" val="2730552543"/>
                  </a:ext>
                </a:extLst>
              </a:tr>
              <a:tr h="370840">
                <a:tc>
                  <a:txBody>
                    <a:bodyPr/>
                    <a:lstStyle/>
                    <a:p>
                      <a:pPr algn="ctr"/>
                      <a:r>
                        <a:rPr lang="en-US" dirty="0"/>
                        <a:t>7</a:t>
                      </a:r>
                    </a:p>
                  </a:txBody>
                  <a:tcPr/>
                </a:tc>
                <a:tc>
                  <a:txBody>
                    <a:bodyPr/>
                    <a:lstStyle/>
                    <a:p>
                      <a:pPr algn="ctr" fontAlgn="b"/>
                      <a:r>
                        <a:rPr lang="en-US" sz="1800" b="0" i="0" u="none" strike="noStrike" dirty="0">
                          <a:solidFill>
                            <a:srgbClr val="000000"/>
                          </a:solidFill>
                          <a:effectLst/>
                          <a:latin typeface="+mj-lt"/>
                        </a:rPr>
                        <a:t> 0.452</a:t>
                      </a:r>
                    </a:p>
                  </a:txBody>
                  <a:tcPr marL="5443" marR="5443" marT="5443" marB="0" anchor="b"/>
                </a:tc>
                <a:tc>
                  <a:txBody>
                    <a:bodyPr/>
                    <a:lstStyle/>
                    <a:p>
                      <a:pPr algn="ctr" fontAlgn="b"/>
                      <a:r>
                        <a:rPr lang="en-US" sz="1800" b="0" i="0" u="none" strike="noStrike" dirty="0">
                          <a:solidFill>
                            <a:srgbClr val="000000"/>
                          </a:solidFill>
                          <a:effectLst/>
                          <a:latin typeface="+mj-lt"/>
                        </a:rPr>
                        <a:t>-0.124</a:t>
                      </a:r>
                    </a:p>
                  </a:txBody>
                  <a:tcPr marL="0" marR="0" marT="0" marB="0" anchor="b"/>
                </a:tc>
                <a:tc>
                  <a:txBody>
                    <a:bodyPr/>
                    <a:lstStyle/>
                    <a:p>
                      <a:pPr algn="ctr"/>
                      <a:r>
                        <a:rPr lang="en-US" dirty="0"/>
                        <a:t>0</a:t>
                      </a:r>
                    </a:p>
                  </a:txBody>
                  <a:tcPr/>
                </a:tc>
                <a:extLst>
                  <a:ext uri="{0D108BD9-81ED-4DB2-BD59-A6C34878D82A}">
                    <a16:rowId xmlns:a16="http://schemas.microsoft.com/office/drawing/2014/main" val="1139497210"/>
                  </a:ext>
                </a:extLst>
              </a:tr>
              <a:tr h="370840">
                <a:tc>
                  <a:txBody>
                    <a:bodyPr/>
                    <a:lstStyle/>
                    <a:p>
                      <a:pPr algn="ctr"/>
                      <a:r>
                        <a:rPr lang="en-US" dirty="0"/>
                        <a:t>8</a:t>
                      </a:r>
                    </a:p>
                  </a:txBody>
                  <a:tcPr/>
                </a:tc>
                <a:tc>
                  <a:txBody>
                    <a:bodyPr/>
                    <a:lstStyle/>
                    <a:p>
                      <a:pPr algn="ctr" fontAlgn="b"/>
                      <a:r>
                        <a:rPr lang="en-US" sz="1800" b="0" i="0" u="none" strike="noStrike" dirty="0">
                          <a:solidFill>
                            <a:srgbClr val="000000"/>
                          </a:solidFill>
                          <a:effectLst/>
                          <a:latin typeface="+mj-lt"/>
                        </a:rPr>
                        <a:t> 1.390</a:t>
                      </a:r>
                    </a:p>
                  </a:txBody>
                  <a:tcPr marL="5443" marR="5443" marT="5443" marB="0" anchor="b"/>
                </a:tc>
                <a:tc>
                  <a:txBody>
                    <a:bodyPr/>
                    <a:lstStyle/>
                    <a:p>
                      <a:pPr algn="ctr" fontAlgn="b"/>
                      <a:r>
                        <a:rPr lang="en-US" sz="1800" b="0" i="0" u="none" strike="noStrike" dirty="0">
                          <a:solidFill>
                            <a:srgbClr val="000000"/>
                          </a:solidFill>
                          <a:effectLst/>
                          <a:latin typeface="+mj-lt"/>
                        </a:rPr>
                        <a:t>-0.466</a:t>
                      </a:r>
                    </a:p>
                  </a:txBody>
                  <a:tcPr marL="0" marR="0" marT="0" marB="0" anchor="b"/>
                </a:tc>
                <a:tc>
                  <a:txBody>
                    <a:bodyPr/>
                    <a:lstStyle/>
                    <a:p>
                      <a:pPr algn="ctr"/>
                      <a:r>
                        <a:rPr lang="en-US" dirty="0"/>
                        <a:t>0</a:t>
                      </a:r>
                    </a:p>
                  </a:txBody>
                  <a:tcPr/>
                </a:tc>
                <a:extLst>
                  <a:ext uri="{0D108BD9-81ED-4DB2-BD59-A6C34878D82A}">
                    <a16:rowId xmlns:a16="http://schemas.microsoft.com/office/drawing/2014/main" val="2985047468"/>
                  </a:ext>
                </a:extLst>
              </a:tr>
              <a:tr h="370840">
                <a:tc>
                  <a:txBody>
                    <a:bodyPr/>
                    <a:lstStyle/>
                    <a:p>
                      <a:pPr algn="ctr"/>
                      <a:r>
                        <a:rPr lang="en-US" dirty="0"/>
                        <a:t>9</a:t>
                      </a:r>
                    </a:p>
                  </a:txBody>
                  <a:tcPr/>
                </a:tc>
                <a:tc>
                  <a:txBody>
                    <a:bodyPr/>
                    <a:lstStyle/>
                    <a:p>
                      <a:pPr algn="ctr" fontAlgn="b"/>
                      <a:r>
                        <a:rPr lang="en-US" sz="1800" b="0" i="0" u="none" strike="noStrike" dirty="0">
                          <a:solidFill>
                            <a:srgbClr val="000000"/>
                          </a:solidFill>
                          <a:effectLst/>
                          <a:latin typeface="+mj-lt"/>
                        </a:rPr>
                        <a:t> 1.272</a:t>
                      </a:r>
                    </a:p>
                  </a:txBody>
                  <a:tcPr marL="5443" marR="5443" marT="5443" marB="0" anchor="b"/>
                </a:tc>
                <a:tc>
                  <a:txBody>
                    <a:bodyPr/>
                    <a:lstStyle/>
                    <a:p>
                      <a:pPr algn="ctr" fontAlgn="b"/>
                      <a:r>
                        <a:rPr lang="en-US" sz="1800" b="0" i="0" u="none" strike="noStrike" dirty="0">
                          <a:solidFill>
                            <a:srgbClr val="000000"/>
                          </a:solidFill>
                          <a:effectLst/>
                          <a:latin typeface="+mj-lt"/>
                        </a:rPr>
                        <a:t>  2.154</a:t>
                      </a:r>
                    </a:p>
                  </a:txBody>
                  <a:tcPr marL="0" marR="0" marT="0" marB="0" anchor="b"/>
                </a:tc>
                <a:tc>
                  <a:txBody>
                    <a:bodyPr/>
                    <a:lstStyle/>
                    <a:p>
                      <a:pPr algn="ctr"/>
                      <a:r>
                        <a:rPr lang="en-US" dirty="0"/>
                        <a:t>0</a:t>
                      </a:r>
                    </a:p>
                  </a:txBody>
                  <a:tcPr/>
                </a:tc>
                <a:extLst>
                  <a:ext uri="{0D108BD9-81ED-4DB2-BD59-A6C34878D82A}">
                    <a16:rowId xmlns:a16="http://schemas.microsoft.com/office/drawing/2014/main" val="3538956433"/>
                  </a:ext>
                </a:extLst>
              </a:tr>
              <a:tr h="370840">
                <a:tc>
                  <a:txBody>
                    <a:bodyPr/>
                    <a:lstStyle/>
                    <a:p>
                      <a:pPr algn="ctr"/>
                      <a:r>
                        <a:rPr lang="en-US" dirty="0"/>
                        <a:t>10</a:t>
                      </a:r>
                    </a:p>
                  </a:txBody>
                  <a:tcPr/>
                </a:tc>
                <a:tc>
                  <a:txBody>
                    <a:bodyPr/>
                    <a:lstStyle/>
                    <a:p>
                      <a:pPr algn="ctr" fontAlgn="b"/>
                      <a:r>
                        <a:rPr lang="en-US" sz="1800" b="0" i="0" u="none" strike="noStrike" dirty="0">
                          <a:solidFill>
                            <a:srgbClr val="000000"/>
                          </a:solidFill>
                          <a:effectLst/>
                          <a:latin typeface="+mj-lt"/>
                        </a:rPr>
                        <a:t> 1.155</a:t>
                      </a:r>
                    </a:p>
                  </a:txBody>
                  <a:tcPr marL="5443" marR="5443" marT="5443" marB="0" anchor="b"/>
                </a:tc>
                <a:tc>
                  <a:txBody>
                    <a:bodyPr/>
                    <a:lstStyle/>
                    <a:p>
                      <a:pPr algn="ctr" fontAlgn="b"/>
                      <a:r>
                        <a:rPr lang="en-US" sz="1800" b="0" i="0" u="none" strike="noStrike" dirty="0">
                          <a:solidFill>
                            <a:srgbClr val="000000"/>
                          </a:solidFill>
                          <a:effectLst/>
                          <a:latin typeface="+mj-lt"/>
                        </a:rPr>
                        <a:t>-1.035</a:t>
                      </a:r>
                    </a:p>
                  </a:txBody>
                  <a:tcPr marL="0" marR="0" marT="0" marB="0" anchor="b"/>
                </a:tc>
                <a:tc>
                  <a:txBody>
                    <a:bodyPr/>
                    <a:lstStyle/>
                    <a:p>
                      <a:pPr algn="ctr"/>
                      <a:r>
                        <a:rPr lang="en-US" dirty="0"/>
                        <a:t>0</a:t>
                      </a:r>
                    </a:p>
                  </a:txBody>
                  <a:tcPr/>
                </a:tc>
                <a:extLst>
                  <a:ext uri="{0D108BD9-81ED-4DB2-BD59-A6C34878D82A}">
                    <a16:rowId xmlns:a16="http://schemas.microsoft.com/office/drawing/2014/main" val="1957409804"/>
                  </a:ext>
                </a:extLst>
              </a:tr>
            </a:tbl>
          </a:graphicData>
        </a:graphic>
      </p:graphicFrame>
    </p:spTree>
    <p:extLst>
      <p:ext uri="{BB962C8B-B14F-4D97-AF65-F5344CB8AC3E}">
        <p14:creationId xmlns:p14="http://schemas.microsoft.com/office/powerpoint/2010/main" val="833180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Z Score Plot</a:t>
            </a:r>
          </a:p>
        </p:txBody>
      </p:sp>
      <p:graphicFrame>
        <p:nvGraphicFramePr>
          <p:cNvPr id="4" name="Chart 3">
            <a:extLst>
              <a:ext uri="{FF2B5EF4-FFF2-40B4-BE49-F238E27FC236}">
                <a16:creationId xmlns:a16="http://schemas.microsoft.com/office/drawing/2014/main" id="{1C03325C-4FAB-5A9E-75CE-00093BEB0A18}"/>
              </a:ext>
            </a:extLst>
          </p:cNvPr>
          <p:cNvGraphicFramePr/>
          <p:nvPr>
            <p:extLst>
              <p:ext uri="{D42A27DB-BD31-4B8C-83A1-F6EECF244321}">
                <p14:modId xmlns:p14="http://schemas.microsoft.com/office/powerpoint/2010/main" val="1950240412"/>
              </p:ext>
            </p:extLst>
          </p:nvPr>
        </p:nvGraphicFramePr>
        <p:xfrm>
          <a:off x="2032000" y="1295401"/>
          <a:ext cx="8128000" cy="4648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35785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en-US" sz="3600" dirty="0">
              <a:solidFill>
                <a:schemeClr val="accent3"/>
              </a:solidFill>
              <a:latin typeface="Arial" panose="020B0604020202020204" pitchFamily="34" charset="0"/>
            </a:endParaRPr>
          </a:p>
        </p:txBody>
      </p:sp>
      <p:sp>
        <p:nvSpPr>
          <p:cNvPr id="17411" name="Content Placeholder 2"/>
          <p:cNvSpPr>
            <a:spLocks noGrp="1"/>
          </p:cNvSpPr>
          <p:nvPr>
            <p:ph idx="1"/>
          </p:nvPr>
        </p:nvSpPr>
        <p:spPr>
          <a:xfrm>
            <a:off x="419100" y="2095500"/>
            <a:ext cx="11353800" cy="2667000"/>
          </a:xfrm>
        </p:spPr>
        <p:txBody>
          <a:bodyPr/>
          <a:lstStyle/>
          <a:p>
            <a:pPr eaLnBrk="1" hangingPunct="1">
              <a:lnSpc>
                <a:spcPct val="90000"/>
              </a:lnSpc>
            </a:pPr>
            <a:endParaRPr lang="en-US" altLang="en-US" sz="2400" dirty="0">
              <a:latin typeface="+mj-lt"/>
            </a:endParaRPr>
          </a:p>
          <a:p>
            <a:pPr marL="0" indent="0" algn="ctr" eaLnBrk="1" hangingPunct="1">
              <a:lnSpc>
                <a:spcPct val="90000"/>
              </a:lnSpc>
              <a:buNone/>
            </a:pPr>
            <a:r>
              <a:rPr lang="en-US" altLang="en-US" sz="7200" dirty="0">
                <a:latin typeface="+mj-lt"/>
              </a:rPr>
              <a:t>Break Time!</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425536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Part 3: Session Overview</a:t>
            </a:r>
          </a:p>
        </p:txBody>
      </p:sp>
      <p:sp>
        <p:nvSpPr>
          <p:cNvPr id="17411" name="Content Placeholder 2"/>
          <p:cNvSpPr>
            <a:spLocks noGrp="1"/>
          </p:cNvSpPr>
          <p:nvPr>
            <p:ph idx="1"/>
          </p:nvPr>
        </p:nvSpPr>
        <p:spPr>
          <a:xfrm>
            <a:off x="419100" y="1676400"/>
            <a:ext cx="11353800" cy="3276600"/>
          </a:xfrm>
        </p:spPr>
        <p:txBody>
          <a:bodyPr/>
          <a:lstStyle/>
          <a:p>
            <a:pPr eaLnBrk="1" hangingPunct="1">
              <a:lnSpc>
                <a:spcPct val="90000"/>
              </a:lnSpc>
            </a:pPr>
            <a:r>
              <a:rPr lang="en-US" altLang="en-US" sz="2400" dirty="0">
                <a:latin typeface="+mj-lt"/>
              </a:rPr>
              <a:t>Analytic Software Overview</a:t>
            </a:r>
          </a:p>
          <a:p>
            <a:pPr lvl="1" eaLnBrk="1" hangingPunct="1">
              <a:lnSpc>
                <a:spcPct val="90000"/>
              </a:lnSpc>
            </a:pPr>
            <a:r>
              <a:rPr lang="en-US" altLang="en-US" sz="2000" dirty="0">
                <a:latin typeface="+mj-lt"/>
              </a:rPr>
              <a:t>Python</a:t>
            </a:r>
          </a:p>
          <a:p>
            <a:pPr lvl="1" eaLnBrk="1" hangingPunct="1">
              <a:lnSpc>
                <a:spcPct val="90000"/>
              </a:lnSpc>
            </a:pPr>
            <a:r>
              <a:rPr lang="en-US" altLang="en-US" sz="2000" dirty="0">
                <a:latin typeface="+mj-lt"/>
              </a:rPr>
              <a:t>R</a:t>
            </a:r>
          </a:p>
          <a:p>
            <a:pPr lvl="1" eaLnBrk="1" hangingPunct="1">
              <a:lnSpc>
                <a:spcPct val="90000"/>
              </a:lnSpc>
            </a:pPr>
            <a:r>
              <a:rPr lang="en-US" altLang="en-US" sz="2000" dirty="0" err="1">
                <a:latin typeface="+mj-lt"/>
              </a:rPr>
              <a:t>Mplus</a:t>
            </a:r>
            <a:endParaRPr lang="en-US" altLang="en-US" sz="2000" dirty="0">
              <a:latin typeface="+mj-lt"/>
            </a:endParaRPr>
          </a:p>
          <a:p>
            <a:pPr lvl="1" eaLnBrk="1" hangingPunct="1">
              <a:lnSpc>
                <a:spcPct val="90000"/>
              </a:lnSpc>
            </a:pPr>
            <a:r>
              <a:rPr lang="en-US" altLang="en-US" sz="2000" dirty="0">
                <a:latin typeface="+mj-lt"/>
              </a:rPr>
              <a:t>SPSS/AMOS</a:t>
            </a:r>
          </a:p>
          <a:p>
            <a:pPr lvl="1" eaLnBrk="1" hangingPunct="1">
              <a:lnSpc>
                <a:spcPct val="90000"/>
              </a:lnSpc>
            </a:pPr>
            <a:r>
              <a:rPr lang="en-US" altLang="en-US" sz="2000" dirty="0">
                <a:latin typeface="+mj-lt"/>
              </a:rPr>
              <a:t>Alteryx</a:t>
            </a:r>
          </a:p>
          <a:p>
            <a:pPr lvl="1" eaLnBrk="1" hangingPunct="1">
              <a:lnSpc>
                <a:spcPct val="90000"/>
              </a:lnSpc>
            </a:pPr>
            <a:r>
              <a:rPr lang="en-US" altLang="en-US" sz="2000" dirty="0">
                <a:latin typeface="+mj-lt"/>
              </a:rPr>
              <a:t>SAS/JMP</a:t>
            </a:r>
          </a:p>
          <a:p>
            <a:pPr lvl="1" eaLnBrk="1" hangingPunct="1">
              <a:lnSpc>
                <a:spcPct val="90000"/>
              </a:lnSpc>
            </a:pPr>
            <a:r>
              <a:rPr lang="en-US" altLang="en-US" sz="2000" dirty="0" err="1">
                <a:latin typeface="+mj-lt"/>
              </a:rPr>
              <a:t>Jupyter</a:t>
            </a:r>
            <a:r>
              <a:rPr lang="en-US" altLang="en-US" sz="2000" dirty="0">
                <a:latin typeface="+mj-lt"/>
              </a:rPr>
              <a:t> Notebooks, Spyder, </a:t>
            </a:r>
            <a:r>
              <a:rPr lang="en-US" altLang="en-US" sz="2000" dirty="0" err="1">
                <a:latin typeface="+mj-lt"/>
              </a:rPr>
              <a:t>PyTorch</a:t>
            </a:r>
            <a:r>
              <a:rPr lang="en-US" altLang="en-US" sz="2000" dirty="0">
                <a:latin typeface="+mj-lt"/>
              </a:rPr>
              <a:t>, </a:t>
            </a:r>
            <a:r>
              <a:rPr lang="en-US" altLang="en-US" sz="2000" dirty="0" err="1">
                <a:latin typeface="+mj-lt"/>
              </a:rPr>
              <a:t>Colabs</a:t>
            </a:r>
            <a:r>
              <a:rPr lang="en-US" altLang="en-US" sz="2000" dirty="0">
                <a:latin typeface="+mj-lt"/>
              </a:rPr>
              <a:t> (IDEs)</a:t>
            </a:r>
          </a:p>
          <a:p>
            <a:pPr marL="0" indent="0" eaLnBrk="1" hangingPunct="1">
              <a:lnSpc>
                <a:spcPct val="90000"/>
              </a:lnSpc>
              <a:buNone/>
            </a:pPr>
            <a:endParaRPr lang="en-US" altLang="en-US" sz="2400" dirty="0">
              <a:latin typeface="+mj-lt"/>
            </a:endParaRPr>
          </a:p>
        </p:txBody>
      </p:sp>
      <p:sp>
        <p:nvSpPr>
          <p:cNvPr id="2" name="TextBox 1">
            <a:extLst>
              <a:ext uri="{FF2B5EF4-FFF2-40B4-BE49-F238E27FC236}">
                <a16:creationId xmlns:a16="http://schemas.microsoft.com/office/drawing/2014/main" id="{DDE5ADB2-DD16-9348-99E8-EEB517098BE7}"/>
              </a:ext>
            </a:extLst>
          </p:cNvPr>
          <p:cNvSpPr txBox="1"/>
          <p:nvPr/>
        </p:nvSpPr>
        <p:spPr>
          <a:xfrm rot="20909074">
            <a:off x="3673595" y="2179484"/>
            <a:ext cx="5185979" cy="1446550"/>
          </a:xfrm>
          <a:prstGeom prst="rect">
            <a:avLst/>
          </a:prstGeom>
          <a:noFill/>
          <a:ln w="38100">
            <a:solidFill>
              <a:schemeClr val="tx1"/>
            </a:solidFill>
          </a:ln>
        </p:spPr>
        <p:txBody>
          <a:bodyPr wrap="square" rtlCol="0">
            <a:spAutoFit/>
          </a:bodyPr>
          <a:lstStyle/>
          <a:p>
            <a:pPr algn="ctr"/>
            <a:r>
              <a:rPr lang="en-US" sz="4400" b="1" dirty="0">
                <a:solidFill>
                  <a:srgbClr val="FF0000"/>
                </a:solidFill>
              </a:rPr>
              <a:t>Why not just use Excel?</a:t>
            </a:r>
          </a:p>
        </p:txBody>
      </p:sp>
    </p:spTree>
    <p:extLst>
      <p:ext uri="{BB962C8B-B14F-4D97-AF65-F5344CB8AC3E}">
        <p14:creationId xmlns:p14="http://schemas.microsoft.com/office/powerpoint/2010/main" val="315020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Python</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Open Source (Netherlands)</a:t>
            </a:r>
          </a:p>
          <a:p>
            <a:pPr eaLnBrk="1" hangingPunct="1">
              <a:lnSpc>
                <a:spcPct val="90000"/>
              </a:lnSpc>
            </a:pPr>
            <a:r>
              <a:rPr lang="en-US" altLang="en-US" sz="2400" dirty="0">
                <a:latin typeface="+mj-lt"/>
              </a:rPr>
              <a:t>Platforms: Atom, </a:t>
            </a:r>
            <a:r>
              <a:rPr lang="en-US" altLang="en-US" sz="2400" dirty="0" err="1">
                <a:latin typeface="+mj-lt"/>
              </a:rPr>
              <a:t>Powershell</a:t>
            </a:r>
            <a:r>
              <a:rPr lang="en-US" altLang="en-US" sz="2400" dirty="0">
                <a:latin typeface="+mj-lt"/>
              </a:rPr>
              <a:t>, IDEs</a:t>
            </a:r>
          </a:p>
          <a:p>
            <a:pPr eaLnBrk="1" hangingPunct="1">
              <a:lnSpc>
                <a:spcPct val="90000"/>
              </a:lnSpc>
            </a:pPr>
            <a:r>
              <a:rPr lang="en-US" altLang="en-US" sz="2400" dirty="0">
                <a:latin typeface="+mj-lt"/>
              </a:rPr>
              <a:t>Used by NASA, Amazon, Google, Netflix, </a:t>
            </a:r>
            <a:r>
              <a:rPr lang="en-US" altLang="en-US" sz="2400" dirty="0" err="1">
                <a:latin typeface="+mj-lt"/>
              </a:rPr>
              <a:t>etc</a:t>
            </a:r>
            <a:endParaRPr lang="en-US" altLang="en-US" sz="2400" dirty="0">
              <a:latin typeface="+mj-lt"/>
            </a:endParaRPr>
          </a:p>
          <a:p>
            <a:pPr eaLnBrk="1" hangingPunct="1">
              <a:lnSpc>
                <a:spcPct val="90000"/>
              </a:lnSpc>
            </a:pPr>
            <a:r>
              <a:rPr lang="en-US" altLang="en-US" sz="2400" dirty="0">
                <a:latin typeface="+mj-lt"/>
              </a:rPr>
              <a:t>Industries: Corporate/Education/Scientific Research</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3630296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R</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Open Source (University of Auckland, New Zealand)</a:t>
            </a:r>
          </a:p>
          <a:p>
            <a:pPr eaLnBrk="1" hangingPunct="1">
              <a:lnSpc>
                <a:spcPct val="90000"/>
              </a:lnSpc>
            </a:pPr>
            <a:r>
              <a:rPr lang="en-US" altLang="en-US" sz="2400" dirty="0">
                <a:latin typeface="+mj-lt"/>
              </a:rPr>
              <a:t>Platforms: R, R Commander</a:t>
            </a:r>
          </a:p>
          <a:p>
            <a:pPr eaLnBrk="1" hangingPunct="1">
              <a:lnSpc>
                <a:spcPct val="90000"/>
              </a:lnSpc>
            </a:pPr>
            <a:r>
              <a:rPr lang="en-US" altLang="en-US" sz="2400" dirty="0">
                <a:latin typeface="+mj-lt"/>
              </a:rPr>
              <a:t>Used by Accenture, Amazon, Google, Novartis</a:t>
            </a:r>
          </a:p>
          <a:p>
            <a:pPr eaLnBrk="1" hangingPunct="1">
              <a:lnSpc>
                <a:spcPct val="90000"/>
              </a:lnSpc>
            </a:pPr>
            <a:r>
              <a:rPr lang="en-US" altLang="en-US" sz="2400" dirty="0">
                <a:latin typeface="+mj-lt"/>
              </a:rPr>
              <a:t>Industries: Corporate/Education/Scientific Research</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130443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Part 1: Session Overview</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Examine what is meant by supervised machine learning.</a:t>
            </a:r>
          </a:p>
          <a:p>
            <a:pPr eaLnBrk="1" hangingPunct="1">
              <a:lnSpc>
                <a:spcPct val="90000"/>
              </a:lnSpc>
            </a:pPr>
            <a:r>
              <a:rPr lang="en-US" altLang="en-US" sz="2400" dirty="0">
                <a:latin typeface="+mj-lt"/>
              </a:rPr>
              <a:t>Assess applications of supervised machine learning.</a:t>
            </a: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3623212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err="1">
                <a:solidFill>
                  <a:schemeClr val="accent3"/>
                </a:solidFill>
                <a:latin typeface="Arial" panose="020B0604020202020204" pitchFamily="34" charset="0"/>
              </a:rPr>
              <a:t>Mplus</a:t>
            </a:r>
            <a:endParaRPr lang="en-US" altLang="en-US" sz="3600" dirty="0">
              <a:solidFill>
                <a:schemeClr val="accent3"/>
              </a:solidFill>
              <a:latin typeface="Arial" panose="020B0604020202020204" pitchFamily="34" charset="0"/>
            </a:endParaRP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Fee-Based (UCLA, Los Angeles) </a:t>
            </a:r>
            <a:r>
              <a:rPr lang="en-US" altLang="en-US" sz="2400" dirty="0">
                <a:latin typeface="+mj-lt"/>
                <a:hlinkClick r:id="rId2"/>
              </a:rPr>
              <a:t>https://www.statmodel.com/</a:t>
            </a:r>
            <a:r>
              <a:rPr lang="en-US" altLang="en-US" sz="2400" dirty="0">
                <a:latin typeface="+mj-lt"/>
              </a:rPr>
              <a:t> </a:t>
            </a:r>
          </a:p>
          <a:p>
            <a:pPr eaLnBrk="1" hangingPunct="1">
              <a:lnSpc>
                <a:spcPct val="90000"/>
              </a:lnSpc>
            </a:pPr>
            <a:r>
              <a:rPr lang="en-US" altLang="en-US" sz="2400" dirty="0">
                <a:latin typeface="+mj-lt"/>
              </a:rPr>
              <a:t>Platforms: </a:t>
            </a:r>
            <a:r>
              <a:rPr lang="en-US" altLang="en-US" sz="2400" dirty="0" err="1">
                <a:latin typeface="+mj-lt"/>
              </a:rPr>
              <a:t>Mplus</a:t>
            </a:r>
            <a:endParaRPr lang="en-US" altLang="en-US" sz="2400" dirty="0">
              <a:latin typeface="+mj-lt"/>
            </a:endParaRPr>
          </a:p>
          <a:p>
            <a:pPr eaLnBrk="1" hangingPunct="1">
              <a:lnSpc>
                <a:spcPct val="90000"/>
              </a:lnSpc>
            </a:pPr>
            <a:r>
              <a:rPr lang="en-US" altLang="en-US" sz="2400" dirty="0">
                <a:latin typeface="+mj-lt"/>
              </a:rPr>
              <a:t>Industries: Primarily Scientific Research/Education</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05433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SPSS/AMOS</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Fee-Based (IBM) </a:t>
            </a:r>
          </a:p>
          <a:p>
            <a:pPr eaLnBrk="1" hangingPunct="1">
              <a:lnSpc>
                <a:spcPct val="90000"/>
              </a:lnSpc>
            </a:pPr>
            <a:r>
              <a:rPr lang="en-US" altLang="en-US" sz="2400" dirty="0">
                <a:latin typeface="+mj-lt"/>
              </a:rPr>
              <a:t>Platforms: SPSS/AMOS</a:t>
            </a:r>
          </a:p>
          <a:p>
            <a:pPr eaLnBrk="1" hangingPunct="1">
              <a:lnSpc>
                <a:spcPct val="90000"/>
              </a:lnSpc>
            </a:pPr>
            <a:r>
              <a:rPr lang="en-US" altLang="en-US" sz="2400" dirty="0">
                <a:latin typeface="+mj-lt"/>
              </a:rPr>
              <a:t>Industries: Primarily Scientific Research/Education, some corporate</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3703748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Alteryx</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Fee-Based (Irvine, CA) </a:t>
            </a:r>
          </a:p>
          <a:p>
            <a:pPr eaLnBrk="1" hangingPunct="1">
              <a:lnSpc>
                <a:spcPct val="90000"/>
              </a:lnSpc>
            </a:pPr>
            <a:r>
              <a:rPr lang="en-US" altLang="en-US" sz="2400" dirty="0">
                <a:latin typeface="+mj-lt"/>
              </a:rPr>
              <a:t>Platforms: Alteryx</a:t>
            </a:r>
          </a:p>
          <a:p>
            <a:pPr eaLnBrk="1" hangingPunct="1">
              <a:lnSpc>
                <a:spcPct val="90000"/>
              </a:lnSpc>
            </a:pPr>
            <a:r>
              <a:rPr lang="en-US" altLang="en-US" sz="2400" dirty="0">
                <a:latin typeface="+mj-lt"/>
              </a:rPr>
              <a:t>Industries: Primarily corporate</a:t>
            </a: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208284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SAS/JMP</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Fee-Based (North Carolina) </a:t>
            </a:r>
          </a:p>
          <a:p>
            <a:pPr eaLnBrk="1" hangingPunct="1">
              <a:lnSpc>
                <a:spcPct val="90000"/>
              </a:lnSpc>
            </a:pPr>
            <a:r>
              <a:rPr lang="en-US" altLang="en-US" sz="2400" dirty="0">
                <a:latin typeface="+mj-lt"/>
              </a:rPr>
              <a:t>Platforms: SAS</a:t>
            </a:r>
          </a:p>
          <a:p>
            <a:pPr eaLnBrk="1" hangingPunct="1">
              <a:lnSpc>
                <a:spcPct val="90000"/>
              </a:lnSpc>
            </a:pPr>
            <a:r>
              <a:rPr lang="en-US" altLang="en-US" sz="2400" dirty="0">
                <a:latin typeface="+mj-lt"/>
              </a:rPr>
              <a:t>Industries: Primarily corporate, some educational</a:t>
            </a: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503692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IDEs</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Why do things such as Integrated Development Environments exist?</a:t>
            </a:r>
          </a:p>
          <a:p>
            <a:pPr lvl="1" eaLnBrk="1" hangingPunct="1">
              <a:lnSpc>
                <a:spcPct val="90000"/>
              </a:lnSpc>
            </a:pPr>
            <a:r>
              <a:rPr lang="en-US" altLang="en-US" sz="2000" dirty="0">
                <a:latin typeface="+mj-lt"/>
              </a:rPr>
              <a:t>Allow flexibility for quantitative lifting (computer resource usage), GUI aesthetic customization, specifically related to open-source software.</a:t>
            </a:r>
          </a:p>
          <a:p>
            <a:pPr lvl="1" eaLnBrk="1" hangingPunct="1">
              <a:lnSpc>
                <a:spcPct val="90000"/>
              </a:lnSpc>
            </a:pPr>
            <a:r>
              <a:rPr lang="en-US" altLang="en-US" sz="2000" dirty="0">
                <a:latin typeface="+mj-lt"/>
              </a:rPr>
              <a:t>IDEs can be locally installed (Atom, </a:t>
            </a:r>
            <a:r>
              <a:rPr lang="en-US" altLang="en-US" sz="2000" dirty="0" err="1">
                <a:latin typeface="+mj-lt"/>
              </a:rPr>
              <a:t>Powershell</a:t>
            </a:r>
            <a:r>
              <a:rPr lang="en-US" altLang="en-US" sz="2000" dirty="0">
                <a:latin typeface="+mj-lt"/>
              </a:rPr>
              <a:t>) or cloud-based (</a:t>
            </a:r>
            <a:r>
              <a:rPr lang="en-US" altLang="en-US" sz="2000" dirty="0" err="1">
                <a:latin typeface="+mj-lt"/>
              </a:rPr>
              <a:t>Jupyter</a:t>
            </a:r>
            <a:r>
              <a:rPr lang="en-US" altLang="en-US" sz="2000" dirty="0">
                <a:latin typeface="+mj-lt"/>
              </a:rPr>
              <a:t> Notebooks, Google </a:t>
            </a:r>
            <a:r>
              <a:rPr lang="en-US" altLang="en-US" sz="2000" dirty="0" err="1">
                <a:latin typeface="+mj-lt"/>
              </a:rPr>
              <a:t>Colab</a:t>
            </a:r>
            <a:r>
              <a:rPr lang="en-US" altLang="en-US" sz="2000" dirty="0">
                <a:latin typeface="+mj-lt"/>
              </a:rPr>
              <a:t>).</a:t>
            </a:r>
          </a:p>
          <a:p>
            <a:pPr lvl="1" eaLnBrk="1" hangingPunct="1">
              <a:lnSpc>
                <a:spcPct val="90000"/>
              </a:lnSpc>
            </a:pPr>
            <a:r>
              <a:rPr lang="en-US" altLang="en-US" sz="2000" dirty="0">
                <a:latin typeface="+mj-lt"/>
              </a:rPr>
              <a:t>Provides forgiveness and assistances when scripting.</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018957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Resources</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err="1">
                <a:latin typeface="+mj-lt"/>
              </a:rPr>
              <a:t>Stackoverflow</a:t>
            </a:r>
            <a:r>
              <a:rPr lang="en-US" altLang="en-US" sz="2400" dirty="0">
                <a:latin typeface="+mj-lt"/>
              </a:rPr>
              <a:t> </a:t>
            </a:r>
            <a:r>
              <a:rPr lang="en-US" altLang="en-US" sz="2400" dirty="0">
                <a:latin typeface="+mj-lt"/>
                <a:hlinkClick r:id="rId2"/>
              </a:rPr>
              <a:t>(https://stackoverflow.com/</a:t>
            </a:r>
            <a:r>
              <a:rPr lang="en-US" altLang="en-US" sz="2400" dirty="0">
                <a:latin typeface="+mj-lt"/>
              </a:rPr>
              <a:t>)</a:t>
            </a:r>
          </a:p>
          <a:p>
            <a:pPr eaLnBrk="1" hangingPunct="1">
              <a:lnSpc>
                <a:spcPct val="90000"/>
              </a:lnSpc>
            </a:pPr>
            <a:r>
              <a:rPr lang="en-US" altLang="en-US" sz="2400" dirty="0">
                <a:latin typeface="+mj-lt"/>
              </a:rPr>
              <a:t>Medium (</a:t>
            </a:r>
            <a:r>
              <a:rPr lang="en-US" altLang="en-US" sz="2400" dirty="0">
                <a:latin typeface="+mj-lt"/>
                <a:hlinkClick r:id="rId3"/>
              </a:rPr>
              <a:t>https://medium.com/tag/data-analysis</a:t>
            </a:r>
            <a:r>
              <a:rPr lang="en-US" altLang="en-US" sz="2400" dirty="0">
                <a:latin typeface="+mj-lt"/>
              </a:rPr>
              <a:t>)</a:t>
            </a:r>
          </a:p>
          <a:p>
            <a:pPr eaLnBrk="1" hangingPunct="1">
              <a:lnSpc>
                <a:spcPct val="90000"/>
              </a:lnSpc>
            </a:pPr>
            <a:r>
              <a:rPr lang="en-US" altLang="en-US" sz="2400" dirty="0" err="1">
                <a:latin typeface="+mj-lt"/>
              </a:rPr>
              <a:t>Github</a:t>
            </a:r>
            <a:r>
              <a:rPr lang="en-US" altLang="en-US" sz="2400" dirty="0">
                <a:latin typeface="+mj-lt"/>
              </a:rPr>
              <a:t> (</a:t>
            </a:r>
            <a:r>
              <a:rPr lang="en-US" altLang="en-US" sz="2400" dirty="0">
                <a:latin typeface="+mj-lt"/>
                <a:hlinkClick r:id="rId4"/>
              </a:rPr>
              <a:t>https://github.com/</a:t>
            </a:r>
            <a:r>
              <a:rPr lang="en-US" altLang="en-US" sz="2400" dirty="0">
                <a:latin typeface="+mj-lt"/>
              </a:rPr>
              <a:t>) </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4431302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Part 4: Session Overview</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Explore how models are evaluated and fine-tuned for performance assessment.</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2274802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Title</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Text</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42679532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Title</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Text</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310791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Title</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Text</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606901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AI, ML, DL Relationship</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pic>
        <p:nvPicPr>
          <p:cNvPr id="3" name="Picture 2">
            <a:extLst>
              <a:ext uri="{FF2B5EF4-FFF2-40B4-BE49-F238E27FC236}">
                <a16:creationId xmlns:a16="http://schemas.microsoft.com/office/drawing/2014/main" id="{F55C07F3-39A3-9330-3C98-C2952A664734}"/>
              </a:ext>
            </a:extLst>
          </p:cNvPr>
          <p:cNvPicPr>
            <a:picLocks noChangeAspect="1"/>
          </p:cNvPicPr>
          <p:nvPr/>
        </p:nvPicPr>
        <p:blipFill>
          <a:blip r:embed="rId2"/>
          <a:stretch>
            <a:fillRect/>
          </a:stretch>
        </p:blipFill>
        <p:spPr>
          <a:xfrm>
            <a:off x="6781800" y="1182978"/>
            <a:ext cx="4495800" cy="4492044"/>
          </a:xfrm>
          <a:prstGeom prst="rect">
            <a:avLst/>
          </a:prstGeom>
        </p:spPr>
      </p:pic>
      <p:graphicFrame>
        <p:nvGraphicFramePr>
          <p:cNvPr id="6" name="Table 5">
            <a:extLst>
              <a:ext uri="{FF2B5EF4-FFF2-40B4-BE49-F238E27FC236}">
                <a16:creationId xmlns:a16="http://schemas.microsoft.com/office/drawing/2014/main" id="{328A5A2F-5690-ADFE-344D-1A3B17CADAB7}"/>
              </a:ext>
            </a:extLst>
          </p:cNvPr>
          <p:cNvGraphicFramePr>
            <a:graphicFrameLocks noGrp="1"/>
          </p:cNvGraphicFramePr>
          <p:nvPr>
            <p:extLst>
              <p:ext uri="{D42A27DB-BD31-4B8C-83A1-F6EECF244321}">
                <p14:modId xmlns:p14="http://schemas.microsoft.com/office/powerpoint/2010/main" val="316483811"/>
              </p:ext>
            </p:extLst>
          </p:nvPr>
        </p:nvGraphicFramePr>
        <p:xfrm>
          <a:off x="419100" y="1447800"/>
          <a:ext cx="5181600" cy="1005840"/>
        </p:xfrm>
        <a:graphic>
          <a:graphicData uri="http://schemas.openxmlformats.org/drawingml/2006/table">
            <a:tbl>
              <a:tblPr/>
              <a:tblGrid>
                <a:gridCol w="5181600">
                  <a:extLst>
                    <a:ext uri="{9D8B030D-6E8A-4147-A177-3AD203B41FA5}">
                      <a16:colId xmlns:a16="http://schemas.microsoft.com/office/drawing/2014/main" val="3894374575"/>
                    </a:ext>
                  </a:extLst>
                </a:gridCol>
              </a:tblGrid>
              <a:tr h="0">
                <a:tc>
                  <a:txBody>
                    <a:bodyPr/>
                    <a:lstStyle/>
                    <a:p>
                      <a:r>
                        <a:rPr lang="en-US" dirty="0">
                          <a:effectLst/>
                        </a:rPr>
                        <a:t>ARTIFICIAL INTELLIGENCE</a:t>
                      </a:r>
                    </a:p>
                  </a:txBody>
                  <a:tcPr anchor="ctr">
                    <a:lnL>
                      <a:noFill/>
                    </a:lnL>
                    <a:lnR>
                      <a:noFill/>
                    </a:lnR>
                    <a:lnT>
                      <a:noFill/>
                    </a:lnT>
                    <a:lnB>
                      <a:noFill/>
                    </a:lnB>
                  </a:tcPr>
                </a:tc>
                <a:extLst>
                  <a:ext uri="{0D108BD9-81ED-4DB2-BD59-A6C34878D82A}">
                    <a16:rowId xmlns:a16="http://schemas.microsoft.com/office/drawing/2014/main" val="1105507016"/>
                  </a:ext>
                </a:extLst>
              </a:tr>
              <a:tr h="0">
                <a:tc>
                  <a:txBody>
                    <a:bodyPr/>
                    <a:lstStyle/>
                    <a:p>
                      <a:r>
                        <a:rPr lang="en-US" dirty="0">
                          <a:effectLst/>
                        </a:rPr>
                        <a:t>The goal is to simulate natural intelligence to resolve an advanced problem.</a:t>
                      </a:r>
                    </a:p>
                  </a:txBody>
                  <a:tcPr anchor="ctr">
                    <a:lnL>
                      <a:noFill/>
                    </a:lnL>
                    <a:lnR>
                      <a:noFill/>
                    </a:lnR>
                    <a:lnT>
                      <a:noFill/>
                    </a:lnT>
                    <a:lnB>
                      <a:noFill/>
                    </a:lnB>
                  </a:tcPr>
                </a:tc>
                <a:extLst>
                  <a:ext uri="{0D108BD9-81ED-4DB2-BD59-A6C34878D82A}">
                    <a16:rowId xmlns:a16="http://schemas.microsoft.com/office/drawing/2014/main" val="1158313016"/>
                  </a:ext>
                </a:extLst>
              </a:tr>
            </a:tbl>
          </a:graphicData>
        </a:graphic>
      </p:graphicFrame>
      <p:graphicFrame>
        <p:nvGraphicFramePr>
          <p:cNvPr id="4" name="Table 3">
            <a:extLst>
              <a:ext uri="{FF2B5EF4-FFF2-40B4-BE49-F238E27FC236}">
                <a16:creationId xmlns:a16="http://schemas.microsoft.com/office/drawing/2014/main" id="{C2082368-1020-D143-C5EC-A82FF38A2A17}"/>
              </a:ext>
            </a:extLst>
          </p:cNvPr>
          <p:cNvGraphicFramePr>
            <a:graphicFrameLocks noGrp="1"/>
          </p:cNvGraphicFramePr>
          <p:nvPr>
            <p:extLst>
              <p:ext uri="{D42A27DB-BD31-4B8C-83A1-F6EECF244321}">
                <p14:modId xmlns:p14="http://schemas.microsoft.com/office/powerpoint/2010/main" val="541845885"/>
              </p:ext>
            </p:extLst>
          </p:nvPr>
        </p:nvGraphicFramePr>
        <p:xfrm>
          <a:off x="419100" y="2712720"/>
          <a:ext cx="5181600" cy="1005840"/>
        </p:xfrm>
        <a:graphic>
          <a:graphicData uri="http://schemas.openxmlformats.org/drawingml/2006/table">
            <a:tbl>
              <a:tblPr/>
              <a:tblGrid>
                <a:gridCol w="5181600">
                  <a:extLst>
                    <a:ext uri="{9D8B030D-6E8A-4147-A177-3AD203B41FA5}">
                      <a16:colId xmlns:a16="http://schemas.microsoft.com/office/drawing/2014/main" val="2490805772"/>
                    </a:ext>
                  </a:extLst>
                </a:gridCol>
              </a:tblGrid>
              <a:tr h="0">
                <a:tc>
                  <a:txBody>
                    <a:bodyPr/>
                    <a:lstStyle/>
                    <a:p>
                      <a:r>
                        <a:rPr lang="en-US" dirty="0"/>
                        <a:t>MACHINE LEARNING</a:t>
                      </a:r>
                    </a:p>
                  </a:txBody>
                  <a:tcPr anchor="ctr">
                    <a:lnL>
                      <a:noFill/>
                    </a:lnL>
                    <a:lnR>
                      <a:noFill/>
                    </a:lnR>
                    <a:lnT>
                      <a:noFill/>
                    </a:lnT>
                    <a:lnB>
                      <a:noFill/>
                    </a:lnB>
                  </a:tcPr>
                </a:tc>
                <a:extLst>
                  <a:ext uri="{0D108BD9-81ED-4DB2-BD59-A6C34878D82A}">
                    <a16:rowId xmlns:a16="http://schemas.microsoft.com/office/drawing/2014/main" val="667751989"/>
                  </a:ext>
                </a:extLst>
              </a:tr>
              <a:tr h="0">
                <a:tc>
                  <a:txBody>
                    <a:bodyPr/>
                    <a:lstStyle/>
                    <a:p>
                      <a:r>
                        <a:rPr lang="en-US" dirty="0"/>
                        <a:t>The goal is to use knowledge/data to maximize the performance of the machine on the task.</a:t>
                      </a:r>
                    </a:p>
                  </a:txBody>
                  <a:tcPr anchor="ctr">
                    <a:lnL>
                      <a:noFill/>
                    </a:lnL>
                    <a:lnR>
                      <a:noFill/>
                    </a:lnR>
                    <a:lnT>
                      <a:noFill/>
                    </a:lnT>
                    <a:lnB>
                      <a:noFill/>
                    </a:lnB>
                  </a:tcPr>
                </a:tc>
                <a:extLst>
                  <a:ext uri="{0D108BD9-81ED-4DB2-BD59-A6C34878D82A}">
                    <a16:rowId xmlns:a16="http://schemas.microsoft.com/office/drawing/2014/main" val="3260139418"/>
                  </a:ext>
                </a:extLst>
              </a:tr>
            </a:tbl>
          </a:graphicData>
        </a:graphic>
      </p:graphicFrame>
      <p:graphicFrame>
        <p:nvGraphicFramePr>
          <p:cNvPr id="8" name="Table 7">
            <a:extLst>
              <a:ext uri="{FF2B5EF4-FFF2-40B4-BE49-F238E27FC236}">
                <a16:creationId xmlns:a16="http://schemas.microsoft.com/office/drawing/2014/main" id="{2453E1FD-5E20-84FE-FD0A-95581974A4AC}"/>
              </a:ext>
            </a:extLst>
          </p:cNvPr>
          <p:cNvGraphicFramePr>
            <a:graphicFrameLocks noGrp="1"/>
          </p:cNvGraphicFramePr>
          <p:nvPr>
            <p:extLst>
              <p:ext uri="{D42A27DB-BD31-4B8C-83A1-F6EECF244321}">
                <p14:modId xmlns:p14="http://schemas.microsoft.com/office/powerpoint/2010/main" val="1511205412"/>
              </p:ext>
            </p:extLst>
          </p:nvPr>
        </p:nvGraphicFramePr>
        <p:xfrm>
          <a:off x="400050" y="3977640"/>
          <a:ext cx="5181600" cy="1005840"/>
        </p:xfrm>
        <a:graphic>
          <a:graphicData uri="http://schemas.openxmlformats.org/drawingml/2006/table">
            <a:tbl>
              <a:tblPr/>
              <a:tblGrid>
                <a:gridCol w="5181600">
                  <a:extLst>
                    <a:ext uri="{9D8B030D-6E8A-4147-A177-3AD203B41FA5}">
                      <a16:colId xmlns:a16="http://schemas.microsoft.com/office/drawing/2014/main" val="2490805772"/>
                    </a:ext>
                  </a:extLst>
                </a:gridCol>
              </a:tblGrid>
              <a:tr h="0">
                <a:tc>
                  <a:txBody>
                    <a:bodyPr/>
                    <a:lstStyle/>
                    <a:p>
                      <a:r>
                        <a:rPr lang="en-US" dirty="0"/>
                        <a:t>DEEP LEARNING</a:t>
                      </a:r>
                    </a:p>
                  </a:txBody>
                  <a:tcPr anchor="ctr">
                    <a:lnL>
                      <a:noFill/>
                    </a:lnL>
                    <a:lnR>
                      <a:noFill/>
                    </a:lnR>
                    <a:lnT>
                      <a:noFill/>
                    </a:lnT>
                    <a:lnB>
                      <a:noFill/>
                    </a:lnB>
                  </a:tcPr>
                </a:tc>
                <a:extLst>
                  <a:ext uri="{0D108BD9-81ED-4DB2-BD59-A6C34878D82A}">
                    <a16:rowId xmlns:a16="http://schemas.microsoft.com/office/drawing/2014/main" val="667751989"/>
                  </a:ext>
                </a:extLst>
              </a:tr>
              <a:tr h="0">
                <a:tc>
                  <a:txBody>
                    <a:bodyPr/>
                    <a:lstStyle/>
                    <a:p>
                      <a:r>
                        <a:rPr lang="en-US" dirty="0"/>
                        <a:t>The goal is to use knowledge/data to maximize the performance of the machine on the task.</a:t>
                      </a:r>
                    </a:p>
                  </a:txBody>
                  <a:tcPr anchor="ctr">
                    <a:lnL>
                      <a:noFill/>
                    </a:lnL>
                    <a:lnR>
                      <a:noFill/>
                    </a:lnR>
                    <a:lnT>
                      <a:noFill/>
                    </a:lnT>
                    <a:lnB>
                      <a:noFill/>
                    </a:lnB>
                  </a:tcPr>
                </a:tc>
                <a:extLst>
                  <a:ext uri="{0D108BD9-81ED-4DB2-BD59-A6C34878D82A}">
                    <a16:rowId xmlns:a16="http://schemas.microsoft.com/office/drawing/2014/main" val="3260139418"/>
                  </a:ext>
                </a:extLst>
              </a:tr>
            </a:tbl>
          </a:graphicData>
        </a:graphic>
      </p:graphicFrame>
    </p:spTree>
    <p:extLst>
      <p:ext uri="{BB962C8B-B14F-4D97-AF65-F5344CB8AC3E}">
        <p14:creationId xmlns:p14="http://schemas.microsoft.com/office/powerpoint/2010/main" val="41488095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Title</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Text</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21925013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Title</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Text</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24477334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Title</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Text</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41663858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Title</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Text</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172140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Title</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Text</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4667359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Title</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Text</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37036703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Title</a:t>
            </a:r>
          </a:p>
        </p:txBody>
      </p:sp>
      <p:sp>
        <p:nvSpPr>
          <p:cNvPr id="17411" name="Content Placeholder 2"/>
          <p:cNvSpPr>
            <a:spLocks noGrp="1"/>
          </p:cNvSpPr>
          <p:nvPr>
            <p:ph idx="1"/>
          </p:nvPr>
        </p:nvSpPr>
        <p:spPr>
          <a:xfrm>
            <a:off x="419100" y="1676400"/>
            <a:ext cx="11353800" cy="2667000"/>
          </a:xfrm>
        </p:spPr>
        <p:txBody>
          <a:bodyPr/>
          <a:lstStyle/>
          <a:p>
            <a:pPr eaLnBrk="1" hangingPunct="1">
              <a:lnSpc>
                <a:spcPct val="90000"/>
              </a:lnSpc>
            </a:pPr>
            <a:endParaRPr lang="en-US" altLang="en-US" sz="2400" dirty="0">
              <a:latin typeface="+mj-lt"/>
            </a:endParaRPr>
          </a:p>
          <a:p>
            <a:pPr eaLnBrk="1" hangingPunct="1">
              <a:lnSpc>
                <a:spcPct val="90000"/>
              </a:lnSpc>
            </a:pPr>
            <a:r>
              <a:rPr lang="en-US" altLang="en-US" sz="2400" dirty="0">
                <a:latin typeface="+mj-lt"/>
              </a:rPr>
              <a:t>Text</a:t>
            </a: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2299947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Sophia “First Robot with Citizenship”</a:t>
            </a:r>
          </a:p>
        </p:txBody>
      </p:sp>
      <p:sp>
        <p:nvSpPr>
          <p:cNvPr id="5" name="TextBox 4">
            <a:extLst>
              <a:ext uri="{FF2B5EF4-FFF2-40B4-BE49-F238E27FC236}">
                <a16:creationId xmlns:a16="http://schemas.microsoft.com/office/drawing/2014/main" id="{2F5FCB71-9B80-F01B-FD82-B870498D0CD8}"/>
              </a:ext>
            </a:extLst>
          </p:cNvPr>
          <p:cNvSpPr txBox="1"/>
          <p:nvPr/>
        </p:nvSpPr>
        <p:spPr>
          <a:xfrm>
            <a:off x="2399650" y="3198167"/>
            <a:ext cx="7392699" cy="461665"/>
          </a:xfrm>
          <a:prstGeom prst="rect">
            <a:avLst/>
          </a:prstGeom>
          <a:noFill/>
        </p:spPr>
        <p:txBody>
          <a:bodyPr wrap="square">
            <a:spAutoFit/>
          </a:bodyPr>
          <a:lstStyle/>
          <a:p>
            <a:r>
              <a:rPr lang="en-US" dirty="0"/>
              <a:t>https://www.youtube.com/watch?v=Sq36J9pNaEo</a:t>
            </a:r>
          </a:p>
        </p:txBody>
      </p:sp>
    </p:spTree>
    <p:extLst>
      <p:ext uri="{BB962C8B-B14F-4D97-AF65-F5344CB8AC3E}">
        <p14:creationId xmlns:p14="http://schemas.microsoft.com/office/powerpoint/2010/main" val="427451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ML vs DL</a:t>
            </a:r>
          </a:p>
        </p:txBody>
      </p:sp>
      <p:sp>
        <p:nvSpPr>
          <p:cNvPr id="17411" name="Content Placeholder 2"/>
          <p:cNvSpPr>
            <a:spLocks noGrp="1"/>
          </p:cNvSpPr>
          <p:nvPr>
            <p:ph idx="1"/>
          </p:nvPr>
        </p:nvSpPr>
        <p:spPr>
          <a:xfrm>
            <a:off x="419100" y="1219200"/>
            <a:ext cx="11353800" cy="4267200"/>
          </a:xfrm>
        </p:spPr>
        <p:txBody>
          <a:bodyPr/>
          <a:lstStyle/>
          <a:p>
            <a:r>
              <a:rPr lang="en-US" sz="2000" dirty="0"/>
              <a:t>Machine learning algorithms leverage structured, labeled data to make predictions—meaning that specific features are defined from the input data for the model and organized into tables. This doesn’t necessarily mean that it doesn’t use unstructured data; it just means that if it does, it generally goes through some pre-processing to organize it into a structured format.</a:t>
            </a:r>
          </a:p>
          <a:p>
            <a:pPr marL="0" indent="0">
              <a:buNone/>
            </a:pPr>
            <a:endParaRPr lang="en-US" sz="2000" dirty="0"/>
          </a:p>
          <a:p>
            <a:r>
              <a:rPr lang="en-US" sz="2000" dirty="0"/>
              <a:t>Deep learning eliminates some of data pre-processing that is typically involved with machine learning. These algorithms can ingest and process unstructured data, like text and images, and it automates feature extraction, removing some of the dependency on human experts. For example, let’s say that we had a set of photos of different pets, and we wanted to categorize by “cat”, “dog”, “hamster”, et cetera. Deep learning algorithms can determine which features (e.g. ears) are most important to distinguish each animal from another. In machine learning, this hierarchy of features is established manually by a human expert.</a:t>
            </a: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175324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Deep Learning Applications</a:t>
            </a:r>
          </a:p>
        </p:txBody>
      </p:sp>
      <p:sp>
        <p:nvSpPr>
          <p:cNvPr id="17411" name="Content Placeholder 2"/>
          <p:cNvSpPr>
            <a:spLocks noGrp="1"/>
          </p:cNvSpPr>
          <p:nvPr>
            <p:ph idx="1"/>
          </p:nvPr>
        </p:nvSpPr>
        <p:spPr>
          <a:xfrm>
            <a:off x="419100" y="1219200"/>
            <a:ext cx="11353800" cy="4267200"/>
          </a:xfrm>
        </p:spPr>
        <p:txBody>
          <a:bodyPr/>
          <a:lstStyle/>
          <a:p>
            <a:r>
              <a:rPr lang="en-US" sz="1400" b="1" dirty="0"/>
              <a:t>Healthcare:</a:t>
            </a:r>
            <a:r>
              <a:rPr lang="en-US" sz="1400" dirty="0"/>
              <a:t> Today’s medical industry is generating vast amounts of data. Being able to quickly and accurately analyze this data can contribute to improved patient outcomes in a number of ways. Deep learning algorithms are being applied in areas such as medical research, imaging analytics, disease prevention, guided drug development, and natural language processing—which can be especially helpful for filling in free text clinical notes in electronic health records (EHRs).</a:t>
            </a:r>
          </a:p>
          <a:p>
            <a:pPr marL="0" indent="0">
              <a:buNone/>
            </a:pPr>
            <a:endParaRPr lang="en-US" sz="1400" dirty="0"/>
          </a:p>
          <a:p>
            <a:r>
              <a:rPr lang="en-US" sz="1400" b="1" dirty="0"/>
              <a:t>Manufacturing:</a:t>
            </a:r>
            <a:r>
              <a:rPr lang="en-US" sz="1400" dirty="0"/>
              <a:t> Manufacturers need to deliver higher quality products and services faster and with lower costs. Many companies are adopting computer-aided engineering (CAE) to reduce the time, expense, and materials needed to develop physical prototypes to test new products. Deep learning can be used to model very complex patterns in multidimensional data and improve the analytics accuracy of testing data.</a:t>
            </a:r>
          </a:p>
          <a:p>
            <a:pPr marL="0" indent="0">
              <a:buNone/>
            </a:pPr>
            <a:endParaRPr lang="en-US" sz="1400" dirty="0"/>
          </a:p>
          <a:p>
            <a:r>
              <a:rPr lang="en-US" sz="1400" b="1" dirty="0"/>
              <a:t>Financial services:</a:t>
            </a:r>
            <a:r>
              <a:rPr lang="en-US" sz="1400" dirty="0"/>
              <a:t> Fraud is a growing problem in many industries, but particularly so for financial service providers. Deep learning can be used to identify out-of-pattern behavior quickly and cost-effectively. Insights delivered from deep learning models can also help more accurately evaluate the credit risk of a loan applicant, predict stock values, automate back-office operations, and advise clients on financial products.</a:t>
            </a:r>
          </a:p>
          <a:p>
            <a:pPr marL="0" indent="0">
              <a:buNone/>
            </a:pPr>
            <a:endParaRPr lang="en-US" sz="1400" dirty="0"/>
          </a:p>
          <a:p>
            <a:r>
              <a:rPr lang="en-US" sz="1400" b="1" dirty="0"/>
              <a:t>Public sector:</a:t>
            </a:r>
            <a:r>
              <a:rPr lang="en-US" sz="1400" dirty="0"/>
              <a:t> As more departments, systems, and processes become digitized, government agencies can use deep learning to increase automation and make civil servants more efficient. Image detection and classification can make it easier for law enforcement to find persons of interest in public spaces. Visa and immigration applications can be streamlined with algorithms to automate certain aspects of processing. Airports are using deep learning to improve security, enhance operations, and automate queue management. Deep learning models can even be used to help predict traffic conditions and allow local authorities to take proactive steps to ease road congestion.</a:t>
            </a:r>
            <a:endParaRPr lang="en-US" altLang="en-US" sz="2400" dirty="0">
              <a:latin typeface="+mj-lt"/>
            </a:endParaRPr>
          </a:p>
          <a:p>
            <a:pPr marL="0" indent="0" eaLnBrk="1" hangingPunct="1">
              <a:lnSpc>
                <a:spcPct val="90000"/>
              </a:lnSpc>
              <a:buNone/>
            </a:pPr>
            <a:endParaRPr lang="en-US" altLang="en-US" sz="2400" dirty="0">
              <a:latin typeface="+mj-lt"/>
            </a:endParaRPr>
          </a:p>
        </p:txBody>
      </p:sp>
    </p:spTree>
    <p:extLst>
      <p:ext uri="{BB962C8B-B14F-4D97-AF65-F5344CB8AC3E}">
        <p14:creationId xmlns:p14="http://schemas.microsoft.com/office/powerpoint/2010/main" val="547692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Machine Learning Type Comparison</a:t>
            </a:r>
          </a:p>
        </p:txBody>
      </p:sp>
      <p:sp>
        <p:nvSpPr>
          <p:cNvPr id="17411" name="Content Placeholder 2"/>
          <p:cNvSpPr>
            <a:spLocks noGrp="1"/>
          </p:cNvSpPr>
          <p:nvPr>
            <p:ph idx="1"/>
          </p:nvPr>
        </p:nvSpPr>
        <p:spPr>
          <a:xfrm>
            <a:off x="419100" y="1295400"/>
            <a:ext cx="11353800" cy="2667000"/>
          </a:xfrm>
        </p:spPr>
        <p:txBody>
          <a:bodyPr/>
          <a:lstStyle/>
          <a:p>
            <a:pPr eaLnBrk="1" hangingPunct="1">
              <a:lnSpc>
                <a:spcPct val="90000"/>
              </a:lnSpc>
            </a:pPr>
            <a:r>
              <a:rPr lang="en-US" sz="2000" dirty="0"/>
              <a:t>Supervised learning utilizes labeled datasets to categorize or make predictions; this requires some kind of human intervention to label input data correctly. </a:t>
            </a:r>
          </a:p>
          <a:p>
            <a:pPr marL="0" indent="0" eaLnBrk="1" hangingPunct="1">
              <a:lnSpc>
                <a:spcPct val="90000"/>
              </a:lnSpc>
              <a:buNone/>
            </a:pPr>
            <a:endParaRPr lang="en-US" sz="2000" dirty="0"/>
          </a:p>
          <a:p>
            <a:pPr eaLnBrk="1" hangingPunct="1">
              <a:lnSpc>
                <a:spcPct val="90000"/>
              </a:lnSpc>
            </a:pPr>
            <a:r>
              <a:rPr lang="en-US" sz="2000" dirty="0"/>
              <a:t>Unsupervised learning doesn’t require labeled datasets, and instead, it detects patterns in the data, clustering them by any distinguishing characteristics. </a:t>
            </a:r>
          </a:p>
          <a:p>
            <a:pPr marL="0" indent="0" eaLnBrk="1" hangingPunct="1">
              <a:lnSpc>
                <a:spcPct val="90000"/>
              </a:lnSpc>
              <a:buNone/>
            </a:pPr>
            <a:endParaRPr lang="en-US" sz="2000" dirty="0"/>
          </a:p>
          <a:p>
            <a:pPr eaLnBrk="1" hangingPunct="1">
              <a:lnSpc>
                <a:spcPct val="90000"/>
              </a:lnSpc>
            </a:pPr>
            <a:r>
              <a:rPr lang="en-US" sz="2000" dirty="0"/>
              <a:t>Reinforcement learning is a process in which a model learns to become more accurate for performing an action in an environment based on feedback in order to maximize the reward.</a:t>
            </a:r>
            <a:endParaRPr lang="en-US" altLang="en-US" sz="2000" dirty="0">
              <a:latin typeface="+mj-lt"/>
            </a:endParaRPr>
          </a:p>
          <a:p>
            <a:pPr eaLnBrk="1" hangingPunct="1">
              <a:lnSpc>
                <a:spcPct val="90000"/>
              </a:lnSpc>
            </a:pPr>
            <a:endParaRPr lang="en-US" altLang="en-US" sz="2400" dirty="0">
              <a:latin typeface="+mj-lt"/>
            </a:endParaRPr>
          </a:p>
          <a:p>
            <a:pPr marL="0" indent="0" eaLnBrk="1" hangingPunct="1">
              <a:lnSpc>
                <a:spcPct val="90000"/>
              </a:lnSpc>
              <a:buNone/>
            </a:pPr>
            <a:endParaRPr lang="en-US" altLang="en-US" sz="2400" dirty="0">
              <a:latin typeface="+mj-lt"/>
            </a:endParaRPr>
          </a:p>
        </p:txBody>
      </p:sp>
      <p:pic>
        <p:nvPicPr>
          <p:cNvPr id="3" name="Picture 2">
            <a:extLst>
              <a:ext uri="{FF2B5EF4-FFF2-40B4-BE49-F238E27FC236}">
                <a16:creationId xmlns:a16="http://schemas.microsoft.com/office/drawing/2014/main" id="{2C4D9181-202C-0D75-4D0B-CC3DEA9687EB}"/>
              </a:ext>
            </a:extLst>
          </p:cNvPr>
          <p:cNvPicPr>
            <a:picLocks noChangeAspect="1"/>
          </p:cNvPicPr>
          <p:nvPr/>
        </p:nvPicPr>
        <p:blipFill>
          <a:blip r:embed="rId2"/>
          <a:stretch>
            <a:fillRect/>
          </a:stretch>
        </p:blipFill>
        <p:spPr>
          <a:xfrm>
            <a:off x="1740835" y="3903518"/>
            <a:ext cx="2819400" cy="1812138"/>
          </a:xfrm>
          <a:prstGeom prst="rect">
            <a:avLst/>
          </a:prstGeom>
        </p:spPr>
      </p:pic>
      <p:pic>
        <p:nvPicPr>
          <p:cNvPr id="5" name="Picture 4">
            <a:extLst>
              <a:ext uri="{FF2B5EF4-FFF2-40B4-BE49-F238E27FC236}">
                <a16:creationId xmlns:a16="http://schemas.microsoft.com/office/drawing/2014/main" id="{52C67090-CB21-8895-130C-92E7434FA564}"/>
              </a:ext>
            </a:extLst>
          </p:cNvPr>
          <p:cNvPicPr>
            <a:picLocks noChangeAspect="1"/>
          </p:cNvPicPr>
          <p:nvPr/>
        </p:nvPicPr>
        <p:blipFill>
          <a:blip r:embed="rId3"/>
          <a:stretch>
            <a:fillRect/>
          </a:stretch>
        </p:blipFill>
        <p:spPr>
          <a:xfrm>
            <a:off x="6167361" y="3770964"/>
            <a:ext cx="4283804" cy="2077246"/>
          </a:xfrm>
          <a:prstGeom prst="rect">
            <a:avLst/>
          </a:prstGeom>
        </p:spPr>
      </p:pic>
    </p:spTree>
    <p:extLst>
      <p:ext uri="{BB962C8B-B14F-4D97-AF65-F5344CB8AC3E}">
        <p14:creationId xmlns:p14="http://schemas.microsoft.com/office/powerpoint/2010/main" val="3286169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bwMode="auto">
          <a:xfrm>
            <a:off x="76200" y="76200"/>
            <a:ext cx="1203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en-US" altLang="en-US" sz="3600" dirty="0">
                <a:solidFill>
                  <a:schemeClr val="accent3"/>
                </a:solidFill>
                <a:latin typeface="Arial" panose="020B0604020202020204" pitchFamily="34" charset="0"/>
              </a:rPr>
              <a:t>Supervised vs. Unsupervised</a:t>
            </a:r>
          </a:p>
        </p:txBody>
      </p:sp>
      <p:pic>
        <p:nvPicPr>
          <p:cNvPr id="4" name="Picture 3">
            <a:extLst>
              <a:ext uri="{FF2B5EF4-FFF2-40B4-BE49-F238E27FC236}">
                <a16:creationId xmlns:a16="http://schemas.microsoft.com/office/drawing/2014/main" id="{81B911BA-6A42-7ED4-F853-2031568EB59F}"/>
              </a:ext>
            </a:extLst>
          </p:cNvPr>
          <p:cNvPicPr>
            <a:picLocks noChangeAspect="1"/>
          </p:cNvPicPr>
          <p:nvPr/>
        </p:nvPicPr>
        <p:blipFill>
          <a:blip r:embed="rId2"/>
          <a:stretch>
            <a:fillRect/>
          </a:stretch>
        </p:blipFill>
        <p:spPr>
          <a:xfrm>
            <a:off x="76200" y="1066800"/>
            <a:ext cx="5293791" cy="2903832"/>
          </a:xfrm>
          <a:prstGeom prst="rect">
            <a:avLst/>
          </a:prstGeom>
        </p:spPr>
      </p:pic>
      <p:pic>
        <p:nvPicPr>
          <p:cNvPr id="6" name="Picture 5">
            <a:extLst>
              <a:ext uri="{FF2B5EF4-FFF2-40B4-BE49-F238E27FC236}">
                <a16:creationId xmlns:a16="http://schemas.microsoft.com/office/drawing/2014/main" id="{B39094BF-4CA2-5742-7D45-93855CF18322}"/>
              </a:ext>
            </a:extLst>
          </p:cNvPr>
          <p:cNvPicPr>
            <a:picLocks noChangeAspect="1"/>
          </p:cNvPicPr>
          <p:nvPr/>
        </p:nvPicPr>
        <p:blipFill>
          <a:blip r:embed="rId3"/>
          <a:stretch>
            <a:fillRect/>
          </a:stretch>
        </p:blipFill>
        <p:spPr>
          <a:xfrm>
            <a:off x="4754411" y="3072230"/>
            <a:ext cx="7198230" cy="2903832"/>
          </a:xfrm>
          <a:prstGeom prst="rect">
            <a:avLst/>
          </a:prstGeom>
        </p:spPr>
      </p:pic>
      <p:sp>
        <p:nvSpPr>
          <p:cNvPr id="7" name="TextBox 6">
            <a:extLst>
              <a:ext uri="{FF2B5EF4-FFF2-40B4-BE49-F238E27FC236}">
                <a16:creationId xmlns:a16="http://schemas.microsoft.com/office/drawing/2014/main" id="{C0A2A74D-72DC-B1B2-6406-C8EF7551847D}"/>
              </a:ext>
            </a:extLst>
          </p:cNvPr>
          <p:cNvSpPr txBox="1"/>
          <p:nvPr/>
        </p:nvSpPr>
        <p:spPr>
          <a:xfrm>
            <a:off x="6857614" y="2536597"/>
            <a:ext cx="3275734" cy="461665"/>
          </a:xfrm>
          <a:prstGeom prst="rect">
            <a:avLst/>
          </a:prstGeom>
          <a:noFill/>
        </p:spPr>
        <p:txBody>
          <a:bodyPr wrap="square" rtlCol="0">
            <a:spAutoFit/>
          </a:bodyPr>
          <a:lstStyle/>
          <a:p>
            <a:pPr algn="ctr"/>
            <a:r>
              <a:rPr lang="en-US" dirty="0"/>
              <a:t>Unsupervised</a:t>
            </a:r>
          </a:p>
        </p:txBody>
      </p:sp>
      <p:sp>
        <p:nvSpPr>
          <p:cNvPr id="10" name="TextBox 9">
            <a:extLst>
              <a:ext uri="{FF2B5EF4-FFF2-40B4-BE49-F238E27FC236}">
                <a16:creationId xmlns:a16="http://schemas.microsoft.com/office/drawing/2014/main" id="{6414757E-C577-7F69-9DE7-0978F70A0038}"/>
              </a:ext>
            </a:extLst>
          </p:cNvPr>
          <p:cNvSpPr txBox="1"/>
          <p:nvPr/>
        </p:nvSpPr>
        <p:spPr>
          <a:xfrm>
            <a:off x="990600" y="3831085"/>
            <a:ext cx="3275734" cy="461665"/>
          </a:xfrm>
          <a:prstGeom prst="rect">
            <a:avLst/>
          </a:prstGeom>
          <a:noFill/>
        </p:spPr>
        <p:txBody>
          <a:bodyPr wrap="square" rtlCol="0">
            <a:spAutoFit/>
          </a:bodyPr>
          <a:lstStyle/>
          <a:p>
            <a:pPr algn="ctr"/>
            <a:r>
              <a:rPr lang="en-US" dirty="0"/>
              <a:t>Supervised</a:t>
            </a:r>
          </a:p>
        </p:txBody>
      </p:sp>
    </p:spTree>
    <p:extLst>
      <p:ext uri="{BB962C8B-B14F-4D97-AF65-F5344CB8AC3E}">
        <p14:creationId xmlns:p14="http://schemas.microsoft.com/office/powerpoint/2010/main" val="3239867574"/>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8"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10504</TotalTime>
  <Words>1620</Words>
  <Application>Microsoft Office PowerPoint</Application>
  <PresentationFormat>Widescreen</PresentationFormat>
  <Paragraphs>288</Paragraphs>
  <Slides>46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Cambria Math</vt:lpstr>
      <vt:lpstr>Verdana</vt:lpstr>
      <vt:lpstr>Blank Presentation</vt:lpstr>
      <vt:lpstr>PowerPoint Presentation</vt:lpstr>
      <vt:lpstr>Time Planning</vt:lpstr>
      <vt:lpstr>Part 1: Session Overview</vt:lpstr>
      <vt:lpstr>AI, ML, DL Relationship</vt:lpstr>
      <vt:lpstr>Sophia “First Robot with Citizenship”</vt:lpstr>
      <vt:lpstr>ML vs DL</vt:lpstr>
      <vt:lpstr>Deep Learning Applications</vt:lpstr>
      <vt:lpstr>Machine Learning Type Comparison</vt:lpstr>
      <vt:lpstr>Supervised vs. Unsupervised</vt:lpstr>
      <vt:lpstr>Supervised Learning - Expanded</vt:lpstr>
      <vt:lpstr>Supervised Machine Learning FLow</vt:lpstr>
      <vt:lpstr>Interactive Exercise</vt:lpstr>
      <vt:lpstr>Title</vt:lpstr>
      <vt:lpstr>What do you remember?</vt:lpstr>
      <vt:lpstr>PowerPoint Presentation</vt:lpstr>
      <vt:lpstr>Part 2: Session Overview</vt:lpstr>
      <vt:lpstr>Part 2: The Plan</vt:lpstr>
      <vt:lpstr>Data Set</vt:lpstr>
      <vt:lpstr>Loan Default – Yes/No</vt:lpstr>
      <vt:lpstr>Questions/Application</vt:lpstr>
      <vt:lpstr>Where might Customers 1, 2, and 3 be?</vt:lpstr>
      <vt:lpstr>What do you think about Customers 1, 2, and 3?</vt:lpstr>
      <vt:lpstr>Feature Scaling Methods</vt:lpstr>
      <vt:lpstr>Z Values for Coordinates</vt:lpstr>
      <vt:lpstr>Z Score Plot</vt:lpstr>
      <vt:lpstr>PowerPoint Presentation</vt:lpstr>
      <vt:lpstr>Part 3: Session Overview</vt:lpstr>
      <vt:lpstr>Python</vt:lpstr>
      <vt:lpstr>R</vt:lpstr>
      <vt:lpstr>Mplus</vt:lpstr>
      <vt:lpstr>SPSS/AMOS</vt:lpstr>
      <vt:lpstr>Alteryx</vt:lpstr>
      <vt:lpstr>SAS/JMP</vt:lpstr>
      <vt:lpstr>IDEs</vt:lpstr>
      <vt:lpstr>Resources</vt:lpstr>
      <vt:lpstr>Part 4: Session Overview</vt:lpstr>
      <vt:lpstr>Title</vt:lpstr>
      <vt:lpstr>Title</vt:lpstr>
      <vt:lpstr>Title</vt:lpstr>
      <vt:lpstr>Title</vt:lpstr>
      <vt:lpstr>Title</vt:lpstr>
      <vt:lpstr>Title</vt:lpstr>
      <vt:lpstr>Title</vt:lpstr>
      <vt:lpstr>Title</vt:lpstr>
      <vt:lpstr>Title</vt:lpstr>
      <vt:lpstr>Title</vt:lpstr>
    </vt:vector>
  </TitlesOfParts>
  <Company>Ken Morgan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Jeannie Deakyne</dc:creator>
  <cp:lastModifiedBy>Justin Keeler</cp:lastModifiedBy>
  <cp:revision>418</cp:revision>
  <cp:lastPrinted>2022-07-08T15:39:07Z</cp:lastPrinted>
  <dcterms:created xsi:type="dcterms:W3CDTF">2007-09-25T17:14:53Z</dcterms:created>
  <dcterms:modified xsi:type="dcterms:W3CDTF">2023-07-11T02:49:04Z</dcterms:modified>
</cp:coreProperties>
</file>