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4" r:id="rId2"/>
    <p:sldId id="257" r:id="rId3"/>
    <p:sldId id="258" r:id="rId4"/>
    <p:sldId id="259" r:id="rId5"/>
    <p:sldId id="260" r:id="rId6"/>
    <p:sldId id="280" r:id="rId7"/>
    <p:sldId id="281" r:id="rId8"/>
    <p:sldId id="282" r:id="rId9"/>
    <p:sldId id="286" r:id="rId10"/>
    <p:sldId id="283" r:id="rId11"/>
    <p:sldId id="284" r:id="rId12"/>
    <p:sldId id="287" r:id="rId13"/>
    <p:sldId id="285" r:id="rId14"/>
    <p:sldId id="271" r:id="rId15"/>
  </p:sldIdLst>
  <p:sldSz cx="9144000" cy="6858000" type="screen4x3"/>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818" autoAdjust="0"/>
  </p:normalViewPr>
  <p:slideViewPr>
    <p:cSldViewPr snapToGrid="0" snapToObjects="1">
      <p:cViewPr varScale="1">
        <p:scale>
          <a:sx n="77" d="100"/>
          <a:sy n="77" d="100"/>
        </p:scale>
        <p:origin x="81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6B525-7FF4-4E95-B5CB-3CE759A2D42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A3C4440-5D94-484C-BA3F-5BF4E01BA4A7}">
      <dgm:prSet/>
      <dgm:spPr/>
      <dgm:t>
        <a:bodyPr/>
        <a:lstStyle/>
        <a:p>
          <a:r>
            <a:rPr lang="en-US"/>
            <a:t>What have we covered?</a:t>
          </a:r>
        </a:p>
      </dgm:t>
    </dgm:pt>
    <dgm:pt modelId="{CAD30673-C27D-4910-93F1-39D810C21CE6}" type="parTrans" cxnId="{1924C087-AE5F-4625-9333-51083E20474F}">
      <dgm:prSet/>
      <dgm:spPr/>
      <dgm:t>
        <a:bodyPr/>
        <a:lstStyle/>
        <a:p>
          <a:endParaRPr lang="en-US"/>
        </a:p>
      </dgm:t>
    </dgm:pt>
    <dgm:pt modelId="{F990CE12-F234-4FD4-87A1-B1951E99F1B7}" type="sibTrans" cxnId="{1924C087-AE5F-4625-9333-51083E20474F}">
      <dgm:prSet/>
      <dgm:spPr/>
      <dgm:t>
        <a:bodyPr/>
        <a:lstStyle/>
        <a:p>
          <a:endParaRPr lang="en-US"/>
        </a:p>
      </dgm:t>
    </dgm:pt>
    <dgm:pt modelId="{E4F15373-C251-4C3A-964B-5259697DA5B5}">
      <dgm:prSet/>
      <dgm:spPr/>
      <dgm:t>
        <a:bodyPr/>
        <a:lstStyle/>
        <a:p>
          <a:r>
            <a:rPr lang="en-US"/>
            <a:t>A brief overview of AI-LLM based tools to use</a:t>
          </a:r>
        </a:p>
      </dgm:t>
    </dgm:pt>
    <dgm:pt modelId="{8E5B2365-BDA8-48FB-8F23-35F2EB798442}" type="parTrans" cxnId="{4C3CBFAD-D107-4265-8559-67670C65117D}">
      <dgm:prSet/>
      <dgm:spPr/>
      <dgm:t>
        <a:bodyPr/>
        <a:lstStyle/>
        <a:p>
          <a:endParaRPr lang="en-US"/>
        </a:p>
      </dgm:t>
    </dgm:pt>
    <dgm:pt modelId="{DD637C57-C2AD-4099-A829-21E471874024}" type="sibTrans" cxnId="{4C3CBFAD-D107-4265-8559-67670C65117D}">
      <dgm:prSet/>
      <dgm:spPr/>
      <dgm:t>
        <a:bodyPr/>
        <a:lstStyle/>
        <a:p>
          <a:endParaRPr lang="en-US"/>
        </a:p>
      </dgm:t>
    </dgm:pt>
    <dgm:pt modelId="{A4C80EE2-7B93-4B86-93F7-84664B279C1A}">
      <dgm:prSet/>
      <dgm:spPr/>
      <dgm:t>
        <a:bodyPr/>
        <a:lstStyle/>
        <a:p>
          <a:r>
            <a:rPr lang="en-US"/>
            <a:t>The analytic process from a problem-solving system, beginning to deployment</a:t>
          </a:r>
        </a:p>
      </dgm:t>
    </dgm:pt>
    <dgm:pt modelId="{2AF6A105-9D4F-443B-8AC7-323CAA2A638F}" type="parTrans" cxnId="{78F85832-CE0D-4FC2-9607-0A6C692DC2D1}">
      <dgm:prSet/>
      <dgm:spPr/>
      <dgm:t>
        <a:bodyPr/>
        <a:lstStyle/>
        <a:p>
          <a:endParaRPr lang="en-US"/>
        </a:p>
      </dgm:t>
    </dgm:pt>
    <dgm:pt modelId="{672CE2BE-1660-4578-B72C-BB7169505902}" type="sibTrans" cxnId="{78F85832-CE0D-4FC2-9607-0A6C692DC2D1}">
      <dgm:prSet/>
      <dgm:spPr/>
      <dgm:t>
        <a:bodyPr/>
        <a:lstStyle/>
        <a:p>
          <a:endParaRPr lang="en-US"/>
        </a:p>
      </dgm:t>
    </dgm:pt>
    <dgm:pt modelId="{9994C36E-BBE7-4935-B68A-59651F8F3AD8}">
      <dgm:prSet/>
      <dgm:spPr/>
      <dgm:t>
        <a:bodyPr/>
        <a:lstStyle/>
        <a:p>
          <a:r>
            <a:rPr lang="en-US"/>
            <a:t>4 different applications</a:t>
          </a:r>
        </a:p>
      </dgm:t>
    </dgm:pt>
    <dgm:pt modelId="{CC1AE915-5D3C-4FDB-A345-3451B1F51F3A}" type="parTrans" cxnId="{7B2D7FF1-B719-4186-AF38-2B0577718519}">
      <dgm:prSet/>
      <dgm:spPr/>
      <dgm:t>
        <a:bodyPr/>
        <a:lstStyle/>
        <a:p>
          <a:endParaRPr lang="en-US"/>
        </a:p>
      </dgm:t>
    </dgm:pt>
    <dgm:pt modelId="{3238C8A2-0F4E-4E40-B2BF-FB2B216567BC}" type="sibTrans" cxnId="{7B2D7FF1-B719-4186-AF38-2B0577718519}">
      <dgm:prSet/>
      <dgm:spPr/>
      <dgm:t>
        <a:bodyPr/>
        <a:lstStyle/>
        <a:p>
          <a:endParaRPr lang="en-US"/>
        </a:p>
      </dgm:t>
    </dgm:pt>
    <dgm:pt modelId="{0C8CA452-6794-4836-8701-62288F13343B}" type="pres">
      <dgm:prSet presAssocID="{1016B525-7FF4-4E95-B5CB-3CE759A2D426}" presName="linear" presStyleCnt="0">
        <dgm:presLayoutVars>
          <dgm:animLvl val="lvl"/>
          <dgm:resizeHandles val="exact"/>
        </dgm:presLayoutVars>
      </dgm:prSet>
      <dgm:spPr/>
    </dgm:pt>
    <dgm:pt modelId="{36F95500-6C82-4996-85C1-9996E955B048}" type="pres">
      <dgm:prSet presAssocID="{3A3C4440-5D94-484C-BA3F-5BF4E01BA4A7}" presName="parentText" presStyleLbl="node1" presStyleIdx="0" presStyleCnt="4">
        <dgm:presLayoutVars>
          <dgm:chMax val="0"/>
          <dgm:bulletEnabled val="1"/>
        </dgm:presLayoutVars>
      </dgm:prSet>
      <dgm:spPr/>
    </dgm:pt>
    <dgm:pt modelId="{93CD4452-EBC0-4F97-8731-551712C52DB9}" type="pres">
      <dgm:prSet presAssocID="{F990CE12-F234-4FD4-87A1-B1951E99F1B7}" presName="spacer" presStyleCnt="0"/>
      <dgm:spPr/>
    </dgm:pt>
    <dgm:pt modelId="{8BAC1967-F7DA-446D-A7B9-70C5A09B5078}" type="pres">
      <dgm:prSet presAssocID="{E4F15373-C251-4C3A-964B-5259697DA5B5}" presName="parentText" presStyleLbl="node1" presStyleIdx="1" presStyleCnt="4">
        <dgm:presLayoutVars>
          <dgm:chMax val="0"/>
          <dgm:bulletEnabled val="1"/>
        </dgm:presLayoutVars>
      </dgm:prSet>
      <dgm:spPr/>
    </dgm:pt>
    <dgm:pt modelId="{49BE7E9B-B6F1-40C3-89F8-570369629773}" type="pres">
      <dgm:prSet presAssocID="{DD637C57-C2AD-4099-A829-21E471874024}" presName="spacer" presStyleCnt="0"/>
      <dgm:spPr/>
    </dgm:pt>
    <dgm:pt modelId="{7C3D48DD-4BA6-41C5-881D-A91321031DFA}" type="pres">
      <dgm:prSet presAssocID="{A4C80EE2-7B93-4B86-93F7-84664B279C1A}" presName="parentText" presStyleLbl="node1" presStyleIdx="2" presStyleCnt="4">
        <dgm:presLayoutVars>
          <dgm:chMax val="0"/>
          <dgm:bulletEnabled val="1"/>
        </dgm:presLayoutVars>
      </dgm:prSet>
      <dgm:spPr/>
    </dgm:pt>
    <dgm:pt modelId="{0630061F-DE9D-4CEC-9884-9FCF4A141040}" type="pres">
      <dgm:prSet presAssocID="{672CE2BE-1660-4578-B72C-BB7169505902}" presName="spacer" presStyleCnt="0"/>
      <dgm:spPr/>
    </dgm:pt>
    <dgm:pt modelId="{182F77A8-5D46-4103-96D0-3729C1092243}" type="pres">
      <dgm:prSet presAssocID="{9994C36E-BBE7-4935-B68A-59651F8F3AD8}" presName="parentText" presStyleLbl="node1" presStyleIdx="3" presStyleCnt="4">
        <dgm:presLayoutVars>
          <dgm:chMax val="0"/>
          <dgm:bulletEnabled val="1"/>
        </dgm:presLayoutVars>
      </dgm:prSet>
      <dgm:spPr/>
    </dgm:pt>
  </dgm:ptLst>
  <dgm:cxnLst>
    <dgm:cxn modelId="{78F85832-CE0D-4FC2-9607-0A6C692DC2D1}" srcId="{1016B525-7FF4-4E95-B5CB-3CE759A2D426}" destId="{A4C80EE2-7B93-4B86-93F7-84664B279C1A}" srcOrd="2" destOrd="0" parTransId="{2AF6A105-9D4F-443B-8AC7-323CAA2A638F}" sibTransId="{672CE2BE-1660-4578-B72C-BB7169505902}"/>
    <dgm:cxn modelId="{8AC75844-6148-4B0D-8B83-806F8F2AEF33}" type="presOf" srcId="{3A3C4440-5D94-484C-BA3F-5BF4E01BA4A7}" destId="{36F95500-6C82-4996-85C1-9996E955B048}" srcOrd="0" destOrd="0" presId="urn:microsoft.com/office/officeart/2005/8/layout/vList2"/>
    <dgm:cxn modelId="{8FF7C059-4C01-46F0-8911-187555517EE3}" type="presOf" srcId="{A4C80EE2-7B93-4B86-93F7-84664B279C1A}" destId="{7C3D48DD-4BA6-41C5-881D-A91321031DFA}" srcOrd="0" destOrd="0" presId="urn:microsoft.com/office/officeart/2005/8/layout/vList2"/>
    <dgm:cxn modelId="{1924C087-AE5F-4625-9333-51083E20474F}" srcId="{1016B525-7FF4-4E95-B5CB-3CE759A2D426}" destId="{3A3C4440-5D94-484C-BA3F-5BF4E01BA4A7}" srcOrd="0" destOrd="0" parTransId="{CAD30673-C27D-4910-93F1-39D810C21CE6}" sibTransId="{F990CE12-F234-4FD4-87A1-B1951E99F1B7}"/>
    <dgm:cxn modelId="{2738CE8A-5508-45FB-A70E-355F99D55F67}" type="presOf" srcId="{E4F15373-C251-4C3A-964B-5259697DA5B5}" destId="{8BAC1967-F7DA-446D-A7B9-70C5A09B5078}" srcOrd="0" destOrd="0" presId="urn:microsoft.com/office/officeart/2005/8/layout/vList2"/>
    <dgm:cxn modelId="{4C3CBFAD-D107-4265-8559-67670C65117D}" srcId="{1016B525-7FF4-4E95-B5CB-3CE759A2D426}" destId="{E4F15373-C251-4C3A-964B-5259697DA5B5}" srcOrd="1" destOrd="0" parTransId="{8E5B2365-BDA8-48FB-8F23-35F2EB798442}" sibTransId="{DD637C57-C2AD-4099-A829-21E471874024}"/>
    <dgm:cxn modelId="{8BF5BCDA-8A31-4FBC-8EE4-83EFFBB6BFE9}" type="presOf" srcId="{9994C36E-BBE7-4935-B68A-59651F8F3AD8}" destId="{182F77A8-5D46-4103-96D0-3729C1092243}" srcOrd="0" destOrd="0" presId="urn:microsoft.com/office/officeart/2005/8/layout/vList2"/>
    <dgm:cxn modelId="{7B2D7FF1-B719-4186-AF38-2B0577718519}" srcId="{1016B525-7FF4-4E95-B5CB-3CE759A2D426}" destId="{9994C36E-BBE7-4935-B68A-59651F8F3AD8}" srcOrd="3" destOrd="0" parTransId="{CC1AE915-5D3C-4FDB-A345-3451B1F51F3A}" sibTransId="{3238C8A2-0F4E-4E40-B2BF-FB2B216567BC}"/>
    <dgm:cxn modelId="{961A4CF9-AA13-4E14-A5CA-801DA8570879}" type="presOf" srcId="{1016B525-7FF4-4E95-B5CB-3CE759A2D426}" destId="{0C8CA452-6794-4836-8701-62288F13343B}" srcOrd="0" destOrd="0" presId="urn:microsoft.com/office/officeart/2005/8/layout/vList2"/>
    <dgm:cxn modelId="{94B5063E-567E-4375-8B9B-5835B1E9DC77}" type="presParOf" srcId="{0C8CA452-6794-4836-8701-62288F13343B}" destId="{36F95500-6C82-4996-85C1-9996E955B048}" srcOrd="0" destOrd="0" presId="urn:microsoft.com/office/officeart/2005/8/layout/vList2"/>
    <dgm:cxn modelId="{2029CB18-155F-4617-B6CC-AFC7764722E2}" type="presParOf" srcId="{0C8CA452-6794-4836-8701-62288F13343B}" destId="{93CD4452-EBC0-4F97-8731-551712C52DB9}" srcOrd="1" destOrd="0" presId="urn:microsoft.com/office/officeart/2005/8/layout/vList2"/>
    <dgm:cxn modelId="{F0AD7148-A308-454E-B8A7-329969E679D9}" type="presParOf" srcId="{0C8CA452-6794-4836-8701-62288F13343B}" destId="{8BAC1967-F7DA-446D-A7B9-70C5A09B5078}" srcOrd="2" destOrd="0" presId="urn:microsoft.com/office/officeart/2005/8/layout/vList2"/>
    <dgm:cxn modelId="{1ADBA3B2-2DB0-43E2-B561-3DAAF622ED23}" type="presParOf" srcId="{0C8CA452-6794-4836-8701-62288F13343B}" destId="{49BE7E9B-B6F1-40C3-89F8-570369629773}" srcOrd="3" destOrd="0" presId="urn:microsoft.com/office/officeart/2005/8/layout/vList2"/>
    <dgm:cxn modelId="{5061EC56-3DB8-4732-9CA5-B6DC43B03DC9}" type="presParOf" srcId="{0C8CA452-6794-4836-8701-62288F13343B}" destId="{7C3D48DD-4BA6-41C5-881D-A91321031DFA}" srcOrd="4" destOrd="0" presId="urn:microsoft.com/office/officeart/2005/8/layout/vList2"/>
    <dgm:cxn modelId="{5F5565C7-DB63-408A-8490-4CA90E2FB501}" type="presParOf" srcId="{0C8CA452-6794-4836-8701-62288F13343B}" destId="{0630061F-DE9D-4CEC-9884-9FCF4A141040}" srcOrd="5" destOrd="0" presId="urn:microsoft.com/office/officeart/2005/8/layout/vList2"/>
    <dgm:cxn modelId="{0BD9C586-5AE5-41C5-AA0A-2A24261F53CC}" type="presParOf" srcId="{0C8CA452-6794-4836-8701-62288F13343B}" destId="{182F77A8-5D46-4103-96D0-3729C109224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95500-6C82-4996-85C1-9996E955B048}">
      <dsp:nvSpPr>
        <dsp:cNvPr id="0" name=""/>
        <dsp:cNvSpPr/>
      </dsp:nvSpPr>
      <dsp:spPr>
        <a:xfrm>
          <a:off x="0" y="40849"/>
          <a:ext cx="3621129" cy="134072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What have we covered?</a:t>
          </a:r>
        </a:p>
      </dsp:txBody>
      <dsp:txXfrm>
        <a:off x="65449" y="106298"/>
        <a:ext cx="3490231" cy="1209826"/>
      </dsp:txXfrm>
    </dsp:sp>
    <dsp:sp modelId="{8BAC1967-F7DA-446D-A7B9-70C5A09B5078}">
      <dsp:nvSpPr>
        <dsp:cNvPr id="0" name=""/>
        <dsp:cNvSpPr/>
      </dsp:nvSpPr>
      <dsp:spPr>
        <a:xfrm>
          <a:off x="0" y="1450693"/>
          <a:ext cx="3621129" cy="1340724"/>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brief overview of AI-LLM based tools to use</a:t>
          </a:r>
        </a:p>
      </dsp:txBody>
      <dsp:txXfrm>
        <a:off x="65449" y="1516142"/>
        <a:ext cx="3490231" cy="1209826"/>
      </dsp:txXfrm>
    </dsp:sp>
    <dsp:sp modelId="{7C3D48DD-4BA6-41C5-881D-A91321031DFA}">
      <dsp:nvSpPr>
        <dsp:cNvPr id="0" name=""/>
        <dsp:cNvSpPr/>
      </dsp:nvSpPr>
      <dsp:spPr>
        <a:xfrm>
          <a:off x="0" y="2860537"/>
          <a:ext cx="3621129" cy="1340724"/>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analytic process from a problem-solving system, beginning to deployment</a:t>
          </a:r>
        </a:p>
      </dsp:txBody>
      <dsp:txXfrm>
        <a:off x="65449" y="2925986"/>
        <a:ext cx="3490231" cy="1209826"/>
      </dsp:txXfrm>
    </dsp:sp>
    <dsp:sp modelId="{182F77A8-5D46-4103-96D0-3729C1092243}">
      <dsp:nvSpPr>
        <dsp:cNvPr id="0" name=""/>
        <dsp:cNvSpPr/>
      </dsp:nvSpPr>
      <dsp:spPr>
        <a:xfrm>
          <a:off x="0" y="4270381"/>
          <a:ext cx="3621129" cy="1340724"/>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4 different applications</a:t>
          </a:r>
        </a:p>
      </dsp:txBody>
      <dsp:txXfrm>
        <a:off x="65449" y="4335830"/>
        <a:ext cx="3490231" cy="12098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7E650EE-0519-4667-997D-12524B047C87}" type="datetimeFigureOut">
              <a:rPr lang="en-US" smtClean="0"/>
              <a:t>11/7/2024</a:t>
            </a:fld>
            <a:endParaRPr 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853F72B7-82F6-4B0D-9CDC-08DFEEFDF515}" type="slidenum">
              <a:rPr lang="en-US" smtClean="0"/>
              <a:t>‹#›</a:t>
            </a:fld>
            <a:endParaRPr lang="en-US"/>
          </a:p>
        </p:txBody>
      </p:sp>
    </p:spTree>
    <p:extLst>
      <p:ext uri="{BB962C8B-B14F-4D97-AF65-F5344CB8AC3E}">
        <p14:creationId xmlns:p14="http://schemas.microsoft.com/office/powerpoint/2010/main" val="231361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F72B7-82F6-4B0D-9CDC-08DFEEFDF515}" type="slidenum">
              <a:rPr lang="en-US" smtClean="0"/>
              <a:t>1</a:t>
            </a:fld>
            <a:endParaRPr lang="en-US"/>
          </a:p>
        </p:txBody>
      </p:sp>
    </p:spTree>
    <p:extLst>
      <p:ext uri="{BB962C8B-B14F-4D97-AF65-F5344CB8AC3E}">
        <p14:creationId xmlns:p14="http://schemas.microsoft.com/office/powerpoint/2010/main" val="160276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1E22C-5316-D761-0A1A-3D2662C3AC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34C203-F5C1-CF87-E01F-E37AFC3F2B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109CF8-5EB8-6CD5-26E2-F7C49F71AA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501F6A-EEDE-CF73-81A2-AE3B8082CF63}"/>
              </a:ext>
            </a:extLst>
          </p:cNvPr>
          <p:cNvSpPr>
            <a:spLocks noGrp="1"/>
          </p:cNvSpPr>
          <p:nvPr>
            <p:ph type="sldNum" sz="quarter" idx="5"/>
          </p:nvPr>
        </p:nvSpPr>
        <p:spPr/>
        <p:txBody>
          <a:bodyPr/>
          <a:lstStyle/>
          <a:p>
            <a:fld id="{853F72B7-82F6-4B0D-9CDC-08DFEEFDF515}" type="slidenum">
              <a:rPr lang="en-US" smtClean="0"/>
              <a:t>11</a:t>
            </a:fld>
            <a:endParaRPr lang="en-US"/>
          </a:p>
        </p:txBody>
      </p:sp>
    </p:spTree>
    <p:extLst>
      <p:ext uri="{BB962C8B-B14F-4D97-AF65-F5344CB8AC3E}">
        <p14:creationId xmlns:p14="http://schemas.microsoft.com/office/powerpoint/2010/main" val="166852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FA457-42CE-657B-1036-BE293063B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E60B7E-0167-3657-411E-CF9ABE716C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964CE9-DEB1-42E2-87F9-A9E3970ED3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AD1171-4146-4A33-28A8-9069E62A2D83}"/>
              </a:ext>
            </a:extLst>
          </p:cNvPr>
          <p:cNvSpPr>
            <a:spLocks noGrp="1"/>
          </p:cNvSpPr>
          <p:nvPr>
            <p:ph type="sldNum" sz="quarter" idx="5"/>
          </p:nvPr>
        </p:nvSpPr>
        <p:spPr/>
        <p:txBody>
          <a:bodyPr/>
          <a:lstStyle/>
          <a:p>
            <a:fld id="{853F72B7-82F6-4B0D-9CDC-08DFEEFDF515}" type="slidenum">
              <a:rPr lang="en-US" smtClean="0"/>
              <a:t>12</a:t>
            </a:fld>
            <a:endParaRPr lang="en-US"/>
          </a:p>
        </p:txBody>
      </p:sp>
    </p:spTree>
    <p:extLst>
      <p:ext uri="{BB962C8B-B14F-4D97-AF65-F5344CB8AC3E}">
        <p14:creationId xmlns:p14="http://schemas.microsoft.com/office/powerpoint/2010/main" val="1807519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BB068-8A9C-C564-510E-FDD920755B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0CDF9C-50F8-10AB-17E7-C5268738AF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D134C2-6CC8-2482-4F07-7E5520038D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639B58-F2A3-1BB9-59E1-62527DA33A02}"/>
              </a:ext>
            </a:extLst>
          </p:cNvPr>
          <p:cNvSpPr>
            <a:spLocks noGrp="1"/>
          </p:cNvSpPr>
          <p:nvPr>
            <p:ph type="sldNum" sz="quarter" idx="5"/>
          </p:nvPr>
        </p:nvSpPr>
        <p:spPr/>
        <p:txBody>
          <a:bodyPr/>
          <a:lstStyle/>
          <a:p>
            <a:fld id="{853F72B7-82F6-4B0D-9CDC-08DFEEFDF515}" type="slidenum">
              <a:rPr lang="en-US" smtClean="0"/>
              <a:t>13</a:t>
            </a:fld>
            <a:endParaRPr lang="en-US"/>
          </a:p>
        </p:txBody>
      </p:sp>
    </p:spTree>
    <p:extLst>
      <p:ext uri="{BB962C8B-B14F-4D97-AF65-F5344CB8AC3E}">
        <p14:creationId xmlns:p14="http://schemas.microsoft.com/office/powerpoint/2010/main" val="2500521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F72B7-82F6-4B0D-9CDC-08DFEEFDF515}" type="slidenum">
              <a:rPr lang="en-US" smtClean="0"/>
              <a:t>14</a:t>
            </a:fld>
            <a:endParaRPr lang="en-US"/>
          </a:p>
        </p:txBody>
      </p:sp>
    </p:spTree>
    <p:extLst>
      <p:ext uri="{BB962C8B-B14F-4D97-AF65-F5344CB8AC3E}">
        <p14:creationId xmlns:p14="http://schemas.microsoft.com/office/powerpoint/2010/main" val="2194872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F72B7-82F6-4B0D-9CDC-08DFEEFDF515}" type="slidenum">
              <a:rPr lang="en-US" smtClean="0"/>
              <a:t>2</a:t>
            </a:fld>
            <a:endParaRPr lang="en-US"/>
          </a:p>
        </p:txBody>
      </p:sp>
    </p:spTree>
    <p:extLst>
      <p:ext uri="{BB962C8B-B14F-4D97-AF65-F5344CB8AC3E}">
        <p14:creationId xmlns:p14="http://schemas.microsoft.com/office/powerpoint/2010/main" val="180396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F72B7-82F6-4B0D-9CDC-08DFEEFDF515}" type="slidenum">
              <a:rPr lang="en-US" smtClean="0"/>
              <a:t>3</a:t>
            </a:fld>
            <a:endParaRPr lang="en-US"/>
          </a:p>
        </p:txBody>
      </p:sp>
    </p:spTree>
    <p:extLst>
      <p:ext uri="{BB962C8B-B14F-4D97-AF65-F5344CB8AC3E}">
        <p14:creationId xmlns:p14="http://schemas.microsoft.com/office/powerpoint/2010/main" val="3878362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F72B7-82F6-4B0D-9CDC-08DFEEFDF515}" type="slidenum">
              <a:rPr lang="en-US" smtClean="0"/>
              <a:t>4</a:t>
            </a:fld>
            <a:endParaRPr lang="en-US"/>
          </a:p>
        </p:txBody>
      </p:sp>
    </p:spTree>
    <p:extLst>
      <p:ext uri="{BB962C8B-B14F-4D97-AF65-F5344CB8AC3E}">
        <p14:creationId xmlns:p14="http://schemas.microsoft.com/office/powerpoint/2010/main" val="3509974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F72B7-82F6-4B0D-9CDC-08DFEEFDF515}" type="slidenum">
              <a:rPr lang="en-US" smtClean="0"/>
              <a:t>5</a:t>
            </a:fld>
            <a:endParaRPr lang="en-US"/>
          </a:p>
        </p:txBody>
      </p:sp>
    </p:spTree>
    <p:extLst>
      <p:ext uri="{BB962C8B-B14F-4D97-AF65-F5344CB8AC3E}">
        <p14:creationId xmlns:p14="http://schemas.microsoft.com/office/powerpoint/2010/main" val="1306596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D4721-1FE9-DD5A-2525-A0ED3DEC2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C3D2D-53BF-7D8A-A664-0E757398A0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B7410D-A8F6-21B8-24E7-7C1BBD6CD8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7D0AC9-B341-350C-A20A-F9AC7F844927}"/>
              </a:ext>
            </a:extLst>
          </p:cNvPr>
          <p:cNvSpPr>
            <a:spLocks noGrp="1"/>
          </p:cNvSpPr>
          <p:nvPr>
            <p:ph type="sldNum" sz="quarter" idx="5"/>
          </p:nvPr>
        </p:nvSpPr>
        <p:spPr/>
        <p:txBody>
          <a:bodyPr/>
          <a:lstStyle/>
          <a:p>
            <a:fld id="{853F72B7-82F6-4B0D-9CDC-08DFEEFDF515}" type="slidenum">
              <a:rPr lang="en-US" smtClean="0"/>
              <a:t>6</a:t>
            </a:fld>
            <a:endParaRPr lang="en-US"/>
          </a:p>
        </p:txBody>
      </p:sp>
    </p:spTree>
    <p:extLst>
      <p:ext uri="{BB962C8B-B14F-4D97-AF65-F5344CB8AC3E}">
        <p14:creationId xmlns:p14="http://schemas.microsoft.com/office/powerpoint/2010/main" val="4165281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63A8B-65BC-D976-352B-CC21803CE6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E07542-0E4E-B96E-BA02-11BD4A4E41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14EAFC-86C1-4F31-365C-0989E512A6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628500-A91C-572D-4DEA-AD275D00D2BE}"/>
              </a:ext>
            </a:extLst>
          </p:cNvPr>
          <p:cNvSpPr>
            <a:spLocks noGrp="1"/>
          </p:cNvSpPr>
          <p:nvPr>
            <p:ph type="sldNum" sz="quarter" idx="5"/>
          </p:nvPr>
        </p:nvSpPr>
        <p:spPr/>
        <p:txBody>
          <a:bodyPr/>
          <a:lstStyle/>
          <a:p>
            <a:fld id="{853F72B7-82F6-4B0D-9CDC-08DFEEFDF515}" type="slidenum">
              <a:rPr lang="en-US" smtClean="0"/>
              <a:t>7</a:t>
            </a:fld>
            <a:endParaRPr lang="en-US"/>
          </a:p>
        </p:txBody>
      </p:sp>
    </p:spTree>
    <p:extLst>
      <p:ext uri="{BB962C8B-B14F-4D97-AF65-F5344CB8AC3E}">
        <p14:creationId xmlns:p14="http://schemas.microsoft.com/office/powerpoint/2010/main" val="1416916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AE411-82C1-8062-F3C5-C11BE1A598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00E6D-115B-F75A-5211-72FC414D8F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4E0359-9371-7766-87B0-DC49F4CB29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36EB03-4F1E-356F-6C89-3CE12A33D64D}"/>
              </a:ext>
            </a:extLst>
          </p:cNvPr>
          <p:cNvSpPr>
            <a:spLocks noGrp="1"/>
          </p:cNvSpPr>
          <p:nvPr>
            <p:ph type="sldNum" sz="quarter" idx="5"/>
          </p:nvPr>
        </p:nvSpPr>
        <p:spPr/>
        <p:txBody>
          <a:bodyPr/>
          <a:lstStyle/>
          <a:p>
            <a:fld id="{853F72B7-82F6-4B0D-9CDC-08DFEEFDF515}" type="slidenum">
              <a:rPr lang="en-US" smtClean="0"/>
              <a:t>8</a:t>
            </a:fld>
            <a:endParaRPr lang="en-US"/>
          </a:p>
        </p:txBody>
      </p:sp>
    </p:spTree>
    <p:extLst>
      <p:ext uri="{BB962C8B-B14F-4D97-AF65-F5344CB8AC3E}">
        <p14:creationId xmlns:p14="http://schemas.microsoft.com/office/powerpoint/2010/main" val="326400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C1682-72E7-EA41-5246-FACF670EED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E2BF2A-292A-DC08-FA15-7E914D3BD4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A2E0AC-47F8-2FBC-04D6-BA8A55CCCB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BE8706-2C05-9D62-AE53-DDA82DDF6FCE}"/>
              </a:ext>
            </a:extLst>
          </p:cNvPr>
          <p:cNvSpPr>
            <a:spLocks noGrp="1"/>
          </p:cNvSpPr>
          <p:nvPr>
            <p:ph type="sldNum" sz="quarter" idx="5"/>
          </p:nvPr>
        </p:nvSpPr>
        <p:spPr/>
        <p:txBody>
          <a:bodyPr/>
          <a:lstStyle/>
          <a:p>
            <a:fld id="{853F72B7-82F6-4B0D-9CDC-08DFEEFDF515}" type="slidenum">
              <a:rPr lang="en-US" smtClean="0"/>
              <a:t>10</a:t>
            </a:fld>
            <a:endParaRPr lang="en-US"/>
          </a:p>
        </p:txBody>
      </p:sp>
    </p:spTree>
    <p:extLst>
      <p:ext uri="{BB962C8B-B14F-4D97-AF65-F5344CB8AC3E}">
        <p14:creationId xmlns:p14="http://schemas.microsoft.com/office/powerpoint/2010/main" val="296919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1.chatica.a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chatica.ai/" TargetMode="Externa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atgpt.com/" TargetMode="External"/><Relationship Id="rId7" Type="http://schemas.openxmlformats.org/officeDocument/2006/relationships/hyperlink" Target="https://x.a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opilot.microsoft.com/" TargetMode="External"/><Relationship Id="rId5" Type="http://schemas.openxmlformats.org/officeDocument/2006/relationships/hyperlink" Target="https://gemini.google.com/app" TargetMode="External"/><Relationship Id="rId4" Type="http://schemas.openxmlformats.org/officeDocument/2006/relationships/hyperlink" Target="https://www.anthropic.com/claud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193" y="990600"/>
            <a:ext cx="7772400" cy="1470025"/>
          </a:xfrm>
        </p:spPr>
        <p:txBody>
          <a:bodyPr anchor="t">
            <a:noAutofit/>
          </a:bodyPr>
          <a:lstStyle/>
          <a:p>
            <a:r>
              <a:rPr lang="en-US" sz="2600" b="1" dirty="0">
                <a:latin typeface="Cambria" panose="02040503050406030204" pitchFamily="18" charset="0"/>
              </a:rPr>
              <a:t>Unlocking Marketing Potential Through Applied Artificial Intelligence and Analytics</a:t>
            </a:r>
          </a:p>
        </p:txBody>
      </p:sp>
      <p:sp>
        <p:nvSpPr>
          <p:cNvPr id="3" name="Subtitle 2"/>
          <p:cNvSpPr>
            <a:spLocks noGrp="1"/>
          </p:cNvSpPr>
          <p:nvPr>
            <p:ph type="subTitle" idx="1"/>
          </p:nvPr>
        </p:nvSpPr>
        <p:spPr>
          <a:xfrm>
            <a:off x="952500" y="2390776"/>
            <a:ext cx="7239000" cy="1549400"/>
          </a:xfrm>
        </p:spPr>
        <p:txBody>
          <a:bodyPr>
            <a:noAutofit/>
          </a:bodyPr>
          <a:lstStyle/>
          <a:p>
            <a:r>
              <a:rPr lang="en-US" sz="2000" dirty="0">
                <a:solidFill>
                  <a:schemeClr val="tx1"/>
                </a:solidFill>
                <a:latin typeface="Cambria" panose="02040503050406030204" pitchFamily="18" charset="0"/>
              </a:rPr>
              <a:t>Justin B. Keeler, Wichita State University</a:t>
            </a:r>
          </a:p>
        </p:txBody>
      </p:sp>
      <p:sp>
        <p:nvSpPr>
          <p:cNvPr id="4" name="Subtitle 2"/>
          <p:cNvSpPr txBox="1">
            <a:spLocks/>
          </p:cNvSpPr>
          <p:nvPr/>
        </p:nvSpPr>
        <p:spPr>
          <a:xfrm>
            <a:off x="1066800" y="4191000"/>
            <a:ext cx="7239000" cy="21336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800" dirty="0">
                <a:solidFill>
                  <a:schemeClr val="tx1"/>
                </a:solidFill>
                <a:latin typeface="Cambria" panose="02040503050406030204" pitchFamily="18" charset="0"/>
              </a:rPr>
              <a:t>NXTUS/WSU Marketing and AI Workshop 2024</a:t>
            </a:r>
          </a:p>
          <a:p>
            <a:endParaRPr lang="en-US" sz="2600" dirty="0">
              <a:solidFill>
                <a:schemeClr val="tx1"/>
              </a:solidFill>
              <a:latin typeface="Cambria" panose="02040503050406030204" pitchFamily="18" charset="0"/>
            </a:endParaRPr>
          </a:p>
          <a:p>
            <a:r>
              <a:rPr lang="en-US" sz="2600" dirty="0">
                <a:solidFill>
                  <a:schemeClr val="tx1"/>
                </a:solidFill>
                <a:latin typeface="Cambria" panose="02040503050406030204" pitchFamily="18" charset="0"/>
              </a:rPr>
              <a:t>Woolsey Hall, Fidelity Bank Ballroom</a:t>
            </a:r>
          </a:p>
          <a:p>
            <a:r>
              <a:rPr lang="en-US" sz="2600" dirty="0">
                <a:solidFill>
                  <a:schemeClr val="tx1"/>
                </a:solidFill>
                <a:latin typeface="Cambria" panose="02040503050406030204" pitchFamily="18" charset="0"/>
              </a:rPr>
              <a:t>Wichita, KS</a:t>
            </a:r>
          </a:p>
          <a:p>
            <a:endParaRPr lang="en-US" sz="2600" dirty="0">
              <a:solidFill>
                <a:schemeClr val="tx1"/>
              </a:solidFill>
              <a:latin typeface="Cambria" panose="02040503050406030204" pitchFamily="18" charset="0"/>
            </a:endParaRPr>
          </a:p>
          <a:p>
            <a:r>
              <a:rPr lang="en-US" sz="2600" dirty="0">
                <a:solidFill>
                  <a:schemeClr val="tx1"/>
                </a:solidFill>
                <a:latin typeface="Cambria" panose="02040503050406030204" pitchFamily="18" charset="0"/>
              </a:rPr>
              <a:t>Thursday, November 7</a:t>
            </a:r>
            <a:r>
              <a:rPr lang="en-US" sz="2600" baseline="30000" dirty="0">
                <a:solidFill>
                  <a:schemeClr val="tx1"/>
                </a:solidFill>
                <a:latin typeface="Cambria" panose="02040503050406030204" pitchFamily="18" charset="0"/>
              </a:rPr>
              <a:t>th</a:t>
            </a:r>
            <a:r>
              <a:rPr lang="en-US" sz="2600" dirty="0">
                <a:solidFill>
                  <a:schemeClr val="tx1"/>
                </a:solidFill>
                <a:latin typeface="Cambria" panose="02040503050406030204" pitchFamily="18" charset="0"/>
              </a:rPr>
              <a:t>, 2024</a:t>
            </a:r>
          </a:p>
          <a:p>
            <a:endParaRPr lang="en-US" sz="2800" dirty="0">
              <a:solidFill>
                <a:schemeClr val="tx1"/>
              </a:solidFill>
              <a:latin typeface="Cambria" panose="02040503050406030204" pitchFamily="18" charset="0"/>
            </a:endParaRPr>
          </a:p>
        </p:txBody>
      </p:sp>
      <p:cxnSp>
        <p:nvCxnSpPr>
          <p:cNvPr id="8" name="Straight Connector 7"/>
          <p:cNvCxnSpPr/>
          <p:nvPr/>
        </p:nvCxnSpPr>
        <p:spPr>
          <a:xfrm>
            <a:off x="647700" y="2209800"/>
            <a:ext cx="78486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559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C8B5C-A7CF-0EC8-BECF-0B1C965C4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5BD10-42EC-D30E-E1AA-CD2E289EEB50}"/>
              </a:ext>
            </a:extLst>
          </p:cNvPr>
          <p:cNvSpPr>
            <a:spLocks noGrp="1"/>
          </p:cNvSpPr>
          <p:nvPr>
            <p:ph type="title"/>
          </p:nvPr>
        </p:nvSpPr>
        <p:spPr>
          <a:xfrm>
            <a:off x="628650" y="365125"/>
            <a:ext cx="7886700" cy="1325563"/>
          </a:xfrm>
        </p:spPr>
        <p:txBody>
          <a:bodyPr>
            <a:normAutofit/>
          </a:bodyPr>
          <a:lstStyle/>
          <a:p>
            <a:r>
              <a:rPr lang="en-US" dirty="0"/>
              <a:t>Mystery Company</a:t>
            </a:r>
            <a:endParaRPr dirty="0"/>
          </a:p>
        </p:txBody>
      </p:sp>
      <p:sp>
        <p:nvSpPr>
          <p:cNvPr id="6" name="TextBox 5">
            <a:extLst>
              <a:ext uri="{FF2B5EF4-FFF2-40B4-BE49-F238E27FC236}">
                <a16:creationId xmlns:a16="http://schemas.microsoft.com/office/drawing/2014/main" id="{2EC0571E-CBEE-8293-CC27-7DCB7A60C54F}"/>
              </a:ext>
            </a:extLst>
          </p:cNvPr>
          <p:cNvSpPr txBox="1"/>
          <p:nvPr/>
        </p:nvSpPr>
        <p:spPr>
          <a:xfrm>
            <a:off x="628650" y="2148028"/>
            <a:ext cx="78867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Please download &amp; upload the Example3-Data_mysterystore.csv file</a:t>
            </a:r>
          </a:p>
        </p:txBody>
      </p:sp>
      <p:pic>
        <p:nvPicPr>
          <p:cNvPr id="12" name="Picture 11">
            <a:extLst>
              <a:ext uri="{FF2B5EF4-FFF2-40B4-BE49-F238E27FC236}">
                <a16:creationId xmlns:a16="http://schemas.microsoft.com/office/drawing/2014/main" id="{D282F363-D753-CCE8-0227-34C42264CE04}"/>
              </a:ext>
            </a:extLst>
          </p:cNvPr>
          <p:cNvPicPr>
            <a:picLocks noChangeAspect="1"/>
          </p:cNvPicPr>
          <p:nvPr/>
        </p:nvPicPr>
        <p:blipFill>
          <a:blip r:embed="rId3"/>
          <a:stretch>
            <a:fillRect/>
          </a:stretch>
        </p:blipFill>
        <p:spPr>
          <a:xfrm>
            <a:off x="2318690" y="2974700"/>
            <a:ext cx="4506619" cy="3122085"/>
          </a:xfrm>
          <a:prstGeom prst="rect">
            <a:avLst/>
          </a:prstGeom>
        </p:spPr>
      </p:pic>
    </p:spTree>
    <p:extLst>
      <p:ext uri="{BB962C8B-B14F-4D97-AF65-F5344CB8AC3E}">
        <p14:creationId xmlns:p14="http://schemas.microsoft.com/office/powerpoint/2010/main" val="121318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0E858-F886-0192-B928-C778533172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1CE8F-F587-CAE7-8F36-C9407A21972B}"/>
              </a:ext>
            </a:extLst>
          </p:cNvPr>
          <p:cNvSpPr>
            <a:spLocks noGrp="1"/>
          </p:cNvSpPr>
          <p:nvPr>
            <p:ph type="title"/>
          </p:nvPr>
        </p:nvSpPr>
        <p:spPr>
          <a:xfrm>
            <a:off x="628650" y="365125"/>
            <a:ext cx="7886700" cy="1325563"/>
          </a:xfrm>
        </p:spPr>
        <p:txBody>
          <a:bodyPr>
            <a:normAutofit/>
          </a:bodyPr>
          <a:lstStyle/>
          <a:p>
            <a:r>
              <a:rPr lang="en-US" dirty="0"/>
              <a:t>Mystery Chatbot</a:t>
            </a:r>
            <a:endParaRPr dirty="0"/>
          </a:p>
        </p:txBody>
      </p:sp>
      <p:sp>
        <p:nvSpPr>
          <p:cNvPr id="6" name="TextBox 5">
            <a:extLst>
              <a:ext uri="{FF2B5EF4-FFF2-40B4-BE49-F238E27FC236}">
                <a16:creationId xmlns:a16="http://schemas.microsoft.com/office/drawing/2014/main" id="{E75458E3-6085-1CA1-3149-A2DE18BA6686}"/>
              </a:ext>
            </a:extLst>
          </p:cNvPr>
          <p:cNvSpPr txBox="1"/>
          <p:nvPr/>
        </p:nvSpPr>
        <p:spPr>
          <a:xfrm>
            <a:off x="628650" y="2148028"/>
            <a:ext cx="78867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Please download &amp; upload the Example4-Data_mysterychatbot.csv file</a:t>
            </a:r>
          </a:p>
        </p:txBody>
      </p:sp>
      <p:pic>
        <p:nvPicPr>
          <p:cNvPr id="7" name="Picture 6">
            <a:extLst>
              <a:ext uri="{FF2B5EF4-FFF2-40B4-BE49-F238E27FC236}">
                <a16:creationId xmlns:a16="http://schemas.microsoft.com/office/drawing/2014/main" id="{AF5362B5-9A57-AE4A-85CF-E5CF46873BED}"/>
              </a:ext>
            </a:extLst>
          </p:cNvPr>
          <p:cNvPicPr>
            <a:picLocks noChangeAspect="1"/>
          </p:cNvPicPr>
          <p:nvPr/>
        </p:nvPicPr>
        <p:blipFill>
          <a:blip r:embed="rId3"/>
          <a:stretch>
            <a:fillRect/>
          </a:stretch>
        </p:blipFill>
        <p:spPr>
          <a:xfrm>
            <a:off x="2318690" y="3000952"/>
            <a:ext cx="4506619" cy="3125211"/>
          </a:xfrm>
          <a:prstGeom prst="rect">
            <a:avLst/>
          </a:prstGeom>
        </p:spPr>
      </p:pic>
    </p:spTree>
    <p:extLst>
      <p:ext uri="{BB962C8B-B14F-4D97-AF65-F5344CB8AC3E}">
        <p14:creationId xmlns:p14="http://schemas.microsoft.com/office/powerpoint/2010/main" val="357524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A16EC-0A97-22A0-F3F2-5C91D2766D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3DE825-2021-2FAE-0D60-B8588C7B7865}"/>
              </a:ext>
            </a:extLst>
          </p:cNvPr>
          <p:cNvSpPr>
            <a:spLocks noGrp="1"/>
          </p:cNvSpPr>
          <p:nvPr>
            <p:ph type="title"/>
          </p:nvPr>
        </p:nvSpPr>
        <p:spPr>
          <a:xfrm>
            <a:off x="628650" y="365125"/>
            <a:ext cx="7886700" cy="1325563"/>
          </a:xfrm>
        </p:spPr>
        <p:txBody>
          <a:bodyPr>
            <a:normAutofit/>
          </a:bodyPr>
          <a:lstStyle/>
          <a:p>
            <a:r>
              <a:rPr lang="en-US" dirty="0"/>
              <a:t>Chatbot data origin</a:t>
            </a:r>
            <a:endParaRPr dirty="0"/>
          </a:p>
        </p:txBody>
      </p:sp>
      <p:sp>
        <p:nvSpPr>
          <p:cNvPr id="3" name="Content Placeholder 2">
            <a:extLst>
              <a:ext uri="{FF2B5EF4-FFF2-40B4-BE49-F238E27FC236}">
                <a16:creationId xmlns:a16="http://schemas.microsoft.com/office/drawing/2014/main" id="{279F6BCE-6CE1-5EF4-EC7D-E09B9E0655A5}"/>
              </a:ext>
            </a:extLst>
          </p:cNvPr>
          <p:cNvSpPr>
            <a:spLocks noGrp="1"/>
          </p:cNvSpPr>
          <p:nvPr>
            <p:ph idx="1"/>
          </p:nvPr>
        </p:nvSpPr>
        <p:spPr>
          <a:xfrm>
            <a:off x="628650" y="1825625"/>
            <a:ext cx="7886700" cy="4351338"/>
          </a:xfrm>
        </p:spPr>
        <p:txBody>
          <a:bodyPr>
            <a:normAutofit/>
          </a:bodyPr>
          <a:lstStyle/>
          <a:p>
            <a:pPr marL="0" indent="0">
              <a:lnSpc>
                <a:spcPct val="90000"/>
              </a:lnSpc>
              <a:buNone/>
            </a:pPr>
            <a:r>
              <a:rPr lang="en-US" sz="2200" dirty="0">
                <a:latin typeface="Arial" panose="020B0604020202020204" pitchFamily="34" charset="0"/>
                <a:cs typeface="Arial" panose="020B0604020202020204" pitchFamily="34" charset="0"/>
              </a:rPr>
              <a:t>I created the chatbot using flask-python, has .html, .</a:t>
            </a:r>
            <a:r>
              <a:rPr lang="en-US" sz="2200" dirty="0" err="1">
                <a:latin typeface="Arial" panose="020B0604020202020204" pitchFamily="34" charset="0"/>
                <a:cs typeface="Arial" panose="020B0604020202020204" pitchFamily="34" charset="0"/>
              </a:rPr>
              <a:t>css</a:t>
            </a:r>
            <a:r>
              <a:rPr lang="en-US" sz="2200" dirty="0">
                <a:latin typeface="Arial" panose="020B0604020202020204" pitchFamily="34" charset="0"/>
                <a:cs typeface="Arial" panose="020B0604020202020204" pitchFamily="34" charset="0"/>
              </a:rPr>
              <a:t>, and JavaScript running to cloud-based server. Check out other projects to understand more about how AI rules can be bent off the guard rails and designed for specific purposes.</a:t>
            </a:r>
          </a:p>
          <a:p>
            <a:pPr marL="0" indent="0">
              <a:lnSpc>
                <a:spcPct val="90000"/>
              </a:lnSpc>
              <a:buNone/>
            </a:pPr>
            <a:endParaRPr lang="en-US" sz="2800" dirty="0">
              <a:latin typeface="Arial" panose="020B0604020202020204" pitchFamily="34" charset="0"/>
              <a:cs typeface="Arial" panose="020B0604020202020204" pitchFamily="34" charset="0"/>
            </a:endParaRPr>
          </a:p>
          <a:p>
            <a:pPr marL="0" indent="0">
              <a:lnSpc>
                <a:spcPct val="90000"/>
              </a:lnSpc>
              <a:buNone/>
            </a:pPr>
            <a:r>
              <a:rPr lang="en-US" sz="2800" dirty="0">
                <a:latin typeface="Arial" panose="020B0604020202020204" pitchFamily="34" charset="0"/>
                <a:cs typeface="Arial" panose="020B0604020202020204" pitchFamily="34" charset="0"/>
              </a:rPr>
              <a:t>Web Application:</a:t>
            </a:r>
          </a:p>
          <a:p>
            <a:pPr marL="0" indent="0">
              <a:lnSpc>
                <a:spcPct val="90000"/>
              </a:lnSpc>
              <a:buNone/>
            </a:pPr>
            <a:r>
              <a:rPr lang="en-US" sz="2800" dirty="0">
                <a:latin typeface="Arial" panose="020B0604020202020204" pitchFamily="34" charset="0"/>
                <a:cs typeface="Arial" panose="020B0604020202020204" pitchFamily="34" charset="0"/>
                <a:hlinkClick r:id="rId3"/>
              </a:rPr>
              <a:t>https://az1.chatica.ai</a:t>
            </a:r>
            <a:r>
              <a:rPr lang="en-US" sz="2800" dirty="0">
                <a:latin typeface="Arial" panose="020B0604020202020204" pitchFamily="34" charset="0"/>
                <a:cs typeface="Arial" panose="020B0604020202020204" pitchFamily="34" charset="0"/>
              </a:rPr>
              <a:t> </a:t>
            </a:r>
          </a:p>
          <a:p>
            <a:pPr marL="0" indent="0">
              <a:lnSpc>
                <a:spcPct val="90000"/>
              </a:lnSpc>
              <a:buNone/>
            </a:pPr>
            <a:endParaRPr lang="en-US" sz="2800" dirty="0">
              <a:latin typeface="Arial" panose="020B0604020202020204" pitchFamily="34" charset="0"/>
              <a:cs typeface="Arial" panose="020B0604020202020204" pitchFamily="34" charset="0"/>
            </a:endParaRPr>
          </a:p>
          <a:p>
            <a:pPr marL="0" indent="0">
              <a:lnSpc>
                <a:spcPct val="90000"/>
              </a:lnSpc>
              <a:buNone/>
            </a:pPr>
            <a:r>
              <a:rPr lang="en-US" sz="2800" dirty="0">
                <a:latin typeface="Arial" panose="020B0604020202020204" pitchFamily="34" charset="0"/>
                <a:cs typeface="Arial" panose="020B0604020202020204" pitchFamily="34" charset="0"/>
              </a:rPr>
              <a:t>Website:</a:t>
            </a:r>
          </a:p>
          <a:p>
            <a:pPr marL="0" indent="0">
              <a:lnSpc>
                <a:spcPct val="90000"/>
              </a:lnSpc>
              <a:buNone/>
            </a:pPr>
            <a:r>
              <a:rPr lang="en-US" sz="2800" dirty="0">
                <a:latin typeface="Arial" panose="020B0604020202020204" pitchFamily="34" charset="0"/>
                <a:cs typeface="Arial" panose="020B0604020202020204" pitchFamily="34" charset="0"/>
                <a:hlinkClick r:id="rId4"/>
              </a:rPr>
              <a:t>https://chatica.ai</a:t>
            </a:r>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914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9FFF62-BBF3-59DC-6304-D250B77BDD44}"/>
            </a:ext>
          </a:extLst>
        </p:cNvPr>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66361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1A048783-EDA2-BF78-EDBF-851DD88AD488}"/>
              </a:ext>
            </a:extLst>
          </p:cNvPr>
          <p:cNvSpPr>
            <a:spLocks noGrp="1"/>
          </p:cNvSpPr>
          <p:nvPr>
            <p:ph type="title"/>
          </p:nvPr>
        </p:nvSpPr>
        <p:spPr>
          <a:xfrm>
            <a:off x="589788" y="841248"/>
            <a:ext cx="3847200" cy="5340097"/>
          </a:xfrm>
        </p:spPr>
        <p:txBody>
          <a:bodyPr anchor="ctr">
            <a:normAutofit/>
          </a:bodyPr>
          <a:lstStyle/>
          <a:p>
            <a:pPr algn="l"/>
            <a:r>
              <a:rPr lang="en-US" sz="4200">
                <a:solidFill>
                  <a:schemeClr val="bg1"/>
                </a:solidFill>
              </a:rPr>
              <a:t>Conclusion</a:t>
            </a:r>
          </a:p>
        </p:txBody>
      </p:sp>
      <p:graphicFrame>
        <p:nvGraphicFramePr>
          <p:cNvPr id="5" name="Content Placeholder 2">
            <a:extLst>
              <a:ext uri="{FF2B5EF4-FFF2-40B4-BE49-F238E27FC236}">
                <a16:creationId xmlns:a16="http://schemas.microsoft.com/office/drawing/2014/main" id="{B5F2C8A6-C669-4CAF-FE3A-1767542FA5FD}"/>
              </a:ext>
            </a:extLst>
          </p:cNvPr>
          <p:cNvGraphicFramePr>
            <a:graphicFrameLocks noGrp="1"/>
          </p:cNvGraphicFramePr>
          <p:nvPr>
            <p:ph idx="1"/>
            <p:extLst>
              <p:ext uri="{D42A27DB-BD31-4B8C-83A1-F6EECF244321}">
                <p14:modId xmlns:p14="http://schemas.microsoft.com/office/powerpoint/2010/main" val="1482781105"/>
              </p:ext>
            </p:extLst>
          </p:nvPr>
        </p:nvGraphicFramePr>
        <p:xfrm>
          <a:off x="4894221" y="529388"/>
          <a:ext cx="3621129" cy="5651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2519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dirty="0"/>
              <a:t>Thank you!</a:t>
            </a:r>
            <a:endParaRPr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540935" y="3113007"/>
            <a:ext cx="7886700" cy="4351338"/>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r>
              <a:rPr lang="en-US" b="1" dirty="0"/>
              <a:t>Questions?</a:t>
            </a:r>
          </a:p>
        </p:txBody>
      </p:sp>
      <p:sp>
        <p:nvSpPr>
          <p:cNvPr id="4" name="TextBox 3">
            <a:extLst>
              <a:ext uri="{FF2B5EF4-FFF2-40B4-BE49-F238E27FC236}">
                <a16:creationId xmlns:a16="http://schemas.microsoft.com/office/drawing/2014/main" id="{CC07BE48-CEA0-3835-4952-C5832669FCF0}"/>
              </a:ext>
            </a:extLst>
          </p:cNvPr>
          <p:cNvSpPr txBox="1"/>
          <p:nvPr/>
        </p:nvSpPr>
        <p:spPr>
          <a:xfrm>
            <a:off x="3231715" y="4395075"/>
            <a:ext cx="2680569" cy="369332"/>
          </a:xfrm>
          <a:prstGeom prst="rect">
            <a:avLst/>
          </a:prstGeom>
          <a:noFill/>
        </p:spPr>
        <p:txBody>
          <a:bodyPr wrap="square" rtlCol="0">
            <a:spAutoFit/>
          </a:bodyPr>
          <a:lstStyle/>
          <a:p>
            <a:r>
              <a:rPr lang="en-US" dirty="0"/>
              <a:t>justin.keeler@wichita.edu</a:t>
            </a:r>
          </a:p>
        </p:txBody>
      </p:sp>
      <p:pic>
        <p:nvPicPr>
          <p:cNvPr id="9" name="Picture 8" descr="A person wearing glasses and a suit&#10;&#10;Description automatically generated">
            <a:extLst>
              <a:ext uri="{FF2B5EF4-FFF2-40B4-BE49-F238E27FC236}">
                <a16:creationId xmlns:a16="http://schemas.microsoft.com/office/drawing/2014/main" id="{5B55D9FA-CF7E-F8EE-F95F-D0F9EEDE3113}"/>
              </a:ext>
            </a:extLst>
          </p:cNvPr>
          <p:cNvPicPr>
            <a:picLocks noChangeAspect="1"/>
          </p:cNvPicPr>
          <p:nvPr/>
        </p:nvPicPr>
        <p:blipFill>
          <a:blip r:embed="rId3"/>
          <a:stretch>
            <a:fillRect/>
          </a:stretch>
        </p:blipFill>
        <p:spPr>
          <a:xfrm>
            <a:off x="3408438" y="1949445"/>
            <a:ext cx="2327124" cy="2327124"/>
          </a:xfrm>
          <a:prstGeom prst="rect">
            <a:avLst/>
          </a:prstGeom>
        </p:spPr>
      </p:pic>
    </p:spTree>
    <p:extLst>
      <p:ext uri="{BB962C8B-B14F-4D97-AF65-F5344CB8AC3E}">
        <p14:creationId xmlns:p14="http://schemas.microsoft.com/office/powerpoint/2010/main" val="265031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dirty="0">
                <a:solidFill>
                  <a:srgbClr val="FFFFFF"/>
                </a:solidFill>
              </a:rPr>
              <a:t>Think About It!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0"/>
            <a:ext cx="5293394" cy="6663847"/>
          </a:xfrm>
        </p:spPr>
        <p:txBody>
          <a:bodyPr anchor="ctr">
            <a:normAutofit lnSpcReduction="10000"/>
          </a:bodyPr>
          <a:lstStyle/>
          <a:p>
            <a:pPr marL="0" indent="0" algn="ctr">
              <a:lnSpc>
                <a:spcPct val="90000"/>
              </a:lnSpc>
              <a:buNone/>
            </a:pPr>
            <a:r>
              <a:rPr lang="en-US" sz="2000" dirty="0">
                <a:latin typeface="Arial" panose="020B0604020202020204" pitchFamily="34" charset="0"/>
                <a:cs typeface="Arial" panose="020B0604020202020204" pitchFamily="34" charset="0"/>
              </a:rPr>
              <a:t>Imagine a marketing team… There is a push for more decisions to be analytics-based. Does this align with the team’s values and creativity? How might relying on AI impact customer trust, innovation, and the team’s sense of purpose?</a:t>
            </a:r>
          </a:p>
          <a:p>
            <a:pPr marL="0" indent="0">
              <a:lnSpc>
                <a:spcPct val="90000"/>
              </a:lnSpc>
              <a:buNone/>
            </a:pPr>
            <a:endParaRPr lang="en-US" sz="2200" b="1" dirty="0">
              <a:latin typeface="Arial" panose="020B0604020202020204" pitchFamily="34" charset="0"/>
              <a:cs typeface="Arial" panose="020B0604020202020204" pitchFamily="34" charset="0"/>
            </a:endParaRPr>
          </a:p>
          <a:p>
            <a:pPr marL="0" indent="0">
              <a:lnSpc>
                <a:spcPct val="90000"/>
              </a:lnSpc>
              <a:buNone/>
            </a:pPr>
            <a:r>
              <a:rPr lang="en-US" sz="2200" b="1" dirty="0">
                <a:latin typeface="Arial" panose="020B0604020202020204" pitchFamily="34" charset="0"/>
                <a:cs typeface="Arial" panose="020B0604020202020204" pitchFamily="34" charset="0"/>
              </a:rPr>
              <a:t>Data-Driven Decisions vs. Creativity</a:t>
            </a:r>
            <a:r>
              <a:rPr lang="en-US" sz="2200" dirty="0">
                <a:latin typeface="Arial" panose="020B0604020202020204" pitchFamily="34" charset="0"/>
                <a:cs typeface="Arial" panose="020B0604020202020204" pitchFamily="34" charset="0"/>
              </a:rPr>
              <a:t>: </a:t>
            </a:r>
          </a:p>
          <a:p>
            <a:pPr marL="0" indent="0">
              <a:lnSpc>
                <a:spcPct val="90000"/>
              </a:lnSpc>
              <a:buNone/>
            </a:pPr>
            <a:r>
              <a:rPr lang="en-US" sz="1600" dirty="0">
                <a:latin typeface="Arial" panose="020B0604020202020204" pitchFamily="34" charset="0"/>
                <a:cs typeface="Arial" panose="020B0604020202020204" pitchFamily="34" charset="0"/>
              </a:rPr>
              <a:t>What happens when analytics and AI-driven insights dominate the decision-making process? For some, data might streamline strategies and optimize outcomes, but could it also stifle creativity and intuition? How can marketers balance data with the human touch that resonates with customers?</a:t>
            </a:r>
            <a:endParaRPr lang="en-US" sz="1400" b="1" dirty="0">
              <a:latin typeface="Arial" panose="020B0604020202020204" pitchFamily="34" charset="0"/>
              <a:cs typeface="Arial" panose="020B0604020202020204" pitchFamily="34" charset="0"/>
            </a:endParaRPr>
          </a:p>
          <a:p>
            <a:pPr marL="0" indent="0">
              <a:lnSpc>
                <a:spcPct val="90000"/>
              </a:lnSpc>
              <a:buNone/>
            </a:pPr>
            <a:r>
              <a:rPr lang="en-US" sz="2200" b="1" dirty="0">
                <a:latin typeface="Arial" panose="020B0604020202020204" pitchFamily="34" charset="0"/>
                <a:cs typeface="Arial" panose="020B0604020202020204" pitchFamily="34" charset="0"/>
              </a:rPr>
              <a:t>Efficiency Over Empathy: </a:t>
            </a:r>
          </a:p>
          <a:p>
            <a:pPr marL="0" indent="0">
              <a:lnSpc>
                <a:spcPct val="90000"/>
              </a:lnSpc>
              <a:buNone/>
            </a:pPr>
            <a:r>
              <a:rPr lang="en-US" sz="1600" dirty="0">
                <a:latin typeface="Arial" panose="020B0604020202020204" pitchFamily="34" charset="0"/>
                <a:cs typeface="Arial" panose="020B0604020202020204" pitchFamily="34" charset="0"/>
              </a:rPr>
              <a:t>AI can help marketers reach people with remarkable precision, but could this efficiency come at the expense of genuine human connection? When campaigns are optimized purely for clicks and conversions, how do companies ensure they’re still connecting with customers on a personal level?</a:t>
            </a:r>
            <a:endParaRPr lang="en-US" sz="1400" b="1" dirty="0">
              <a:latin typeface="Arial" panose="020B0604020202020204" pitchFamily="34" charset="0"/>
              <a:cs typeface="Arial" panose="020B0604020202020204" pitchFamily="34" charset="0"/>
            </a:endParaRPr>
          </a:p>
          <a:p>
            <a:pPr marL="0" indent="0">
              <a:lnSpc>
                <a:spcPct val="90000"/>
              </a:lnSpc>
              <a:buNone/>
            </a:pPr>
            <a:r>
              <a:rPr lang="en-US" sz="2200" b="1" dirty="0">
                <a:latin typeface="Arial" panose="020B0604020202020204" pitchFamily="34" charset="0"/>
                <a:cs typeface="Arial" panose="020B0604020202020204" pitchFamily="34" charset="0"/>
              </a:rPr>
              <a:t>Trust in AI Insights</a:t>
            </a:r>
            <a:r>
              <a:rPr lang="en-US" sz="2200" dirty="0">
                <a:latin typeface="Arial" panose="020B0604020202020204" pitchFamily="34" charset="0"/>
                <a:cs typeface="Arial" panose="020B0604020202020204" pitchFamily="34" charset="0"/>
              </a:rPr>
              <a:t>: </a:t>
            </a:r>
          </a:p>
          <a:p>
            <a:pPr marL="0" indent="0">
              <a:lnSpc>
                <a:spcPct val="90000"/>
              </a:lnSpc>
              <a:buNone/>
            </a:pPr>
            <a:r>
              <a:rPr lang="en-US" sz="1600" dirty="0">
                <a:latin typeface="Arial" panose="020B0604020202020204" pitchFamily="34" charset="0"/>
                <a:cs typeface="Arial" panose="020B0604020202020204" pitchFamily="34" charset="0"/>
              </a:rPr>
              <a:t>AI and analytics can predict trends and customer behaviors, but do teams fully understand these predictions? How might blind reliance on AI affect a brand’s authenticity and transparency? What’s the impact if customers feel they’re being “targeted” rather than “understood”?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dirty="0"/>
              <a:t>Where we are going…</a:t>
            </a:r>
            <a:endParaRPr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fontScale="92500" lnSpcReduction="10000"/>
          </a:bodyPr>
          <a:lstStyle/>
          <a:p>
            <a:pPr>
              <a:lnSpc>
                <a:spcPct val="90000"/>
              </a:lnSpc>
            </a:pPr>
            <a:r>
              <a:rPr lang="en-US" sz="2400" dirty="0">
                <a:latin typeface="Arial" panose="020B0604020202020204" pitchFamily="34" charset="0"/>
                <a:cs typeface="Arial" panose="020B0604020202020204" pitchFamily="34" charset="0"/>
              </a:rPr>
              <a:t>Brief Overview of LLM AI Tools</a:t>
            </a:r>
          </a:p>
          <a:p>
            <a:pPr>
              <a:lnSpc>
                <a:spcPct val="90000"/>
              </a:lnSpc>
            </a:pPr>
            <a:r>
              <a:rPr lang="en-US" sz="2400" dirty="0">
                <a:latin typeface="Arial" panose="020B0604020202020204" pitchFamily="34" charset="0"/>
                <a:cs typeface="Arial" panose="020B0604020202020204" pitchFamily="34" charset="0"/>
              </a:rPr>
              <a:t>Analytics Life Cycle from 30,000 Feet</a:t>
            </a:r>
          </a:p>
          <a:p>
            <a:pPr>
              <a:lnSpc>
                <a:spcPct val="90000"/>
              </a:lnSpc>
            </a:pPr>
            <a:r>
              <a:rPr lang="en-US" sz="2400" dirty="0">
                <a:latin typeface="Arial" panose="020B0604020202020204" pitchFamily="34" charset="0"/>
                <a:cs typeface="Arial" panose="020B0604020202020204" pitchFamily="34" charset="0"/>
              </a:rPr>
              <a:t>Dive into data under the sea</a:t>
            </a:r>
          </a:p>
          <a:p>
            <a:pPr marL="0" indent="0">
              <a:lnSpc>
                <a:spcPct val="90000"/>
              </a:lnSpc>
              <a:buNone/>
            </a:pPr>
            <a:endParaRPr lang="en-US" sz="2400" dirty="0">
              <a:latin typeface="Arial" panose="020B0604020202020204" pitchFamily="34" charset="0"/>
              <a:cs typeface="Arial" panose="020B0604020202020204" pitchFamily="34" charset="0"/>
            </a:endParaRPr>
          </a:p>
          <a:p>
            <a:pPr marL="0" indent="0">
              <a:lnSpc>
                <a:spcPct val="90000"/>
              </a:lnSpc>
              <a:buNone/>
            </a:pPr>
            <a:r>
              <a:rPr lang="en-US" sz="2400" dirty="0">
                <a:latin typeface="Arial" panose="020B0604020202020204" pitchFamily="34" charset="0"/>
                <a:cs typeface="Arial" panose="020B0604020202020204" pitchFamily="34" charset="0"/>
              </a:rPr>
              <a:t>Take a break </a:t>
            </a:r>
          </a:p>
          <a:p>
            <a:pPr marL="0" indent="0">
              <a:lnSpc>
                <a:spcPct val="90000"/>
              </a:lnSpc>
              <a:buNone/>
            </a:pPr>
            <a:endParaRPr lang="en-US" sz="2400" dirty="0">
              <a:latin typeface="Arial" panose="020B0604020202020204" pitchFamily="34" charset="0"/>
              <a:cs typeface="Arial" panose="020B0604020202020204" pitchFamily="34" charset="0"/>
            </a:endParaRPr>
          </a:p>
          <a:p>
            <a:pPr>
              <a:lnSpc>
                <a:spcPct val="90000"/>
              </a:lnSpc>
            </a:pPr>
            <a:r>
              <a:rPr lang="en-US" sz="2400" dirty="0">
                <a:latin typeface="Arial" panose="020B0604020202020204" pitchFamily="34" charset="0"/>
                <a:cs typeface="Arial" panose="020B0604020202020204" pitchFamily="34" charset="0"/>
              </a:rPr>
              <a:t>Case Study where identity has been masked</a:t>
            </a:r>
          </a:p>
          <a:p>
            <a:pPr>
              <a:lnSpc>
                <a:spcPct val="90000"/>
              </a:lnSpc>
            </a:pPr>
            <a:r>
              <a:rPr lang="en-US" sz="2400" dirty="0">
                <a:latin typeface="Arial" panose="020B0604020202020204" pitchFamily="34" charset="0"/>
                <a:cs typeface="Arial" panose="020B0604020202020204" pitchFamily="34" charset="0"/>
              </a:rPr>
              <a:t>Mystery company analysis, will you be able to identify them?</a:t>
            </a:r>
          </a:p>
          <a:p>
            <a:pPr>
              <a:lnSpc>
                <a:spcPct val="90000"/>
              </a:lnSpc>
            </a:pPr>
            <a:r>
              <a:rPr lang="en-US" sz="2400" dirty="0">
                <a:latin typeface="Arial" panose="020B0604020202020204" pitchFamily="34" charset="0"/>
                <a:cs typeface="Arial" panose="020B0604020202020204" pitchFamily="34" charset="0"/>
              </a:rPr>
              <a:t>Behind the scenes data from Chatbots, what you typically do not see.</a:t>
            </a:r>
          </a:p>
          <a:p>
            <a:pPr>
              <a:lnSpc>
                <a:spcPct val="90000"/>
              </a:lnSpc>
            </a:pPr>
            <a:endParaRPr lang="en-US" sz="2400" dirty="0">
              <a:latin typeface="Arial" panose="020B0604020202020204" pitchFamily="34" charset="0"/>
              <a:cs typeface="Arial" panose="020B0604020202020204" pitchFamily="34" charset="0"/>
            </a:endParaRPr>
          </a:p>
          <a:p>
            <a:pPr marL="0" indent="0">
              <a:lnSpc>
                <a:spcPct val="90000"/>
              </a:lnSpc>
              <a:buNone/>
            </a:pPr>
            <a:r>
              <a:rPr lang="en-US" sz="2400" dirty="0">
                <a:latin typeface="Arial" panose="020B0604020202020204" pitchFamily="34" charset="0"/>
                <a:cs typeface="Arial" panose="020B0604020202020204" pitchFamily="34" charset="0"/>
              </a:rPr>
              <a:t>Adjourn</a:t>
            </a:r>
          </a:p>
          <a:p>
            <a:pPr>
              <a:lnSpc>
                <a:spcPct val="90000"/>
              </a:lnSpc>
              <a:buFont typeface="+mj-lt"/>
              <a:buAutoNum type="arabicPeriod"/>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dirty="0"/>
              <a:t>LLM Tools</a:t>
            </a:r>
            <a:endParaRPr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r>
              <a:rPr lang="en-US" sz="2600" dirty="0">
                <a:latin typeface="Arial" panose="020B0604020202020204" pitchFamily="34" charset="0"/>
                <a:cs typeface="Arial" panose="020B0604020202020204" pitchFamily="34" charset="0"/>
              </a:rPr>
              <a:t>OpenAI’s ChatGPT (</a:t>
            </a:r>
            <a:r>
              <a:rPr lang="en-US" sz="2600" dirty="0">
                <a:latin typeface="Arial" panose="020B0604020202020204" pitchFamily="34" charset="0"/>
                <a:cs typeface="Arial" panose="020B0604020202020204" pitchFamily="34" charset="0"/>
                <a:hlinkClick r:id="rId3"/>
              </a:rPr>
              <a:t>https://chatgpt.com/</a:t>
            </a:r>
            <a:r>
              <a:rPr lang="en-US" sz="2600" dirty="0">
                <a:latin typeface="Arial" panose="020B0604020202020204" pitchFamily="34" charset="0"/>
                <a:cs typeface="Arial" panose="020B0604020202020204" pitchFamily="34" charset="0"/>
              </a:rPr>
              <a:t>)</a:t>
            </a:r>
          </a:p>
          <a:p>
            <a:r>
              <a:rPr lang="en-US" sz="2600" dirty="0" err="1">
                <a:latin typeface="Arial" panose="020B0604020202020204" pitchFamily="34" charset="0"/>
                <a:cs typeface="Arial" panose="020B0604020202020204" pitchFamily="34" charset="0"/>
              </a:rPr>
              <a:t>Anthropic’s</a:t>
            </a:r>
            <a:r>
              <a:rPr lang="en-US" sz="2600" dirty="0">
                <a:latin typeface="Arial" panose="020B0604020202020204" pitchFamily="34" charset="0"/>
                <a:cs typeface="Arial" panose="020B0604020202020204" pitchFamily="34" charset="0"/>
              </a:rPr>
              <a:t> Claude 3.5 (</a:t>
            </a:r>
            <a:r>
              <a:rPr lang="en-US" sz="2600" dirty="0">
                <a:latin typeface="Arial" panose="020B0604020202020204" pitchFamily="34" charset="0"/>
                <a:cs typeface="Arial" panose="020B0604020202020204" pitchFamily="34" charset="0"/>
                <a:hlinkClick r:id="rId4"/>
              </a:rPr>
              <a:t>https://www.anthropic.com/claude</a:t>
            </a:r>
            <a:r>
              <a:rPr lang="en-US" sz="2600" dirty="0">
                <a:latin typeface="Arial" panose="020B0604020202020204" pitchFamily="34" charset="0"/>
                <a:cs typeface="Arial" panose="020B0604020202020204" pitchFamily="34" charset="0"/>
              </a:rPr>
              <a:t>)</a:t>
            </a:r>
          </a:p>
          <a:p>
            <a:r>
              <a:rPr lang="en-US" sz="2600" dirty="0">
                <a:latin typeface="Arial" panose="020B0604020202020204" pitchFamily="34" charset="0"/>
                <a:cs typeface="Arial" panose="020B0604020202020204" pitchFamily="34" charset="0"/>
              </a:rPr>
              <a:t>Google’s Gemini (</a:t>
            </a:r>
            <a:r>
              <a:rPr lang="en-US" sz="2600" dirty="0">
                <a:latin typeface="Arial" panose="020B0604020202020204" pitchFamily="34" charset="0"/>
                <a:cs typeface="Arial" panose="020B0604020202020204" pitchFamily="34" charset="0"/>
                <a:hlinkClick r:id="rId5"/>
              </a:rPr>
              <a:t>https://gemini.google.com/app</a:t>
            </a:r>
            <a:r>
              <a:rPr lang="en-US" sz="2600" dirty="0">
                <a:latin typeface="Arial" panose="020B0604020202020204" pitchFamily="34" charset="0"/>
                <a:cs typeface="Arial" panose="020B0604020202020204" pitchFamily="34" charset="0"/>
              </a:rPr>
              <a:t>)</a:t>
            </a:r>
          </a:p>
          <a:p>
            <a:r>
              <a:rPr lang="en-US" sz="2600" dirty="0">
                <a:latin typeface="Arial" panose="020B0604020202020204" pitchFamily="34" charset="0"/>
                <a:cs typeface="Arial" panose="020B0604020202020204" pitchFamily="34" charset="0"/>
              </a:rPr>
              <a:t>Microsoft’s Copilot (</a:t>
            </a:r>
            <a:r>
              <a:rPr lang="en-US" sz="2600" dirty="0">
                <a:latin typeface="Arial" panose="020B0604020202020204" pitchFamily="34" charset="0"/>
                <a:cs typeface="Arial" panose="020B0604020202020204" pitchFamily="34" charset="0"/>
                <a:hlinkClick r:id="rId6"/>
              </a:rPr>
              <a:t>https://copilot.microsoft.com/</a:t>
            </a:r>
            <a:r>
              <a:rPr lang="en-US" sz="2600" dirty="0">
                <a:latin typeface="Arial" panose="020B0604020202020204" pitchFamily="34" charset="0"/>
                <a:cs typeface="Arial" panose="020B0604020202020204" pitchFamily="34" charset="0"/>
              </a:rPr>
              <a:t>) </a:t>
            </a:r>
          </a:p>
          <a:p>
            <a:r>
              <a:rPr lang="en-US" sz="2600" dirty="0">
                <a:latin typeface="Arial" panose="020B0604020202020204" pitchFamily="34" charset="0"/>
                <a:cs typeface="Arial" panose="020B0604020202020204" pitchFamily="34" charset="0"/>
              </a:rPr>
              <a:t>X’s Grok-2 (</a:t>
            </a:r>
            <a:r>
              <a:rPr lang="en-US" sz="2600" dirty="0">
                <a:latin typeface="Arial" panose="020B0604020202020204" pitchFamily="34" charset="0"/>
                <a:cs typeface="Arial" panose="020B0604020202020204" pitchFamily="34" charset="0"/>
                <a:hlinkClick r:id="rId7"/>
              </a:rPr>
              <a:t>https://x.ai/</a:t>
            </a:r>
            <a:r>
              <a:rPr lang="en-US" sz="2600" dirty="0">
                <a:latin typeface="Arial" panose="020B0604020202020204" pitchFamily="34" charset="0"/>
                <a:cs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dirty="0"/>
              <a:t>Analytical Way to Thinking, p1</a:t>
            </a:r>
            <a:endParaRPr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a:lnSpc>
                <a:spcPct val="90000"/>
              </a:lnSpc>
              <a:buFont typeface="+mj-lt"/>
              <a:buAutoNum type="arabicPeriod"/>
            </a:pPr>
            <a:r>
              <a:rPr lang="en-US" sz="1800" b="1" dirty="0">
                <a:latin typeface="Arial" panose="020B0604020202020204" pitchFamily="34" charset="0"/>
                <a:cs typeface="Arial" panose="020B0604020202020204" pitchFamily="34" charset="0"/>
              </a:rPr>
              <a:t>Business Problem Identification</a:t>
            </a:r>
            <a:r>
              <a:rPr lang="en-US" sz="1800" dirty="0">
                <a:latin typeface="Arial" panose="020B0604020202020204" pitchFamily="34" charset="0"/>
                <a:cs typeface="Arial" panose="020B0604020202020204" pitchFamily="34" charset="0"/>
              </a:rPr>
              <a:t>: Define the purpose of the analysis. Are you testing a specific hypothesis or allowing data to reveal emerging patterns? This stage aligns the analysis with business goals and sets clear objectives.</a:t>
            </a:r>
          </a:p>
          <a:p>
            <a:pPr>
              <a:lnSpc>
                <a:spcPct val="90000"/>
              </a:lnSpc>
              <a:buFont typeface="+mj-lt"/>
              <a:buAutoNum type="arabicPeriod"/>
            </a:pPr>
            <a:r>
              <a:rPr lang="en-US" sz="1800" b="1" dirty="0">
                <a:latin typeface="Arial" panose="020B0604020202020204" pitchFamily="34" charset="0"/>
                <a:cs typeface="Arial" panose="020B0604020202020204" pitchFamily="34" charset="0"/>
              </a:rPr>
              <a:t>Data Collection &amp; Integration</a:t>
            </a:r>
            <a:r>
              <a:rPr lang="en-US" sz="1800" dirty="0">
                <a:latin typeface="Arial" panose="020B0604020202020204" pitchFamily="34" charset="0"/>
                <a:cs typeface="Arial" panose="020B0604020202020204" pitchFamily="34" charset="0"/>
              </a:rPr>
              <a:t>: Gather relevant data from various sources, ensuring that it aligns with the business problem. Integration combines disparate data sources into a cohesive dataset for analysis.</a:t>
            </a:r>
          </a:p>
          <a:p>
            <a:pPr>
              <a:lnSpc>
                <a:spcPct val="90000"/>
              </a:lnSpc>
              <a:buFont typeface="+mj-lt"/>
              <a:buAutoNum type="arabicPeriod"/>
            </a:pPr>
            <a:r>
              <a:rPr lang="en-US" sz="1800" b="1" dirty="0">
                <a:latin typeface="Arial" panose="020B0604020202020204" pitchFamily="34" charset="0"/>
                <a:cs typeface="Arial" panose="020B0604020202020204" pitchFamily="34" charset="0"/>
              </a:rPr>
              <a:t>Data Cleaning &amp; Preparation</a:t>
            </a:r>
            <a:r>
              <a:rPr lang="en-US" sz="1800" dirty="0">
                <a:latin typeface="Arial" panose="020B0604020202020204" pitchFamily="34" charset="0"/>
                <a:cs typeface="Arial" panose="020B0604020202020204" pitchFamily="34" charset="0"/>
              </a:rPr>
              <a:t>: Prepare data for analysis by handling missing values, removing duplicates, normalizing formats, and addressing inconsistencies. This step ensures data quality and reliability.</a:t>
            </a:r>
          </a:p>
          <a:p>
            <a:pPr>
              <a:lnSpc>
                <a:spcPct val="90000"/>
              </a:lnSpc>
              <a:buFont typeface="+mj-lt"/>
              <a:buAutoNum type="arabicPeriod"/>
            </a:pPr>
            <a:r>
              <a:rPr lang="en-US" sz="1800" b="1" dirty="0">
                <a:latin typeface="Arial" panose="020B0604020202020204" pitchFamily="34" charset="0"/>
                <a:cs typeface="Arial" panose="020B0604020202020204" pitchFamily="34" charset="0"/>
              </a:rPr>
              <a:t>Model Selection</a:t>
            </a:r>
            <a:r>
              <a:rPr lang="en-US" sz="1800" dirty="0">
                <a:latin typeface="Arial" panose="020B0604020202020204" pitchFamily="34" charset="0"/>
                <a:cs typeface="Arial" panose="020B0604020202020204" pitchFamily="34" charset="0"/>
              </a:rPr>
              <a:t>: Choose an appropriate model or algorithm based on the analysis goal (e.g., classification, prediction, clustering). Model selection depends on factors like data type, volume, and desired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B8B194-207E-655E-6F3D-2BF1EDB06CA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4E93B5-DF4E-46C8-F079-B7032044F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8330D3D-3AB1-AE4E-5951-7DD5A26FE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06F260-8D92-B70D-B1CB-2A380BECB285}"/>
              </a:ext>
            </a:extLst>
          </p:cNvPr>
          <p:cNvSpPr>
            <a:spLocks noGrp="1"/>
          </p:cNvSpPr>
          <p:nvPr>
            <p:ph type="title"/>
          </p:nvPr>
        </p:nvSpPr>
        <p:spPr>
          <a:xfrm>
            <a:off x="628650" y="365125"/>
            <a:ext cx="7886700" cy="1325563"/>
          </a:xfrm>
        </p:spPr>
        <p:txBody>
          <a:bodyPr>
            <a:normAutofit/>
          </a:bodyPr>
          <a:lstStyle/>
          <a:p>
            <a:r>
              <a:rPr lang="en-US" dirty="0"/>
              <a:t>Analytical Way to Thinking, p2</a:t>
            </a:r>
            <a:endParaRPr dirty="0"/>
          </a:p>
        </p:txBody>
      </p:sp>
      <p:sp>
        <p:nvSpPr>
          <p:cNvPr id="12" name="Arc 11">
            <a:extLst>
              <a:ext uri="{FF2B5EF4-FFF2-40B4-BE49-F238E27FC236}">
                <a16:creationId xmlns:a16="http://schemas.microsoft.com/office/drawing/2014/main" id="{E5A4F3C1-AFDC-079D-D12D-18E2503B9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0EF77D-B32E-DDD7-898E-AADA582BD5E1}"/>
              </a:ext>
            </a:extLst>
          </p:cNvPr>
          <p:cNvSpPr>
            <a:spLocks noGrp="1"/>
          </p:cNvSpPr>
          <p:nvPr>
            <p:ph idx="1"/>
          </p:nvPr>
        </p:nvSpPr>
        <p:spPr>
          <a:xfrm>
            <a:off x="628650" y="1825625"/>
            <a:ext cx="7886700" cy="4351338"/>
          </a:xfrm>
        </p:spPr>
        <p:txBody>
          <a:bodyPr>
            <a:normAutofit/>
          </a:bodyPr>
          <a:lstStyle/>
          <a:p>
            <a:pPr>
              <a:lnSpc>
                <a:spcPct val="90000"/>
              </a:lnSpc>
              <a:buFont typeface="+mj-lt"/>
              <a:buAutoNum type="arabicPeriod" startAt="5"/>
            </a:pPr>
            <a:r>
              <a:rPr lang="en-US" sz="1800" b="1" dirty="0">
                <a:latin typeface="Arial" panose="020B0604020202020204" pitchFamily="34" charset="0"/>
                <a:cs typeface="Arial" panose="020B0604020202020204" pitchFamily="34" charset="0"/>
              </a:rPr>
              <a:t>Model Training, Testing, &amp; Validation</a:t>
            </a:r>
            <a:r>
              <a:rPr lang="en-US" sz="1800" dirty="0">
                <a:latin typeface="Arial" panose="020B0604020202020204" pitchFamily="34" charset="0"/>
                <a:cs typeface="Arial" panose="020B0604020202020204" pitchFamily="34" charset="0"/>
              </a:rPr>
              <a:t>: Split data into training, testing, and validation sets to build and evaluate the model. For machine learning models, training the model on part of the data and testing on another part helps assess accuracy and generalization.</a:t>
            </a:r>
          </a:p>
          <a:p>
            <a:pPr>
              <a:lnSpc>
                <a:spcPct val="90000"/>
              </a:lnSpc>
              <a:buFont typeface="+mj-lt"/>
              <a:buAutoNum type="arabicPeriod" startAt="5"/>
            </a:pPr>
            <a:r>
              <a:rPr lang="en-US" sz="1800" b="1" dirty="0">
                <a:latin typeface="Arial" panose="020B0604020202020204" pitchFamily="34" charset="0"/>
                <a:cs typeface="Arial" panose="020B0604020202020204" pitchFamily="34" charset="0"/>
              </a:rPr>
              <a:t>Model Fine-Tuning</a:t>
            </a:r>
            <a:r>
              <a:rPr lang="en-US" sz="1800" dirty="0">
                <a:latin typeface="Arial" panose="020B0604020202020204" pitchFamily="34" charset="0"/>
                <a:cs typeface="Arial" panose="020B0604020202020204" pitchFamily="34" charset="0"/>
              </a:rPr>
              <a:t>: After initial accuracy assessment, fine-tune the model by adjusting hyperparameters or using techniques like cross-validation to enhance performance.</a:t>
            </a:r>
          </a:p>
          <a:p>
            <a:pPr>
              <a:lnSpc>
                <a:spcPct val="90000"/>
              </a:lnSpc>
              <a:buFont typeface="+mj-lt"/>
              <a:buAutoNum type="arabicPeriod" startAt="5"/>
            </a:pPr>
            <a:r>
              <a:rPr lang="en-US" sz="1800" b="1" dirty="0">
                <a:latin typeface="Arial" panose="020B0604020202020204" pitchFamily="34" charset="0"/>
                <a:cs typeface="Arial" panose="020B0604020202020204" pitchFamily="34" charset="0"/>
              </a:rPr>
              <a:t>Deployment</a:t>
            </a:r>
            <a:r>
              <a:rPr lang="en-US" sz="1800" dirty="0">
                <a:latin typeface="Arial" panose="020B0604020202020204" pitchFamily="34" charset="0"/>
                <a:cs typeface="Arial" panose="020B0604020202020204" pitchFamily="34" charset="0"/>
              </a:rPr>
              <a:t>: Implement the model in a production environment where it can be applied to real-world data, enabling business users to derive insights and make decisions.</a:t>
            </a:r>
          </a:p>
          <a:p>
            <a:pPr>
              <a:lnSpc>
                <a:spcPct val="90000"/>
              </a:lnSpc>
              <a:buFont typeface="+mj-lt"/>
              <a:buAutoNum type="arabicPeriod" startAt="5"/>
            </a:pPr>
            <a:r>
              <a:rPr lang="en-US" sz="1800" b="1" dirty="0">
                <a:latin typeface="Arial" panose="020B0604020202020204" pitchFamily="34" charset="0"/>
                <a:cs typeface="Arial" panose="020B0604020202020204" pitchFamily="34" charset="0"/>
              </a:rPr>
              <a:t>Usage &amp; Continuous Updating</a:t>
            </a:r>
            <a:r>
              <a:rPr lang="en-US" sz="1800" dirty="0">
                <a:latin typeface="Arial" panose="020B0604020202020204" pitchFamily="34" charset="0"/>
                <a:cs typeface="Arial" panose="020B0604020202020204" pitchFamily="34" charset="0"/>
              </a:rPr>
              <a:t>: Regularly monitor the model's performance, incorporating new data or feedback as needed to keep it relevant and accurate. Continuous updating ensures the model adapts to changes over time.</a:t>
            </a:r>
          </a:p>
        </p:txBody>
      </p:sp>
    </p:spTree>
    <p:extLst>
      <p:ext uri="{BB962C8B-B14F-4D97-AF65-F5344CB8AC3E}">
        <p14:creationId xmlns:p14="http://schemas.microsoft.com/office/powerpoint/2010/main" val="395167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2BD46-BB70-E5B8-9FC5-D80B97237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80B5A8-0A44-81D2-1B71-8DEC7E575898}"/>
              </a:ext>
            </a:extLst>
          </p:cNvPr>
          <p:cNvSpPr>
            <a:spLocks noGrp="1"/>
          </p:cNvSpPr>
          <p:nvPr>
            <p:ph type="title"/>
          </p:nvPr>
        </p:nvSpPr>
        <p:spPr>
          <a:xfrm>
            <a:off x="628650" y="365125"/>
            <a:ext cx="7886700" cy="1325563"/>
          </a:xfrm>
        </p:spPr>
        <p:txBody>
          <a:bodyPr>
            <a:normAutofit/>
          </a:bodyPr>
          <a:lstStyle/>
          <a:p>
            <a:r>
              <a:rPr lang="en-US" dirty="0"/>
              <a:t>Let’s Dive into the Sea</a:t>
            </a:r>
            <a:endParaRPr dirty="0"/>
          </a:p>
        </p:txBody>
      </p:sp>
      <p:pic>
        <p:nvPicPr>
          <p:cNvPr id="5" name="Content Placeholder 4">
            <a:extLst>
              <a:ext uri="{FF2B5EF4-FFF2-40B4-BE49-F238E27FC236}">
                <a16:creationId xmlns:a16="http://schemas.microsoft.com/office/drawing/2014/main" id="{ED8092F0-D4C5-0CBA-D7F3-4BB22AF9E8F5}"/>
              </a:ext>
            </a:extLst>
          </p:cNvPr>
          <p:cNvPicPr>
            <a:picLocks noGrp="1" noChangeAspect="1"/>
          </p:cNvPicPr>
          <p:nvPr>
            <p:ph idx="1"/>
          </p:nvPr>
        </p:nvPicPr>
        <p:blipFill>
          <a:blip r:embed="rId3"/>
          <a:stretch>
            <a:fillRect/>
          </a:stretch>
        </p:blipFill>
        <p:spPr>
          <a:xfrm>
            <a:off x="2204580" y="3043157"/>
            <a:ext cx="4506619" cy="3133805"/>
          </a:xfrm>
        </p:spPr>
      </p:pic>
      <p:sp>
        <p:nvSpPr>
          <p:cNvPr id="6" name="TextBox 5">
            <a:extLst>
              <a:ext uri="{FF2B5EF4-FFF2-40B4-BE49-F238E27FC236}">
                <a16:creationId xmlns:a16="http://schemas.microsoft.com/office/drawing/2014/main" id="{EE8D33D5-60E6-C616-BD90-5191949A6D32}"/>
              </a:ext>
            </a:extLst>
          </p:cNvPr>
          <p:cNvSpPr txBox="1"/>
          <p:nvPr/>
        </p:nvSpPr>
        <p:spPr>
          <a:xfrm>
            <a:off x="628650" y="2148028"/>
            <a:ext cx="78867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Please download &amp; upload the Example1-Data_titanic.csv file</a:t>
            </a:r>
          </a:p>
        </p:txBody>
      </p:sp>
    </p:spTree>
    <p:extLst>
      <p:ext uri="{BB962C8B-B14F-4D97-AF65-F5344CB8AC3E}">
        <p14:creationId xmlns:p14="http://schemas.microsoft.com/office/powerpoint/2010/main" val="147798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280A1-F2E1-2EA1-2412-B61B67EF4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7E81DA-E056-FDF8-CC69-FE0B68262C7D}"/>
              </a:ext>
            </a:extLst>
          </p:cNvPr>
          <p:cNvSpPr>
            <a:spLocks noGrp="1"/>
          </p:cNvSpPr>
          <p:nvPr>
            <p:ph type="title"/>
          </p:nvPr>
        </p:nvSpPr>
        <p:spPr>
          <a:xfrm>
            <a:off x="628650" y="365125"/>
            <a:ext cx="7886700" cy="1325563"/>
          </a:xfrm>
        </p:spPr>
        <p:txBody>
          <a:bodyPr>
            <a:normAutofit/>
          </a:bodyPr>
          <a:lstStyle/>
          <a:p>
            <a:r>
              <a:rPr lang="en-US" dirty="0"/>
              <a:t>Case Study – Business Application</a:t>
            </a:r>
            <a:endParaRPr dirty="0"/>
          </a:p>
        </p:txBody>
      </p:sp>
      <p:sp>
        <p:nvSpPr>
          <p:cNvPr id="6" name="TextBox 5">
            <a:extLst>
              <a:ext uri="{FF2B5EF4-FFF2-40B4-BE49-F238E27FC236}">
                <a16:creationId xmlns:a16="http://schemas.microsoft.com/office/drawing/2014/main" id="{DF9B0CC9-D461-C6F5-536F-E53AB91D5CD4}"/>
              </a:ext>
            </a:extLst>
          </p:cNvPr>
          <p:cNvSpPr txBox="1"/>
          <p:nvPr/>
        </p:nvSpPr>
        <p:spPr>
          <a:xfrm>
            <a:off x="628650" y="2148028"/>
            <a:ext cx="78867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Please download &amp; upload the Example2-Data_freshboutique.csv file</a:t>
            </a:r>
          </a:p>
        </p:txBody>
      </p:sp>
      <p:pic>
        <p:nvPicPr>
          <p:cNvPr id="4" name="Picture 3">
            <a:extLst>
              <a:ext uri="{FF2B5EF4-FFF2-40B4-BE49-F238E27FC236}">
                <a16:creationId xmlns:a16="http://schemas.microsoft.com/office/drawing/2014/main" id="{6F9FA44E-116A-EC90-0449-87F74E879462}"/>
              </a:ext>
            </a:extLst>
          </p:cNvPr>
          <p:cNvPicPr>
            <a:picLocks noChangeAspect="1"/>
          </p:cNvPicPr>
          <p:nvPr/>
        </p:nvPicPr>
        <p:blipFill>
          <a:blip r:embed="rId3"/>
          <a:stretch>
            <a:fillRect/>
          </a:stretch>
        </p:blipFill>
        <p:spPr>
          <a:xfrm>
            <a:off x="2318690" y="3000952"/>
            <a:ext cx="4506619" cy="3125211"/>
          </a:xfrm>
          <a:prstGeom prst="rect">
            <a:avLst/>
          </a:prstGeom>
        </p:spPr>
      </p:pic>
      <p:sp>
        <p:nvSpPr>
          <p:cNvPr id="10" name="Content Placeholder 9">
            <a:extLst>
              <a:ext uri="{FF2B5EF4-FFF2-40B4-BE49-F238E27FC236}">
                <a16:creationId xmlns:a16="http://schemas.microsoft.com/office/drawing/2014/main" id="{70525BDF-A47F-7697-11A9-1421D99CD4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591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724D-7A18-A429-E9B4-0CB157C8A30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3EF6730-93BA-E953-BA7F-5F51E7636DBE}"/>
              </a:ext>
            </a:extLst>
          </p:cNvPr>
          <p:cNvSpPr>
            <a:spLocks noGrp="1"/>
          </p:cNvSpPr>
          <p:nvPr>
            <p:ph idx="1"/>
          </p:nvPr>
        </p:nvSpPr>
        <p:spPr/>
        <p:txBody>
          <a:bodyPr>
            <a:normAutofit/>
          </a:bodyPr>
          <a:lstStyle/>
          <a:p>
            <a:pPr marL="0" indent="0" algn="ctr">
              <a:buNone/>
            </a:pPr>
            <a:endParaRPr lang="en-US" sz="3600" dirty="0"/>
          </a:p>
          <a:p>
            <a:pPr marL="0" indent="0" algn="ctr">
              <a:buNone/>
            </a:pPr>
            <a:endParaRPr lang="en-US" sz="3600" dirty="0"/>
          </a:p>
          <a:p>
            <a:pPr marL="0" indent="0" algn="ctr">
              <a:buNone/>
            </a:pPr>
            <a:endParaRPr lang="en-US" sz="3600" dirty="0"/>
          </a:p>
          <a:p>
            <a:pPr marL="0" indent="0" algn="ctr">
              <a:buNone/>
            </a:pPr>
            <a:r>
              <a:rPr lang="en-US" sz="3600" dirty="0"/>
              <a:t>Let’s take a 5-8 minute break!</a:t>
            </a:r>
          </a:p>
        </p:txBody>
      </p:sp>
    </p:spTree>
    <p:extLst>
      <p:ext uri="{BB962C8B-B14F-4D97-AF65-F5344CB8AC3E}">
        <p14:creationId xmlns:p14="http://schemas.microsoft.com/office/powerpoint/2010/main" val="1176334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2780</TotalTime>
  <Words>836</Words>
  <Application>Microsoft Office PowerPoint</Application>
  <PresentationFormat>On-screen Show (4:3)</PresentationFormat>
  <Paragraphs>90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Calibri</vt:lpstr>
      <vt:lpstr>Cambria</vt:lpstr>
      <vt:lpstr>Office Theme</vt:lpstr>
      <vt:lpstr>Unlocking Marketing Potential Through Applied Artificial Intelligence and Analytics</vt:lpstr>
      <vt:lpstr>Think About It!</vt:lpstr>
      <vt:lpstr>Where we are going…</vt:lpstr>
      <vt:lpstr>LLM Tools</vt:lpstr>
      <vt:lpstr>Analytical Way to Thinking, p1</vt:lpstr>
      <vt:lpstr>Analytical Way to Thinking, p2</vt:lpstr>
      <vt:lpstr>Let’s Dive into the Sea</vt:lpstr>
      <vt:lpstr>Case Study – Business Application</vt:lpstr>
      <vt:lpstr>PowerPoint Presentation</vt:lpstr>
      <vt:lpstr>Mystery Company</vt:lpstr>
      <vt:lpstr>Mystery Chatbot</vt:lpstr>
      <vt:lpstr>Chatbot data origin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I Feel So Alone?</dc:title>
  <dc:subject/>
  <dc:creator>Justin Keeler</dc:creator>
  <cp:keywords/>
  <dc:description>generated using python-pptx</dc:description>
  <cp:lastModifiedBy>Justin Keeler</cp:lastModifiedBy>
  <cp:revision>12</cp:revision>
  <cp:lastPrinted>2024-04-10T02:40:36Z</cp:lastPrinted>
  <dcterms:created xsi:type="dcterms:W3CDTF">2013-01-27T09:14:16Z</dcterms:created>
  <dcterms:modified xsi:type="dcterms:W3CDTF">2024-11-07T14:20:36Z</dcterms:modified>
  <cp:category/>
</cp:coreProperties>
</file>