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63" r:id="rId3"/>
    <p:sldId id="257" r:id="rId4"/>
    <p:sldId id="265" r:id="rId5"/>
    <p:sldId id="264" r:id="rId6"/>
    <p:sldId id="268" r:id="rId7"/>
    <p:sldId id="272" r:id="rId8"/>
    <p:sldId id="269" r:id="rId9"/>
    <p:sldId id="270" r:id="rId10"/>
    <p:sldId id="271" r:id="rId11"/>
    <p:sldId id="273" r:id="rId12"/>
    <p:sldId id="274" r:id="rId13"/>
    <p:sldId id="276" r:id="rId14"/>
    <p:sldId id="277" r:id="rId15"/>
    <p:sldId id="295" r:id="rId16"/>
    <p:sldId id="278" r:id="rId17"/>
    <p:sldId id="294" r:id="rId18"/>
    <p:sldId id="279" r:id="rId19"/>
    <p:sldId id="280" r:id="rId20"/>
    <p:sldId id="282" r:id="rId21"/>
    <p:sldId id="283" r:id="rId22"/>
    <p:sldId id="284" r:id="rId23"/>
    <p:sldId id="285" r:id="rId24"/>
    <p:sldId id="286" r:id="rId25"/>
    <p:sldId id="287" r:id="rId26"/>
    <p:sldId id="288" r:id="rId27"/>
    <p:sldId id="290" r:id="rId28"/>
    <p:sldId id="296" r:id="rId29"/>
    <p:sldId id="289" r:id="rId30"/>
    <p:sldId id="291"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532" autoAdjust="0"/>
  </p:normalViewPr>
  <p:slideViewPr>
    <p:cSldViewPr snapToGrid="0">
      <p:cViewPr varScale="1">
        <p:scale>
          <a:sx n="94" d="100"/>
          <a:sy n="94" d="100"/>
        </p:scale>
        <p:origin x="7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2AC6B-0506-41FA-9D6F-82456057D80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E959DF1-FDA3-4E43-9FFB-9DE32868FA02}">
      <dgm:prSet/>
      <dgm:spPr/>
      <dgm:t>
        <a:bodyPr/>
        <a:lstStyle/>
        <a:p>
          <a:r>
            <a:rPr lang="en-US" b="1"/>
            <a:t>That’s all folks! </a:t>
          </a:r>
          <a:endParaRPr lang="en-US"/>
        </a:p>
      </dgm:t>
    </dgm:pt>
    <dgm:pt modelId="{A22B8808-BAA0-41CF-98DC-16509BD7D890}" type="parTrans" cxnId="{999D53DD-56B8-4E84-BD7C-AC6EF20C2E7A}">
      <dgm:prSet/>
      <dgm:spPr/>
      <dgm:t>
        <a:bodyPr/>
        <a:lstStyle/>
        <a:p>
          <a:endParaRPr lang="en-US"/>
        </a:p>
      </dgm:t>
    </dgm:pt>
    <dgm:pt modelId="{62ABE116-DB73-403E-9474-1040C4AD2F72}" type="sibTrans" cxnId="{999D53DD-56B8-4E84-BD7C-AC6EF20C2E7A}">
      <dgm:prSet/>
      <dgm:spPr/>
      <dgm:t>
        <a:bodyPr/>
        <a:lstStyle/>
        <a:p>
          <a:endParaRPr lang="en-US"/>
        </a:p>
      </dgm:t>
    </dgm:pt>
    <dgm:pt modelId="{B7396C78-DA47-4D94-80A3-962281B08D90}">
      <dgm:prSet/>
      <dgm:spPr/>
      <dgm:t>
        <a:bodyPr/>
        <a:lstStyle/>
        <a:p>
          <a:r>
            <a:rPr lang="en-US" b="1"/>
            <a:t>Thank you!</a:t>
          </a:r>
          <a:endParaRPr lang="en-US"/>
        </a:p>
      </dgm:t>
    </dgm:pt>
    <dgm:pt modelId="{89AAE1F0-8012-4C97-ACEE-5335965AC8A7}" type="parTrans" cxnId="{433BF462-0F40-4C3B-BF76-C6C29E66CC60}">
      <dgm:prSet/>
      <dgm:spPr/>
      <dgm:t>
        <a:bodyPr/>
        <a:lstStyle/>
        <a:p>
          <a:endParaRPr lang="en-US"/>
        </a:p>
      </dgm:t>
    </dgm:pt>
    <dgm:pt modelId="{EAE5CFC2-9C17-4895-8A3D-85A38B65F96B}" type="sibTrans" cxnId="{433BF462-0F40-4C3B-BF76-C6C29E66CC60}">
      <dgm:prSet/>
      <dgm:spPr/>
      <dgm:t>
        <a:bodyPr/>
        <a:lstStyle/>
        <a:p>
          <a:endParaRPr lang="en-US"/>
        </a:p>
      </dgm:t>
    </dgm:pt>
    <dgm:pt modelId="{1FD0E43C-A292-4A23-885B-A6F3707C8108}" type="pres">
      <dgm:prSet presAssocID="{7FF2AC6B-0506-41FA-9D6F-82456057D807}" presName="root" presStyleCnt="0">
        <dgm:presLayoutVars>
          <dgm:dir/>
          <dgm:resizeHandles val="exact"/>
        </dgm:presLayoutVars>
      </dgm:prSet>
      <dgm:spPr/>
    </dgm:pt>
    <dgm:pt modelId="{004AD071-BE11-4BE4-8E23-24130B6EEB7E}" type="pres">
      <dgm:prSet presAssocID="{1E959DF1-FDA3-4E43-9FFB-9DE32868FA02}" presName="compNode" presStyleCnt="0"/>
      <dgm:spPr/>
    </dgm:pt>
    <dgm:pt modelId="{260FB3EC-44F2-4DD3-90F1-3673DAD9F20D}" type="pres">
      <dgm:prSet presAssocID="{1E959DF1-FDA3-4E43-9FFB-9DE32868FA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97EFE357-8F1D-4EE6-A851-FC2BB5ADC7CB}" type="pres">
      <dgm:prSet presAssocID="{1E959DF1-FDA3-4E43-9FFB-9DE32868FA02}" presName="spaceRect" presStyleCnt="0"/>
      <dgm:spPr/>
    </dgm:pt>
    <dgm:pt modelId="{AC41310E-4AF0-418F-8B1B-F3D06E2F5D69}" type="pres">
      <dgm:prSet presAssocID="{1E959DF1-FDA3-4E43-9FFB-9DE32868FA02}" presName="textRect" presStyleLbl="revTx" presStyleIdx="0" presStyleCnt="2">
        <dgm:presLayoutVars>
          <dgm:chMax val="1"/>
          <dgm:chPref val="1"/>
        </dgm:presLayoutVars>
      </dgm:prSet>
      <dgm:spPr/>
    </dgm:pt>
    <dgm:pt modelId="{B235DCF7-6635-4612-910B-1F16FCE1FAA5}" type="pres">
      <dgm:prSet presAssocID="{62ABE116-DB73-403E-9474-1040C4AD2F72}" presName="sibTrans" presStyleCnt="0"/>
      <dgm:spPr/>
    </dgm:pt>
    <dgm:pt modelId="{26AB1931-FC05-48B0-9D00-DC84DBB999C2}" type="pres">
      <dgm:prSet presAssocID="{B7396C78-DA47-4D94-80A3-962281B08D90}" presName="compNode" presStyleCnt="0"/>
      <dgm:spPr/>
    </dgm:pt>
    <dgm:pt modelId="{9EE1F32D-9963-4126-8333-E79A251BC9D9}" type="pres">
      <dgm:prSet presAssocID="{B7396C78-DA47-4D94-80A3-962281B08D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BB85CFE6-2D70-4FF2-9462-CB700D379ED0}" type="pres">
      <dgm:prSet presAssocID="{B7396C78-DA47-4D94-80A3-962281B08D90}" presName="spaceRect" presStyleCnt="0"/>
      <dgm:spPr/>
    </dgm:pt>
    <dgm:pt modelId="{56C8400E-A782-4DB1-8D46-C5AE164B68C3}" type="pres">
      <dgm:prSet presAssocID="{B7396C78-DA47-4D94-80A3-962281B08D90}" presName="textRect" presStyleLbl="revTx" presStyleIdx="1" presStyleCnt="2">
        <dgm:presLayoutVars>
          <dgm:chMax val="1"/>
          <dgm:chPref val="1"/>
        </dgm:presLayoutVars>
      </dgm:prSet>
      <dgm:spPr/>
    </dgm:pt>
  </dgm:ptLst>
  <dgm:cxnLst>
    <dgm:cxn modelId="{7621CC0B-7C75-4C5F-8C41-1E38EFA7CD63}" type="presOf" srcId="{7FF2AC6B-0506-41FA-9D6F-82456057D807}" destId="{1FD0E43C-A292-4A23-885B-A6F3707C8108}" srcOrd="0" destOrd="0" presId="urn:microsoft.com/office/officeart/2018/2/layout/IconLabelList"/>
    <dgm:cxn modelId="{433BF462-0F40-4C3B-BF76-C6C29E66CC60}" srcId="{7FF2AC6B-0506-41FA-9D6F-82456057D807}" destId="{B7396C78-DA47-4D94-80A3-962281B08D90}" srcOrd="1" destOrd="0" parTransId="{89AAE1F0-8012-4C97-ACEE-5335965AC8A7}" sibTransId="{EAE5CFC2-9C17-4895-8A3D-85A38B65F96B}"/>
    <dgm:cxn modelId="{81172975-EDFA-43D4-84E5-E32C7D3289A4}" type="presOf" srcId="{B7396C78-DA47-4D94-80A3-962281B08D90}" destId="{56C8400E-A782-4DB1-8D46-C5AE164B68C3}" srcOrd="0" destOrd="0" presId="urn:microsoft.com/office/officeart/2018/2/layout/IconLabelList"/>
    <dgm:cxn modelId="{86886AD1-ABC4-47BB-AAD7-9BF93C5FC69B}" type="presOf" srcId="{1E959DF1-FDA3-4E43-9FFB-9DE32868FA02}" destId="{AC41310E-4AF0-418F-8B1B-F3D06E2F5D69}" srcOrd="0" destOrd="0" presId="urn:microsoft.com/office/officeart/2018/2/layout/IconLabelList"/>
    <dgm:cxn modelId="{999D53DD-56B8-4E84-BD7C-AC6EF20C2E7A}" srcId="{7FF2AC6B-0506-41FA-9D6F-82456057D807}" destId="{1E959DF1-FDA3-4E43-9FFB-9DE32868FA02}" srcOrd="0" destOrd="0" parTransId="{A22B8808-BAA0-41CF-98DC-16509BD7D890}" sibTransId="{62ABE116-DB73-403E-9474-1040C4AD2F72}"/>
    <dgm:cxn modelId="{ABA5FA10-3836-4AF9-A730-A70339D3D947}" type="presParOf" srcId="{1FD0E43C-A292-4A23-885B-A6F3707C8108}" destId="{004AD071-BE11-4BE4-8E23-24130B6EEB7E}" srcOrd="0" destOrd="0" presId="urn:microsoft.com/office/officeart/2018/2/layout/IconLabelList"/>
    <dgm:cxn modelId="{86B1AD93-1BCF-474C-9AFA-07D99F484E21}" type="presParOf" srcId="{004AD071-BE11-4BE4-8E23-24130B6EEB7E}" destId="{260FB3EC-44F2-4DD3-90F1-3673DAD9F20D}" srcOrd="0" destOrd="0" presId="urn:microsoft.com/office/officeart/2018/2/layout/IconLabelList"/>
    <dgm:cxn modelId="{790FA4E4-FA03-4CA5-BA7A-A7300D49EC0D}" type="presParOf" srcId="{004AD071-BE11-4BE4-8E23-24130B6EEB7E}" destId="{97EFE357-8F1D-4EE6-A851-FC2BB5ADC7CB}" srcOrd="1" destOrd="0" presId="urn:microsoft.com/office/officeart/2018/2/layout/IconLabelList"/>
    <dgm:cxn modelId="{C1A44B2C-1167-4F23-96A8-9D8BEA54536D}" type="presParOf" srcId="{004AD071-BE11-4BE4-8E23-24130B6EEB7E}" destId="{AC41310E-4AF0-418F-8B1B-F3D06E2F5D69}" srcOrd="2" destOrd="0" presId="urn:microsoft.com/office/officeart/2018/2/layout/IconLabelList"/>
    <dgm:cxn modelId="{14CD40A6-A3E9-45CB-80F2-C65FC7EBB73E}" type="presParOf" srcId="{1FD0E43C-A292-4A23-885B-A6F3707C8108}" destId="{B235DCF7-6635-4612-910B-1F16FCE1FAA5}" srcOrd="1" destOrd="0" presId="urn:microsoft.com/office/officeart/2018/2/layout/IconLabelList"/>
    <dgm:cxn modelId="{2209D868-FB66-44A8-97CE-8179A7242CFB}" type="presParOf" srcId="{1FD0E43C-A292-4A23-885B-A6F3707C8108}" destId="{26AB1931-FC05-48B0-9D00-DC84DBB999C2}" srcOrd="2" destOrd="0" presId="urn:microsoft.com/office/officeart/2018/2/layout/IconLabelList"/>
    <dgm:cxn modelId="{D01960F1-C7BB-4C4F-A012-BB903A335BB1}" type="presParOf" srcId="{26AB1931-FC05-48B0-9D00-DC84DBB999C2}" destId="{9EE1F32D-9963-4126-8333-E79A251BC9D9}" srcOrd="0" destOrd="0" presId="urn:microsoft.com/office/officeart/2018/2/layout/IconLabelList"/>
    <dgm:cxn modelId="{F5F21EDC-28D4-4E56-B46B-13CA7B8FF80C}" type="presParOf" srcId="{26AB1931-FC05-48B0-9D00-DC84DBB999C2}" destId="{BB85CFE6-2D70-4FF2-9462-CB700D379ED0}" srcOrd="1" destOrd="0" presId="urn:microsoft.com/office/officeart/2018/2/layout/IconLabelList"/>
    <dgm:cxn modelId="{45C4A2B2-746D-4FA9-A169-24A0C79D68E6}" type="presParOf" srcId="{26AB1931-FC05-48B0-9D00-DC84DBB999C2}" destId="{56C8400E-A782-4DB1-8D46-C5AE164B68C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44F2-4DD3-90F1-3673DAD9F20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1310E-4AF0-418F-8B1B-F3D06E2F5D69}">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78050">
            <a:lnSpc>
              <a:spcPct val="90000"/>
            </a:lnSpc>
            <a:spcBef>
              <a:spcPct val="0"/>
            </a:spcBef>
            <a:spcAft>
              <a:spcPct val="35000"/>
            </a:spcAft>
            <a:buNone/>
          </a:pPr>
          <a:r>
            <a:rPr lang="en-US" sz="4900" b="1" kern="1200"/>
            <a:t>That’s all folks! </a:t>
          </a:r>
          <a:endParaRPr lang="en-US" sz="4900" kern="1200"/>
        </a:p>
      </dsp:txBody>
      <dsp:txXfrm>
        <a:off x="559800" y="2821519"/>
        <a:ext cx="4320000" cy="720000"/>
      </dsp:txXfrm>
    </dsp:sp>
    <dsp:sp modelId="{9EE1F32D-9963-4126-8333-E79A251BC9D9}">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C8400E-A782-4DB1-8D46-C5AE164B68C3}">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78050">
            <a:lnSpc>
              <a:spcPct val="90000"/>
            </a:lnSpc>
            <a:spcBef>
              <a:spcPct val="0"/>
            </a:spcBef>
            <a:spcAft>
              <a:spcPct val="35000"/>
            </a:spcAft>
            <a:buNone/>
          </a:pPr>
          <a:r>
            <a:rPr lang="en-US" sz="4900" b="1" kern="1200"/>
            <a:t>Thank you!</a:t>
          </a:r>
          <a:endParaRPr lang="en-US" sz="4900" kern="1200"/>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4996C-C7E3-4119-AD6B-7C6E54369747}"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08E0B-17E1-4704-8AF3-B615CC1DBEF3}" type="slidenum">
              <a:rPr lang="en-US" smtClean="0"/>
              <a:t>‹#›</a:t>
            </a:fld>
            <a:endParaRPr lang="en-US"/>
          </a:p>
        </p:txBody>
      </p:sp>
    </p:spTree>
    <p:extLst>
      <p:ext uri="{BB962C8B-B14F-4D97-AF65-F5344CB8AC3E}">
        <p14:creationId xmlns:p14="http://schemas.microsoft.com/office/powerpoint/2010/main" val="260246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3A08E0B-17E1-4704-8AF3-B615CC1DBEF3}" type="slidenum">
              <a:rPr lang="en-US" smtClean="0"/>
              <a:t>5</a:t>
            </a:fld>
            <a:endParaRPr lang="en-US"/>
          </a:p>
        </p:txBody>
      </p:sp>
    </p:spTree>
    <p:extLst>
      <p:ext uri="{BB962C8B-B14F-4D97-AF65-F5344CB8AC3E}">
        <p14:creationId xmlns:p14="http://schemas.microsoft.com/office/powerpoint/2010/main" val="346593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70E8-FA43-48FC-97B9-E028547C0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DBEDBE-CCAA-2D76-E5FE-BBC1C36E9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E8477F-AAC7-5CFA-2570-2532A09301AC}"/>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224A948E-E0ED-12F9-7B5C-0E03F0176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AAC98-ECE4-6CC7-AF57-A0BC0C8E47BF}"/>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201813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3DD3-21BF-EAE7-89FF-0A5F2F23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1BD910-288A-0097-61D5-AAD86ED82E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2EDD5-0E42-7C79-627B-B6AD69F44549}"/>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EED583E2-57AF-0995-74A0-38CF6DA3A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CB3C-DF21-078D-860A-4744C81A39C7}"/>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249494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2BD9-16D9-B16D-A9EA-274849A21C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E47B8-8FE1-5B3C-BD26-9BC931C76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B3E42-C414-0FB2-FE19-C0D5CF34310F}"/>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1AB32325-C278-1E87-92DE-747F18D2D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9D107-1A1B-AA79-7089-05CFB66DB848}"/>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117088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553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519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017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809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224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976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472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961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CB5A-5FED-0AD9-DD47-11CF5867B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57F21-4F9E-C25C-A84C-73C04BF5A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AD75C-66F0-21F7-AA39-EC7A50A220D0}"/>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4246723B-3ECE-B443-C48F-35A3129C7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9523B-5501-C194-3562-C22145127BF1}"/>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260635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0305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6503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9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8FD2-7F78-A61D-CB07-339753BA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AE2034-8BAA-195C-DCE4-53751ABA03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B0CA2-4D03-BCAD-C40F-21BD395C3EA6}"/>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F06A5AB5-0326-2524-6204-32B80546D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99B2-6B31-20BC-5AE8-7D5CDFF20693}"/>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269172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8785-E01D-D366-3ABF-DAC806276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C4D1-17E5-C52F-B865-153FE73E9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CE90-8A7D-2B3C-2AE0-BCB253908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68AEB5-15EE-4B31-0694-1ECAA8FD4347}"/>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6" name="Footer Placeholder 5">
            <a:extLst>
              <a:ext uri="{FF2B5EF4-FFF2-40B4-BE49-F238E27FC236}">
                <a16:creationId xmlns:a16="http://schemas.microsoft.com/office/drawing/2014/main" id="{A8EFF601-0664-7E30-7237-F65D6F407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5CCF1-89C9-08AB-E75D-07997B794945}"/>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78249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1FCE-B0AC-1E37-5373-E82393CC02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F6DD3-A2D0-8432-701F-2B39FCDE0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9CF53-E0F0-7F77-ED97-5CCD30002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21C34B-87D9-CF81-3BF1-09A825FDF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65EB5-5527-6F48-283E-A914101CD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3D127-EBB9-F008-BBAA-0A419C2A6228}"/>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8" name="Footer Placeholder 7">
            <a:extLst>
              <a:ext uri="{FF2B5EF4-FFF2-40B4-BE49-F238E27FC236}">
                <a16:creationId xmlns:a16="http://schemas.microsoft.com/office/drawing/2014/main" id="{F7E3057E-3BF1-E013-24E4-C7189B77D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51BD2-476C-1963-4308-A4DB42B8BC6F}"/>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372371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DC04-BB0E-7A7F-99D7-40B2AA1E8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67A396-3101-911F-39D1-5FB8C71DE1AC}"/>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4" name="Footer Placeholder 3">
            <a:extLst>
              <a:ext uri="{FF2B5EF4-FFF2-40B4-BE49-F238E27FC236}">
                <a16:creationId xmlns:a16="http://schemas.microsoft.com/office/drawing/2014/main" id="{35E5CB6E-5AA4-45AC-7BEE-FFB59B28CE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06B1C-0456-BF23-62A9-C681F0A10254}"/>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91182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CD042-E155-6AAD-E3C7-94858282A748}"/>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3" name="Footer Placeholder 2">
            <a:extLst>
              <a:ext uri="{FF2B5EF4-FFF2-40B4-BE49-F238E27FC236}">
                <a16:creationId xmlns:a16="http://schemas.microsoft.com/office/drawing/2014/main" id="{EEF9B18A-9DDC-9032-780D-86F918DF9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F095A8-EFD0-C03B-5E2E-D8BF4D32C0B8}"/>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175777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9BE8-8DE0-46EC-687B-7E3846D93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089E6-DC96-46EA-A888-49AAAA1E8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E7014-5F53-DBB1-6DF8-8CC0133F9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416BC-0D44-1F49-8B47-77E8F203E5FC}"/>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6" name="Footer Placeholder 5">
            <a:extLst>
              <a:ext uri="{FF2B5EF4-FFF2-40B4-BE49-F238E27FC236}">
                <a16:creationId xmlns:a16="http://schemas.microsoft.com/office/drawing/2014/main" id="{66292EC8-617D-1750-26CC-7B6AB8FA7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09A0D-DF31-2200-BF8F-16B85CA034E1}"/>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178133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C8B6-D9EC-E0D7-E71E-6D3B7EBF8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39D76A-BD64-4B3B-1A5F-66AE3D319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07475-DAEC-172F-B86F-F2309502A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1FFC6-A803-25A2-B8A0-9F04A91E11F5}"/>
              </a:ext>
            </a:extLst>
          </p:cNvPr>
          <p:cNvSpPr>
            <a:spLocks noGrp="1"/>
          </p:cNvSpPr>
          <p:nvPr>
            <p:ph type="dt" sz="half" idx="10"/>
          </p:nvPr>
        </p:nvSpPr>
        <p:spPr/>
        <p:txBody>
          <a:bodyPr/>
          <a:lstStyle/>
          <a:p>
            <a:fld id="{29BE238A-19CD-4229-BB3C-F8BCA8929D70}" type="datetimeFigureOut">
              <a:rPr lang="en-US" smtClean="0"/>
              <a:t>4/9/2024</a:t>
            </a:fld>
            <a:endParaRPr lang="en-US"/>
          </a:p>
        </p:txBody>
      </p:sp>
      <p:sp>
        <p:nvSpPr>
          <p:cNvPr id="6" name="Footer Placeholder 5">
            <a:extLst>
              <a:ext uri="{FF2B5EF4-FFF2-40B4-BE49-F238E27FC236}">
                <a16:creationId xmlns:a16="http://schemas.microsoft.com/office/drawing/2014/main" id="{27BA7C81-FA91-6B39-281D-786922373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02BFD6-3B22-D9D2-48A0-D9E961713D37}"/>
              </a:ext>
            </a:extLst>
          </p:cNvPr>
          <p:cNvSpPr>
            <a:spLocks noGrp="1"/>
          </p:cNvSpPr>
          <p:nvPr>
            <p:ph type="sldNum" sz="quarter" idx="12"/>
          </p:nvPr>
        </p:nvSpPr>
        <p:spPr/>
        <p:txBody>
          <a:bodyPr/>
          <a:lstStyle/>
          <a:p>
            <a:fld id="{C270E4A3-A6E4-46E1-B96C-E5E2A576E4AD}" type="slidenum">
              <a:rPr lang="en-US" smtClean="0"/>
              <a:t>‹#›</a:t>
            </a:fld>
            <a:endParaRPr lang="en-US"/>
          </a:p>
        </p:txBody>
      </p:sp>
    </p:spTree>
    <p:extLst>
      <p:ext uri="{BB962C8B-B14F-4D97-AF65-F5344CB8AC3E}">
        <p14:creationId xmlns:p14="http://schemas.microsoft.com/office/powerpoint/2010/main" val="198675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CB670-CB14-0595-0490-2DD16C13B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96CF81-6649-74DE-7A43-F22D36C98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B299E-8254-83ED-BAFE-135EA9F4B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BE238A-19CD-4229-BB3C-F8BCA8929D70}" type="datetimeFigureOut">
              <a:rPr lang="en-US" smtClean="0"/>
              <a:t>4/9/2024</a:t>
            </a:fld>
            <a:endParaRPr lang="en-US"/>
          </a:p>
        </p:txBody>
      </p:sp>
      <p:sp>
        <p:nvSpPr>
          <p:cNvPr id="5" name="Footer Placeholder 4">
            <a:extLst>
              <a:ext uri="{FF2B5EF4-FFF2-40B4-BE49-F238E27FC236}">
                <a16:creationId xmlns:a16="http://schemas.microsoft.com/office/drawing/2014/main" id="{1BB4A10C-FC9C-B261-4C50-1D81DE07F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E5C68F-375F-A40C-2D2D-04E6A195B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70E4A3-A6E4-46E1-B96C-E5E2A576E4AD}" type="slidenum">
              <a:rPr lang="en-US" smtClean="0"/>
              <a:t>‹#›</a:t>
            </a:fld>
            <a:endParaRPr lang="en-US"/>
          </a:p>
        </p:txBody>
      </p:sp>
    </p:spTree>
    <p:extLst>
      <p:ext uri="{BB962C8B-B14F-4D97-AF65-F5344CB8AC3E}">
        <p14:creationId xmlns:p14="http://schemas.microsoft.com/office/powerpoint/2010/main" val="219319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4175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ustinbkeeler/swam2024_pdw/blob/main/SWAM_2024_PDW_Python_%26_Excel_Integratio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justinbkeeler/swam2024_pdw" TargetMode="External"/><Relationship Id="rId2" Type="http://schemas.openxmlformats.org/officeDocument/2006/relationships/hyperlink" Target="mailto:justin.keeler@wichita.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193" y="990601"/>
            <a:ext cx="7772400" cy="1470025"/>
          </a:xfrm>
        </p:spPr>
        <p:txBody>
          <a:bodyPr>
            <a:noAutofit/>
          </a:bodyPr>
          <a:lstStyle/>
          <a:p>
            <a:r>
              <a:rPr lang="en-US" sz="3600" b="1" dirty="0"/>
              <a:t>Python-Powered Analytics in Excel: Leveling Up Skills for Management Scholars and Educators</a:t>
            </a:r>
            <a:endParaRPr lang="en-US" sz="3600" b="1" dirty="0">
              <a:latin typeface="Cambria" panose="02040503050406030204" pitchFamily="18" charset="0"/>
            </a:endParaRPr>
          </a:p>
        </p:txBody>
      </p:sp>
      <p:sp>
        <p:nvSpPr>
          <p:cNvPr id="3" name="Subtitle 2"/>
          <p:cNvSpPr>
            <a:spLocks noGrp="1"/>
          </p:cNvSpPr>
          <p:nvPr>
            <p:ph type="subTitle" idx="1"/>
          </p:nvPr>
        </p:nvSpPr>
        <p:spPr>
          <a:xfrm>
            <a:off x="2352675" y="2743200"/>
            <a:ext cx="7239000" cy="1143000"/>
          </a:xfrm>
        </p:spPr>
        <p:txBody>
          <a:bodyPr>
            <a:normAutofit/>
          </a:bodyPr>
          <a:lstStyle/>
          <a:p>
            <a:r>
              <a:rPr lang="en-US" sz="2400" dirty="0">
                <a:solidFill>
                  <a:schemeClr val="tx1"/>
                </a:solidFill>
                <a:latin typeface="Cambria" panose="02040503050406030204" pitchFamily="18" charset="0"/>
              </a:rPr>
              <a:t>Justin Keeler, Wichita State University</a:t>
            </a:r>
          </a:p>
          <a:p>
            <a:r>
              <a:rPr lang="en-US" sz="2400" dirty="0">
                <a:solidFill>
                  <a:schemeClr val="tx1"/>
                </a:solidFill>
                <a:latin typeface="Cambria" panose="02040503050406030204" pitchFamily="18" charset="0"/>
              </a:rPr>
              <a:t>Clinical Associate Professor of Business Analytics</a:t>
            </a:r>
          </a:p>
        </p:txBody>
      </p:sp>
      <p:sp>
        <p:nvSpPr>
          <p:cNvPr id="4" name="Subtitle 2"/>
          <p:cNvSpPr txBox="1">
            <a:spLocks/>
          </p:cNvSpPr>
          <p:nvPr/>
        </p:nvSpPr>
        <p:spPr>
          <a:xfrm>
            <a:off x="2590800" y="4191000"/>
            <a:ext cx="7239000" cy="21336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a:solidFill>
                  <a:prstClr val="black"/>
                </a:solidFill>
                <a:latin typeface="Cambria" panose="02040503050406030204" pitchFamily="18" charset="0"/>
              </a:rPr>
              <a:t>SWAM Conference 2024</a:t>
            </a:r>
          </a:p>
          <a:p>
            <a:endParaRPr lang="en-US" sz="2600" dirty="0">
              <a:solidFill>
                <a:prstClr val="black"/>
              </a:solidFill>
              <a:latin typeface="Cambria" panose="02040503050406030204" pitchFamily="18" charset="0"/>
            </a:endParaRPr>
          </a:p>
          <a:p>
            <a:r>
              <a:rPr lang="en-US" sz="2600" dirty="0">
                <a:solidFill>
                  <a:prstClr val="black"/>
                </a:solidFill>
                <a:latin typeface="Cambria" panose="02040503050406030204" pitchFamily="18" charset="0"/>
              </a:rPr>
              <a:t>Moody Gardens Convention Center</a:t>
            </a:r>
          </a:p>
          <a:p>
            <a:r>
              <a:rPr lang="en-US" sz="2600" dirty="0">
                <a:solidFill>
                  <a:prstClr val="black"/>
                </a:solidFill>
                <a:latin typeface="Cambria" panose="02040503050406030204" pitchFamily="18" charset="0"/>
              </a:rPr>
              <a:t>Galveston, Texas</a:t>
            </a:r>
          </a:p>
          <a:p>
            <a:endParaRPr lang="en-US" sz="2600" dirty="0">
              <a:solidFill>
                <a:prstClr val="black"/>
              </a:solidFill>
              <a:latin typeface="Cambria" panose="02040503050406030204" pitchFamily="18" charset="0"/>
            </a:endParaRPr>
          </a:p>
          <a:p>
            <a:r>
              <a:rPr lang="en-US" sz="2600" dirty="0">
                <a:solidFill>
                  <a:prstClr val="black"/>
                </a:solidFill>
                <a:latin typeface="Cambria" panose="02040503050406030204" pitchFamily="18" charset="0"/>
              </a:rPr>
              <a:t>Wednesday, April 10</a:t>
            </a:r>
            <a:r>
              <a:rPr lang="en-US" sz="2600" baseline="30000" dirty="0">
                <a:solidFill>
                  <a:prstClr val="black"/>
                </a:solidFill>
                <a:latin typeface="Cambria" panose="02040503050406030204" pitchFamily="18" charset="0"/>
              </a:rPr>
              <a:t>th</a:t>
            </a:r>
            <a:r>
              <a:rPr lang="en-US" sz="2600" dirty="0">
                <a:solidFill>
                  <a:prstClr val="black"/>
                </a:solidFill>
                <a:latin typeface="Cambria" panose="02040503050406030204" pitchFamily="18" charset="0"/>
              </a:rPr>
              <a:t>, 2024</a:t>
            </a:r>
          </a:p>
          <a:p>
            <a:endParaRPr lang="en-US" sz="2800" dirty="0">
              <a:solidFill>
                <a:prstClr val="black"/>
              </a:solidFill>
              <a:latin typeface="Cambria" panose="02040503050406030204" pitchFamily="18" charset="0"/>
            </a:endParaRPr>
          </a:p>
        </p:txBody>
      </p:sp>
      <p:cxnSp>
        <p:nvCxnSpPr>
          <p:cNvPr id="8" name="Straight Connector 7"/>
          <p:cNvCxnSpPr/>
          <p:nvPr/>
        </p:nvCxnSpPr>
        <p:spPr>
          <a:xfrm>
            <a:off x="2209800" y="2590800"/>
            <a:ext cx="78486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5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Advantages of Python over Excel |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Large Data Processing</a:t>
            </a:r>
          </a:p>
          <a:p>
            <a:r>
              <a:rPr lang="en-US" dirty="0">
                <a:latin typeface="Calibri" panose="020F0502020204030204" pitchFamily="34" charset="0"/>
                <a:ea typeface="Calibri" panose="020F0502020204030204" pitchFamily="34" charset="0"/>
                <a:cs typeface="Calibri" panose="020F0502020204030204" pitchFamily="34" charset="0"/>
              </a:rPr>
              <a:t>Excel maximizes out at around 1,048,576 rows by 16,348 columns, whereas Python is limited more by computer RAM than data size. </a:t>
            </a:r>
          </a:p>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Advanced Analytics</a:t>
            </a:r>
          </a:p>
          <a:p>
            <a:r>
              <a:rPr lang="en-US" dirty="0">
                <a:latin typeface="Calibri" panose="020F0502020204030204" pitchFamily="34" charset="0"/>
                <a:ea typeface="Calibri" panose="020F0502020204030204" pitchFamily="34" charset="0"/>
                <a:cs typeface="Calibri" panose="020F0502020204030204" pitchFamily="34" charset="0"/>
              </a:rPr>
              <a:t>Excel’s Data Analysis (Add-in) provides utility but is limited for training/validation/testing of models, KNN, logistic regression, etc.</a:t>
            </a:r>
          </a:p>
        </p:txBody>
      </p:sp>
    </p:spTree>
    <p:extLst>
      <p:ext uri="{BB962C8B-B14F-4D97-AF65-F5344CB8AC3E}">
        <p14:creationId xmlns:p14="http://schemas.microsoft.com/office/powerpoint/2010/main" val="41505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Advantages of Python over Excel | Part 2</a:t>
            </a:r>
          </a:p>
        </p:txBody>
      </p:sp>
      <p:sp>
        <p:nvSpPr>
          <p:cNvPr id="4" name="Content Placeholder 2">
            <a:extLst>
              <a:ext uri="{FF2B5EF4-FFF2-40B4-BE49-F238E27FC236}">
                <a16:creationId xmlns:a16="http://schemas.microsoft.com/office/drawing/2014/main" id="{5AA9F780-B02E-0E9D-0103-6E89456BDD32}"/>
              </a:ext>
            </a:extLst>
          </p:cNvPr>
          <p:cNvSpPr>
            <a:spLocks noGrp="1"/>
          </p:cNvSpPr>
          <p:nvPr>
            <p:ph idx="1"/>
          </p:nvPr>
        </p:nvSpPr>
        <p:spPr>
          <a:xfrm>
            <a:off x="838200" y="1825624"/>
            <a:ext cx="10515600" cy="3357659"/>
          </a:xfrm>
        </p:spPr>
        <p:txBody>
          <a:bodyPr>
            <a:normAutofit lnSpcReduction="10000"/>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Automation &amp; Reproducibility</a:t>
            </a:r>
          </a:p>
          <a:p>
            <a:r>
              <a:rPr lang="en-US" dirty="0">
                <a:latin typeface="Calibri" panose="020F0502020204030204" pitchFamily="34" charset="0"/>
                <a:ea typeface="Calibri" panose="020F0502020204030204" pitchFamily="34" charset="0"/>
                <a:cs typeface="Calibri" panose="020F0502020204030204" pitchFamily="34" charset="0"/>
              </a:rPr>
              <a:t>Once a Python script is written, it can be used to automate repetitive tasks and perform analyses. We will see this with my Example 2 a little later.</a:t>
            </a:r>
          </a:p>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Collaboration &amp; Version Control</a:t>
            </a:r>
          </a:p>
          <a:p>
            <a:r>
              <a:rPr lang="en-US" dirty="0">
                <a:latin typeface="Calibri" panose="020F0502020204030204" pitchFamily="34" charset="0"/>
                <a:ea typeface="Calibri" panose="020F0502020204030204" pitchFamily="34" charset="0"/>
                <a:cs typeface="Calibri" panose="020F0502020204030204" pitchFamily="34" charset="0"/>
              </a:rPr>
              <a:t>Python code is sharable, especially via systems like Git or GitHub, similar to what I have provided for this workshop. Excel files are binary, they are hard to track changes.</a:t>
            </a:r>
          </a:p>
        </p:txBody>
      </p:sp>
    </p:spTree>
    <p:extLst>
      <p:ext uri="{BB962C8B-B14F-4D97-AF65-F5344CB8AC3E}">
        <p14:creationId xmlns:p14="http://schemas.microsoft.com/office/powerpoint/2010/main" val="53129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Integration into Excel – Benefits | Part 1</a:t>
            </a:r>
          </a:p>
        </p:txBody>
      </p:sp>
      <p:sp>
        <p:nvSpPr>
          <p:cNvPr id="4" name="Content Placeholder 2">
            <a:extLst>
              <a:ext uri="{FF2B5EF4-FFF2-40B4-BE49-F238E27FC236}">
                <a16:creationId xmlns:a16="http://schemas.microsoft.com/office/drawing/2014/main" id="{9DDF26BF-FAC7-D00C-722B-7D5B08E7AC9D}"/>
              </a:ext>
            </a:extLst>
          </p:cNvPr>
          <p:cNvSpPr>
            <a:spLocks noGrp="1"/>
          </p:cNvSpPr>
          <p:nvPr>
            <p:ph idx="1"/>
          </p:nvPr>
        </p:nvSpPr>
        <p:spPr>
          <a:xfrm>
            <a:off x="838200" y="1825624"/>
            <a:ext cx="10515600" cy="377726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Python code will stay embedded within the Excel file and accessible if another version opens it.</a:t>
            </a:r>
          </a:p>
          <a:p>
            <a:r>
              <a:rPr lang="en-US" dirty="0">
                <a:latin typeface="Calibri" panose="020F0502020204030204" pitchFamily="34" charset="0"/>
                <a:ea typeface="Calibri" panose="020F0502020204030204" pitchFamily="34" charset="0"/>
                <a:cs typeface="Calibri" panose="020F0502020204030204" pitchFamily="34" charset="0"/>
              </a:rPr>
              <a:t>Provides a dynamic experience to interact with Python syntax (contained within a cell as a form of a code block) rather than line-by-line like IDEs.</a:t>
            </a:r>
          </a:p>
          <a:p>
            <a:r>
              <a:rPr lang="en-US" dirty="0">
                <a:latin typeface="Calibri" panose="020F0502020204030204" pitchFamily="34" charset="0"/>
                <a:ea typeface="Calibri" panose="020F0502020204030204" pitchFamily="34" charset="0"/>
                <a:cs typeface="Calibri" panose="020F0502020204030204" pitchFamily="34" charset="0"/>
              </a:rPr>
              <a:t>Allows access to advanced modeling techniques previously mentioned (KNN, logistic regression, SVM, etc.).</a:t>
            </a:r>
          </a:p>
          <a:p>
            <a:r>
              <a:rPr lang="en-US" dirty="0">
                <a:latin typeface="Calibri" panose="020F0502020204030204" pitchFamily="34" charset="0"/>
                <a:ea typeface="Calibri" panose="020F0502020204030204" pitchFamily="34" charset="0"/>
                <a:cs typeface="Calibri" panose="020F0502020204030204" pitchFamily="34" charset="0"/>
              </a:rPr>
              <a:t>Useful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95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Integration into Excel – Benefits | Part 2</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Generating the descriptives using </a:t>
            </a:r>
            <a:r>
              <a:rPr lang="en-US" b="1" i="1" dirty="0" err="1">
                <a:solidFill>
                  <a:srgbClr val="FF9933"/>
                </a:solidFill>
                <a:latin typeface="Calibri" panose="020F0502020204030204" pitchFamily="34" charset="0"/>
                <a:ea typeface="Calibri" panose="020F0502020204030204" pitchFamily="34" charset="0"/>
                <a:cs typeface="Calibri" panose="020F0502020204030204" pitchFamily="34" charset="0"/>
              </a:rPr>
              <a:t>df.describe</a:t>
            </a:r>
            <a:r>
              <a:rPr lang="en-US" b="1" i="1" dirty="0">
                <a:solidFill>
                  <a:srgbClr val="FF9933"/>
                </a:solidFill>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results in normal output; however, in Excel, you can adjust the decimals of the cells w/o round or format.</a:t>
            </a:r>
          </a:p>
          <a:p>
            <a:r>
              <a:rPr lang="en-US" dirty="0">
                <a:latin typeface="Calibri" panose="020F0502020204030204" pitchFamily="34" charset="0"/>
                <a:ea typeface="Calibri" panose="020F0502020204030204" pitchFamily="34" charset="0"/>
                <a:cs typeface="Calibri" panose="020F0502020204030204" pitchFamily="34" charset="0"/>
              </a:rPr>
              <a:t>Convenient to collapse and expand analytical outputs from Python objects to Excel values by toggling using the shortcut of </a:t>
            </a:r>
            <a:r>
              <a:rPr lang="en-US" b="1" dirty="0">
                <a:latin typeface="Calibri" panose="020F0502020204030204" pitchFamily="34" charset="0"/>
                <a:ea typeface="Calibri" panose="020F0502020204030204" pitchFamily="34" charset="0"/>
                <a:cs typeface="Calibri" panose="020F0502020204030204" pitchFamily="34" charset="0"/>
              </a:rPr>
              <a:t>[</a:t>
            </a:r>
            <a:r>
              <a:rPr lang="en-US" b="1" i="1" dirty="0">
                <a:solidFill>
                  <a:srgbClr val="FF9933"/>
                </a:solidFill>
                <a:latin typeface="Calibri" panose="020F0502020204030204" pitchFamily="34" charset="0"/>
                <a:ea typeface="Calibri" panose="020F0502020204030204" pitchFamily="34" charset="0"/>
                <a:cs typeface="Calibri" panose="020F0502020204030204" pitchFamily="34" charset="0"/>
              </a:rPr>
              <a:t>ctrl alt shift m</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Visibility of library functions and function parameters is the same as regular Python, e.g., </a:t>
            </a:r>
            <a:r>
              <a:rPr lang="en-US" b="1" i="1" dirty="0" err="1">
                <a:solidFill>
                  <a:srgbClr val="FF9933"/>
                </a:solidFill>
                <a:latin typeface="Calibri" panose="020F0502020204030204" pitchFamily="34" charset="0"/>
                <a:ea typeface="Calibri" panose="020F0502020204030204" pitchFamily="34" charset="0"/>
                <a:cs typeface="Calibri" panose="020F0502020204030204" pitchFamily="34" charset="0"/>
              </a:rPr>
              <a:t>dir</a:t>
            </a:r>
            <a:r>
              <a:rPr lang="en-US" b="1" i="1" dirty="0">
                <a:solidFill>
                  <a:srgbClr val="FF9933"/>
                </a:solidFill>
                <a:latin typeface="Calibri" panose="020F0502020204030204" pitchFamily="34" charset="0"/>
                <a:ea typeface="Calibri" panose="020F0502020204030204" pitchFamily="34" charset="0"/>
                <a:cs typeface="Calibri" panose="020F0502020204030204" pitchFamily="34" charset="0"/>
              </a:rPr>
              <a:t>(pd)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i="1" dirty="0">
                <a:solidFill>
                  <a:srgbClr val="FF9933"/>
                </a:solidFill>
                <a:latin typeface="Calibri" panose="020F0502020204030204" pitchFamily="34" charset="0"/>
                <a:ea typeface="Calibri" panose="020F0502020204030204" pitchFamily="34" charset="0"/>
                <a:cs typeface="Calibri" panose="020F0502020204030204" pitchFamily="34" charset="0"/>
              </a:rPr>
              <a:t>help(</a:t>
            </a:r>
            <a:r>
              <a:rPr lang="en-US" b="1" i="1" dirty="0" err="1">
                <a:solidFill>
                  <a:srgbClr val="FF9933"/>
                </a:solidFill>
                <a:latin typeface="Calibri" panose="020F0502020204030204" pitchFamily="34" charset="0"/>
                <a:ea typeface="Calibri" panose="020F0502020204030204" pitchFamily="34" charset="0"/>
                <a:cs typeface="Calibri" panose="020F0502020204030204" pitchFamily="34" charset="0"/>
              </a:rPr>
              <a:t>pd.merge</a:t>
            </a:r>
            <a:r>
              <a:rPr lang="en-US" b="1" i="1" dirty="0">
                <a:solidFill>
                  <a:srgbClr val="FF9933"/>
                </a:solidFill>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805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Integration into Excel – Benefits | Part 3</a:t>
            </a:r>
          </a:p>
        </p:txBody>
      </p:sp>
      <p:sp>
        <p:nvSpPr>
          <p:cNvPr id="9" name="Content Placeholder 2">
            <a:extLst>
              <a:ext uri="{FF2B5EF4-FFF2-40B4-BE49-F238E27FC236}">
                <a16:creationId xmlns:a16="http://schemas.microsoft.com/office/drawing/2014/main" id="{D7793597-DFB2-D4FA-4B81-5401E03F3D62}"/>
              </a:ext>
            </a:extLst>
          </p:cNvPr>
          <p:cNvSpPr>
            <a:spLocks noGrp="1"/>
          </p:cNvSpPr>
          <p:nvPr>
            <p:ph idx="1"/>
          </p:nvPr>
        </p:nvSpPr>
        <p:spPr>
          <a:xfrm>
            <a:off x="838200" y="1825624"/>
            <a:ext cx="10515600" cy="3357659"/>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 User-friendly tutorial access to learn Python functions and libraries.</a:t>
            </a:r>
            <a:endParaRPr lang="en-US" b="1" i="1" dirty="0">
              <a:solidFill>
                <a:srgbClr val="0000FF"/>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5E44FEA8-0278-42BB-423E-D0284A328B1F}"/>
              </a:ext>
            </a:extLst>
          </p:cNvPr>
          <p:cNvPicPr>
            <a:picLocks noChangeAspect="1"/>
          </p:cNvPicPr>
          <p:nvPr/>
        </p:nvPicPr>
        <p:blipFill>
          <a:blip r:embed="rId2"/>
          <a:stretch>
            <a:fillRect/>
          </a:stretch>
        </p:blipFill>
        <p:spPr>
          <a:xfrm>
            <a:off x="1065824" y="2406465"/>
            <a:ext cx="3391877" cy="2161411"/>
          </a:xfrm>
          <a:prstGeom prst="rect">
            <a:avLst/>
          </a:prstGeom>
        </p:spPr>
      </p:pic>
      <p:pic>
        <p:nvPicPr>
          <p:cNvPr id="13" name="Picture 12">
            <a:extLst>
              <a:ext uri="{FF2B5EF4-FFF2-40B4-BE49-F238E27FC236}">
                <a16:creationId xmlns:a16="http://schemas.microsoft.com/office/drawing/2014/main" id="{47F74EAD-A5CA-308D-EE38-7D556DE787B3}"/>
              </a:ext>
            </a:extLst>
          </p:cNvPr>
          <p:cNvPicPr>
            <a:picLocks noChangeAspect="1"/>
          </p:cNvPicPr>
          <p:nvPr/>
        </p:nvPicPr>
        <p:blipFill>
          <a:blip r:embed="rId3"/>
          <a:stretch>
            <a:fillRect/>
          </a:stretch>
        </p:blipFill>
        <p:spPr>
          <a:xfrm>
            <a:off x="4685325" y="2451989"/>
            <a:ext cx="2749261" cy="3429000"/>
          </a:xfrm>
          <a:prstGeom prst="rect">
            <a:avLst/>
          </a:prstGeom>
        </p:spPr>
      </p:pic>
      <p:pic>
        <p:nvPicPr>
          <p:cNvPr id="15" name="Picture 14">
            <a:extLst>
              <a:ext uri="{FF2B5EF4-FFF2-40B4-BE49-F238E27FC236}">
                <a16:creationId xmlns:a16="http://schemas.microsoft.com/office/drawing/2014/main" id="{7BD032B3-44A2-DF30-9353-1A0C22A3E853}"/>
              </a:ext>
            </a:extLst>
          </p:cNvPr>
          <p:cNvPicPr>
            <a:picLocks noChangeAspect="1"/>
          </p:cNvPicPr>
          <p:nvPr/>
        </p:nvPicPr>
        <p:blipFill>
          <a:blip r:embed="rId4"/>
          <a:stretch>
            <a:fillRect/>
          </a:stretch>
        </p:blipFill>
        <p:spPr>
          <a:xfrm>
            <a:off x="7662210" y="2451989"/>
            <a:ext cx="3153472" cy="2675253"/>
          </a:xfrm>
          <a:prstGeom prst="rect">
            <a:avLst/>
          </a:prstGeom>
        </p:spPr>
      </p:pic>
      <p:pic>
        <p:nvPicPr>
          <p:cNvPr id="17" name="Picture 16">
            <a:extLst>
              <a:ext uri="{FF2B5EF4-FFF2-40B4-BE49-F238E27FC236}">
                <a16:creationId xmlns:a16="http://schemas.microsoft.com/office/drawing/2014/main" id="{918C6DBC-294F-017B-828B-50CBB8DEA1C2}"/>
              </a:ext>
            </a:extLst>
          </p:cNvPr>
          <p:cNvPicPr>
            <a:picLocks noChangeAspect="1"/>
          </p:cNvPicPr>
          <p:nvPr/>
        </p:nvPicPr>
        <p:blipFill>
          <a:blip r:embed="rId5"/>
          <a:stretch>
            <a:fillRect/>
          </a:stretch>
        </p:blipFill>
        <p:spPr>
          <a:xfrm>
            <a:off x="1894673" y="3724056"/>
            <a:ext cx="1663916" cy="2311813"/>
          </a:xfrm>
          <a:prstGeom prst="rect">
            <a:avLst/>
          </a:prstGeom>
        </p:spPr>
      </p:pic>
      <p:sp>
        <p:nvSpPr>
          <p:cNvPr id="18" name="Oval 17">
            <a:extLst>
              <a:ext uri="{FF2B5EF4-FFF2-40B4-BE49-F238E27FC236}">
                <a16:creationId xmlns:a16="http://schemas.microsoft.com/office/drawing/2014/main" id="{140B0DEB-624B-802D-AD5A-C44E6B19647E}"/>
              </a:ext>
            </a:extLst>
          </p:cNvPr>
          <p:cNvSpPr/>
          <p:nvPr/>
        </p:nvSpPr>
        <p:spPr>
          <a:xfrm>
            <a:off x="3086828" y="2626716"/>
            <a:ext cx="535827" cy="669783"/>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5361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Integration into Excel – Downsides |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Python code is processed on Microsoft servers. This means your data is submitted, processed, and displayed back to you. Think dumb terminal, potential data breach/security issues. </a:t>
            </a:r>
          </a:p>
          <a:p>
            <a:r>
              <a:rPr lang="en-US" dirty="0">
                <a:latin typeface="Calibri" panose="020F0502020204030204" pitchFamily="34" charset="0"/>
                <a:ea typeface="Calibri" panose="020F0502020204030204" pitchFamily="34" charset="0"/>
                <a:cs typeface="Calibri" panose="020F0502020204030204" pitchFamily="34" charset="0"/>
              </a:rPr>
              <a:t>No Internet access, means no access to the Python add-in. Similarly, think of Google </a:t>
            </a:r>
            <a:r>
              <a:rPr lang="en-US" dirty="0" err="1">
                <a:latin typeface="Calibri" panose="020F0502020204030204" pitchFamily="34" charset="0"/>
                <a:ea typeface="Calibri" panose="020F0502020204030204" pitchFamily="34" charset="0"/>
                <a:cs typeface="Calibri" panose="020F0502020204030204" pitchFamily="34" charset="0"/>
              </a:rPr>
              <a:t>Colab</a:t>
            </a:r>
            <a:r>
              <a:rPr lang="en-US" dirty="0">
                <a:latin typeface="Calibri" panose="020F0502020204030204" pitchFamily="34" charset="0"/>
                <a:ea typeface="Calibri" panose="020F0502020204030204" pitchFamily="34" charset="0"/>
                <a:cs typeface="Calibri" panose="020F0502020204030204" pitchFamily="34" charset="0"/>
              </a:rPr>
              <a:t> IDE for comparison.</a:t>
            </a:r>
          </a:p>
          <a:p>
            <a:r>
              <a:rPr lang="en-US" dirty="0">
                <a:latin typeface="Calibri" panose="020F0502020204030204" pitchFamily="34" charset="0"/>
                <a:ea typeface="Calibri" panose="020F0502020204030204" pitchFamily="34" charset="0"/>
                <a:cs typeface="Calibri" panose="020F0502020204030204" pitchFamily="34" charset="0"/>
              </a:rPr>
              <a:t>Some simple tasks do not perform well within Excel’s Python   extension/add-in e.g. </a:t>
            </a:r>
            <a:r>
              <a:rPr lang="en-US" b="1" i="1" dirty="0">
                <a:solidFill>
                  <a:srgbClr val="0000FF"/>
                </a:solidFill>
                <a:latin typeface="Calibri" panose="020F0502020204030204" pitchFamily="34" charset="0"/>
                <a:ea typeface="Calibri" panose="020F0502020204030204" pitchFamily="34" charset="0"/>
                <a:cs typeface="Calibri" panose="020F0502020204030204" pitchFamily="34" charset="0"/>
              </a:rPr>
              <a:t>df3 = </a:t>
            </a:r>
            <a:r>
              <a:rPr lang="en-US" b="1" i="1" dirty="0" err="1">
                <a:solidFill>
                  <a:srgbClr val="0000FF"/>
                </a:solidFill>
                <a:latin typeface="Calibri" panose="020F0502020204030204" pitchFamily="34" charset="0"/>
                <a:ea typeface="Calibri" panose="020F0502020204030204" pitchFamily="34" charset="0"/>
                <a:cs typeface="Calibri" panose="020F0502020204030204" pitchFamily="34" charset="0"/>
              </a:rPr>
              <a:t>pd.merge</a:t>
            </a:r>
            <a:r>
              <a:rPr lang="en-US" b="1" i="1" dirty="0">
                <a:solidFill>
                  <a:srgbClr val="0000FF"/>
                </a:solidFill>
                <a:latin typeface="Calibri" panose="020F0502020204030204" pitchFamily="34" charset="0"/>
                <a:ea typeface="Calibri" panose="020F0502020204030204" pitchFamily="34" charset="0"/>
                <a:cs typeface="Calibri" panose="020F0502020204030204" pitchFamily="34" charset="0"/>
              </a:rPr>
              <a:t>(df1, df2, on=“key”, how=“left”) </a:t>
            </a:r>
          </a:p>
        </p:txBody>
      </p:sp>
    </p:spTree>
    <p:extLst>
      <p:ext uri="{BB962C8B-B14F-4D97-AF65-F5344CB8AC3E}">
        <p14:creationId xmlns:p14="http://schemas.microsoft.com/office/powerpoint/2010/main" val="297262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Integration into Excel – Downsides | Part 2</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498350"/>
          </a:xfrm>
        </p:spPr>
        <p:txBody>
          <a:bodyPr>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You can get a spill error, which means there is data in a cell Python is trying to use (the value in the cell needs to be cleared for output to generate).</a:t>
            </a:r>
          </a:p>
          <a:p>
            <a:r>
              <a:rPr lang="en-US" dirty="0">
                <a:latin typeface="Calibri" panose="020F0502020204030204" pitchFamily="34" charset="0"/>
                <a:ea typeface="Calibri" panose="020F0502020204030204" pitchFamily="34" charset="0"/>
                <a:cs typeface="Calibri" panose="020F0502020204030204" pitchFamily="34" charset="0"/>
              </a:rPr>
              <a:t>Visualizations are somewhat clunky; you need to resize cells and/or merge them, then cross reference for image generation.</a:t>
            </a:r>
          </a:p>
          <a:p>
            <a:r>
              <a:rPr lang="en-US" dirty="0">
                <a:latin typeface="Calibri" panose="020F0502020204030204" pitchFamily="34" charset="0"/>
                <a:ea typeface="Calibri" panose="020F0502020204030204" pitchFamily="34" charset="0"/>
                <a:cs typeface="Calibri" panose="020F0502020204030204" pitchFamily="34" charset="0"/>
              </a:rPr>
              <a:t>Not all Python libraries are available to import, which could limit analytic techniques.</a:t>
            </a:r>
          </a:p>
          <a:p>
            <a:r>
              <a:rPr lang="en-US" dirty="0">
                <a:latin typeface="Calibri" panose="020F0502020204030204" pitchFamily="34" charset="0"/>
                <a:ea typeface="Calibri" panose="020F0502020204030204" pitchFamily="34" charset="0"/>
                <a:cs typeface="Calibri" panose="020F0502020204030204" pitchFamily="34" charset="0"/>
              </a:rPr>
              <a:t>Tuples and multi objects are problematic (will be seen in our Example 1):</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overall_average_salary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average_salary_by_department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090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Libraries|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4394626"/>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Initialization in Excel (pre-loaded)</a:t>
            </a:r>
          </a:p>
          <a:p>
            <a:pPr marL="0" indent="0">
              <a:buNone/>
            </a:pPr>
            <a:r>
              <a:rPr lang="en-US" sz="2200" b="0" i="0" dirty="0">
                <a:solidFill>
                  <a:srgbClr val="000000"/>
                </a:solidFill>
                <a:effectLst/>
                <a:highlight>
                  <a:srgbClr val="FFFFFF"/>
                </a:highlight>
                <a:latin typeface="Consolas" panose="020B0609020204030204" pitchFamily="49" charset="0"/>
              </a:rPr>
              <a:t>import </a:t>
            </a:r>
            <a:r>
              <a:rPr lang="en-US" sz="2200" b="0" i="0" dirty="0" err="1">
                <a:solidFill>
                  <a:srgbClr val="000000"/>
                </a:solidFill>
                <a:effectLst/>
                <a:highlight>
                  <a:srgbClr val="FFFFFF"/>
                </a:highlight>
                <a:latin typeface="Consolas" panose="020B0609020204030204" pitchFamily="49" charset="0"/>
              </a:rPr>
              <a:t>numpy</a:t>
            </a:r>
            <a:r>
              <a:rPr lang="en-US" sz="2200" b="0" i="0" dirty="0">
                <a:solidFill>
                  <a:srgbClr val="000000"/>
                </a:solidFill>
                <a:effectLst/>
                <a:highlight>
                  <a:srgbClr val="FFFFFF"/>
                </a:highlight>
                <a:latin typeface="Consolas" panose="020B0609020204030204" pitchFamily="49" charset="0"/>
              </a:rPr>
              <a:t> as np </a:t>
            </a:r>
          </a:p>
          <a:p>
            <a:pPr marL="0" indent="0">
              <a:buNone/>
            </a:pPr>
            <a:r>
              <a:rPr lang="en-US" sz="2200" b="0" i="0" dirty="0">
                <a:solidFill>
                  <a:srgbClr val="000000"/>
                </a:solidFill>
                <a:effectLst/>
                <a:highlight>
                  <a:srgbClr val="FFFFFF"/>
                </a:highlight>
                <a:latin typeface="Consolas" panose="020B0609020204030204" pitchFamily="49" charset="0"/>
              </a:rPr>
              <a:t>import pandas as pd </a:t>
            </a:r>
          </a:p>
          <a:p>
            <a:pPr marL="0" indent="0">
              <a:buNone/>
            </a:pPr>
            <a:r>
              <a:rPr lang="en-US" sz="2200" b="0" i="0" dirty="0">
                <a:solidFill>
                  <a:srgbClr val="000000"/>
                </a:solidFill>
                <a:effectLst/>
                <a:highlight>
                  <a:srgbClr val="FFFFFF"/>
                </a:highlight>
                <a:latin typeface="Consolas" panose="020B0609020204030204" pitchFamily="49" charset="0"/>
              </a:rPr>
              <a:t>import </a:t>
            </a:r>
            <a:r>
              <a:rPr lang="en-US" sz="2200" b="0" i="0" dirty="0" err="1">
                <a:solidFill>
                  <a:srgbClr val="000000"/>
                </a:solidFill>
                <a:effectLst/>
                <a:highlight>
                  <a:srgbClr val="FFFFFF"/>
                </a:highlight>
                <a:latin typeface="Consolas" panose="020B0609020204030204" pitchFamily="49" charset="0"/>
              </a:rPr>
              <a:t>matplotlib.pyplot</a:t>
            </a:r>
            <a:r>
              <a:rPr lang="en-US" sz="2200" b="0" i="0" dirty="0">
                <a:solidFill>
                  <a:srgbClr val="000000"/>
                </a:solidFill>
                <a:effectLst/>
                <a:highlight>
                  <a:srgbClr val="FFFFFF"/>
                </a:highlight>
                <a:latin typeface="Consolas" panose="020B0609020204030204" pitchFamily="49" charset="0"/>
              </a:rPr>
              <a:t> as </a:t>
            </a:r>
            <a:r>
              <a:rPr lang="en-US" sz="2200" b="0" i="0" dirty="0" err="1">
                <a:solidFill>
                  <a:srgbClr val="000000"/>
                </a:solidFill>
                <a:effectLst/>
                <a:highlight>
                  <a:srgbClr val="FFFFFF"/>
                </a:highlight>
                <a:latin typeface="Consolas" panose="020B0609020204030204" pitchFamily="49" charset="0"/>
              </a:rPr>
              <a:t>plt</a:t>
            </a:r>
            <a:r>
              <a:rPr lang="en-US" sz="2200" b="0" i="0" dirty="0">
                <a:solidFill>
                  <a:srgbClr val="000000"/>
                </a:solidFill>
                <a:effectLst/>
                <a:highlight>
                  <a:srgbClr val="FFFFFF"/>
                </a:highlight>
                <a:latin typeface="Consolas" panose="020B0609020204030204" pitchFamily="49" charset="0"/>
              </a:rPr>
              <a:t> </a:t>
            </a:r>
          </a:p>
          <a:p>
            <a:pPr marL="0" indent="0">
              <a:buNone/>
            </a:pPr>
            <a:r>
              <a:rPr lang="en-US" sz="2200" b="0" i="0" dirty="0">
                <a:solidFill>
                  <a:srgbClr val="000000"/>
                </a:solidFill>
                <a:effectLst/>
                <a:highlight>
                  <a:srgbClr val="FFFFFF"/>
                </a:highlight>
                <a:latin typeface="Consolas" panose="020B0609020204030204" pitchFamily="49" charset="0"/>
              </a:rPr>
              <a:t>import </a:t>
            </a:r>
            <a:r>
              <a:rPr lang="en-US" sz="2200" b="0" i="0" dirty="0" err="1">
                <a:solidFill>
                  <a:srgbClr val="000000"/>
                </a:solidFill>
                <a:effectLst/>
                <a:highlight>
                  <a:srgbClr val="FFFFFF"/>
                </a:highlight>
                <a:latin typeface="Consolas" panose="020B0609020204030204" pitchFamily="49" charset="0"/>
              </a:rPr>
              <a:t>statsmodels</a:t>
            </a:r>
            <a:r>
              <a:rPr lang="en-US" sz="2200" b="0" i="0" dirty="0">
                <a:solidFill>
                  <a:srgbClr val="000000"/>
                </a:solidFill>
                <a:effectLst/>
                <a:highlight>
                  <a:srgbClr val="FFFFFF"/>
                </a:highlight>
                <a:latin typeface="Consolas" panose="020B0609020204030204" pitchFamily="49" charset="0"/>
              </a:rPr>
              <a:t> as </a:t>
            </a:r>
            <a:r>
              <a:rPr lang="en-US" sz="2200" b="0" i="0" dirty="0" err="1">
                <a:solidFill>
                  <a:srgbClr val="000000"/>
                </a:solidFill>
                <a:effectLst/>
                <a:highlight>
                  <a:srgbClr val="FFFFFF"/>
                </a:highlight>
                <a:latin typeface="Consolas" panose="020B0609020204030204" pitchFamily="49" charset="0"/>
              </a:rPr>
              <a:t>sm</a:t>
            </a:r>
            <a:r>
              <a:rPr lang="en-US" sz="2200" b="0" i="0" dirty="0">
                <a:solidFill>
                  <a:srgbClr val="000000"/>
                </a:solidFill>
                <a:effectLst/>
                <a:highlight>
                  <a:srgbClr val="FFFFFF"/>
                </a:highlight>
                <a:latin typeface="Consolas" panose="020B0609020204030204" pitchFamily="49" charset="0"/>
              </a:rPr>
              <a:t> </a:t>
            </a:r>
          </a:p>
          <a:p>
            <a:pPr marL="0" indent="0">
              <a:buNone/>
            </a:pPr>
            <a:r>
              <a:rPr lang="en-US" sz="2200" b="0" i="0" dirty="0">
                <a:solidFill>
                  <a:srgbClr val="000000"/>
                </a:solidFill>
                <a:effectLst/>
                <a:highlight>
                  <a:srgbClr val="FFFFFF"/>
                </a:highlight>
                <a:latin typeface="Consolas" panose="020B0609020204030204" pitchFamily="49" charset="0"/>
              </a:rPr>
              <a:t>import seaborn as </a:t>
            </a:r>
            <a:r>
              <a:rPr lang="en-US" sz="2200" b="0" i="0" dirty="0" err="1">
                <a:solidFill>
                  <a:srgbClr val="000000"/>
                </a:solidFill>
                <a:effectLst/>
                <a:highlight>
                  <a:srgbClr val="FFFFFF"/>
                </a:highlight>
                <a:latin typeface="Consolas" panose="020B0609020204030204" pitchFamily="49" charset="0"/>
              </a:rPr>
              <a:t>sns</a:t>
            </a:r>
            <a:r>
              <a:rPr lang="en-US" sz="2200" b="0" i="0" dirty="0">
                <a:solidFill>
                  <a:srgbClr val="000000"/>
                </a:solidFill>
                <a:effectLst/>
                <a:highlight>
                  <a:srgbClr val="FFFFFF"/>
                </a:highlight>
                <a:latin typeface="Consolas" panose="020B0609020204030204" pitchFamily="49" charset="0"/>
              </a:rPr>
              <a:t> </a:t>
            </a:r>
          </a:p>
          <a:p>
            <a:pPr marL="0" indent="0">
              <a:buNone/>
            </a:pPr>
            <a:r>
              <a:rPr lang="en-US" sz="2200" b="0" i="0" dirty="0">
                <a:solidFill>
                  <a:srgbClr val="000000"/>
                </a:solidFill>
                <a:effectLst/>
                <a:highlight>
                  <a:srgbClr val="FFFFFF"/>
                </a:highlight>
                <a:latin typeface="Consolas" panose="020B0609020204030204" pitchFamily="49" charset="0"/>
              </a:rPr>
              <a:t>import excel </a:t>
            </a:r>
          </a:p>
          <a:p>
            <a:pPr marL="0" indent="0">
              <a:buNone/>
            </a:pPr>
            <a:r>
              <a:rPr lang="en-US" sz="2200" b="0" i="0" dirty="0">
                <a:solidFill>
                  <a:srgbClr val="000000"/>
                </a:solidFill>
                <a:effectLst/>
                <a:highlight>
                  <a:srgbClr val="FFFFFF"/>
                </a:highlight>
                <a:latin typeface="Consolas" panose="020B0609020204030204" pitchFamily="49" charset="0"/>
              </a:rPr>
              <a:t>import warnings </a:t>
            </a:r>
            <a:r>
              <a:rPr lang="en-US" sz="2200" b="0" i="0" dirty="0" err="1">
                <a:solidFill>
                  <a:srgbClr val="000000"/>
                </a:solidFill>
                <a:effectLst/>
                <a:highlight>
                  <a:srgbClr val="FFFFFF"/>
                </a:highlight>
                <a:latin typeface="Consolas" panose="020B0609020204030204" pitchFamily="49" charset="0"/>
              </a:rPr>
              <a:t>warnings.simplefilter</a:t>
            </a:r>
            <a:r>
              <a:rPr lang="en-US" sz="2200" b="0" i="0" dirty="0">
                <a:solidFill>
                  <a:srgbClr val="000000"/>
                </a:solidFill>
                <a:effectLst/>
                <a:highlight>
                  <a:srgbClr val="FFFFFF"/>
                </a:highlight>
                <a:latin typeface="Consolas" panose="020B0609020204030204" pitchFamily="49" charset="0"/>
              </a:rPr>
              <a:t>('ignore’) </a:t>
            </a:r>
          </a:p>
          <a:p>
            <a:pPr marL="0" indent="0">
              <a:buNone/>
            </a:pPr>
            <a:r>
              <a:rPr lang="en-US" sz="2200" b="0" i="0" dirty="0">
                <a:solidFill>
                  <a:srgbClr val="000000"/>
                </a:solidFill>
                <a:effectLst/>
                <a:highlight>
                  <a:srgbClr val="FFFFFF"/>
                </a:highlight>
                <a:latin typeface="Consolas" panose="020B0609020204030204" pitchFamily="49" charset="0"/>
              </a:rPr>
              <a:t># Set default conversions for the xl() function. </a:t>
            </a:r>
            <a:r>
              <a:rPr lang="en-US" sz="2200" b="0" i="0" dirty="0" err="1">
                <a:solidFill>
                  <a:srgbClr val="000000"/>
                </a:solidFill>
                <a:effectLst/>
                <a:highlight>
                  <a:srgbClr val="FFFFFF"/>
                </a:highlight>
                <a:latin typeface="Consolas" panose="020B0609020204030204" pitchFamily="49" charset="0"/>
              </a:rPr>
              <a:t>excel.set_xl_scalar_conversion</a:t>
            </a:r>
            <a:r>
              <a:rPr lang="en-US" sz="2200" b="0" i="0" dirty="0">
                <a:solidFill>
                  <a:srgbClr val="000000"/>
                </a:solidFill>
                <a:effectLst/>
                <a:highlight>
                  <a:srgbClr val="FFFFFF"/>
                </a:highlight>
                <a:latin typeface="Consolas" panose="020B0609020204030204" pitchFamily="49" charset="0"/>
              </a:rPr>
              <a:t>(</a:t>
            </a:r>
            <a:r>
              <a:rPr lang="en-US" sz="2200" b="0" i="0" dirty="0" err="1">
                <a:solidFill>
                  <a:srgbClr val="000000"/>
                </a:solidFill>
                <a:effectLst/>
                <a:highlight>
                  <a:srgbClr val="FFFFFF"/>
                </a:highlight>
                <a:latin typeface="Consolas" panose="020B0609020204030204" pitchFamily="49" charset="0"/>
              </a:rPr>
              <a:t>excel.convert_to_scalar</a:t>
            </a:r>
            <a:r>
              <a:rPr lang="en-US" sz="2200" b="0" i="0" dirty="0">
                <a:solidFill>
                  <a:srgbClr val="000000"/>
                </a:solidFill>
                <a:effectLst/>
                <a:highlight>
                  <a:srgbClr val="FFFFFF"/>
                </a:highlight>
                <a:latin typeface="Consolas" panose="020B0609020204030204" pitchFamily="49" charset="0"/>
              </a:rPr>
              <a:t>) </a:t>
            </a:r>
            <a:r>
              <a:rPr lang="en-US" sz="2200" b="0" i="0" dirty="0" err="1">
                <a:solidFill>
                  <a:srgbClr val="000000"/>
                </a:solidFill>
                <a:effectLst/>
                <a:highlight>
                  <a:srgbClr val="FFFFFF"/>
                </a:highlight>
                <a:latin typeface="Consolas" panose="020B0609020204030204" pitchFamily="49" charset="0"/>
              </a:rPr>
              <a:t>excel.set_xl_array_conversion</a:t>
            </a:r>
            <a:r>
              <a:rPr lang="en-US" sz="2200" b="0" i="0" dirty="0">
                <a:solidFill>
                  <a:srgbClr val="000000"/>
                </a:solidFill>
                <a:effectLst/>
                <a:highlight>
                  <a:srgbClr val="FFFFFF"/>
                </a:highlight>
                <a:latin typeface="Consolas" panose="020B0609020204030204" pitchFamily="49" charset="0"/>
              </a:rPr>
              <a:t>(</a:t>
            </a:r>
            <a:r>
              <a:rPr lang="en-US" sz="2200" b="0" i="0" dirty="0" err="1">
                <a:solidFill>
                  <a:srgbClr val="000000"/>
                </a:solidFill>
                <a:effectLst/>
                <a:highlight>
                  <a:srgbClr val="FFFFFF"/>
                </a:highlight>
                <a:latin typeface="Consolas" panose="020B0609020204030204" pitchFamily="49" charset="0"/>
              </a:rPr>
              <a:t>excel.convert_to_dataframe</a:t>
            </a:r>
            <a:r>
              <a:rPr lang="en-US" sz="2200" b="0" i="0" dirty="0">
                <a:solidFill>
                  <a:srgbClr val="000000"/>
                </a:solidFill>
                <a:effectLst/>
                <a:highlight>
                  <a:srgbClr val="FFFFFF"/>
                </a:highlight>
                <a:latin typeface="Consolas" panose="020B0609020204030204" pitchFamily="49" charset="0"/>
              </a:rPr>
              <a:t>)</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392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Python vs. Excel for Management Analytics: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Libraries| Part 2</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4667251"/>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Other libraries that can be called into Excel</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import </a:t>
            </a:r>
            <a:r>
              <a:rPr lang="en-US" sz="2200" dirty="0" err="1">
                <a:latin typeface="Calibri" panose="020F0502020204030204" pitchFamily="34" charset="0"/>
                <a:ea typeface="Calibri" panose="020F0502020204030204" pitchFamily="34" charset="0"/>
                <a:cs typeface="Calibri" panose="020F0502020204030204" pitchFamily="34" charset="0"/>
              </a:rPr>
              <a:t>statsmodels.api</a:t>
            </a:r>
            <a:r>
              <a:rPr lang="en-US" sz="2200" dirty="0">
                <a:latin typeface="Calibri" panose="020F0502020204030204" pitchFamily="34" charset="0"/>
                <a:ea typeface="Calibri" panose="020F0502020204030204" pitchFamily="34" charset="0"/>
                <a:cs typeface="Calibri" panose="020F0502020204030204" pitchFamily="34" charset="0"/>
              </a:rPr>
              <a:t> as </a:t>
            </a:r>
            <a:r>
              <a:rPr lang="en-US" sz="2200" dirty="0" err="1">
                <a:latin typeface="Calibri" panose="020F0502020204030204" pitchFamily="34" charset="0"/>
                <a:ea typeface="Calibri" panose="020F0502020204030204" pitchFamily="34" charset="0"/>
                <a:cs typeface="Calibri" panose="020F0502020204030204" pitchFamily="34" charset="0"/>
              </a:rPr>
              <a:t>sm</a:t>
            </a:r>
            <a:r>
              <a:rPr lang="en-US" sz="2200" dirty="0">
                <a:latin typeface="Calibri" panose="020F0502020204030204" pitchFamily="34" charset="0"/>
                <a:ea typeface="Calibri" panose="020F0502020204030204" pitchFamily="34" charset="0"/>
                <a:cs typeface="Calibri" panose="020F0502020204030204" pitchFamily="34" charset="0"/>
              </a:rPr>
              <a:t> #access to 45 functions in module</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import network as </a:t>
            </a:r>
            <a:r>
              <a:rPr lang="en-US" sz="2200" dirty="0" err="1">
                <a:latin typeface="Calibri" panose="020F0502020204030204" pitchFamily="34" charset="0"/>
                <a:ea typeface="Calibri" panose="020F0502020204030204" pitchFamily="34" charset="0"/>
                <a:cs typeface="Calibri" panose="020F0502020204030204" pitchFamily="34" charset="0"/>
              </a:rPr>
              <a:t>nx</a:t>
            </a:r>
            <a:r>
              <a:rPr lang="en-US" sz="2200" dirty="0">
                <a:latin typeface="Calibri" panose="020F0502020204030204" pitchFamily="34" charset="0"/>
                <a:ea typeface="Calibri" panose="020F0502020204030204" pitchFamily="34" charset="0"/>
                <a:cs typeface="Calibri" panose="020F0502020204030204" pitchFamily="34" charset="0"/>
              </a:rPr>
              <a:t> #access to 736 functions in module</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from </a:t>
            </a:r>
            <a:r>
              <a:rPr lang="en-US" sz="2200" dirty="0" err="1">
                <a:latin typeface="Calibri" panose="020F0502020204030204" pitchFamily="34" charset="0"/>
                <a:ea typeface="Calibri" panose="020F0502020204030204" pitchFamily="34" charset="0"/>
                <a:cs typeface="Calibri" panose="020F0502020204030204" pitchFamily="34" charset="0"/>
              </a:rPr>
              <a:t>sklearn.model_selection</a:t>
            </a:r>
            <a:r>
              <a:rPr lang="en-US" sz="2200" dirty="0">
                <a:latin typeface="Calibri" panose="020F0502020204030204" pitchFamily="34" charset="0"/>
                <a:ea typeface="Calibri" panose="020F0502020204030204" pitchFamily="34" charset="0"/>
                <a:cs typeface="Calibri" panose="020F0502020204030204" pitchFamily="34" charset="0"/>
              </a:rPr>
              <a:t> import </a:t>
            </a:r>
            <a:r>
              <a:rPr lang="en-US" sz="2200" dirty="0" err="1">
                <a:latin typeface="Calibri" panose="020F0502020204030204" pitchFamily="34" charset="0"/>
                <a:ea typeface="Calibri" panose="020F0502020204030204" pitchFamily="34" charset="0"/>
                <a:cs typeface="Calibri" panose="020F0502020204030204" pitchFamily="34" charset="0"/>
              </a:rPr>
              <a:t>train_test_split</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Assuming X is your feature set and y is your target </a:t>
            </a:r>
            <a:r>
              <a:rPr lang="en-US" sz="2000" dirty="0" err="1">
                <a:latin typeface="Calibri" panose="020F0502020204030204" pitchFamily="34" charset="0"/>
                <a:ea typeface="Calibri" panose="020F0502020204030204" pitchFamily="34" charset="0"/>
                <a:cs typeface="Calibri" panose="020F0502020204030204" pitchFamily="34" charset="0"/>
              </a:rPr>
              <a:t>variableX_train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X_test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y_train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y_test</a:t>
            </a:r>
            <a:r>
              <a:rPr lang="en-US" sz="2000" dirty="0">
                <a:latin typeface="Calibri" panose="020F0502020204030204" pitchFamily="34" charset="0"/>
                <a:ea typeface="Calibri" panose="020F0502020204030204" pitchFamily="34" charset="0"/>
                <a:cs typeface="Calibri" panose="020F0502020204030204" pitchFamily="34" charset="0"/>
              </a:rPr>
              <a:t> = </a:t>
            </a:r>
            <a:r>
              <a:rPr lang="en-US" sz="2000" dirty="0" err="1">
                <a:latin typeface="Calibri" panose="020F0502020204030204" pitchFamily="34" charset="0"/>
                <a:ea typeface="Calibri" panose="020F0502020204030204" pitchFamily="34" charset="0"/>
                <a:cs typeface="Calibri" panose="020F0502020204030204" pitchFamily="34" charset="0"/>
              </a:rPr>
              <a:t>train_test_split</a:t>
            </a:r>
            <a:r>
              <a:rPr lang="en-US" sz="2000" dirty="0">
                <a:latin typeface="Calibri" panose="020F0502020204030204" pitchFamily="34" charset="0"/>
                <a:ea typeface="Calibri" panose="020F0502020204030204" pitchFamily="34" charset="0"/>
                <a:cs typeface="Calibri" panose="020F0502020204030204" pitchFamily="34" charset="0"/>
              </a:rPr>
              <a:t>(X, y, </a:t>
            </a:r>
            <a:r>
              <a:rPr lang="en-US" sz="2000" dirty="0" err="1">
                <a:latin typeface="Calibri" panose="020F0502020204030204" pitchFamily="34" charset="0"/>
                <a:ea typeface="Calibri" panose="020F0502020204030204" pitchFamily="34" charset="0"/>
                <a:cs typeface="Calibri" panose="020F0502020204030204" pitchFamily="34" charset="0"/>
              </a:rPr>
              <a:t>test_size</a:t>
            </a:r>
            <a:r>
              <a:rPr lang="en-US" sz="2000" dirty="0">
                <a:latin typeface="Calibri" panose="020F0502020204030204" pitchFamily="34" charset="0"/>
                <a:ea typeface="Calibri" panose="020F0502020204030204" pitchFamily="34" charset="0"/>
                <a:cs typeface="Calibri" panose="020F0502020204030204" pitchFamily="34" charset="0"/>
              </a:rPr>
              <a:t>=0.2, </a:t>
            </a:r>
            <a:r>
              <a:rPr lang="en-US" sz="2000" dirty="0" err="1">
                <a:latin typeface="Calibri" panose="020F0502020204030204" pitchFamily="34" charset="0"/>
                <a:ea typeface="Calibri" panose="020F0502020204030204" pitchFamily="34" charset="0"/>
                <a:cs typeface="Calibri" panose="020F0502020204030204" pitchFamily="34" charset="0"/>
              </a:rPr>
              <a:t>random_state</a:t>
            </a:r>
            <a:r>
              <a:rPr lang="en-US" sz="2000" dirty="0">
                <a:latin typeface="Calibri" panose="020F0502020204030204" pitchFamily="34" charset="0"/>
                <a:ea typeface="Calibri" panose="020F0502020204030204" pitchFamily="34" charset="0"/>
                <a:cs typeface="Calibri" panose="020F0502020204030204" pitchFamily="34" charset="0"/>
              </a:rPr>
              <a:t>=42)</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Note: The above list is not exhaustive. While pip installs are not performed in Excel for Python packages (libraries), this add-in is beta. It is not feasible for the tens of thousands of packages to be accessible or preloaded. </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632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980203"/>
            <a:ext cx="10515600" cy="1320358"/>
          </a:xfrm>
        </p:spPr>
        <p:txBody>
          <a:bodyPr>
            <a:normAutofit/>
          </a:bodyPr>
          <a:lstStyle/>
          <a:p>
            <a:pPr marL="0" indent="0" algn="ctr">
              <a:buNone/>
            </a:pPr>
            <a:r>
              <a:rPr lang="en-US" sz="8800" b="1" dirty="0">
                <a:latin typeface="Calibri" panose="020F0502020204030204" pitchFamily="34" charset="0"/>
                <a:ea typeface="Calibri" panose="020F0502020204030204" pitchFamily="34" charset="0"/>
                <a:cs typeface="Calibri" panose="020F0502020204030204" pitchFamily="34" charset="0"/>
              </a:rPr>
              <a:t>10-Minute Break</a:t>
            </a:r>
          </a:p>
        </p:txBody>
      </p:sp>
      <p:sp>
        <p:nvSpPr>
          <p:cNvPr id="2" name="Content Placeholder 2">
            <a:extLst>
              <a:ext uri="{FF2B5EF4-FFF2-40B4-BE49-F238E27FC236}">
                <a16:creationId xmlns:a16="http://schemas.microsoft.com/office/drawing/2014/main" id="{87EE412F-D9EA-178A-2B6B-F5E9B77F3DE0}"/>
              </a:ext>
            </a:extLst>
          </p:cNvPr>
          <p:cNvSpPr txBox="1">
            <a:spLocks/>
          </p:cNvSpPr>
          <p:nvPr/>
        </p:nvSpPr>
        <p:spPr>
          <a:xfrm>
            <a:off x="838200" y="3281735"/>
            <a:ext cx="10515600" cy="2875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b="1" dirty="0">
                <a:latin typeface="Calibri" panose="020F0502020204030204" pitchFamily="34" charset="0"/>
                <a:ea typeface="Calibri" panose="020F0502020204030204" pitchFamily="34" charset="0"/>
                <a:cs typeface="Calibri" panose="020F0502020204030204" pitchFamily="34" charset="0"/>
              </a:rPr>
              <a:t>Shared Google </a:t>
            </a:r>
            <a:r>
              <a:rPr lang="en-US" sz="6000" b="1" dirty="0" err="1">
                <a:latin typeface="Calibri" panose="020F0502020204030204" pitchFamily="34" charset="0"/>
                <a:ea typeface="Calibri" panose="020F0502020204030204" pitchFamily="34" charset="0"/>
                <a:cs typeface="Calibri" panose="020F0502020204030204" pitchFamily="34" charset="0"/>
              </a:rPr>
              <a:t>Colab</a:t>
            </a:r>
            <a:endParaRPr lang="en-US" sz="6000" b="1" dirty="0">
              <a:latin typeface="Calibri" panose="020F0502020204030204" pitchFamily="34" charset="0"/>
              <a:ea typeface="Calibri" panose="020F0502020204030204" pitchFamily="34" charset="0"/>
              <a:cs typeface="Calibri" panose="020F0502020204030204" pitchFamily="34" charset="0"/>
            </a:endParaRPr>
          </a:p>
          <a:p>
            <a:pPr marL="0" indent="0" algn="ctr">
              <a:buFont typeface="Arial" panose="020B0604020202020204" pitchFamily="34" charset="0"/>
              <a:buNone/>
            </a:pPr>
            <a:r>
              <a:rPr lang="en-US"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https://github.com/justinbkeeler/swam2024_pdw/blob/main/SWAM_2024_PDW_Python_%26_Excel_Integration.ipynb</a:t>
            </a:r>
            <a:endParaRPr lang="en-US"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340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Why this workshop?</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5"/>
            <a:ext cx="10515600" cy="1064081"/>
          </a:xfrm>
        </p:spPr>
        <p:txBody>
          <a:bodyPr/>
          <a:lstStyle/>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“If we teach today as we taught yesterday, we rob our children of tomorrow.” – John Dewey</a:t>
            </a:r>
          </a:p>
          <a:p>
            <a:pPr marL="0" indent="0">
              <a:buNone/>
            </a:pPr>
            <a:endParaRPr lang="en-US" dirty="0"/>
          </a:p>
        </p:txBody>
      </p:sp>
      <p:sp>
        <p:nvSpPr>
          <p:cNvPr id="4" name="Content Placeholder 2">
            <a:extLst>
              <a:ext uri="{FF2B5EF4-FFF2-40B4-BE49-F238E27FC236}">
                <a16:creationId xmlns:a16="http://schemas.microsoft.com/office/drawing/2014/main" id="{DDEEC92E-4091-5432-85E4-B5946EC2E054}"/>
              </a:ext>
            </a:extLst>
          </p:cNvPr>
          <p:cNvSpPr txBox="1">
            <a:spLocks/>
          </p:cNvSpPr>
          <p:nvPr/>
        </p:nvSpPr>
        <p:spPr>
          <a:xfrm>
            <a:off x="838200" y="3266268"/>
            <a:ext cx="10515600" cy="1064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It is a step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to b</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ridge the gap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b</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etween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t</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raditional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a</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nalysis and modern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c</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omputational </a:t>
            </a: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t</a:t>
            </a:r>
            <a:r>
              <a:rPr lang="en-US" sz="2800" b="1" dirty="0">
                <a:solidFill>
                  <a:srgbClr val="0000FF"/>
                </a:solidFill>
                <a:latin typeface="Calibri" panose="020F0502020204030204" pitchFamily="34" charset="0"/>
                <a:ea typeface="Calibri" panose="020F0502020204030204" pitchFamily="34" charset="0"/>
                <a:cs typeface="Calibri" panose="020F0502020204030204" pitchFamily="34" charset="0"/>
              </a:rPr>
              <a:t>echniques with a focus in management</a:t>
            </a:r>
            <a:endParaRPr lang="en-US" dirty="0">
              <a:solidFill>
                <a:srgbClr val="0000FF"/>
              </a:solidFill>
            </a:endParaRPr>
          </a:p>
        </p:txBody>
      </p:sp>
      <p:sp>
        <p:nvSpPr>
          <p:cNvPr id="7" name="Content Placeholder 2">
            <a:extLst>
              <a:ext uri="{FF2B5EF4-FFF2-40B4-BE49-F238E27FC236}">
                <a16:creationId xmlns:a16="http://schemas.microsoft.com/office/drawing/2014/main" id="{FD34C9B3-ED2F-281F-AE3B-AC63592CACDF}"/>
              </a:ext>
            </a:extLst>
          </p:cNvPr>
          <p:cNvSpPr txBox="1">
            <a:spLocks/>
          </p:cNvSpPr>
          <p:nvPr/>
        </p:nvSpPr>
        <p:spPr>
          <a:xfrm>
            <a:off x="838200" y="4706911"/>
            <a:ext cx="10515600" cy="1064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highlight>
                  <a:srgbClr val="FFFF00"/>
                </a:highlight>
                <a:latin typeface="Calibri" panose="020F0502020204030204" pitchFamily="34" charset="0"/>
                <a:ea typeface="Calibri" panose="020F0502020204030204" pitchFamily="34" charset="0"/>
                <a:cs typeface="Calibri" panose="020F0502020204030204" pitchFamily="34" charset="0"/>
              </a:rPr>
              <a:t>Objective: To introduce, demonstrate, encourage participation, and familiarize attendees with Python integration in Excel considerations.</a:t>
            </a:r>
          </a:p>
        </p:txBody>
      </p:sp>
    </p:spTree>
    <p:extLst>
      <p:ext uri="{BB962C8B-B14F-4D97-AF65-F5344CB8AC3E}">
        <p14:creationId xmlns:p14="http://schemas.microsoft.com/office/powerpoint/2010/main" val="193099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1: Employee Salary Analysis</a:t>
            </a:r>
          </a:p>
        </p:txBody>
      </p:sp>
      <p:sp>
        <p:nvSpPr>
          <p:cNvPr id="4" name="Content Placeholder 2">
            <a:extLst>
              <a:ext uri="{FF2B5EF4-FFF2-40B4-BE49-F238E27FC236}">
                <a16:creationId xmlns:a16="http://schemas.microsoft.com/office/drawing/2014/main" id="{218CE14D-9C9C-FFA4-2F4C-032B781D3DEA}"/>
              </a:ext>
            </a:extLst>
          </p:cNvPr>
          <p:cNvSpPr>
            <a:spLocks noGrp="1"/>
          </p:cNvSpPr>
          <p:nvPr>
            <p:ph idx="1"/>
          </p:nvPr>
        </p:nvSpPr>
        <p:spPr>
          <a:xfrm>
            <a:off x="838200" y="1825624"/>
            <a:ext cx="10515600" cy="4470340"/>
          </a:xfrm>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Practical Questions</a:t>
            </a: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What is the average annual salary per department, and how does it vary with years spent at the company?</a:t>
            </a:r>
          </a:p>
          <a:p>
            <a:pPr marL="514350" indent="-514350">
              <a:buAutoNum type="arabicParenR"/>
            </a:pPr>
            <a:endParaRPr lang="en-US" dirty="0">
              <a:latin typeface="Calibri" panose="020F0502020204030204" pitchFamily="34" charset="0"/>
              <a:ea typeface="Calibri" panose="020F0502020204030204" pitchFamily="34" charset="0"/>
              <a:cs typeface="Calibri" panose="020F0502020204030204" pitchFamily="34" charset="0"/>
            </a:endParaRP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Can we visualize the distribution of annual salaries across the company to see if there are any patterns or outliers?</a:t>
            </a:r>
          </a:p>
          <a:p>
            <a:pPr marL="514350" indent="-514350">
              <a:buAutoNum type="arabicParenR"/>
            </a:pPr>
            <a:endParaRPr lang="en-US" dirty="0">
              <a:latin typeface="Calibri" panose="020F0502020204030204" pitchFamily="34" charset="0"/>
              <a:ea typeface="Calibri" panose="020F0502020204030204" pitchFamily="34" charset="0"/>
              <a:cs typeface="Calibri" panose="020F0502020204030204" pitchFamily="34" charset="0"/>
            </a:endParaRP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How does job satisfaction relate to annual salary, and are there differences in this relationship between departments?</a:t>
            </a:r>
          </a:p>
        </p:txBody>
      </p:sp>
    </p:spTree>
    <p:extLst>
      <p:ext uri="{BB962C8B-B14F-4D97-AF65-F5344CB8AC3E}">
        <p14:creationId xmlns:p14="http://schemas.microsoft.com/office/powerpoint/2010/main" val="281364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1: Employee Salary Analysis</a:t>
            </a:r>
          </a:p>
        </p:txBody>
      </p:sp>
      <p:pic>
        <p:nvPicPr>
          <p:cNvPr id="5" name="Content Placeholder 4">
            <a:extLst>
              <a:ext uri="{FF2B5EF4-FFF2-40B4-BE49-F238E27FC236}">
                <a16:creationId xmlns:a16="http://schemas.microsoft.com/office/drawing/2014/main" id="{660CC89D-A37D-6AEC-384D-CD1505F96210}"/>
              </a:ext>
            </a:extLst>
          </p:cNvPr>
          <p:cNvPicPr>
            <a:picLocks noGrp="1" noChangeAspect="1"/>
          </p:cNvPicPr>
          <p:nvPr>
            <p:ph idx="1"/>
          </p:nvPr>
        </p:nvPicPr>
        <p:blipFill>
          <a:blip r:embed="rId2"/>
          <a:stretch>
            <a:fillRect/>
          </a:stretch>
        </p:blipFill>
        <p:spPr>
          <a:xfrm>
            <a:off x="2382781" y="1819763"/>
            <a:ext cx="7426437" cy="4463805"/>
          </a:xfrm>
        </p:spPr>
      </p:pic>
    </p:spTree>
    <p:extLst>
      <p:ext uri="{BB962C8B-B14F-4D97-AF65-F5344CB8AC3E}">
        <p14:creationId xmlns:p14="http://schemas.microsoft.com/office/powerpoint/2010/main" val="342419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2: Analyzing Student Exam Performance</a:t>
            </a:r>
            <a:endParaRPr lang="en-US" sz="3200" i="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Practical Question</a:t>
            </a: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Does the exam average differ from one class section compared to another section?</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10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2: Analyzing Student Exam Performance</a:t>
            </a:r>
            <a:endParaRPr lang="en-US" sz="3200" i="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9BDF9E7-7EC2-66D2-90D5-79C254244070}"/>
              </a:ext>
            </a:extLst>
          </p:cNvPr>
          <p:cNvPicPr>
            <a:picLocks noGrp="1" noChangeAspect="1"/>
          </p:cNvPicPr>
          <p:nvPr>
            <p:ph idx="1"/>
          </p:nvPr>
        </p:nvPicPr>
        <p:blipFill>
          <a:blip r:embed="rId2"/>
          <a:stretch>
            <a:fillRect/>
          </a:stretch>
        </p:blipFill>
        <p:spPr>
          <a:xfrm>
            <a:off x="1352619" y="1831681"/>
            <a:ext cx="9486762" cy="4145225"/>
          </a:xfrm>
        </p:spPr>
      </p:pic>
    </p:spTree>
    <p:extLst>
      <p:ext uri="{BB962C8B-B14F-4D97-AF65-F5344CB8AC3E}">
        <p14:creationId xmlns:p14="http://schemas.microsoft.com/office/powerpoint/2010/main" val="259788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3: Team Dynamics Visualization</a:t>
            </a:r>
          </a:p>
        </p:txBody>
      </p:sp>
      <p:sp>
        <p:nvSpPr>
          <p:cNvPr id="4" name="Content Placeholder 2">
            <a:extLst>
              <a:ext uri="{FF2B5EF4-FFF2-40B4-BE49-F238E27FC236}">
                <a16:creationId xmlns:a16="http://schemas.microsoft.com/office/drawing/2014/main" id="{E392270C-D6B9-FCA4-6577-13384092B44B}"/>
              </a:ext>
            </a:extLst>
          </p:cNvPr>
          <p:cNvSpPr>
            <a:spLocks noGrp="1"/>
          </p:cNvSpPr>
          <p:nvPr>
            <p:ph idx="1"/>
          </p:nvPr>
        </p:nvSpPr>
        <p:spPr>
          <a:xfrm>
            <a:off x="838200" y="1825624"/>
            <a:ext cx="10515600" cy="3625831"/>
          </a:xfrm>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Practical Question</a:t>
            </a: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Who are the top/key influencers?</a:t>
            </a:r>
          </a:p>
          <a:p>
            <a:pPr marL="514350" indent="-514350">
              <a:buAutoNum type="arabicParenR"/>
            </a:pPr>
            <a:endParaRPr lang="en-US" dirty="0">
              <a:latin typeface="Calibri" panose="020F0502020204030204" pitchFamily="34" charset="0"/>
              <a:ea typeface="Calibri" panose="020F0502020204030204" pitchFamily="34" charset="0"/>
              <a:cs typeface="Calibri" panose="020F0502020204030204" pitchFamily="34" charset="0"/>
            </a:endParaRP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Who are the communication bottlenecks?</a:t>
            </a:r>
          </a:p>
          <a:p>
            <a:pPr marL="514350" indent="-514350">
              <a:buAutoNum type="arabicParenR"/>
            </a:pPr>
            <a:endParaRPr lang="en-US" dirty="0">
              <a:latin typeface="Calibri" panose="020F0502020204030204" pitchFamily="34" charset="0"/>
              <a:ea typeface="Calibri" panose="020F0502020204030204" pitchFamily="34" charset="0"/>
              <a:cs typeface="Calibri" panose="020F0502020204030204" pitchFamily="34" charset="0"/>
            </a:endParaRPr>
          </a:p>
          <a:p>
            <a:pPr marL="514350" indent="-514350">
              <a:buAutoNum type="arabicParenR"/>
            </a:pPr>
            <a:r>
              <a:rPr lang="en-US" dirty="0">
                <a:latin typeface="Calibri" panose="020F0502020204030204" pitchFamily="34" charset="0"/>
                <a:ea typeface="Calibri" panose="020F0502020204030204" pitchFamily="34" charset="0"/>
                <a:cs typeface="Calibri" panose="020F0502020204030204" pitchFamily="34" charset="0"/>
              </a:rPr>
              <a:t>What are some of the subgroups and/or communicates? Is anyone isolated?</a:t>
            </a:r>
          </a:p>
        </p:txBody>
      </p:sp>
    </p:spTree>
    <p:extLst>
      <p:ext uri="{BB962C8B-B14F-4D97-AF65-F5344CB8AC3E}">
        <p14:creationId xmlns:p14="http://schemas.microsoft.com/office/powerpoint/2010/main" val="345500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Hands-on Python Practice in Excel for Mgmt.</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Example 3: Team Dynamics Visualization</a:t>
            </a:r>
            <a:endParaRPr lang="en-US" sz="3200" i="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31CADC6B-7488-0B4A-C561-3B8EB268E9FD}"/>
              </a:ext>
            </a:extLst>
          </p:cNvPr>
          <p:cNvPicPr>
            <a:picLocks noGrp="1" noChangeAspect="1"/>
          </p:cNvPicPr>
          <p:nvPr>
            <p:ph idx="1"/>
          </p:nvPr>
        </p:nvPicPr>
        <p:blipFill>
          <a:blip r:embed="rId2"/>
          <a:stretch>
            <a:fillRect/>
          </a:stretch>
        </p:blipFill>
        <p:spPr>
          <a:xfrm>
            <a:off x="2101405" y="1802179"/>
            <a:ext cx="7989190" cy="4471015"/>
          </a:xfrm>
        </p:spPr>
      </p:pic>
    </p:spTree>
    <p:extLst>
      <p:ext uri="{BB962C8B-B14F-4D97-AF65-F5344CB8AC3E}">
        <p14:creationId xmlns:p14="http://schemas.microsoft.com/office/powerpoint/2010/main" val="114630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rgbClr val="FF9933"/>
                </a:solidFill>
                <a:latin typeface="Calibri" panose="020F0502020204030204" pitchFamily="34" charset="0"/>
                <a:ea typeface="Calibri" panose="020F0502020204030204" pitchFamily="34" charset="0"/>
                <a:cs typeface="Calibri" panose="020F0502020204030204" pitchFamily="34" charset="0"/>
              </a:rPr>
              <a:t>Usage &amp; Applications In Class</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HR, OB, &amp; Management |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3"/>
            <a:ext cx="10515600" cy="5032377"/>
          </a:xfrm>
        </p:spPr>
        <p:txBody>
          <a:bodyPr>
            <a:normAutofit/>
          </a:bodyPr>
          <a:lstStyle/>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1) Employee Performance Analysis (HR)</a:t>
            </a:r>
          </a:p>
          <a:p>
            <a:pPr lvl="1"/>
            <a:r>
              <a:rPr lang="en-US" sz="2200" b="1" dirty="0">
                <a:latin typeface="Calibri" panose="020F0502020204030204" pitchFamily="34" charset="0"/>
                <a:ea typeface="Calibri" panose="020F0502020204030204" pitchFamily="34" charset="0"/>
                <a:cs typeface="Calibri" panose="020F0502020204030204" pitchFamily="34" charset="0"/>
              </a:rPr>
              <a:t>Scenario:</a:t>
            </a:r>
            <a:r>
              <a:rPr lang="en-US" sz="2200" dirty="0">
                <a:latin typeface="Calibri" panose="020F0502020204030204" pitchFamily="34" charset="0"/>
                <a:ea typeface="Calibri" panose="020F0502020204030204" pitchFamily="34" charset="0"/>
                <a:cs typeface="Calibri" panose="020F0502020204030204" pitchFamily="34" charset="0"/>
              </a:rPr>
              <a:t> HR students can use Python to analyze employee performance data, including productivity metrics, attendance records, and performance reviews.</a:t>
            </a:r>
          </a:p>
          <a:p>
            <a:pPr lvl="1"/>
            <a:r>
              <a:rPr lang="en-US" sz="2200" b="1" dirty="0">
                <a:latin typeface="Calibri" panose="020F0502020204030204" pitchFamily="34" charset="0"/>
                <a:ea typeface="Calibri" panose="020F0502020204030204" pitchFamily="34" charset="0"/>
                <a:cs typeface="Calibri" panose="020F0502020204030204" pitchFamily="34" charset="0"/>
              </a:rPr>
              <a:t>Python Application:</a:t>
            </a:r>
            <a:r>
              <a:rPr lang="en-US" sz="2200" dirty="0">
                <a:latin typeface="Calibri" panose="020F0502020204030204" pitchFamily="34" charset="0"/>
                <a:ea typeface="Calibri" panose="020F0502020204030204" pitchFamily="34" charset="0"/>
                <a:cs typeface="Calibri" panose="020F0502020204030204" pitchFamily="34" charset="0"/>
              </a:rPr>
              <a:t> By using libraries like Pandas for data manipulation and Matplotlib or Seaborn for visualization, students can identify patterns of high and low performance, analyze the impact of training programs, and predict future performance based on historical data.</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2) Predictive Modeling for HR Decisions (HR)</a:t>
            </a:r>
          </a:p>
          <a:p>
            <a:pPr lvl="1"/>
            <a:r>
              <a:rPr lang="en-US" sz="2200" b="1" dirty="0">
                <a:latin typeface="Calibri" panose="020F0502020204030204" pitchFamily="34" charset="0"/>
                <a:ea typeface="Calibri" panose="020F0502020204030204" pitchFamily="34" charset="0"/>
                <a:cs typeface="Calibri" panose="020F0502020204030204" pitchFamily="34" charset="0"/>
              </a:rPr>
              <a:t>Scenario:</a:t>
            </a:r>
            <a:r>
              <a:rPr lang="en-US" sz="2200" dirty="0">
                <a:latin typeface="Calibri" panose="020F0502020204030204" pitchFamily="34" charset="0"/>
                <a:ea typeface="Calibri" panose="020F0502020204030204" pitchFamily="34" charset="0"/>
                <a:cs typeface="Calibri" panose="020F0502020204030204" pitchFamily="34" charset="0"/>
              </a:rPr>
              <a:t> Students can be tasked with creating predictive models to aid in HR decision-making, such as forecasting staffing needs or the likelihood of employee attrition.</a:t>
            </a:r>
          </a:p>
          <a:p>
            <a:pPr lvl="1"/>
            <a:r>
              <a:rPr lang="en-US" sz="2200" b="1" dirty="0">
                <a:latin typeface="Calibri" panose="020F0502020204030204" pitchFamily="34" charset="0"/>
                <a:ea typeface="Calibri" panose="020F0502020204030204" pitchFamily="34" charset="0"/>
                <a:cs typeface="Calibri" panose="020F0502020204030204" pitchFamily="34" charset="0"/>
              </a:rPr>
              <a:t>Python Application:</a:t>
            </a:r>
            <a:r>
              <a:rPr lang="en-US" sz="2200" dirty="0">
                <a:latin typeface="Calibri" panose="020F0502020204030204" pitchFamily="34" charset="0"/>
                <a:ea typeface="Calibri" panose="020F0502020204030204" pitchFamily="34" charset="0"/>
                <a:cs typeface="Calibri" panose="020F0502020204030204" pitchFamily="34" charset="0"/>
              </a:rPr>
              <a:t> Machine learning libraries like scikit-learn or TensorFlow can be used to build and train models on historical data, allowing students to make informed predictions about future HR needs.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7519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rgbClr val="FF9933"/>
                </a:solidFill>
                <a:latin typeface="Calibri" panose="020F0502020204030204" pitchFamily="34" charset="0"/>
                <a:ea typeface="Calibri" panose="020F0502020204030204" pitchFamily="34" charset="0"/>
                <a:cs typeface="Calibri" panose="020F0502020204030204" pitchFamily="34" charset="0"/>
              </a:rPr>
              <a:t>Usage &amp; Applications In Class</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HR, OB, &amp; Management | Part 2</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3"/>
            <a:ext cx="10515600" cy="5032377"/>
          </a:xfrm>
        </p:spPr>
        <p:txBody>
          <a:bodyPr>
            <a:noAutofit/>
          </a:bodyPr>
          <a:lstStyle/>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3) Analysis of Organizational Networks (OB)</a:t>
            </a:r>
          </a:p>
          <a:p>
            <a:pPr lvl="1"/>
            <a:r>
              <a:rPr lang="en-US" sz="2200" b="1" dirty="0">
                <a:latin typeface="Calibri" panose="020F0502020204030204" pitchFamily="34" charset="0"/>
                <a:ea typeface="Calibri" panose="020F0502020204030204" pitchFamily="34" charset="0"/>
                <a:cs typeface="Calibri" panose="020F0502020204030204" pitchFamily="34" charset="0"/>
              </a:rPr>
              <a:t>Scenario:</a:t>
            </a:r>
            <a:r>
              <a:rPr lang="en-US" sz="2200" dirty="0">
                <a:latin typeface="Calibri" panose="020F0502020204030204" pitchFamily="34" charset="0"/>
                <a:ea typeface="Calibri" panose="020F0502020204030204" pitchFamily="34" charset="0"/>
                <a:cs typeface="Calibri" panose="020F0502020204030204" pitchFamily="34" charset="0"/>
              </a:rPr>
              <a:t> In organizational behavior classes, analyzing communication patterns and networks within an organization can provide insights into how information flows, how collaborative networks are structured, and how silos form.</a:t>
            </a:r>
          </a:p>
          <a:p>
            <a:pPr lvl="1"/>
            <a:r>
              <a:rPr lang="en-US" sz="2200" b="1" dirty="0">
                <a:latin typeface="Calibri" panose="020F0502020204030204" pitchFamily="34" charset="0"/>
                <a:ea typeface="Calibri" panose="020F0502020204030204" pitchFamily="34" charset="0"/>
                <a:cs typeface="Calibri" panose="020F0502020204030204" pitchFamily="34" charset="0"/>
              </a:rPr>
              <a:t>Python Application:</a:t>
            </a:r>
            <a:r>
              <a:rPr lang="en-US" sz="2200" dirty="0">
                <a:latin typeface="Calibri" panose="020F0502020204030204" pitchFamily="34" charset="0"/>
                <a:ea typeface="Calibri" panose="020F0502020204030204" pitchFamily="34" charset="0"/>
                <a:cs typeface="Calibri" panose="020F0502020204030204" pitchFamily="34" charset="0"/>
              </a:rPr>
              <a:t> Network analysis libraries such as </a:t>
            </a:r>
            <a:r>
              <a:rPr lang="en-US" sz="2200" dirty="0" err="1">
                <a:latin typeface="Calibri" panose="020F0502020204030204" pitchFamily="34" charset="0"/>
                <a:ea typeface="Calibri" panose="020F0502020204030204" pitchFamily="34" charset="0"/>
                <a:cs typeface="Calibri" panose="020F0502020204030204" pitchFamily="34" charset="0"/>
              </a:rPr>
              <a:t>NetworkX</a:t>
            </a:r>
            <a:r>
              <a:rPr lang="en-US" sz="2200" dirty="0">
                <a:latin typeface="Calibri" panose="020F0502020204030204" pitchFamily="34" charset="0"/>
                <a:ea typeface="Calibri" panose="020F0502020204030204" pitchFamily="34" charset="0"/>
                <a:cs typeface="Calibri" panose="020F0502020204030204" pitchFamily="34" charset="0"/>
              </a:rPr>
              <a:t> allow for the visualization and analysis of complex networks, helping students to understand the dynamics of organizational structures and relationships.</a:t>
            </a:r>
          </a:p>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4) Leadership Style and Effectiveness Analysis (Management)</a:t>
            </a:r>
          </a:p>
          <a:p>
            <a:pPr lvl="1"/>
            <a:r>
              <a:rPr lang="en-US" sz="2200" b="1" dirty="0">
                <a:latin typeface="Calibri" panose="020F0502020204030204" pitchFamily="34" charset="0"/>
                <a:ea typeface="Calibri" panose="020F0502020204030204" pitchFamily="34" charset="0"/>
                <a:cs typeface="Calibri" panose="020F0502020204030204" pitchFamily="34" charset="0"/>
              </a:rPr>
              <a:t>Scenario:</a:t>
            </a:r>
            <a:r>
              <a:rPr lang="en-US" sz="2200" dirty="0">
                <a:latin typeface="Calibri" panose="020F0502020204030204" pitchFamily="34" charset="0"/>
                <a:ea typeface="Calibri" panose="020F0502020204030204" pitchFamily="34" charset="0"/>
                <a:cs typeface="Calibri" panose="020F0502020204030204" pitchFamily="34" charset="0"/>
              </a:rPr>
              <a:t> Management students can analyze the effectiveness of different leadership styles in various contexts by examining case studies or simulation data.</a:t>
            </a:r>
          </a:p>
          <a:p>
            <a:pPr lvl="1"/>
            <a:r>
              <a:rPr lang="en-US" sz="2200" b="1" dirty="0">
                <a:latin typeface="Calibri" panose="020F0502020204030204" pitchFamily="34" charset="0"/>
                <a:ea typeface="Calibri" panose="020F0502020204030204" pitchFamily="34" charset="0"/>
                <a:cs typeface="Calibri" panose="020F0502020204030204" pitchFamily="34" charset="0"/>
              </a:rPr>
              <a:t>Python Application:</a:t>
            </a:r>
            <a:r>
              <a:rPr lang="en-US" sz="2200" dirty="0">
                <a:latin typeface="Calibri" panose="020F0502020204030204" pitchFamily="34" charset="0"/>
                <a:ea typeface="Calibri" panose="020F0502020204030204" pitchFamily="34" charset="0"/>
                <a:cs typeface="Calibri" panose="020F0502020204030204" pitchFamily="34" charset="0"/>
              </a:rPr>
              <a:t> Through cluster analysis and classification algorithms (e.g., K-means clustering, decision trees), students can categorize leadership styles and their outcomes, providing evidence-based insights into effective management practices.</a:t>
            </a:r>
          </a:p>
        </p:txBody>
      </p:sp>
    </p:spTree>
    <p:extLst>
      <p:ext uri="{BB962C8B-B14F-4D97-AF65-F5344CB8AC3E}">
        <p14:creationId xmlns:p14="http://schemas.microsoft.com/office/powerpoint/2010/main" val="87331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rgbClr val="FF9933"/>
                </a:solidFill>
                <a:latin typeface="Calibri" panose="020F0502020204030204" pitchFamily="34" charset="0"/>
                <a:ea typeface="Calibri" panose="020F0502020204030204" pitchFamily="34" charset="0"/>
                <a:cs typeface="Calibri" panose="020F0502020204030204" pitchFamily="34" charset="0"/>
              </a:rPr>
              <a:t>Usage &amp; Applications…Closing</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Should you try it?</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4779023"/>
          </a:xfrm>
        </p:spPr>
        <p:txBody>
          <a:bodyPr>
            <a:normAutofit/>
          </a:bodyPr>
          <a:lstStyle/>
          <a:p>
            <a:pPr marL="0" indent="0">
              <a:buNone/>
            </a:pPr>
            <a:r>
              <a:rPr lang="en-US" b="1" dirty="0">
                <a:solidFill>
                  <a:srgbClr val="0000FF"/>
                </a:solidFill>
                <a:latin typeface="Calibri" panose="020F0502020204030204" pitchFamily="34" charset="0"/>
                <a:ea typeface="Calibri" panose="020F0502020204030204" pitchFamily="34" charset="0"/>
                <a:cs typeface="Calibri" panose="020F0502020204030204" pitchFamily="34" charset="0"/>
              </a:rPr>
              <a:t>Answer: </a:t>
            </a:r>
          </a:p>
          <a:p>
            <a:r>
              <a:rPr lang="en-US" dirty="0">
                <a:latin typeface="Calibri" panose="020F0502020204030204" pitchFamily="34" charset="0"/>
                <a:ea typeface="Calibri" panose="020F0502020204030204" pitchFamily="34" charset="0"/>
                <a:cs typeface="Calibri" panose="020F0502020204030204" pitchFamily="34" charset="0"/>
              </a:rPr>
              <a:t>Because it is a beta version, it takes some getting used to, and there are subtle differences from using a regular IDE.</a:t>
            </a:r>
          </a:p>
          <a:p>
            <a:r>
              <a:rPr lang="en-US" dirty="0">
                <a:latin typeface="Calibri" panose="020F0502020204030204" pitchFamily="34" charset="0"/>
                <a:ea typeface="Calibri" panose="020F0502020204030204" pitchFamily="34" charset="0"/>
                <a:cs typeface="Calibri" panose="020F0502020204030204" pitchFamily="34" charset="0"/>
              </a:rPr>
              <a:t>The information processing on a Microsoft server is somewhat concerning if you are using confidential data.</a:t>
            </a:r>
          </a:p>
          <a:p>
            <a:r>
              <a:rPr lang="en-US" dirty="0">
                <a:latin typeface="Calibri" panose="020F0502020204030204" pitchFamily="34" charset="0"/>
                <a:ea typeface="Calibri" panose="020F0502020204030204" pitchFamily="34" charset="0"/>
                <a:cs typeface="Calibri" panose="020F0502020204030204" pitchFamily="34" charset="0"/>
              </a:rPr>
              <a:t>It is useful to practice Python coding/syntax to understand functions that are really no different than an Excel-based function; both require parameter values.</a:t>
            </a:r>
          </a:p>
          <a:p>
            <a:r>
              <a:rPr lang="en-US" dirty="0">
                <a:latin typeface="Calibri" panose="020F0502020204030204" pitchFamily="34" charset="0"/>
                <a:ea typeface="Calibri" panose="020F0502020204030204" pitchFamily="34" charset="0"/>
                <a:cs typeface="Calibri" panose="020F0502020204030204" pitchFamily="34" charset="0"/>
              </a:rPr>
              <a:t>It gets busy if you are running multiple code-type blocks in cells.</a:t>
            </a:r>
          </a:p>
          <a:p>
            <a:r>
              <a:rPr lang="en-US" dirty="0">
                <a:latin typeface="Calibri" panose="020F0502020204030204" pitchFamily="34" charset="0"/>
                <a:ea typeface="Calibri" panose="020F0502020204030204" pitchFamily="34" charset="0"/>
                <a:cs typeface="Calibri" panose="020F0502020204030204" pitchFamily="34" charset="0"/>
              </a:rPr>
              <a:t>My recommendation is to use it as a complement to Excel.</a:t>
            </a:r>
          </a:p>
        </p:txBody>
      </p:sp>
    </p:spTree>
    <p:extLst>
      <p:ext uri="{BB962C8B-B14F-4D97-AF65-F5344CB8AC3E}">
        <p14:creationId xmlns:p14="http://schemas.microsoft.com/office/powerpoint/2010/main" val="125517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a:xfrm>
            <a:off x="838200" y="365125"/>
            <a:ext cx="10515600" cy="1325563"/>
          </a:xfrm>
        </p:spPr>
        <p:txBody>
          <a:bodyPr>
            <a:normAutofit/>
          </a:bodyPr>
          <a:lstStyle/>
          <a:p>
            <a:br>
              <a:rPr lang="en-US" sz="4200">
                <a:latin typeface="Calibri" panose="020F0502020204030204" pitchFamily="34" charset="0"/>
                <a:ea typeface="Calibri" panose="020F0502020204030204" pitchFamily="34" charset="0"/>
                <a:cs typeface="Calibri" panose="020F0502020204030204" pitchFamily="34" charset="0"/>
              </a:rPr>
            </a:br>
            <a:endParaRPr lang="en-US" sz="4200" b="1" i="1">
              <a:latin typeface="Calibri" panose="020F0502020204030204" pitchFamily="34" charset="0"/>
              <a:ea typeface="Calibri" panose="020F0502020204030204" pitchFamily="34" charset="0"/>
              <a:cs typeface="Calibri" panose="020F0502020204030204" pitchFamily="34" charset="0"/>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E1EE59-2F35-2B1A-CAE7-74F2200485D1}"/>
              </a:ext>
            </a:extLst>
          </p:cNvPr>
          <p:cNvGraphicFramePr>
            <a:graphicFrameLocks noGrp="1"/>
          </p:cNvGraphicFramePr>
          <p:nvPr>
            <p:ph idx="1"/>
            <p:extLst>
              <p:ext uri="{D42A27DB-BD31-4B8C-83A1-F6EECF244321}">
                <p14:modId xmlns:p14="http://schemas.microsoft.com/office/powerpoint/2010/main" val="159614497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Who is the intended audience?</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5"/>
            <a:ext cx="10515600" cy="3782021"/>
          </a:xfrm>
        </p:spPr>
        <p:txBody>
          <a:bodyPr>
            <a:normAutofit fontScale="92500" lnSpcReduction="10000"/>
          </a:bodyPr>
          <a:lstStyle/>
          <a:p>
            <a:pPr marL="0" indent="0">
              <a:buNone/>
            </a:pPr>
            <a:r>
              <a:rPr lang="en-US" sz="3000" dirty="0">
                <a:latin typeface="Calibri" panose="020F0502020204030204" pitchFamily="34" charset="0"/>
                <a:ea typeface="Calibri" panose="020F0502020204030204" pitchFamily="34" charset="0"/>
                <a:cs typeface="Calibri" panose="020F0502020204030204" pitchFamily="34" charset="0"/>
              </a:rPr>
              <a:t>This workshop's intended audience includes management scholars, students, faculty, and professionals interested in enhancing analytical skills with a new “Python” feature integrated into a beta version of Excel.</a:t>
            </a:r>
          </a:p>
          <a:p>
            <a:r>
              <a:rPr lang="en-US" dirty="0">
                <a:latin typeface="Calibri" panose="020F0502020204030204" pitchFamily="34" charset="0"/>
                <a:ea typeface="Calibri" panose="020F0502020204030204" pitchFamily="34" charset="0"/>
                <a:cs typeface="Calibri" panose="020F0502020204030204" pitchFamily="34" charset="0"/>
              </a:rPr>
              <a:t>You might be an e</a:t>
            </a:r>
            <a:r>
              <a:rPr lang="en-US" dirty="0"/>
              <a:t>nthusiast of business intelligence tools looking to expand your data analysis toolkit.</a:t>
            </a:r>
          </a:p>
          <a:p>
            <a:r>
              <a:rPr lang="en-US" dirty="0">
                <a:latin typeface="Calibri" panose="020F0502020204030204" pitchFamily="34" charset="0"/>
                <a:ea typeface="Calibri" panose="020F0502020204030204" pitchFamily="34" charset="0"/>
                <a:cs typeface="Calibri" panose="020F0502020204030204" pitchFamily="34" charset="0"/>
              </a:rPr>
              <a:t>You might be a d</a:t>
            </a:r>
            <a:r>
              <a:rPr lang="en-US" dirty="0"/>
              <a:t>ecision-maker seeking to leverage Python's capabilities for more informed management.</a:t>
            </a:r>
          </a:p>
          <a:p>
            <a:r>
              <a:rPr lang="en-US" dirty="0"/>
              <a:t>Possibly, you are an instructor aiming to incorporate cutting-edge technology into your curriculum, given the advances of AI.</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293269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br>
              <a:rPr lang="en-US" dirty="0">
                <a:latin typeface="Calibri" panose="020F0502020204030204" pitchFamily="34" charset="0"/>
                <a:ea typeface="Calibri" panose="020F0502020204030204" pitchFamily="34" charset="0"/>
                <a:cs typeface="Calibri" panose="020F0502020204030204" pitchFamily="34" charset="0"/>
              </a:rPr>
            </a:br>
            <a:endParaRPr lang="en-US" sz="3200" b="1" i="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pPr marL="0" indent="0" algn="ctr">
              <a:buNone/>
            </a:pPr>
            <a:endParaRPr lang="en-US" sz="6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6000" b="1" dirty="0">
                <a:latin typeface="Calibri" panose="020F0502020204030204" pitchFamily="34" charset="0"/>
                <a:ea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2094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br>
              <a:rPr lang="en-US" dirty="0">
                <a:latin typeface="Calibri" panose="020F0502020204030204" pitchFamily="34" charset="0"/>
                <a:ea typeface="Calibri" panose="020F0502020204030204" pitchFamily="34" charset="0"/>
                <a:cs typeface="Calibri" panose="020F0502020204030204" pitchFamily="34" charset="0"/>
              </a:rPr>
            </a:br>
            <a:endParaRPr lang="en-US" sz="3200" b="1" i="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fontScale="62500" lnSpcReduction="20000"/>
          </a:bodyPr>
          <a:lstStyle/>
          <a:p>
            <a:pPr marL="0" indent="0" algn="ctr">
              <a:buNone/>
            </a:pPr>
            <a:r>
              <a:rPr lang="en-US" sz="94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Contact me:</a:t>
            </a:r>
          </a:p>
          <a:p>
            <a:pPr marL="0" indent="0" algn="ctr">
              <a:buNone/>
            </a:pPr>
            <a:endParaRPr lang="en-US" sz="6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6000" b="1"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justin.keeler@wichita.edu</a:t>
            </a:r>
            <a:endParaRPr lang="en-US" sz="6000" b="1"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6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6000" b="1"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https://github.com/justinbkeeler/swam2024_pdw</a:t>
            </a:r>
            <a:r>
              <a:rPr lang="en-US" sz="6000" b="1" dirty="0">
                <a:solidFill>
                  <a:srgbClr val="0000FF"/>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473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5"/>
            <a:ext cx="10515600" cy="2695856"/>
          </a:xfrm>
        </p:spPr>
        <p:txBody>
          <a:bodyPr>
            <a:normAutofit/>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Introduction and Getting Started</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Python vs. Excel in Advanced Analytics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10-Minute Break</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Hands-on Python Practice in Excel for Management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Libraries, Applications, and Closing</a:t>
            </a:r>
          </a:p>
          <a:p>
            <a:pPr marL="0" indent="0">
              <a:buNone/>
            </a:pPr>
            <a:endParaRPr lang="en-US" dirty="0"/>
          </a:p>
        </p:txBody>
      </p:sp>
    </p:spTree>
    <p:extLst>
      <p:ext uri="{BB962C8B-B14F-4D97-AF65-F5344CB8AC3E}">
        <p14:creationId xmlns:p14="http://schemas.microsoft.com/office/powerpoint/2010/main" val="295843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 &amp; Getting Started: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Language, a Refresher |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Successor to ABC language by Guido van Rossum (Netherlands), first released in 1991.</a:t>
            </a:r>
          </a:p>
          <a:p>
            <a:r>
              <a:rPr lang="en-US" dirty="0">
                <a:latin typeface="Calibri" panose="020F0502020204030204" pitchFamily="34" charset="0"/>
                <a:ea typeface="Calibri" panose="020F0502020204030204" pitchFamily="34" charset="0"/>
                <a:cs typeface="Calibri" panose="020F0502020204030204" pitchFamily="34" charset="0"/>
              </a:rPr>
              <a:t>Name is inspired by Monty Python.</a:t>
            </a:r>
          </a:p>
          <a:p>
            <a:r>
              <a:rPr lang="en-US" dirty="0">
                <a:latin typeface="Calibri" panose="020F0502020204030204" pitchFamily="34" charset="0"/>
                <a:ea typeface="Calibri" panose="020F0502020204030204" pitchFamily="34" charset="0"/>
                <a:cs typeface="Calibri" panose="020F0502020204030204" pitchFamily="34" charset="0"/>
              </a:rPr>
              <a:t>Python is an object-oriented and interpreted language. </a:t>
            </a:r>
          </a:p>
          <a:p>
            <a:r>
              <a:rPr lang="en-US" dirty="0">
                <a:latin typeface="Calibri" panose="020F0502020204030204" pitchFamily="34" charset="0"/>
                <a:ea typeface="Calibri" panose="020F0502020204030204" pitchFamily="34" charset="0"/>
                <a:cs typeface="Calibri" panose="020F0502020204030204" pitchFamily="34" charset="0"/>
              </a:rPr>
              <a:t>Think of it as an analytic Swiss Army Knife. Why?</a:t>
            </a:r>
          </a:p>
          <a:p>
            <a:pPr lvl="1"/>
            <a:r>
              <a:rPr lang="en-US" dirty="0">
                <a:latin typeface="Calibri" panose="020F0502020204030204" pitchFamily="34" charset="0"/>
                <a:ea typeface="Calibri" panose="020F0502020204030204" pitchFamily="34" charset="0"/>
                <a:cs typeface="Calibri" panose="020F0502020204030204" pitchFamily="34" charset="0"/>
              </a:rPr>
              <a:t>With access to different libraries, it provides utility for an array of purposes.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35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 &amp; Getting Started: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Python IDEs, a Refresher | Part 2</a:t>
            </a:r>
          </a:p>
        </p:txBody>
      </p:sp>
      <p:sp>
        <p:nvSpPr>
          <p:cNvPr id="7" name="Content Placeholder 2">
            <a:extLst>
              <a:ext uri="{FF2B5EF4-FFF2-40B4-BE49-F238E27FC236}">
                <a16:creationId xmlns:a16="http://schemas.microsoft.com/office/drawing/2014/main" id="{1C78AF79-15BF-E2C6-631D-22FC14CD11E1}"/>
              </a:ext>
            </a:extLst>
          </p:cNvPr>
          <p:cNvSpPr>
            <a:spLocks noGrp="1"/>
          </p:cNvSpPr>
          <p:nvPr>
            <p:ph idx="1"/>
          </p:nvPr>
        </p:nvSpPr>
        <p:spPr>
          <a:xfrm>
            <a:off x="838200" y="1825623"/>
            <a:ext cx="10515600" cy="4190165"/>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Integrated Development Environments (IDEs) serve the primary purposes of code editing, writing, testing, and debugging.</a:t>
            </a:r>
          </a:p>
          <a:p>
            <a:r>
              <a:rPr lang="en-US" dirty="0">
                <a:latin typeface="Calibri" panose="020F0502020204030204" pitchFamily="34" charset="0"/>
                <a:ea typeface="Calibri" panose="020F0502020204030204" pitchFamily="34" charset="0"/>
                <a:cs typeface="Calibri" panose="020F0502020204030204" pitchFamily="34" charset="0"/>
              </a:rPr>
              <a:t>Purposes</a:t>
            </a:r>
          </a:p>
          <a:p>
            <a:pPr lvl="1">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Prototyping: </a:t>
            </a:r>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Notebooks, Google </a:t>
            </a:r>
            <a:r>
              <a:rPr lang="en-US" dirty="0" err="1">
                <a:latin typeface="Calibri" panose="020F0502020204030204" pitchFamily="34" charset="0"/>
                <a:ea typeface="Calibri" panose="020F0502020204030204" pitchFamily="34" charset="0"/>
                <a:cs typeface="Calibri" panose="020F0502020204030204" pitchFamily="34" charset="0"/>
              </a:rPr>
              <a:t>Colab</a:t>
            </a:r>
            <a:r>
              <a:rPr lang="en-US" dirty="0">
                <a:latin typeface="Calibri" panose="020F0502020204030204" pitchFamily="34" charset="0"/>
                <a:ea typeface="Calibri" panose="020F0502020204030204" pitchFamily="34" charset="0"/>
                <a:cs typeface="Calibri" panose="020F0502020204030204" pitchFamily="34" charset="0"/>
              </a:rPr>
              <a:t>, Spyder</a:t>
            </a:r>
          </a:p>
          <a:p>
            <a:pPr lvl="1">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Deployment: PyCharm, Visual Studio</a:t>
            </a:r>
          </a:p>
          <a:p>
            <a:pPr lvl="1">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Hybrid for both: Visual Studio Code (VS Code)</a:t>
            </a:r>
          </a:p>
          <a:p>
            <a:r>
              <a:rPr lang="en-US" dirty="0">
                <a:latin typeface="Calibri" panose="020F0502020204030204" pitchFamily="34" charset="0"/>
                <a:ea typeface="Calibri" panose="020F0502020204030204" pitchFamily="34" charset="0"/>
                <a:cs typeface="Calibri" panose="020F0502020204030204" pitchFamily="34" charset="0"/>
              </a:rPr>
              <a:t>Syntax Highlighting &amp; Code Completion</a:t>
            </a:r>
          </a:p>
          <a:p>
            <a:r>
              <a:rPr lang="en-US" dirty="0">
                <a:latin typeface="Calibri" panose="020F0502020204030204" pitchFamily="34" charset="0"/>
                <a:ea typeface="Calibri" panose="020F0502020204030204" pitchFamily="34" charset="0"/>
                <a:cs typeface="Calibri" panose="020F0502020204030204" pitchFamily="34" charset="0"/>
              </a:rPr>
              <a:t>Integration with Other Frameworks</a:t>
            </a:r>
          </a:p>
          <a:p>
            <a:pPr lvl="1"/>
            <a:r>
              <a:rPr lang="en-US" dirty="0">
                <a:latin typeface="Calibri" panose="020F0502020204030204" pitchFamily="34" charset="0"/>
                <a:ea typeface="Calibri" panose="020F0502020204030204" pitchFamily="34" charset="0"/>
                <a:cs typeface="Calibri" panose="020F0502020204030204" pitchFamily="34" charset="0"/>
              </a:rPr>
              <a:t>Django, </a:t>
            </a:r>
            <a:r>
              <a:rPr lang="en-US"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Anvil, etc. for Web Applications…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736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195F-A730-69B0-F000-DA0568DCE64E}"/>
              </a:ext>
            </a:extLst>
          </p:cNvPr>
          <p:cNvSpPr>
            <a:spLocks noGrp="1"/>
          </p:cNvSpPr>
          <p:nvPr>
            <p:ph type="title"/>
          </p:nvPr>
        </p:nvSpPr>
        <p:spPr/>
        <p:txBody>
          <a:bodyPr/>
          <a:lstStyle/>
          <a:p>
            <a:r>
              <a:rPr lang="en-US"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 &amp; Getting Started: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Setup &amp; Activating the Python Add-in | Part 1</a:t>
            </a:r>
          </a:p>
        </p:txBody>
      </p:sp>
      <p:sp>
        <p:nvSpPr>
          <p:cNvPr id="3" name="Content Placeholder 2">
            <a:extLst>
              <a:ext uri="{FF2B5EF4-FFF2-40B4-BE49-F238E27FC236}">
                <a16:creationId xmlns:a16="http://schemas.microsoft.com/office/drawing/2014/main" id="{2091B99D-1210-91DF-C841-286EF674568D}"/>
              </a:ext>
            </a:extLst>
          </p:cNvPr>
          <p:cNvSpPr>
            <a:spLocks noGrp="1"/>
          </p:cNvSpPr>
          <p:nvPr>
            <p:ph idx="1"/>
          </p:nvPr>
        </p:nvSpPr>
        <p:spPr>
          <a:xfrm>
            <a:off x="838200" y="1825624"/>
            <a:ext cx="10515600" cy="3357659"/>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Step 1: You need to opt into using the Excel Beta Version and refresh the setup</a:t>
            </a:r>
          </a:p>
          <a:p>
            <a:pPr lvl="1"/>
            <a:r>
              <a:rPr lang="en-US" dirty="0">
                <a:latin typeface="Calibri" panose="020F0502020204030204" pitchFamily="34" charset="0"/>
                <a:ea typeface="Calibri" panose="020F0502020204030204" pitchFamily="34" charset="0"/>
                <a:cs typeface="Calibri" panose="020F0502020204030204" pitchFamily="34" charset="0"/>
              </a:rPr>
              <a:t>This only works if you have Office 365. </a:t>
            </a:r>
          </a:p>
          <a:p>
            <a:pPr lvl="1"/>
            <a:r>
              <a:rPr lang="en-US" dirty="0">
                <a:latin typeface="Calibri" panose="020F0502020204030204" pitchFamily="34" charset="0"/>
                <a:ea typeface="Calibri" panose="020F0502020204030204" pitchFamily="34" charset="0"/>
                <a:cs typeface="Calibri" panose="020F0502020204030204" pitchFamily="34" charset="0"/>
              </a:rPr>
              <a:t>Necessary because Python code is processed from within Microsoft Cloud.</a:t>
            </a:r>
          </a:p>
          <a:p>
            <a:pPr lvl="1"/>
            <a:r>
              <a:rPr lang="en-US" dirty="0">
                <a:latin typeface="Calibri" panose="020F0502020204030204" pitchFamily="34" charset="0"/>
                <a:ea typeface="Calibri" panose="020F0502020204030204" pitchFamily="34" charset="0"/>
                <a:cs typeface="Calibri" panose="020F0502020204030204" pitchFamily="34" charset="0"/>
              </a:rPr>
              <a:t>There is no fee at this time.</a:t>
            </a:r>
          </a:p>
        </p:txBody>
      </p:sp>
    </p:spTree>
    <p:extLst>
      <p:ext uri="{BB962C8B-B14F-4D97-AF65-F5344CB8AC3E}">
        <p14:creationId xmlns:p14="http://schemas.microsoft.com/office/powerpoint/2010/main" val="83115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7740-55C4-F06C-8B95-026F933E1F17}"/>
              </a:ext>
            </a:extLst>
          </p:cNvPr>
          <p:cNvSpPr>
            <a:spLocks noGrp="1"/>
          </p:cNvSpPr>
          <p:nvPr>
            <p:ph type="title"/>
          </p:nvPr>
        </p:nvSpPr>
        <p:spPr/>
        <p:txBody>
          <a:bodyPr/>
          <a:lstStyle/>
          <a:p>
            <a:r>
              <a:rPr lang="en-US"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 &amp; Getting Started: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Setup &amp; Activating the Python Add-in | Part 2</a:t>
            </a:r>
            <a:endParaRPr lang="en-US" sz="3200" b="1" dirty="0"/>
          </a:p>
        </p:txBody>
      </p:sp>
      <p:pic>
        <p:nvPicPr>
          <p:cNvPr id="5" name="Content Placeholder 4">
            <a:extLst>
              <a:ext uri="{FF2B5EF4-FFF2-40B4-BE49-F238E27FC236}">
                <a16:creationId xmlns:a16="http://schemas.microsoft.com/office/drawing/2014/main" id="{F039EA85-37F8-421B-4D5F-E06D86A90989}"/>
              </a:ext>
            </a:extLst>
          </p:cNvPr>
          <p:cNvPicPr>
            <a:picLocks noGrp="1" noChangeAspect="1"/>
          </p:cNvPicPr>
          <p:nvPr>
            <p:ph idx="1"/>
          </p:nvPr>
        </p:nvPicPr>
        <p:blipFill>
          <a:blip r:embed="rId2"/>
          <a:stretch>
            <a:fillRect/>
          </a:stretch>
        </p:blipFill>
        <p:spPr>
          <a:xfrm>
            <a:off x="6354792" y="1966080"/>
            <a:ext cx="4498622" cy="4452423"/>
          </a:xfrm>
        </p:spPr>
      </p:pic>
      <p:pic>
        <p:nvPicPr>
          <p:cNvPr id="6" name="Picture 5">
            <a:extLst>
              <a:ext uri="{FF2B5EF4-FFF2-40B4-BE49-F238E27FC236}">
                <a16:creationId xmlns:a16="http://schemas.microsoft.com/office/drawing/2014/main" id="{0CC2F7D2-8C61-B209-6699-B8EBC3B6CCBF}"/>
              </a:ext>
            </a:extLst>
          </p:cNvPr>
          <p:cNvPicPr>
            <a:picLocks noChangeAspect="1"/>
          </p:cNvPicPr>
          <p:nvPr/>
        </p:nvPicPr>
        <p:blipFill>
          <a:blip r:embed="rId3"/>
          <a:stretch>
            <a:fillRect/>
          </a:stretch>
        </p:blipFill>
        <p:spPr>
          <a:xfrm>
            <a:off x="1104073" y="1945864"/>
            <a:ext cx="4130615" cy="4472639"/>
          </a:xfrm>
          <a:prstGeom prst="rect">
            <a:avLst/>
          </a:prstGeom>
        </p:spPr>
      </p:pic>
    </p:spTree>
    <p:extLst>
      <p:ext uri="{BB962C8B-B14F-4D97-AF65-F5344CB8AC3E}">
        <p14:creationId xmlns:p14="http://schemas.microsoft.com/office/powerpoint/2010/main" val="2551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7740-55C4-F06C-8B95-026F933E1F17}"/>
              </a:ext>
            </a:extLst>
          </p:cNvPr>
          <p:cNvSpPr>
            <a:spLocks noGrp="1"/>
          </p:cNvSpPr>
          <p:nvPr>
            <p:ph type="title"/>
          </p:nvPr>
        </p:nvSpPr>
        <p:spPr/>
        <p:txBody>
          <a:bodyPr/>
          <a:lstStyle/>
          <a:p>
            <a:r>
              <a:rPr lang="en-US"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 &amp; Getting Started: </a:t>
            </a:r>
            <a:br>
              <a:rPr lang="en-US" dirty="0">
                <a:latin typeface="Calibri" panose="020F0502020204030204" pitchFamily="34" charset="0"/>
                <a:ea typeface="Calibri" panose="020F0502020204030204" pitchFamily="34" charset="0"/>
                <a:cs typeface="Calibri" panose="020F0502020204030204" pitchFamily="34" charset="0"/>
              </a:rPr>
            </a:br>
            <a:r>
              <a:rPr lang="en-US" sz="3200" b="1" i="1" dirty="0">
                <a:latin typeface="Calibri" panose="020F0502020204030204" pitchFamily="34" charset="0"/>
                <a:ea typeface="Calibri" panose="020F0502020204030204" pitchFamily="34" charset="0"/>
                <a:cs typeface="Calibri" panose="020F0502020204030204" pitchFamily="34" charset="0"/>
              </a:rPr>
              <a:t>Setup &amp; Activating the Python Add-in | Part 3</a:t>
            </a:r>
            <a:endParaRPr lang="en-US" sz="3200" b="1" dirty="0"/>
          </a:p>
        </p:txBody>
      </p:sp>
      <p:sp>
        <p:nvSpPr>
          <p:cNvPr id="4" name="Content Placeholder 3">
            <a:extLst>
              <a:ext uri="{FF2B5EF4-FFF2-40B4-BE49-F238E27FC236}">
                <a16:creationId xmlns:a16="http://schemas.microsoft.com/office/drawing/2014/main" id="{63A63C40-2CD8-2B97-B50E-AFD6B18B06D2}"/>
              </a:ext>
            </a:extLst>
          </p:cNvPr>
          <p:cNvSpPr>
            <a:spLocks noGrp="1"/>
          </p:cNvSpPr>
          <p:nvPr>
            <p:ph idx="1"/>
          </p:nvPr>
        </p:nvSpPr>
        <p:spPr/>
        <p:txBody>
          <a:bodyPr/>
          <a:lstStyle/>
          <a:p>
            <a:pPr marL="0" indent="0" algn="ctr">
              <a:buNone/>
            </a:pPr>
            <a:r>
              <a:rPr lang="en-US" b="1" dirty="0">
                <a:solidFill>
                  <a:srgbClr val="0000FF"/>
                </a:solidFill>
              </a:rPr>
              <a:t>Refresh via </a:t>
            </a:r>
            <a:r>
              <a:rPr lang="en-US" b="1" dirty="0" err="1">
                <a:solidFill>
                  <a:srgbClr val="0000FF"/>
                </a:solidFill>
              </a:rPr>
              <a:t>Powershell</a:t>
            </a:r>
            <a:r>
              <a:rPr lang="en-US" b="1" dirty="0">
                <a:solidFill>
                  <a:srgbClr val="0000FF"/>
                </a:solidFill>
              </a:rPr>
              <a:t> ISE to Update User Settings</a:t>
            </a:r>
          </a:p>
        </p:txBody>
      </p:sp>
      <p:pic>
        <p:nvPicPr>
          <p:cNvPr id="7" name="Picture 6" descr="A screenshot of a computer&#10;&#10;Description automatically generated">
            <a:extLst>
              <a:ext uri="{FF2B5EF4-FFF2-40B4-BE49-F238E27FC236}">
                <a16:creationId xmlns:a16="http://schemas.microsoft.com/office/drawing/2014/main" id="{920E43BF-FE72-BD46-0F7B-6C9A703BDD2D}"/>
              </a:ext>
            </a:extLst>
          </p:cNvPr>
          <p:cNvPicPr>
            <a:picLocks noChangeAspect="1"/>
          </p:cNvPicPr>
          <p:nvPr/>
        </p:nvPicPr>
        <p:blipFill>
          <a:blip r:embed="rId2"/>
          <a:stretch>
            <a:fillRect/>
          </a:stretch>
        </p:blipFill>
        <p:spPr>
          <a:xfrm>
            <a:off x="469915" y="2615547"/>
            <a:ext cx="2291080" cy="3036570"/>
          </a:xfrm>
          <a:prstGeom prst="rect">
            <a:avLst/>
          </a:prstGeom>
        </p:spPr>
      </p:pic>
      <p:sp>
        <p:nvSpPr>
          <p:cNvPr id="8" name="TextBox 7">
            <a:extLst>
              <a:ext uri="{FF2B5EF4-FFF2-40B4-BE49-F238E27FC236}">
                <a16:creationId xmlns:a16="http://schemas.microsoft.com/office/drawing/2014/main" id="{3C059D74-53B7-2466-F602-A47973DBAE28}"/>
              </a:ext>
            </a:extLst>
          </p:cNvPr>
          <p:cNvSpPr txBox="1"/>
          <p:nvPr/>
        </p:nvSpPr>
        <p:spPr>
          <a:xfrm>
            <a:off x="209690" y="2291682"/>
            <a:ext cx="2965908" cy="369332"/>
          </a:xfrm>
          <a:prstGeom prst="rect">
            <a:avLst/>
          </a:prstGeom>
          <a:noFill/>
        </p:spPr>
        <p:txBody>
          <a:bodyPr wrap="square" rtlCol="0">
            <a:spAutoFit/>
          </a:bodyPr>
          <a:lstStyle/>
          <a:p>
            <a:r>
              <a:rPr lang="en-US" i="1" dirty="0"/>
              <a:t>1: Search for </a:t>
            </a:r>
            <a:r>
              <a:rPr lang="en-US" i="1" dirty="0" err="1"/>
              <a:t>Powershell</a:t>
            </a:r>
            <a:r>
              <a:rPr lang="en-US" i="1" dirty="0"/>
              <a:t> ISE</a:t>
            </a:r>
          </a:p>
        </p:txBody>
      </p:sp>
      <p:pic>
        <p:nvPicPr>
          <p:cNvPr id="9" name="Picture 8" descr="A screenshot of a computer&#10;&#10;Description automatically generated">
            <a:extLst>
              <a:ext uri="{FF2B5EF4-FFF2-40B4-BE49-F238E27FC236}">
                <a16:creationId xmlns:a16="http://schemas.microsoft.com/office/drawing/2014/main" id="{9D3FBB0E-E9A9-DD2D-08F6-C432A7F88B90}"/>
              </a:ext>
            </a:extLst>
          </p:cNvPr>
          <p:cNvPicPr>
            <a:picLocks noChangeAspect="1"/>
          </p:cNvPicPr>
          <p:nvPr/>
        </p:nvPicPr>
        <p:blipFill>
          <a:blip r:embed="rId3"/>
          <a:stretch>
            <a:fillRect/>
          </a:stretch>
        </p:blipFill>
        <p:spPr>
          <a:xfrm>
            <a:off x="3389505" y="2616780"/>
            <a:ext cx="3706495" cy="1877695"/>
          </a:xfrm>
          <a:prstGeom prst="rect">
            <a:avLst/>
          </a:prstGeom>
        </p:spPr>
      </p:pic>
      <p:sp>
        <p:nvSpPr>
          <p:cNvPr id="10" name="TextBox 9">
            <a:extLst>
              <a:ext uri="{FF2B5EF4-FFF2-40B4-BE49-F238E27FC236}">
                <a16:creationId xmlns:a16="http://schemas.microsoft.com/office/drawing/2014/main" id="{B736449C-112B-1D6D-3DE5-83DE0030630D}"/>
              </a:ext>
            </a:extLst>
          </p:cNvPr>
          <p:cNvSpPr txBox="1"/>
          <p:nvPr/>
        </p:nvSpPr>
        <p:spPr>
          <a:xfrm>
            <a:off x="3885121" y="2309426"/>
            <a:ext cx="2807898" cy="369332"/>
          </a:xfrm>
          <a:prstGeom prst="rect">
            <a:avLst/>
          </a:prstGeom>
          <a:noFill/>
        </p:spPr>
        <p:txBody>
          <a:bodyPr wrap="square" rtlCol="0">
            <a:spAutoFit/>
          </a:bodyPr>
          <a:lstStyle/>
          <a:p>
            <a:pPr algn="ctr"/>
            <a:r>
              <a:rPr lang="en-US" i="1" dirty="0"/>
              <a:t>2: Open Prompt</a:t>
            </a:r>
          </a:p>
        </p:txBody>
      </p:sp>
      <p:sp>
        <p:nvSpPr>
          <p:cNvPr id="11" name="TextBox 10">
            <a:extLst>
              <a:ext uri="{FF2B5EF4-FFF2-40B4-BE49-F238E27FC236}">
                <a16:creationId xmlns:a16="http://schemas.microsoft.com/office/drawing/2014/main" id="{3D1EDA6C-B1AD-37A8-3316-01640AEBDB22}"/>
              </a:ext>
            </a:extLst>
          </p:cNvPr>
          <p:cNvSpPr txBox="1"/>
          <p:nvPr/>
        </p:nvSpPr>
        <p:spPr>
          <a:xfrm>
            <a:off x="3885121" y="4665861"/>
            <a:ext cx="2807898" cy="369332"/>
          </a:xfrm>
          <a:prstGeom prst="rect">
            <a:avLst/>
          </a:prstGeom>
          <a:noFill/>
        </p:spPr>
        <p:txBody>
          <a:bodyPr wrap="square" rtlCol="0">
            <a:spAutoFit/>
          </a:bodyPr>
          <a:lstStyle/>
          <a:p>
            <a:pPr algn="ctr"/>
            <a:r>
              <a:rPr lang="en-US" i="1" dirty="0"/>
              <a:t>3: Change Directory</a:t>
            </a:r>
          </a:p>
        </p:txBody>
      </p:sp>
      <p:pic>
        <p:nvPicPr>
          <p:cNvPr id="12" name="Picture 11" descr="A screenshot of a computer&#10;&#10;Description automatically generated">
            <a:extLst>
              <a:ext uri="{FF2B5EF4-FFF2-40B4-BE49-F238E27FC236}">
                <a16:creationId xmlns:a16="http://schemas.microsoft.com/office/drawing/2014/main" id="{71A56A6C-7CA3-B225-D4B6-F0279D978A97}"/>
              </a:ext>
            </a:extLst>
          </p:cNvPr>
          <p:cNvPicPr>
            <a:picLocks noChangeAspect="1"/>
          </p:cNvPicPr>
          <p:nvPr/>
        </p:nvPicPr>
        <p:blipFill>
          <a:blip r:embed="rId4"/>
          <a:stretch>
            <a:fillRect/>
          </a:stretch>
        </p:blipFill>
        <p:spPr>
          <a:xfrm>
            <a:off x="3435823" y="4974355"/>
            <a:ext cx="3706495" cy="843280"/>
          </a:xfrm>
          <a:prstGeom prst="rect">
            <a:avLst/>
          </a:prstGeom>
        </p:spPr>
      </p:pic>
      <p:sp>
        <p:nvSpPr>
          <p:cNvPr id="13" name="TextBox 12">
            <a:extLst>
              <a:ext uri="{FF2B5EF4-FFF2-40B4-BE49-F238E27FC236}">
                <a16:creationId xmlns:a16="http://schemas.microsoft.com/office/drawing/2014/main" id="{21D588DB-F8C0-E32B-E4C7-FF4638AC716B}"/>
              </a:ext>
            </a:extLst>
          </p:cNvPr>
          <p:cNvSpPr txBox="1"/>
          <p:nvPr/>
        </p:nvSpPr>
        <p:spPr>
          <a:xfrm>
            <a:off x="2808139" y="5929634"/>
            <a:ext cx="4961862" cy="276999"/>
          </a:xfrm>
          <a:prstGeom prst="rect">
            <a:avLst/>
          </a:prstGeom>
          <a:noFill/>
        </p:spPr>
        <p:txBody>
          <a:bodyPr wrap="square" rtlCol="0">
            <a:spAutoFit/>
          </a:bodyPr>
          <a:lstStyle/>
          <a:p>
            <a:r>
              <a:rPr lang="en-US" sz="1200" dirty="0">
                <a:effectLst/>
                <a:latin typeface="Times New Roman" panose="02020603050405020304" pitchFamily="18" charset="0"/>
                <a:ea typeface="Aptos" panose="020B0004020202020204" pitchFamily="34" charset="0"/>
              </a:rPr>
              <a:t>cd “C:\Program Files\Common Files\</a:t>
            </a:r>
            <a:r>
              <a:rPr lang="en-US" sz="1200" dirty="0" err="1">
                <a:effectLst/>
                <a:latin typeface="Times New Roman" panose="02020603050405020304" pitchFamily="18" charset="0"/>
                <a:ea typeface="Aptos" panose="020B0004020202020204" pitchFamily="34" charset="0"/>
              </a:rPr>
              <a:t>microsoft</a:t>
            </a:r>
            <a:r>
              <a:rPr lang="en-US" sz="1200" dirty="0">
                <a:effectLst/>
                <a:latin typeface="Times New Roman" panose="02020603050405020304" pitchFamily="18" charset="0"/>
                <a:ea typeface="Aptos" panose="020B0004020202020204" pitchFamily="34" charset="0"/>
              </a:rPr>
              <a:t> shared\</a:t>
            </a:r>
            <a:r>
              <a:rPr lang="en-US" sz="1200" dirty="0" err="1">
                <a:effectLst/>
                <a:latin typeface="Times New Roman" panose="02020603050405020304" pitchFamily="18" charset="0"/>
                <a:ea typeface="Aptos" panose="020B0004020202020204" pitchFamily="34" charset="0"/>
              </a:rPr>
              <a:t>ClickToRun</a:t>
            </a:r>
            <a:r>
              <a:rPr lang="en-US" sz="1200" dirty="0">
                <a:effectLst/>
                <a:latin typeface="Times New Roman" panose="02020603050405020304" pitchFamily="18" charset="0"/>
                <a:ea typeface="Aptos" panose="020B0004020202020204" pitchFamily="34" charset="0"/>
              </a:rPr>
              <a:t>”   &lt;enter&gt;</a:t>
            </a:r>
            <a:endParaRPr lang="en-US" sz="1200" dirty="0"/>
          </a:p>
        </p:txBody>
      </p:sp>
      <p:sp>
        <p:nvSpPr>
          <p:cNvPr id="14" name="TextBox 13">
            <a:extLst>
              <a:ext uri="{FF2B5EF4-FFF2-40B4-BE49-F238E27FC236}">
                <a16:creationId xmlns:a16="http://schemas.microsoft.com/office/drawing/2014/main" id="{37EEBFAF-11D5-1314-3C23-D16F5155A856}"/>
              </a:ext>
            </a:extLst>
          </p:cNvPr>
          <p:cNvSpPr txBox="1"/>
          <p:nvPr/>
        </p:nvSpPr>
        <p:spPr>
          <a:xfrm>
            <a:off x="8276093" y="2287807"/>
            <a:ext cx="2807898" cy="369332"/>
          </a:xfrm>
          <a:prstGeom prst="rect">
            <a:avLst/>
          </a:prstGeom>
          <a:noFill/>
        </p:spPr>
        <p:txBody>
          <a:bodyPr wrap="square" rtlCol="0">
            <a:spAutoFit/>
          </a:bodyPr>
          <a:lstStyle/>
          <a:p>
            <a:pPr algn="ctr"/>
            <a:r>
              <a:rPr lang="en-US" i="1" dirty="0"/>
              <a:t>4: Update User Settings</a:t>
            </a:r>
          </a:p>
        </p:txBody>
      </p:sp>
      <p:pic>
        <p:nvPicPr>
          <p:cNvPr id="15" name="Picture 14" descr="A screen shot of a computer screen&#10;&#10;Description automatically generated">
            <a:extLst>
              <a:ext uri="{FF2B5EF4-FFF2-40B4-BE49-F238E27FC236}">
                <a16:creationId xmlns:a16="http://schemas.microsoft.com/office/drawing/2014/main" id="{AE97EE9A-3AF2-28F3-55CB-2FA7A7BC1583}"/>
              </a:ext>
            </a:extLst>
          </p:cNvPr>
          <p:cNvPicPr>
            <a:picLocks noChangeAspect="1"/>
          </p:cNvPicPr>
          <p:nvPr/>
        </p:nvPicPr>
        <p:blipFill>
          <a:blip r:embed="rId5"/>
          <a:stretch>
            <a:fillRect/>
          </a:stretch>
        </p:blipFill>
        <p:spPr>
          <a:xfrm>
            <a:off x="7597443" y="2615547"/>
            <a:ext cx="4165198" cy="771861"/>
          </a:xfrm>
          <a:prstGeom prst="rect">
            <a:avLst/>
          </a:prstGeom>
        </p:spPr>
      </p:pic>
      <p:sp>
        <p:nvSpPr>
          <p:cNvPr id="16" name="TextBox 15">
            <a:extLst>
              <a:ext uri="{FF2B5EF4-FFF2-40B4-BE49-F238E27FC236}">
                <a16:creationId xmlns:a16="http://schemas.microsoft.com/office/drawing/2014/main" id="{A64C0693-730E-F39E-526D-CA7895728C19}"/>
              </a:ext>
            </a:extLst>
          </p:cNvPr>
          <p:cNvSpPr txBox="1"/>
          <p:nvPr/>
        </p:nvSpPr>
        <p:spPr>
          <a:xfrm>
            <a:off x="7360696" y="3462131"/>
            <a:ext cx="4961862" cy="830997"/>
          </a:xfrm>
          <a:prstGeom prst="rect">
            <a:avLst/>
          </a:prstGeom>
          <a:noFill/>
        </p:spPr>
        <p:txBody>
          <a:bodyPr wrap="square" rtlCol="0">
            <a:spAutoFit/>
          </a:bodyPr>
          <a:lstStyle/>
          <a:p>
            <a:r>
              <a:rPr lang="en-US" sz="1200" dirty="0">
                <a:effectLst/>
                <a:latin typeface="Times New Roman" panose="02020603050405020304" pitchFamily="18" charset="0"/>
                <a:ea typeface="Aptos" panose="020B0004020202020204" pitchFamily="34" charset="0"/>
              </a:rPr>
              <a:t>.\OfficeC2RClient.exe /</a:t>
            </a:r>
            <a:r>
              <a:rPr lang="en-US" sz="1200" dirty="0" err="1">
                <a:effectLst/>
                <a:latin typeface="Times New Roman" panose="02020603050405020304" pitchFamily="18" charset="0"/>
                <a:ea typeface="Aptos" panose="020B0004020202020204" pitchFamily="34" charset="0"/>
              </a:rPr>
              <a:t>changesetting</a:t>
            </a:r>
            <a:r>
              <a:rPr lang="en-US" sz="1200" dirty="0">
                <a:effectLst/>
                <a:latin typeface="Times New Roman" panose="02020603050405020304" pitchFamily="18" charset="0"/>
                <a:ea typeface="Aptos" panose="020B0004020202020204" pitchFamily="34" charset="0"/>
              </a:rPr>
              <a:t> Channel = </a:t>
            </a:r>
            <a:r>
              <a:rPr lang="en-US" sz="1200" dirty="0" err="1">
                <a:effectLst/>
                <a:latin typeface="Times New Roman" panose="02020603050405020304" pitchFamily="18" charset="0"/>
                <a:ea typeface="Aptos" panose="020B0004020202020204" pitchFamily="34" charset="0"/>
              </a:rPr>
              <a:t>CurrentChannel</a:t>
            </a:r>
            <a:r>
              <a:rPr lang="en-US" sz="1200" dirty="0">
                <a:effectLst/>
                <a:latin typeface="Times New Roman" panose="02020603050405020304" pitchFamily="18" charset="0"/>
                <a:ea typeface="Aptos" panose="020B0004020202020204" pitchFamily="34" charset="0"/>
              </a:rPr>
              <a:t>  &lt;enter&gt;</a:t>
            </a:r>
          </a:p>
          <a:p>
            <a:r>
              <a:rPr lang="en-US" sz="1200" kern="100" dirty="0">
                <a:effectLst/>
                <a:latin typeface="Times New Roman" panose="02020603050405020304" pitchFamily="18" charset="0"/>
                <a:ea typeface="Aptos" panose="020B0004020202020204" pitchFamily="34" charset="0"/>
              </a:rPr>
              <a:t>.\OfficeC2RClient.exe /update user		          &lt;enter&gt;</a:t>
            </a:r>
          </a:p>
          <a:p>
            <a:r>
              <a:rPr lang="en-US" sz="1200" kern="100" dirty="0">
                <a:effectLst/>
                <a:latin typeface="Times New Roman" panose="02020603050405020304" pitchFamily="18" charset="0"/>
                <a:ea typeface="Aptos" panose="020B0004020202020204" pitchFamily="34" charset="0"/>
              </a:rPr>
              <a:t>.\OfficeC2RClient.exe /</a:t>
            </a:r>
            <a:r>
              <a:rPr lang="en-US" sz="1200" kern="100" dirty="0" err="1">
                <a:effectLst/>
                <a:latin typeface="Times New Roman" panose="02020603050405020304" pitchFamily="18" charset="0"/>
                <a:ea typeface="Aptos" panose="020B0004020202020204" pitchFamily="34" charset="0"/>
              </a:rPr>
              <a:t>changesetting</a:t>
            </a:r>
            <a:r>
              <a:rPr lang="en-US" sz="1200" kern="100" dirty="0">
                <a:effectLst/>
                <a:latin typeface="Times New Roman" panose="02020603050405020304" pitchFamily="18" charset="0"/>
                <a:ea typeface="Aptos" panose="020B0004020202020204" pitchFamily="34" charset="0"/>
              </a:rPr>
              <a:t> Channel = </a:t>
            </a:r>
            <a:r>
              <a:rPr lang="en-US" sz="1200" kern="100" dirty="0" err="1">
                <a:effectLst/>
                <a:latin typeface="Times New Roman" panose="02020603050405020304" pitchFamily="18" charset="0"/>
                <a:ea typeface="Aptos" panose="020B0004020202020204" pitchFamily="34" charset="0"/>
              </a:rPr>
              <a:t>BetaChannel</a:t>
            </a:r>
            <a:r>
              <a:rPr lang="en-US" sz="1200" kern="100" dirty="0">
                <a:latin typeface="Times New Roman" panose="02020603050405020304" pitchFamily="18" charset="0"/>
                <a:ea typeface="Aptos" panose="020B0004020202020204" pitchFamily="34" charset="0"/>
              </a:rPr>
              <a:t>       </a:t>
            </a:r>
            <a:r>
              <a:rPr lang="en-US" sz="1200" kern="100" dirty="0">
                <a:effectLst/>
                <a:latin typeface="Times New Roman" panose="02020603050405020304" pitchFamily="18" charset="0"/>
                <a:ea typeface="Aptos" panose="020B0004020202020204" pitchFamily="34" charset="0"/>
              </a:rPr>
              <a:t>&lt;enter&gt;</a:t>
            </a:r>
          </a:p>
          <a:p>
            <a:r>
              <a:rPr lang="en-US" sz="1200" kern="100" dirty="0">
                <a:effectLst/>
                <a:latin typeface="Times New Roman" panose="02020603050405020304" pitchFamily="18" charset="0"/>
                <a:ea typeface="Aptos" panose="020B0004020202020204" pitchFamily="34" charset="0"/>
              </a:rPr>
              <a:t>.\OfficeC2RClient.exe /update user		</a:t>
            </a:r>
            <a:r>
              <a:rPr lang="en-US" sz="1200" kern="100" dirty="0">
                <a:latin typeface="Times New Roman" panose="02020603050405020304" pitchFamily="18" charset="0"/>
                <a:ea typeface="Aptos" panose="020B0004020202020204" pitchFamily="34" charset="0"/>
              </a:rPr>
              <a:t>           </a:t>
            </a:r>
            <a:r>
              <a:rPr lang="en-US" sz="1200" kern="100" dirty="0">
                <a:effectLst/>
                <a:latin typeface="Times New Roman" panose="02020603050405020304" pitchFamily="18" charset="0"/>
                <a:ea typeface="Aptos" panose="020B0004020202020204" pitchFamily="34" charset="0"/>
              </a:rPr>
              <a:t>&lt;enter&gt;</a:t>
            </a:r>
          </a:p>
        </p:txBody>
      </p:sp>
      <p:sp>
        <p:nvSpPr>
          <p:cNvPr id="17" name="TextBox 16">
            <a:extLst>
              <a:ext uri="{FF2B5EF4-FFF2-40B4-BE49-F238E27FC236}">
                <a16:creationId xmlns:a16="http://schemas.microsoft.com/office/drawing/2014/main" id="{184EFA24-B0CD-F876-14A7-5B883E2D65A7}"/>
              </a:ext>
            </a:extLst>
          </p:cNvPr>
          <p:cNvSpPr txBox="1"/>
          <p:nvPr/>
        </p:nvSpPr>
        <p:spPr>
          <a:xfrm>
            <a:off x="7574301" y="4367851"/>
            <a:ext cx="4211482" cy="307777"/>
          </a:xfrm>
          <a:prstGeom prst="rect">
            <a:avLst/>
          </a:prstGeom>
          <a:noFill/>
        </p:spPr>
        <p:txBody>
          <a:bodyPr wrap="square" rtlCol="0">
            <a:spAutoFit/>
          </a:bodyPr>
          <a:lstStyle/>
          <a:p>
            <a:pPr algn="ctr"/>
            <a:r>
              <a:rPr lang="en-US" sz="1400" dirty="0">
                <a:highlight>
                  <a:srgbClr val="FFFF00"/>
                </a:highlight>
              </a:rPr>
              <a:t>Was in Beta, changed to Current and back to Beta</a:t>
            </a:r>
          </a:p>
        </p:txBody>
      </p:sp>
    </p:spTree>
    <p:extLst>
      <p:ext uri="{BB962C8B-B14F-4D97-AF65-F5344CB8AC3E}">
        <p14:creationId xmlns:p14="http://schemas.microsoft.com/office/powerpoint/2010/main" val="86510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2491</TotalTime>
  <Words>2134</Words>
  <Application>Microsoft Office PowerPoint</Application>
  <PresentationFormat>Widescreen</PresentationFormat>
  <Paragraphs>164</Paragraphs>
  <Slides>31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Aptos</vt:lpstr>
      <vt:lpstr>Aptos Display</vt:lpstr>
      <vt:lpstr>Arial</vt:lpstr>
      <vt:lpstr>Calibri</vt:lpstr>
      <vt:lpstr>Cambria</vt:lpstr>
      <vt:lpstr>Consolas</vt:lpstr>
      <vt:lpstr>Times New Roman</vt:lpstr>
      <vt:lpstr>Wingdings</vt:lpstr>
      <vt:lpstr>Office Theme</vt:lpstr>
      <vt:lpstr>1_Office Theme</vt:lpstr>
      <vt:lpstr>Python-Powered Analytics in Excel: Leveling Up Skills for Management Scholars and Educators</vt:lpstr>
      <vt:lpstr>Why this workshop?</vt:lpstr>
      <vt:lpstr>Who is the intended audience?</vt:lpstr>
      <vt:lpstr>Agenda</vt:lpstr>
      <vt:lpstr>Introduction &amp; Getting Started:  Python Language, a Refresher | Part 1</vt:lpstr>
      <vt:lpstr>Introduction &amp; Getting Started:  Python IDEs, a Refresher | Part 2</vt:lpstr>
      <vt:lpstr>Introduction &amp; Getting Started:  Setup &amp; Activating the Python Add-in | Part 1</vt:lpstr>
      <vt:lpstr>Introduction &amp; Getting Started:  Setup &amp; Activating the Python Add-in | Part 2</vt:lpstr>
      <vt:lpstr>Introduction &amp; Getting Started:  Setup &amp; Activating the Python Add-in | Part 3</vt:lpstr>
      <vt:lpstr>Python vs. Excel for Management Analytics:  Advantages of Python over Excel | Part 1</vt:lpstr>
      <vt:lpstr>Python vs. Excel for Management Analytics:  Advantages of Python over Excel | Part 2</vt:lpstr>
      <vt:lpstr>Python vs. Excel for Management Analytics:  Python Integration into Excel – Benefits | Part 1</vt:lpstr>
      <vt:lpstr>Python vs. Excel for Management Analytics:  Python Integration into Excel – Benefits | Part 2</vt:lpstr>
      <vt:lpstr>Python vs. Excel for Management Analytics:  Python Integration into Excel – Benefits | Part 3</vt:lpstr>
      <vt:lpstr>Python vs. Excel for Management Analytics:  Python Integration into Excel – Downsides | Part 1</vt:lpstr>
      <vt:lpstr>Python vs. Excel for Management Analytics:  Python Integration into Excel – Downsides | Part 2</vt:lpstr>
      <vt:lpstr>Python vs. Excel for Management Analytics:  Python Libraries| Part 1</vt:lpstr>
      <vt:lpstr>Python vs. Excel for Management Analytics:  Python Libraries| Part 2</vt:lpstr>
      <vt:lpstr>PowerPoint Presentation</vt:lpstr>
      <vt:lpstr>Hands-on Python Practice in Excel for Mgmt. Example 1: Employee Salary Analysis</vt:lpstr>
      <vt:lpstr>Hands-on Python Practice in Excel for Mgmt. Example 1: Employee Salary Analysis</vt:lpstr>
      <vt:lpstr>Hands-on Python Practice in Excel for Mgmt. Example 2: Analyzing Student Exam Performance</vt:lpstr>
      <vt:lpstr>Hands-on Python Practice in Excel for Mgmt. Example 2: Analyzing Student Exam Performance</vt:lpstr>
      <vt:lpstr>Hands-on Python Practice in Excel for Mgmt. Example 3: Team Dynamics Visualization</vt:lpstr>
      <vt:lpstr>Hands-on Python Practice in Excel for Mgmt. Example 3: Team Dynamics Visualization</vt:lpstr>
      <vt:lpstr>Usage &amp; Applications In Class HR, OB, &amp; Management | Part 1</vt:lpstr>
      <vt:lpstr>Usage &amp; Applications In Class HR, OB, &amp; Management | Part 2</vt:lpstr>
      <vt:lpstr>Usage &amp; Applications…Closing Should you try it?</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Python-Powered Analytics in Excel: Leveling Up Skills for Management Scholars and Educators</dc:title>
  <dc:creator>Justin Keeler</dc:creator>
  <cp:lastModifiedBy>Justin Keeler</cp:lastModifiedBy>
  <cp:revision>15</cp:revision>
  <dcterms:created xsi:type="dcterms:W3CDTF">2024-04-07T14:26:16Z</dcterms:created>
  <dcterms:modified xsi:type="dcterms:W3CDTF">2024-04-10T00:44:40Z</dcterms:modified>
</cp:coreProperties>
</file>