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g3RS+MHJU3Lr6woeoYoPMVummU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3882C-A610-4400-B75F-BF3C0064EB1A}">
  <a:tblStyle styleId="{35E3882C-A610-4400-B75F-BF3C0064EB1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tcBdr/>
        <a:fill>
          <a:solidFill>
            <a:srgbClr val="E3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3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3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3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3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3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3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3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3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3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683155" y="1447675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US Migration Flows</a:t>
            </a:r>
            <a:br>
              <a:rPr lang="en-US"/>
            </a:b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125"/>
              <a:t>JIN DAI</a:t>
            </a:r>
            <a:endParaRPr sz="1125"/>
          </a:p>
          <a:p>
            <a:pPr marL="0" lvl="0" indent="0" algn="ctr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125"/>
              <a:t>ALEX LEDGER</a:t>
            </a:r>
            <a:endParaRPr sz="1125"/>
          </a:p>
          <a:p>
            <a:pPr marL="0" lvl="0" indent="0" algn="ctr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125"/>
              <a:t>JOSEPH MCMANUS</a:t>
            </a:r>
            <a:endParaRPr sz="1125"/>
          </a:p>
          <a:p>
            <a:pPr marL="0" lvl="0" indent="0" algn="ctr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125"/>
              <a:t>MICHAEL GONZALEZ</a:t>
            </a:r>
            <a:endParaRPr sz="1125"/>
          </a:p>
          <a:p>
            <a:pPr marL="0" lvl="0" indent="0" algn="ctr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125"/>
              <a:t>JUSTIN BOGGS</a:t>
            </a:r>
            <a:endParaRPr sz="1125"/>
          </a:p>
          <a:p>
            <a:pPr marL="0" lvl="0" indent="0" algn="ctr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290"/>
          </a:p>
          <a:p>
            <a:pPr marL="0" lvl="0" indent="0" algn="ctr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290"/>
          </a:p>
          <a:p>
            <a:pPr marL="0" lvl="0" indent="0" algn="ctr" rtl="0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29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847725" y="461640"/>
            <a:ext cx="10496550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Cleaning</a:t>
            </a:r>
            <a:endParaRPr sz="4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 in descending order by “Returns Total”</a:t>
            </a:r>
            <a:endParaRPr dirty="0"/>
          </a:p>
          <a:p>
            <a:pPr marL="342900" marR="0" lvl="0" indent="-215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50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1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" y="2753931"/>
            <a:ext cx="104965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646111" y="12197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Visualizations Code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838200" y="6311900"/>
            <a:ext cx="4269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Sources: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12" y="1522508"/>
            <a:ext cx="9974123" cy="50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646112" y="452718"/>
            <a:ext cx="8997510" cy="70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3200"/>
              <a:t>Bar Graph – Counties by flow percentage</a:t>
            </a:r>
            <a:endParaRPr/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l="13085" t="30887" r="19256" b="15718"/>
          <a:stretch/>
        </p:blipFill>
        <p:spPr>
          <a:xfrm>
            <a:off x="646111" y="1159497"/>
            <a:ext cx="10841053" cy="45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646112" y="452718"/>
            <a:ext cx="5034842" cy="65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3200"/>
              <a:t>Correlation Matrix</a:t>
            </a:r>
            <a:endParaRPr/>
          </a:p>
        </p:txBody>
      </p:sp>
      <p:pic>
        <p:nvPicPr>
          <p:cNvPr id="215" name="Google Shape;215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4070" t="33897" r="13375" b="1900"/>
          <a:stretch/>
        </p:blipFill>
        <p:spPr>
          <a:xfrm>
            <a:off x="723934" y="1288532"/>
            <a:ext cx="11015264" cy="52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Multi variable Correlation</a:t>
            </a:r>
            <a:endParaRPr/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3">
            <a:alphaModFix/>
          </a:blip>
          <a:srcRect l="17561" t="25908" r="13961" b="-1087"/>
          <a:stretch/>
        </p:blipFill>
        <p:spPr>
          <a:xfrm>
            <a:off x="458041" y="1152983"/>
            <a:ext cx="10835772" cy="5461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Scatterplot Code</a:t>
            </a:r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838200" y="6311900"/>
            <a:ext cx="4269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Sources: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 l="19932" t="44876" r="38151" b="22757"/>
          <a:stretch/>
        </p:blipFill>
        <p:spPr>
          <a:xfrm>
            <a:off x="651948" y="1853248"/>
            <a:ext cx="10610779" cy="43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/>
        </p:nvSpPr>
        <p:spPr>
          <a:xfrm>
            <a:off x="727679" y="447169"/>
            <a:ext cx="94678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sym typeface="Arial"/>
              </a:rPr>
              <a:t>Scatterplot Example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l="25284" t="43983" r="48814" b="24019"/>
          <a:stretch/>
        </p:blipFill>
        <p:spPr>
          <a:xfrm>
            <a:off x="435791" y="1457628"/>
            <a:ext cx="7850713" cy="520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l="19561" t="48162" r="60103" b="47947"/>
          <a:stretch/>
        </p:blipFill>
        <p:spPr>
          <a:xfrm>
            <a:off x="8286504" y="2467466"/>
            <a:ext cx="3905496" cy="44772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8606672" y="3572759"/>
            <a:ext cx="314953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sym typeface="Arial"/>
              </a:rPr>
              <a:t>Scatterplots were created for all independent variables individually, showing potential correlation between.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Correlation table</a:t>
            </a:r>
            <a:endParaRPr dirty="0"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1103312" y="1853248"/>
            <a:ext cx="10010890" cy="138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- Identify variables that are likely to have strong relationships to the Migration Flows</a:t>
            </a: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- Identify potential risks for multicollinearity </a:t>
            </a:r>
            <a:endParaRPr dirty="0"/>
          </a:p>
        </p:txBody>
      </p:sp>
      <p:grpSp>
        <p:nvGrpSpPr>
          <p:cNvPr id="244" name="Google Shape;244;p18"/>
          <p:cNvGrpSpPr/>
          <p:nvPr/>
        </p:nvGrpSpPr>
        <p:grpSpPr>
          <a:xfrm>
            <a:off x="1225485" y="2743199"/>
            <a:ext cx="9794450" cy="3810098"/>
            <a:chOff x="1225485" y="2743199"/>
            <a:chExt cx="9794450" cy="3810098"/>
          </a:xfrm>
        </p:grpSpPr>
        <p:grpSp>
          <p:nvGrpSpPr>
            <p:cNvPr id="245" name="Google Shape;245;p18"/>
            <p:cNvGrpSpPr/>
            <p:nvPr/>
          </p:nvGrpSpPr>
          <p:grpSpPr>
            <a:xfrm>
              <a:off x="1225485" y="2743199"/>
              <a:ext cx="9794450" cy="3810098"/>
              <a:chOff x="1775381" y="3619893"/>
              <a:chExt cx="9244553" cy="2926850"/>
            </a:xfrm>
          </p:grpSpPr>
          <p:pic>
            <p:nvPicPr>
              <p:cNvPr id="246" name="Google Shape;246;p1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75381" y="3619893"/>
                <a:ext cx="9244553" cy="2905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7" name="Google Shape;247;p18"/>
              <p:cNvSpPr/>
              <p:nvPr/>
            </p:nvSpPr>
            <p:spPr>
              <a:xfrm>
                <a:off x="4128940" y="4170690"/>
                <a:ext cx="659876" cy="2376053"/>
              </a:xfrm>
              <a:prstGeom prst="rect">
                <a:avLst/>
              </a:prstGeom>
              <a:solidFill>
                <a:srgbClr val="FFFF00">
                  <a:alpha val="20000"/>
                </a:srgbClr>
              </a:solidFill>
              <a:ln w="25400" cap="flat" cmpd="sng">
                <a:solidFill>
                  <a:srgbClr val="F4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6344238" y="6193410"/>
                <a:ext cx="659876" cy="322181"/>
              </a:xfrm>
              <a:prstGeom prst="rect">
                <a:avLst/>
              </a:prstGeom>
              <a:solidFill>
                <a:srgbClr val="B01513">
                  <a:alpha val="12549"/>
                </a:srgbClr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7206791" y="6193410"/>
                <a:ext cx="659876" cy="322181"/>
              </a:xfrm>
              <a:prstGeom prst="rect">
                <a:avLst/>
              </a:prstGeom>
              <a:solidFill>
                <a:srgbClr val="B01513">
                  <a:alpha val="12549"/>
                </a:srgbClr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6344238" y="5407354"/>
                <a:ext cx="659876" cy="322181"/>
              </a:xfrm>
              <a:prstGeom prst="rect">
                <a:avLst/>
              </a:prstGeom>
              <a:solidFill>
                <a:srgbClr val="B01513">
                  <a:alpha val="12549"/>
                </a:srgbClr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1" name="Google Shape;251;p18"/>
            <p:cNvCxnSpPr/>
            <p:nvPr/>
          </p:nvCxnSpPr>
          <p:spPr>
            <a:xfrm rot="10800000">
              <a:off x="4564143" y="4883086"/>
              <a:ext cx="414778" cy="0"/>
            </a:xfrm>
            <a:prstGeom prst="straightConnector1">
              <a:avLst/>
            </a:prstGeom>
            <a:noFill/>
            <a:ln w="38100" cap="flat" cmpd="sng">
              <a:solidFill>
                <a:srgbClr val="F4C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2" name="Google Shape;252;p18"/>
            <p:cNvCxnSpPr/>
            <p:nvPr/>
          </p:nvCxnSpPr>
          <p:spPr>
            <a:xfrm rot="10800000">
              <a:off x="4564143" y="5261725"/>
              <a:ext cx="414778" cy="0"/>
            </a:xfrm>
            <a:prstGeom prst="straightConnector1">
              <a:avLst/>
            </a:prstGeom>
            <a:noFill/>
            <a:ln w="38100" cap="flat" cmpd="sng">
              <a:solidFill>
                <a:srgbClr val="F4C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3" name="Google Shape;253;p18"/>
            <p:cNvCxnSpPr/>
            <p:nvPr/>
          </p:nvCxnSpPr>
          <p:spPr>
            <a:xfrm rot="10800000">
              <a:off x="4564143" y="6298680"/>
              <a:ext cx="414778" cy="0"/>
            </a:xfrm>
            <a:prstGeom prst="straightConnector1">
              <a:avLst/>
            </a:prstGeom>
            <a:noFill/>
            <a:ln w="38100" cap="flat" cmpd="sng">
              <a:solidFill>
                <a:srgbClr val="F4C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8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Results of various models of multivariate regression</a:t>
            </a:r>
            <a:endParaRPr/>
          </a:p>
        </p:txBody>
      </p:sp>
      <p:graphicFrame>
        <p:nvGraphicFramePr>
          <p:cNvPr id="259" name="Google Shape;259;p19"/>
          <p:cNvGraphicFramePr/>
          <p:nvPr/>
        </p:nvGraphicFramePr>
        <p:xfrm>
          <a:off x="1319753" y="2697849"/>
          <a:ext cx="9625625" cy="3906470"/>
        </p:xfrm>
        <a:graphic>
          <a:graphicData uri="http://schemas.openxmlformats.org/drawingml/2006/table">
            <a:tbl>
              <a:tblPr firstRow="1" bandRow="1">
                <a:noFill/>
                <a:tableStyleId>{35E3882C-A610-4400-B75F-BF3C0064EB1A}</a:tableStyleId>
              </a:tblPr>
              <a:tblGrid>
                <a:gridCol w="20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All ind.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All ind. variables,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ex-2 Bed Avg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All ind. variables,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ex-1 Bed Avg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All ind. variables,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strike="noStrike" cap="none"/>
                        <a:t>ex-Median Home Price 2017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All variables, ex-2 Bed Avg &amp;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Median Home Price 2017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F-statistic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4.022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4.059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3.214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4.325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4.579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Degrees of freedom for regression : df</a:t>
                      </a:r>
                      <a:r>
                        <a:rPr lang="en-US" sz="1400" b="0" u="none" strike="noStrike" cap="none" baseline="-250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Degrees of freedom for error: df</a:t>
                      </a:r>
                      <a:r>
                        <a:rPr lang="en-US" sz="1400" u="none" strike="noStrike" cap="none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43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Critical Value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2.318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2.427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2.427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2.427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2.579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Statistically Significant?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Adjusted r</a:t>
                      </a:r>
                      <a:r>
                        <a:rPr lang="en-US" sz="1400" u="none" strike="noStrike" cap="none" baseline="30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0.359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0.316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0.268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0.330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0.289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0" name="Google Shape;260;p19"/>
          <p:cNvSpPr txBox="1">
            <a:spLocks noGrp="1"/>
          </p:cNvSpPr>
          <p:nvPr>
            <p:ph type="body" idx="1"/>
          </p:nvPr>
        </p:nvSpPr>
        <p:spPr>
          <a:xfrm>
            <a:off x="934514" y="1967710"/>
            <a:ext cx="10010890" cy="63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Test whether our independent variables in aggregate have a significant influence on Migration flows</a:t>
            </a:r>
            <a:endParaRPr sz="1600" dirty="0"/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Results of Univariate Regression for each independent variable</a:t>
            </a:r>
            <a:endParaRPr/>
          </a:p>
        </p:txBody>
      </p:sp>
      <p:graphicFrame>
        <p:nvGraphicFramePr>
          <p:cNvPr id="266" name="Google Shape;266;p20"/>
          <p:cNvGraphicFramePr/>
          <p:nvPr/>
        </p:nvGraphicFramePr>
        <p:xfrm>
          <a:off x="1481271" y="2980213"/>
          <a:ext cx="8916525" cy="2789000"/>
        </p:xfrm>
        <a:graphic>
          <a:graphicData uri="http://schemas.openxmlformats.org/drawingml/2006/table">
            <a:tbl>
              <a:tblPr firstRow="1" bandRow="1">
                <a:noFill/>
                <a:tableStyleId>{35E3882C-A610-4400-B75F-BF3C0064EB1A}</a:tableStyleId>
              </a:tblPr>
              <a:tblGrid>
                <a:gridCol w="186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0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 Bed Average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 Bed Average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Median Home Price 2017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Highest Marginal Income Tax Rate 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Total AGI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Unemployment Rate 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p-value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0.0001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0.0003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0.0034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0.0576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0.0913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0.9578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Statistically significant? </a:t>
                      </a:r>
                      <a:endParaRPr sz="1400" u="none" strike="noStrike" cap="none" baseline="-25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r-value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-0.5214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-0.4920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-0.4063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7" name="Google Shape;267;p20"/>
          <p:cNvSpPr txBox="1"/>
          <p:nvPr/>
        </p:nvSpPr>
        <p:spPr>
          <a:xfrm>
            <a:off x="1113624" y="2043126"/>
            <a:ext cx="10010890" cy="70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whether any of our independent variables, in isolation, have a significant influence on Migration flows</a:t>
            </a:r>
            <a:endParaRPr sz="1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►"/>
            </a:pPr>
            <a:r>
              <a:rPr lang="en-US" dirty="0"/>
              <a:t>What drives migration flows in the United States?</a:t>
            </a:r>
            <a:endParaRPr dirty="0"/>
          </a:p>
          <a:p>
            <a:pPr marL="5207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207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►"/>
            </a:pPr>
            <a:r>
              <a:rPr lang="en-US" dirty="0"/>
              <a:t>We pulled financial data to see what factors correlate most to flow in and out of counties in the US.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►"/>
            </a:pPr>
            <a:r>
              <a:rPr lang="en-US" dirty="0"/>
              <a:t>We then pulled a sampling of the top 50 most populated counties and analyzed if more populated counties had better financial data.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930004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4000"/>
              <a:t>Scatterplot Analysis – Univariate Regression</a:t>
            </a:r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988" y="1275852"/>
            <a:ext cx="3588703" cy="246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4814" y="1275853"/>
            <a:ext cx="3693595" cy="246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2801" y="1275851"/>
            <a:ext cx="3708779" cy="246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988" y="3942312"/>
            <a:ext cx="3588704" cy="246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22756" y="3937502"/>
            <a:ext cx="3708779" cy="246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7985" y="3942312"/>
            <a:ext cx="3693595" cy="246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No correlation between unemployment rate and migration rate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Very week correlation between Average Gross Income, State income tax rate and migration rate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Positive relationship between house prices, monthly rent and migration rate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Housing affordability has the most significant influence among all the financial statistics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284" name="Google Shape;284;p40"/>
          <p:cNvSpPr txBox="1"/>
          <p:nvPr/>
        </p:nvSpPr>
        <p:spPr>
          <a:xfrm>
            <a:off x="838200" y="6311900"/>
            <a:ext cx="4269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Sources: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0" name="Google Shape;290;p4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There is a positive relationship between financial data and migration rate. 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influence is not as strong as expected.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293812" y="95563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6000"/>
              <a:t>Questions?</a:t>
            </a:r>
            <a:endParaRPr sz="600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6000"/>
              <a:t> 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Sources Part 1</a:t>
            </a: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IRS.gov flow data – Includes number of static returns filed, number of inflow and outflow returns (returns filed in a county different from the county where the previous year’s return was filed.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IRS.gov – showing the adjusted gross income by county.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50 percent rent data from HUDuser.gov - showing the mean rent per month of 1 and 2 bedroom apartments by county.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5207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Sources Part 2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National Association of Realtors (NAR.realtor) – showing the median home value by county. 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U.S. Bureau of Labor Statistic  (bls.gov) – showing the unemployment rate by county.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Tax Policy Center (TaxPolicyCenter.org) – showing the highest marginal income tax rate per state.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</a:t>
            </a: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Hypothesis: There is a statistically significant positive relationship between a county's financial prospects and population inflow into that county. If a county has more beneficial financial elements, then population inflows into that county will be higher.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Null Hypothesis: There is no statistically significant relationship between a county’s financial elements and population inflow into that county. 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0" y="2052918"/>
            <a:ext cx="12192000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Just over 3,000 counties as of 2017</a:t>
            </a:r>
            <a:endParaRPr dirty="0"/>
          </a:p>
          <a:p>
            <a:pPr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Sorted in descending order on “Returns Total”</a:t>
            </a:r>
            <a:endParaRPr dirty="0"/>
          </a:p>
          <a:p>
            <a: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13716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u="sng" dirty="0"/>
              <a:t>Input Data</a:t>
            </a:r>
            <a:endParaRPr dirty="0"/>
          </a:p>
          <a:p>
            <a:pPr marL="285750" lvl="0" indent="-2857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US" dirty="0"/>
              <a:t>6 .csv files</a:t>
            </a:r>
            <a:endParaRPr dirty="0"/>
          </a:p>
          <a:p>
            <a:pPr marL="285750" lvl="0" indent="-2857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Char char="•"/>
            </a:pPr>
            <a:r>
              <a:rPr lang="en-US" dirty="0"/>
              <a:t>1 .xlsx file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7;p9">
            <a:extLst>
              <a:ext uri="{FF2B5EF4-FFF2-40B4-BE49-F238E27FC236}">
                <a16:creationId xmlns:a16="http://schemas.microsoft.com/office/drawing/2014/main" id="{0AE84E4F-2772-4E48-8358-C0917883A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 Cleaning</a:t>
            </a:r>
            <a:endParaRPr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6D60617-BA40-49F4-876B-52CC2820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09" y="1152983"/>
            <a:ext cx="924054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4291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962" y="1447800"/>
            <a:ext cx="10506075" cy="48471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7;p9">
            <a:extLst>
              <a:ext uri="{FF2B5EF4-FFF2-40B4-BE49-F238E27FC236}">
                <a16:creationId xmlns:a16="http://schemas.microsoft.com/office/drawing/2014/main" id="{BB3256AF-CF36-4D12-A208-FD7F9C8218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 Cleaning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7;p9">
            <a:extLst>
              <a:ext uri="{FF2B5EF4-FFF2-40B4-BE49-F238E27FC236}">
                <a16:creationId xmlns:a16="http://schemas.microsoft.com/office/drawing/2014/main" id="{03A5E98E-5F86-41CC-8FD8-D3F4BCC792B7}"/>
              </a:ext>
            </a:extLst>
          </p:cNvPr>
          <p:cNvSpPr txBox="1">
            <a:spLocks/>
          </p:cNvSpPr>
          <p:nvPr/>
        </p:nvSpPr>
        <p:spPr>
          <a:xfrm>
            <a:off x="0" y="452718"/>
            <a:ext cx="12191999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800"/>
            </a:pPr>
            <a:r>
              <a:rPr lang="en-US" sz="4200" dirty="0">
                <a:solidFill>
                  <a:schemeClr val="bg1"/>
                </a:solidFill>
                <a:latin typeface="Century Gothic" panose="020B0502020202020204" pitchFamily="34" charset="0"/>
              </a:rPr>
              <a:t>Data Cleaning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51BDEDB-82E2-42C8-862A-2FE7EFB1E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77" y="1350928"/>
            <a:ext cx="9212243" cy="505435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635</Words>
  <Application>Microsoft Office PowerPoint</Application>
  <PresentationFormat>Widescreen</PresentationFormat>
  <Paragraphs>160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Noto Sans Symbols</vt:lpstr>
      <vt:lpstr>Arial</vt:lpstr>
      <vt:lpstr>Calibri</vt:lpstr>
      <vt:lpstr>Century Gothic</vt:lpstr>
      <vt:lpstr>Ion</vt:lpstr>
      <vt:lpstr>US Migration Flows </vt:lpstr>
      <vt:lpstr>Overview</vt:lpstr>
      <vt:lpstr>Sources Part 1</vt:lpstr>
      <vt:lpstr>Sources Part 2</vt:lpstr>
      <vt:lpstr>Research Question</vt:lpstr>
      <vt:lpstr>Data Cleaning</vt:lpstr>
      <vt:lpstr>Data Cleaning</vt:lpstr>
      <vt:lpstr>Data Cleaning</vt:lpstr>
      <vt:lpstr>PowerPoint Presentation</vt:lpstr>
      <vt:lpstr>PowerPoint Presentation</vt:lpstr>
      <vt:lpstr>Visualizations Code</vt:lpstr>
      <vt:lpstr>Bar Graph – Counties by flow percentage</vt:lpstr>
      <vt:lpstr>Correlation Matrix</vt:lpstr>
      <vt:lpstr>Multi variable Correlation</vt:lpstr>
      <vt:lpstr>Scatterplot Code</vt:lpstr>
      <vt:lpstr>PowerPoint Presentation</vt:lpstr>
      <vt:lpstr>Correlation table</vt:lpstr>
      <vt:lpstr>Results of various models of multivariate regression</vt:lpstr>
      <vt:lpstr>Results of Univariate Regression for each independent variable</vt:lpstr>
      <vt:lpstr>Scatterplot Analysis – Univariate Regression</vt:lpstr>
      <vt:lpstr>Summary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Migration Flows</dc:title>
  <dc:creator>Justin Boggs</dc:creator>
  <cp:lastModifiedBy>Joseph McManus</cp:lastModifiedBy>
  <cp:revision>14</cp:revision>
  <dcterms:created xsi:type="dcterms:W3CDTF">2020-01-30T02:10:39Z</dcterms:created>
  <dcterms:modified xsi:type="dcterms:W3CDTF">2020-02-01T16:20:51Z</dcterms:modified>
</cp:coreProperties>
</file>