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408" r:id="rId4"/>
    <p:sldId id="409" r:id="rId5"/>
    <p:sldId id="390" r:id="rId6"/>
    <p:sldId id="410" r:id="rId7"/>
    <p:sldId id="411" r:id="rId8"/>
    <p:sldId id="412" r:id="rId9"/>
    <p:sldId id="404" r:id="rId10"/>
    <p:sldId id="406" r:id="rId11"/>
    <p:sldId id="407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9300"/>
    <a:srgbClr val="99CCFF"/>
    <a:srgbClr val="439DFF"/>
    <a:srgbClr val="CCE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2357" autoAdjust="0"/>
  </p:normalViewPr>
  <p:slideViewPr>
    <p:cSldViewPr>
      <p:cViewPr varScale="1">
        <p:scale>
          <a:sx n="103" d="100"/>
          <a:sy n="103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CBE98-999F-486D-9791-2D35290449E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COEN 166, Fall 2018, Santa Clara University, Instructor: Ying Liu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C778C-BC19-407A-B572-A07350897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653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8DF66-2EEA-41D4-98AC-632A7AB2C0A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COEN 166, Fall 2018, Santa Clara University, Instructor: Ying Liu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359E-AF4D-44BB-BD0F-8326019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250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4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2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39814"/>
            <a:ext cx="7886700" cy="51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Instructor: Ying Liu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EDED-ED50-44B3-B581-B8F9C685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AppleSymbols" charset="0"/>
        <a:buChar char="⎻"/>
        <a:defRPr sz="23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AppleSymbols" charset="0"/>
        <a:buChar char="⎻"/>
        <a:defRPr sz="19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83819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COEN 166 </a:t>
            </a:r>
            <a:br>
              <a:rPr lang="en-US" sz="4000" dirty="0"/>
            </a:br>
            <a:r>
              <a:rPr lang="en-US" sz="4000" dirty="0"/>
              <a:t>Lab Assignment 4 Instruction</a:t>
            </a:r>
            <a:endParaRPr lang="en-US" sz="52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627017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How does the “max” function work?</a:t>
            </a:r>
          </a:p>
          <a:p>
            <a:pPr marL="0" indent="0">
              <a:buNone/>
            </a:pPr>
            <a:r>
              <a:rPr lang="en-US" dirty="0"/>
              <a:t>• How does the “min” function work?</a:t>
            </a:r>
          </a:p>
          <a:p>
            <a:pPr marL="0" indent="0">
              <a:buNone/>
            </a:pPr>
            <a:r>
              <a:rPr lang="en-US" dirty="0"/>
              <a:t>• How to recursively call the “max” function and “min” function?</a:t>
            </a:r>
          </a:p>
          <a:p>
            <a:pPr marL="0" indent="0">
              <a:buNone/>
            </a:pPr>
            <a:r>
              <a:rPr lang="en-US" dirty="0"/>
              <a:t>• How is depth=4 reached?</a:t>
            </a:r>
          </a:p>
          <a:p>
            <a:pPr marL="0" indent="0">
              <a:buNone/>
            </a:pPr>
            <a:r>
              <a:rPr lang="en-US" dirty="0"/>
              <a:t>• How does the root node return the best action?</a:t>
            </a:r>
          </a:p>
          <a:p>
            <a:pPr marL="0" indent="0">
              <a:buNone/>
            </a:pPr>
            <a:r>
              <a:rPr lang="en-US" dirty="0"/>
              <a:t>• How do you set the </a:t>
            </a:r>
            <a:r>
              <a:rPr lang="en-US" dirty="0" err="1"/>
              <a:t>PlayerIndex</a:t>
            </a:r>
            <a:r>
              <a:rPr lang="en-US" dirty="0"/>
              <a:t> for Pacman and for three ghosts? </a:t>
            </a:r>
          </a:p>
          <a:p>
            <a:pPr marL="0" indent="0">
              <a:buNone/>
            </a:pPr>
            <a:r>
              <a:rPr lang="en-US" dirty="0"/>
              <a:t>• When depth&lt;4, how to go from the 3rd ghost to the next player-MAX, and at the same time increase the depth by 1?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zh-CN" dirty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Explanation of the code implementation:</a:t>
            </a:r>
          </a:p>
          <a:p>
            <a:pPr marL="0" indent="0">
              <a:buNone/>
            </a:pPr>
            <a:r>
              <a:rPr lang="en-US" sz="2400" dirty="0"/>
              <a:t>o </a:t>
            </a:r>
            <a:r>
              <a:rPr lang="en-US" sz="2400" dirty="0" err="1"/>
              <a:t>Max_function</a:t>
            </a:r>
            <a:r>
              <a:rPr lang="en-US" sz="2400" dirty="0"/>
              <a:t> (</a:t>
            </a:r>
            <a:r>
              <a:rPr lang="en-US" sz="2400" dirty="0" err="1"/>
              <a:t>getLegalActions</a:t>
            </a:r>
            <a:r>
              <a:rPr lang="en-US" sz="2400" dirty="0"/>
              <a:t>, </a:t>
            </a:r>
            <a:r>
              <a:rPr lang="en-US" sz="2400" dirty="0" err="1"/>
              <a:t>generateSuccessor</a:t>
            </a:r>
            <a:r>
              <a:rPr lang="en-US" sz="2400" dirty="0"/>
              <a:t>, return the max value or the best action, etc.)</a:t>
            </a:r>
          </a:p>
          <a:p>
            <a:pPr marL="0" indent="0">
              <a:buNone/>
            </a:pPr>
            <a:r>
              <a:rPr lang="en-US" sz="2400" dirty="0"/>
              <a:t>o </a:t>
            </a:r>
            <a:r>
              <a:rPr lang="en-US" sz="2400" dirty="0" err="1"/>
              <a:t>Min_function</a:t>
            </a:r>
            <a:r>
              <a:rPr lang="en-US" sz="2400" dirty="0"/>
              <a:t> (</a:t>
            </a:r>
            <a:r>
              <a:rPr lang="en-US" sz="2400" dirty="0" err="1"/>
              <a:t>getLegalActions</a:t>
            </a:r>
            <a:r>
              <a:rPr lang="en-US" sz="2400" dirty="0"/>
              <a:t>, </a:t>
            </a:r>
            <a:r>
              <a:rPr lang="en-US" sz="2400" dirty="0" err="1"/>
              <a:t>generateSuccessor</a:t>
            </a:r>
            <a:r>
              <a:rPr lang="en-US" sz="2400" dirty="0"/>
              <a:t>, return the min value, etc.)</a:t>
            </a:r>
          </a:p>
          <a:p>
            <a:pPr marL="0" indent="0">
              <a:buNone/>
            </a:pPr>
            <a:r>
              <a:rPr lang="en-US" sz="2400" dirty="0"/>
              <a:t>o Recursive call of </a:t>
            </a:r>
            <a:r>
              <a:rPr lang="en-US" sz="2400" dirty="0" err="1"/>
              <a:t>max_function</a:t>
            </a:r>
            <a:r>
              <a:rPr lang="en-US" sz="2400" dirty="0"/>
              <a:t> and </a:t>
            </a:r>
            <a:r>
              <a:rPr lang="en-US" sz="2400" dirty="0" err="1"/>
              <a:t>min_function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 How is depth=4 reached?</a:t>
            </a:r>
          </a:p>
          <a:p>
            <a:pPr marL="0" indent="0">
              <a:buNone/>
            </a:pPr>
            <a:r>
              <a:rPr lang="en-US" sz="2400" dirty="0"/>
              <a:t>o How does the root node return the best action?</a:t>
            </a:r>
          </a:p>
          <a:p>
            <a:pPr marL="0" indent="0">
              <a:buNone/>
            </a:pPr>
            <a:r>
              <a:rPr lang="en-US" sz="2400" dirty="0"/>
              <a:t>o How is the </a:t>
            </a:r>
            <a:r>
              <a:rPr lang="en-US" sz="2400" dirty="0" err="1"/>
              <a:t>PlayerIndex</a:t>
            </a:r>
            <a:r>
              <a:rPr lang="en-US" sz="2400" dirty="0"/>
              <a:t> for Pacman and for three ghosts set?</a:t>
            </a:r>
          </a:p>
          <a:p>
            <a:pPr marL="0" indent="0">
              <a:buNone/>
            </a:pPr>
            <a:r>
              <a:rPr lang="en-US" sz="2400" dirty="0"/>
              <a:t>o When depth&lt;4, how to go from ghost 3 to player MAX? Meanwhile, depth increases by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Minmax Game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3BD96A-4ECB-4E52-A9DF-0F69F80D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231353"/>
            <a:ext cx="7181850" cy="43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Minmax Game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3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6A853-B13D-4736-BDCD-372E07535D5A}"/>
              </a:ext>
            </a:extLst>
          </p:cNvPr>
          <p:cNvSpPr txBox="1"/>
          <p:nvPr/>
        </p:nvSpPr>
        <p:spPr>
          <a:xfrm>
            <a:off x="457200" y="914400"/>
            <a:ext cx="8058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Zero sum game: It means to “kill” each other. The victory of one party indicates the failure of the other party, such as chess, Gobang (five-in-a-row), etc.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Perfect information: Players know all the previous steps. Chess is perfect information. Because the player is playing alternately, and the previous steps can be reflected on the chessboard. However, rock–paper–scissors is NOT. </a:t>
            </a:r>
          </a:p>
          <a:p>
            <a:endParaRPr lang="en-US" sz="2400" dirty="0"/>
          </a:p>
          <a:p>
            <a:r>
              <a:rPr lang="en-US" sz="2400" dirty="0"/>
              <a:t>Such games can be represented using a tree view, showing each possible steps. For example, in the following tic-tac-toe game, Max represents yourself and Min represents your opponent.</a:t>
            </a:r>
          </a:p>
        </p:txBody>
      </p:sp>
    </p:spTree>
    <p:extLst>
      <p:ext uri="{BB962C8B-B14F-4D97-AF65-F5344CB8AC3E}">
        <p14:creationId xmlns:p14="http://schemas.microsoft.com/office/powerpoint/2010/main" val="351470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Minmax Game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BBA21FFA-581C-45E3-B95E-9F59E5C9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28396"/>
            <a:ext cx="75438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view">
            <a:extLst>
              <a:ext uri="{FF2B5EF4-FFF2-40B4-BE49-F238E27FC236}">
                <a16:creationId xmlns:a16="http://schemas.microsoft.com/office/drawing/2014/main" id="{3B063CA2-8CC2-4977-A748-CCB86AEA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5" y="1028700"/>
            <a:ext cx="8244319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view">
            <a:extLst>
              <a:ext uri="{FF2B5EF4-FFF2-40B4-BE49-F238E27FC236}">
                <a16:creationId xmlns:a16="http://schemas.microsoft.com/office/drawing/2014/main" id="{02A24951-2B7E-4FCD-A5A1-1B6B4094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8700"/>
            <a:ext cx="8077200" cy="477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view">
            <a:extLst>
              <a:ext uri="{FF2B5EF4-FFF2-40B4-BE49-F238E27FC236}">
                <a16:creationId xmlns:a16="http://schemas.microsoft.com/office/drawing/2014/main" id="{9E230BAF-D80B-4325-8BBB-4E779BE4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96" y="1016173"/>
            <a:ext cx="8392904" cy="48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eview">
            <a:extLst>
              <a:ext uri="{FF2B5EF4-FFF2-40B4-BE49-F238E27FC236}">
                <a16:creationId xmlns:a16="http://schemas.microsoft.com/office/drawing/2014/main" id="{C407D361-E26C-4A1E-9108-3BD4435AC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4" y="1028700"/>
            <a:ext cx="8387550" cy="482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8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A1CC609F-A4B9-4EA8-8C68-3B6D72292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28600"/>
              </p:ext>
            </p:extLst>
          </p:nvPr>
        </p:nvGraphicFramePr>
        <p:xfrm>
          <a:off x="152400" y="121284"/>
          <a:ext cx="8839200" cy="6736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121536986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148417144"/>
                    </a:ext>
                  </a:extLst>
                </a:gridCol>
              </a:tblGrid>
              <a:tr h="625476">
                <a:tc gridSpan="2">
                  <a:txBody>
                    <a:bodyPr/>
                    <a:lstStyle/>
                    <a:p>
                      <a:r>
                        <a:rPr lang="en-US" sz="3200" dirty="0"/>
                        <a:t>Files you will edit: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9011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multiAgents.py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Where your multi-agent search agent will reside.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18638"/>
                  </a:ext>
                </a:extLst>
              </a:tr>
              <a:tr h="609600">
                <a:tc gridSpan="2">
                  <a:txBody>
                    <a:bodyPr/>
                    <a:lstStyle/>
                    <a:p>
                      <a:r>
                        <a:rPr lang="en-US" sz="3200" dirty="0"/>
                        <a:t>Files you might want to look at: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68444"/>
                  </a:ext>
                </a:extLst>
              </a:tr>
              <a:tr h="1018646">
                <a:tc>
                  <a:txBody>
                    <a:bodyPr/>
                    <a:lstStyle/>
                    <a:p>
                      <a:r>
                        <a:rPr lang="en-US" sz="2400" dirty="0"/>
                        <a:t>pacman.py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main file that runs Pacman games. This file also describes a Pacman </a:t>
                      </a:r>
                      <a:r>
                        <a:rPr lang="en-US" sz="2400" dirty="0" err="1"/>
                        <a:t>GameState</a:t>
                      </a:r>
                      <a:r>
                        <a:rPr lang="en-US" sz="2400" dirty="0"/>
                        <a:t> class, which you will use extensively in this assignment.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078642"/>
                  </a:ext>
                </a:extLst>
              </a:tr>
              <a:tr h="1018646">
                <a:tc>
                  <a:txBody>
                    <a:bodyPr/>
                    <a:lstStyle/>
                    <a:p>
                      <a:r>
                        <a:rPr lang="en-US" sz="2400" dirty="0"/>
                        <a:t>game.py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logic behind how the Pacman world works. This file describes several supporting classes like </a:t>
                      </a:r>
                      <a:r>
                        <a:rPr lang="en-US" sz="2400" dirty="0" err="1"/>
                        <a:t>AgentState</a:t>
                      </a:r>
                      <a:r>
                        <a:rPr lang="en-US" sz="2400" dirty="0"/>
                        <a:t>, Agent, Direction, and Grid.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22249"/>
                  </a:ext>
                </a:extLst>
              </a:tr>
              <a:tr h="1018646">
                <a:tc>
                  <a:txBody>
                    <a:bodyPr/>
                    <a:lstStyle/>
                    <a:p>
                      <a:r>
                        <a:rPr lang="en-US" sz="2400" dirty="0"/>
                        <a:t>util.py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Useful data structures for implementing search algorithms. You may find some functions defined here to be useful.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73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17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What you need to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the following function in Class </a:t>
            </a:r>
            <a:r>
              <a:rPr lang="en-US" dirty="0" err="1"/>
              <a:t>MinimaxAgent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getAction</a:t>
            </a:r>
            <a:r>
              <a:rPr lang="en-US" dirty="0"/>
              <a:t>(self, </a:t>
            </a:r>
            <a:r>
              <a:rPr lang="en-US" dirty="0" err="1"/>
              <a:t>gameState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		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This function will</a:t>
            </a:r>
          </a:p>
          <a:p>
            <a:pPr marL="0" indent="0">
              <a:buNone/>
            </a:pPr>
            <a:r>
              <a:rPr lang="en-US" dirty="0"/>
              <a:t>• recursively call a “max” function and a “min” function.</a:t>
            </a:r>
          </a:p>
          <a:p>
            <a:pPr marL="0" indent="0">
              <a:buNone/>
            </a:pPr>
            <a:r>
              <a:rPr lang="en-US" dirty="0"/>
              <a:t>• propagate the “leaf” node values to upper layers, until the root node is reached. </a:t>
            </a:r>
          </a:p>
          <a:p>
            <a:pPr marL="0" indent="0">
              <a:buNone/>
            </a:pPr>
            <a:r>
              <a:rPr lang="en-US" dirty="0"/>
              <a:t>• finally, return the best action for player-max (Pacman) at the root node.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MinimaxAgent</a:t>
            </a:r>
            <a:r>
              <a:rPr lang="en-US" dirty="0"/>
              <a:t>(</a:t>
            </a:r>
            <a:r>
              <a:rPr lang="en-US" dirty="0" err="1"/>
              <a:t>MultiAgentSearchAgent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getAction</a:t>
            </a:r>
            <a:r>
              <a:rPr lang="en-US" dirty="0"/>
              <a:t>(self, </a:t>
            </a:r>
            <a:r>
              <a:rPr lang="en-US" dirty="0" err="1"/>
              <a:t>gameState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		…</a:t>
            </a:r>
          </a:p>
          <a:p>
            <a:pPr marL="0" indent="0">
              <a:buNone/>
            </a:pPr>
            <a:r>
              <a:rPr lang="en-US" dirty="0"/>
              <a:t>		 # inside the </a:t>
            </a:r>
            <a:r>
              <a:rPr lang="en-US" dirty="0" err="1"/>
              <a:t>getAction</a:t>
            </a:r>
            <a:r>
              <a:rPr lang="en-US" dirty="0"/>
              <a:t> function, you will define the following two functions:</a:t>
            </a:r>
          </a:p>
          <a:p>
            <a:pPr marL="0" indent="0">
              <a:buNone/>
            </a:pPr>
            <a:r>
              <a:rPr lang="en-US" dirty="0"/>
              <a:t> 		def </a:t>
            </a:r>
            <a:r>
              <a:rPr lang="en-US" dirty="0" err="1"/>
              <a:t>maxValue_fun</a:t>
            </a:r>
            <a:r>
              <a:rPr lang="en-US" dirty="0"/>
              <a:t>(</a:t>
            </a:r>
            <a:r>
              <a:rPr lang="en-US" dirty="0" err="1"/>
              <a:t>state,PlayerIndex</a:t>
            </a:r>
            <a:r>
              <a:rPr lang="en-US" dirty="0"/>
              <a:t>, other arguments if needed):</a:t>
            </a:r>
          </a:p>
          <a:p>
            <a:pPr marL="0" indent="0">
              <a:buNone/>
            </a:pPr>
            <a:r>
              <a:rPr lang="en-US" dirty="0"/>
              <a:t> 			…</a:t>
            </a:r>
          </a:p>
          <a:p>
            <a:pPr marL="0" indent="0">
              <a:buNone/>
            </a:pPr>
            <a:r>
              <a:rPr lang="en-US" dirty="0"/>
              <a:t> 		def </a:t>
            </a:r>
            <a:r>
              <a:rPr lang="en-US" dirty="0" err="1"/>
              <a:t>minValue_fun</a:t>
            </a:r>
            <a:r>
              <a:rPr lang="en-US" dirty="0"/>
              <a:t>(state, </a:t>
            </a:r>
            <a:r>
              <a:rPr lang="en-US" dirty="0" err="1"/>
              <a:t>PlayerIndex</a:t>
            </a:r>
            <a:r>
              <a:rPr lang="en-US" dirty="0"/>
              <a:t>, other arguments if needed):</a:t>
            </a:r>
          </a:p>
          <a:p>
            <a:pPr marL="0" indent="0">
              <a:buNone/>
            </a:pPr>
            <a:r>
              <a:rPr lang="en-US" dirty="0"/>
              <a:t> 			…</a:t>
            </a:r>
          </a:p>
          <a:p>
            <a:pPr marL="0" indent="0">
              <a:buNone/>
            </a:pPr>
            <a:r>
              <a:rPr lang="en-US" dirty="0"/>
              <a:t> 		# commands in the </a:t>
            </a:r>
            <a:r>
              <a:rPr lang="en-US" dirty="0" err="1"/>
              <a:t>getAction</a:t>
            </a:r>
            <a:r>
              <a:rPr lang="en-US" dirty="0"/>
              <a:t> function will call the </a:t>
            </a:r>
            <a:r>
              <a:rPr lang="en-US" dirty="0" err="1"/>
              <a:t>maxValue_fun</a:t>
            </a:r>
            <a:r>
              <a:rPr lang="en-US" dirty="0"/>
              <a:t> function, which will then return the best action for the root node</a:t>
            </a:r>
          </a:p>
          <a:p>
            <a:pPr marL="0" indent="0">
              <a:buNone/>
            </a:pPr>
            <a:r>
              <a:rPr lang="en-US" dirty="0"/>
              <a:t> 		…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Remarks: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for non-root nodes, only pass the “value” to upper layer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for root node, return the best action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For a certain node on the tree, if no action is available at the corresponding state, then just return the score of that state.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597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expect Pacman to win at least 5 out of 10 successive games.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Your code should also pass 5/5 tests of the following: python autograder.py -q q2 --no-graphics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Instructor: Ying Liu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COEN 166, Santa Clara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EDED-ED50-44B3-B581-B8F9C6850C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131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835</Words>
  <Application>Microsoft Office PowerPoint</Application>
  <PresentationFormat>全屏显示(4:3)</PresentationFormat>
  <Paragraphs>99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AppleSymbols</vt:lpstr>
      <vt:lpstr>Arial</vt:lpstr>
      <vt:lpstr>Calibri</vt:lpstr>
      <vt:lpstr>Custom Design</vt:lpstr>
      <vt:lpstr>COEN 166  Lab Assignment 4 Instruction</vt:lpstr>
      <vt:lpstr>Minmax Game</vt:lpstr>
      <vt:lpstr>Minmax Game</vt:lpstr>
      <vt:lpstr>Minmax Game</vt:lpstr>
      <vt:lpstr>PowerPoint 演示文稿</vt:lpstr>
      <vt:lpstr>What you need to program:</vt:lpstr>
      <vt:lpstr>PowerPoint 演示文稿</vt:lpstr>
      <vt:lpstr>PowerPoint 演示文稿</vt:lpstr>
      <vt:lpstr>Testing</vt:lpstr>
      <vt:lpstr>Demo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Harry</dc:creator>
  <cp:lastModifiedBy>Jinhao Wang</cp:lastModifiedBy>
  <cp:revision>788</cp:revision>
  <cp:lastPrinted>2018-09-09T06:01:43Z</cp:lastPrinted>
  <dcterms:created xsi:type="dcterms:W3CDTF">2006-08-16T00:00:00Z</dcterms:created>
  <dcterms:modified xsi:type="dcterms:W3CDTF">2022-04-26T03:41:57Z</dcterms:modified>
</cp:coreProperties>
</file>