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4"/>
    <p:sldMasterId id="2147483907" r:id="rId5"/>
    <p:sldMasterId id="2147483902" r:id="rId6"/>
    <p:sldMasterId id="2147483692" r:id="rId7"/>
    <p:sldMasterId id="2147483755" r:id="rId8"/>
    <p:sldMasterId id="2147483695" r:id="rId9"/>
    <p:sldMasterId id="2147483909" r:id="rId10"/>
    <p:sldMasterId id="2147483815" r:id="rId11"/>
  </p:sldMasterIdLst>
  <p:notesMasterIdLst>
    <p:notesMasterId r:id="rId55"/>
  </p:notesMasterIdLst>
  <p:handoutMasterIdLst>
    <p:handoutMasterId r:id="rId56"/>
  </p:handoutMasterIdLst>
  <p:sldIdLst>
    <p:sldId id="312" r:id="rId12"/>
    <p:sldId id="264" r:id="rId13"/>
    <p:sldId id="313" r:id="rId14"/>
    <p:sldId id="314" r:id="rId15"/>
    <p:sldId id="315" r:id="rId16"/>
    <p:sldId id="316" r:id="rId17"/>
    <p:sldId id="317" r:id="rId18"/>
    <p:sldId id="334" r:id="rId19"/>
    <p:sldId id="318" r:id="rId20"/>
    <p:sldId id="319" r:id="rId21"/>
    <p:sldId id="320" r:id="rId22"/>
    <p:sldId id="321" r:id="rId23"/>
    <p:sldId id="322" r:id="rId24"/>
    <p:sldId id="323" r:id="rId25"/>
    <p:sldId id="347" r:id="rId26"/>
    <p:sldId id="335" r:id="rId27"/>
    <p:sldId id="324" r:id="rId28"/>
    <p:sldId id="325" r:id="rId29"/>
    <p:sldId id="326" r:id="rId30"/>
    <p:sldId id="327" r:id="rId31"/>
    <p:sldId id="346" r:id="rId32"/>
    <p:sldId id="328" r:id="rId33"/>
    <p:sldId id="329" r:id="rId34"/>
    <p:sldId id="330" r:id="rId35"/>
    <p:sldId id="331" r:id="rId36"/>
    <p:sldId id="257" r:id="rId37"/>
    <p:sldId id="258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32" r:id="rId49"/>
    <p:sldId id="348" r:id="rId50"/>
    <p:sldId id="349" r:id="rId51"/>
    <p:sldId id="333" r:id="rId52"/>
    <p:sldId id="350" r:id="rId53"/>
    <p:sldId id="307" r:id="rId54"/>
  </p:sldIdLst>
  <p:sldSz cx="9144000" cy="5143500" type="screen16x9"/>
  <p:notesSz cx="7010400" cy="9296400"/>
  <p:defaultTextStyle>
    <a:defPPr>
      <a:defRPr lang="en-US"/>
    </a:defPPr>
    <a:lvl1pPr marL="0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1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4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9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5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1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7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3">
          <p15:clr>
            <a:srgbClr val="A4A3A4"/>
          </p15:clr>
        </p15:guide>
        <p15:guide id="2" pos="446">
          <p15:clr>
            <a:srgbClr val="A4A3A4"/>
          </p15:clr>
        </p15:guide>
        <p15:guide id="3" pos="53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785"/>
    <a:srgbClr val="003479"/>
    <a:srgbClr val="09357A"/>
    <a:srgbClr val="CB7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5" autoAdjust="0"/>
    <p:restoredTop sz="95067" autoAdjust="0"/>
  </p:normalViewPr>
  <p:slideViewPr>
    <p:cSldViewPr snapToGrid="0">
      <p:cViewPr varScale="1">
        <p:scale>
          <a:sx n="145" d="100"/>
          <a:sy n="145" d="100"/>
        </p:scale>
        <p:origin x="804" y="102"/>
      </p:cViewPr>
      <p:guideLst>
        <p:guide orient="horz" pos="1043"/>
        <p:guide pos="446"/>
        <p:guide pos="53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28"/>
    </p:cViewPr>
  </p:sorterViewPr>
  <p:notesViewPr>
    <p:cSldViewPr>
      <p:cViewPr varScale="1">
        <p:scale>
          <a:sx n="23" d="100"/>
          <a:sy n="23" d="100"/>
        </p:scale>
        <p:origin x="-70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handoutMaster" Target="handoutMasters/handoutMaster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0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Verdan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E8302-FAB6-49C8-8345-847646CBD023}" type="datetimeFigureOut">
              <a:rPr lang="en-US" smtClean="0">
                <a:latin typeface="Verdana"/>
              </a:rPr>
              <a:pPr/>
              <a:t>10/23/2018</a:t>
            </a:fld>
            <a:endParaRPr lang="en-US" dirty="0">
              <a:latin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551"/>
            <a:ext cx="3037840" cy="464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30551"/>
            <a:ext cx="3037840" cy="464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EEFC9-BB70-4DFF-BB32-59575CB10BE6}" type="slidenum">
              <a:rPr lang="en-US" smtClean="0">
                <a:latin typeface="Verdana"/>
              </a:rPr>
              <a:pPr/>
              <a:t>‹#›</a:t>
            </a:fld>
            <a:endParaRPr 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02143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erdana"/>
              </a:defRPr>
            </a:lvl1pPr>
          </a:lstStyle>
          <a:p>
            <a:fld id="{182997B8-C321-429B-8575-1DC3C049F63E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erdana"/>
              </a:defRPr>
            </a:lvl1pPr>
          </a:lstStyle>
          <a:p>
            <a:fld id="{65BB8463-FF47-4AB8-A37C-6B473AF28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33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1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1pPr>
    <a:lvl2pPr marL="457146" algn="l" defTabSz="914291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2pPr>
    <a:lvl3pPr marL="914291" algn="l" defTabSz="914291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3pPr>
    <a:lvl4pPr marL="1371438" algn="l" defTabSz="914291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4pPr>
    <a:lvl5pPr marL="1828584" algn="l" defTabSz="914291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5pPr>
    <a:lvl6pPr marL="2285729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5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1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7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orizontal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19488" y="3815568"/>
            <a:ext cx="4159250" cy="293054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/>
              <a:t>Presentation Subtitle goes here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19101" y="4139804"/>
            <a:ext cx="5277213" cy="447675"/>
          </a:xfrm>
        </p:spPr>
        <p:txBody>
          <a:bodyPr>
            <a:normAutofit/>
          </a:bodyPr>
          <a:lstStyle>
            <a:lvl1pPr>
              <a:defRPr sz="1300" b="0" i="0" baseline="0"/>
            </a:lvl1pPr>
          </a:lstStyle>
          <a:p>
            <a:pPr lvl="0"/>
            <a:r>
              <a:rPr lang="en-US" dirty="0"/>
              <a:t>Presenter Title | Legal Entity | 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9048" y="2580334"/>
            <a:ext cx="7417955" cy="938252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872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5139" y="959644"/>
            <a:ext cx="4023360" cy="3432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4660901" y="966788"/>
            <a:ext cx="4023360" cy="3432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5139" y="959644"/>
            <a:ext cx="4023360" cy="343257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4660901" y="966788"/>
            <a:ext cx="4023360" cy="343257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4766" y="959644"/>
            <a:ext cx="8242859" cy="3439716"/>
          </a:xfrm>
        </p:spPr>
        <p:txBody>
          <a:bodyPr/>
          <a:lstStyle/>
          <a:p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DC18-8ACE-4670-B09A-DB239A26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98CB-9CCD-442B-844D-AB985C47E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5398-8A63-47AD-83D1-A65077F6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EE47-B361-4DCE-BAB8-7C062AAB313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6DA6-4AE0-4709-A604-24C767B6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6D138-A47F-4EB9-B0C6-1B988756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3DC-D2DF-4651-A9D3-BD6F7914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93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/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9249" y="4764846"/>
            <a:ext cx="45032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 hasCustomPrompt="1"/>
          </p:nvPr>
        </p:nvSpPr>
        <p:spPr>
          <a:xfrm>
            <a:off x="464769" y="922091"/>
            <a:ext cx="824285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08481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9249" y="4764846"/>
            <a:ext cx="45032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64769" y="922091"/>
            <a:ext cx="824285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Click to edit Master text styles.</a:t>
            </a:r>
          </a:p>
        </p:txBody>
      </p:sp>
    </p:spTree>
    <p:extLst>
      <p:ext uri="{BB962C8B-B14F-4D97-AF65-F5344CB8AC3E}">
        <p14:creationId xmlns:p14="http://schemas.microsoft.com/office/powerpoint/2010/main" val="2749323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5139" y="959644"/>
            <a:ext cx="4103687" cy="34325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80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757738" y="959644"/>
            <a:ext cx="4006850" cy="3439716"/>
          </a:xfrm>
        </p:spPr>
        <p:txBody>
          <a:bodyPr/>
          <a:lstStyle/>
          <a:p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ex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60901" y="959644"/>
            <a:ext cx="4103687" cy="34325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80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4767" y="959644"/>
            <a:ext cx="4006850" cy="3439716"/>
          </a:xfrm>
        </p:spPr>
        <p:txBody>
          <a:bodyPr/>
          <a:lstStyle/>
          <a:p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5139" y="959644"/>
            <a:ext cx="4023360" cy="3432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4660901" y="966788"/>
            <a:ext cx="4023360" cy="3432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vertical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794770" y="1598429"/>
            <a:ext cx="5701530" cy="857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2825750" y="3168254"/>
            <a:ext cx="5594350" cy="4476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0" i="0" baseline="0"/>
            </a:lvl1pPr>
          </a:lstStyle>
          <a:p>
            <a:pPr lvl="0"/>
            <a:r>
              <a:rPr lang="en-US" dirty="0"/>
              <a:t>Presenter Title | Legal Entity | Date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845188" y="2758293"/>
            <a:ext cx="4159250" cy="293054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/>
              <a:t>Presentation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1570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5139" y="959644"/>
            <a:ext cx="4023360" cy="343257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4660901" y="966788"/>
            <a:ext cx="4023360" cy="343257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4766" y="959644"/>
            <a:ext cx="8242859" cy="3439716"/>
          </a:xfrm>
        </p:spPr>
        <p:txBody>
          <a:bodyPr/>
          <a:lstStyle/>
          <a:p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03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lai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78883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46136" y="1550123"/>
            <a:ext cx="7572375" cy="4048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4663" y="2679677"/>
            <a:ext cx="7827962" cy="320279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455613" y="3035405"/>
            <a:ext cx="7866062" cy="361950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455613" y="3724275"/>
            <a:ext cx="7904162" cy="426244"/>
          </a:xfrm>
        </p:spPr>
        <p:txBody>
          <a:bodyPr>
            <a:normAutofit/>
          </a:bodyPr>
          <a:lstStyle>
            <a:lvl1pPr>
              <a:defRPr sz="1500" b="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030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nssen logo – professional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03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divider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30557" y="3557935"/>
            <a:ext cx="4089822" cy="325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Presentation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9321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/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9249" y="4764846"/>
            <a:ext cx="45032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 hasCustomPrompt="1"/>
          </p:nvPr>
        </p:nvSpPr>
        <p:spPr>
          <a:xfrm>
            <a:off x="464769" y="922091"/>
            <a:ext cx="824285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0466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9249" y="4764846"/>
            <a:ext cx="45032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64769" y="922091"/>
            <a:ext cx="824285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Click to edit Master text styles.</a:t>
            </a:r>
          </a:p>
        </p:txBody>
      </p:sp>
    </p:spTree>
    <p:extLst>
      <p:ext uri="{BB962C8B-B14F-4D97-AF65-F5344CB8AC3E}">
        <p14:creationId xmlns:p14="http://schemas.microsoft.com/office/powerpoint/2010/main" val="184545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5139" y="959644"/>
            <a:ext cx="4103687" cy="34325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80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757738" y="959644"/>
            <a:ext cx="4006850" cy="343971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4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ex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60901" y="959644"/>
            <a:ext cx="4103687" cy="34325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80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4767" y="959644"/>
            <a:ext cx="4006850" cy="3439716"/>
          </a:xfrm>
        </p:spPr>
        <p:txBody>
          <a:bodyPr/>
          <a:lstStyle/>
          <a:p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rtin painting.tif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" t="46605" r="2101" b="16657"/>
          <a:stretch/>
        </p:blipFill>
        <p:spPr>
          <a:xfrm>
            <a:off x="0" y="0"/>
            <a:ext cx="9144000" cy="254924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2514600"/>
            <a:ext cx="9144000" cy="108584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4564" y="262889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idx="1"/>
          </p:nvPr>
        </p:nvSpPr>
        <p:spPr>
          <a:xfrm>
            <a:off x="416011" y="3815665"/>
            <a:ext cx="5469892" cy="726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Presentation Title goes here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89" y="4302081"/>
            <a:ext cx="2619336" cy="82820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089904" y="365759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Verdana"/>
                <a:cs typeface="Verdana"/>
              </a:rPr>
              <a:t>Martin Freeman, </a:t>
            </a:r>
            <a:r>
              <a:rPr lang="en-US" sz="900" i="1" dirty="0">
                <a:latin typeface="Verdana"/>
                <a:cs typeface="Verdana"/>
              </a:rPr>
              <a:t>Untitled </a:t>
            </a:r>
          </a:p>
          <a:p>
            <a:pPr algn="r"/>
            <a:r>
              <a:rPr lang="en-US" sz="900" dirty="0">
                <a:latin typeface="Verdana"/>
                <a:cs typeface="Verdana"/>
              </a:rPr>
              <a:t>Diagnosed with AIDS in 1990, </a:t>
            </a:r>
            <a:br>
              <a:rPr lang="en-US" sz="900" dirty="0">
                <a:latin typeface="Verdana"/>
                <a:cs typeface="Verdana"/>
              </a:rPr>
            </a:br>
            <a:r>
              <a:rPr lang="en-US" sz="900" dirty="0">
                <a:latin typeface="Verdana"/>
                <a:cs typeface="Verdana"/>
              </a:rPr>
              <a:t>Martin lives in San Francisco where </a:t>
            </a:r>
            <a:br>
              <a:rPr lang="en-US" sz="900" dirty="0">
                <a:latin typeface="Verdana"/>
                <a:cs typeface="Verdana"/>
              </a:rPr>
            </a:br>
            <a:r>
              <a:rPr lang="en-US" sz="900" dirty="0">
                <a:latin typeface="Verdana"/>
                <a:cs typeface="Verdana"/>
              </a:rPr>
              <a:t>he continues to create new pieces.</a:t>
            </a:r>
          </a:p>
        </p:txBody>
      </p:sp>
    </p:spTree>
    <p:extLst>
      <p:ext uri="{BB962C8B-B14F-4D97-AF65-F5344CB8AC3E}">
        <p14:creationId xmlns:p14="http://schemas.microsoft.com/office/powerpoint/2010/main" val="126074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bg2"/>
          </a:solidFill>
          <a:latin typeface="Verdana"/>
          <a:ea typeface="+mj-ea"/>
          <a:cs typeface="Verdana"/>
        </a:defRPr>
      </a:lvl1pPr>
    </p:titleStyle>
    <p:bodyStyle>
      <a:lvl1pPr marL="0" marR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 sz="1600" b="1" kern="1200" baseline="0">
          <a:solidFill>
            <a:schemeClr val="tx1"/>
          </a:solidFill>
          <a:latin typeface="Verdana"/>
          <a:ea typeface="+mn-ea"/>
          <a:cs typeface="Verdana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rtin painting.tif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" t="1068" r="70869" b="481"/>
          <a:stretch/>
        </p:blipFill>
        <p:spPr>
          <a:xfrm>
            <a:off x="0" y="-1"/>
            <a:ext cx="1942653" cy="514350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935754" y="0"/>
            <a:ext cx="493189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94770" y="1598429"/>
            <a:ext cx="570153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659" y="4296246"/>
            <a:ext cx="2619336" cy="82820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473974" y="4261104"/>
            <a:ext cx="2743200" cy="64008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sz="900" dirty="0">
                <a:latin typeface="Verdana"/>
                <a:cs typeface="Verdana"/>
              </a:rPr>
              <a:t>Martin Freeman, </a:t>
            </a:r>
            <a:r>
              <a:rPr lang="en-US" sz="900" i="1" dirty="0">
                <a:latin typeface="Verdana"/>
                <a:cs typeface="Verdana"/>
              </a:rPr>
              <a:t>Untitled</a:t>
            </a:r>
          </a:p>
          <a:p>
            <a:r>
              <a:rPr lang="en-US" sz="900" dirty="0">
                <a:latin typeface="Verdana"/>
                <a:cs typeface="Verdana"/>
              </a:rPr>
              <a:t>Diagnosed with AIDS in 1990, </a:t>
            </a:r>
            <a:br>
              <a:rPr lang="en-US" sz="900" dirty="0">
                <a:latin typeface="Verdana"/>
                <a:cs typeface="Verdana"/>
              </a:rPr>
            </a:br>
            <a:r>
              <a:rPr lang="en-US" sz="900" dirty="0">
                <a:latin typeface="Verdana"/>
                <a:cs typeface="Verdana"/>
              </a:rPr>
              <a:t>Martin lives in San Francisco where </a:t>
            </a:r>
            <a:br>
              <a:rPr lang="en-US" sz="900" dirty="0">
                <a:latin typeface="Verdana"/>
                <a:cs typeface="Verdana"/>
              </a:rPr>
            </a:br>
            <a:r>
              <a:rPr lang="en-US" sz="900" dirty="0">
                <a:latin typeface="Verdana"/>
                <a:cs typeface="Verdana"/>
              </a:rPr>
              <a:t>he continues to create new pieces.</a:t>
            </a:r>
          </a:p>
        </p:txBody>
      </p:sp>
    </p:spTree>
    <p:extLst>
      <p:ext uri="{BB962C8B-B14F-4D97-AF65-F5344CB8AC3E}">
        <p14:creationId xmlns:p14="http://schemas.microsoft.com/office/powerpoint/2010/main" val="191300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Verdana"/>
          <a:ea typeface="+mj-ea"/>
          <a:cs typeface="Verdana"/>
        </a:defRPr>
      </a:lvl1pPr>
    </p:titleStyle>
    <p:bodyStyle>
      <a:lvl1pPr marL="0" marR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 sz="1600" b="1" kern="1200" baseline="0">
          <a:solidFill>
            <a:schemeClr val="tx1"/>
          </a:solidFill>
          <a:latin typeface="Verdana"/>
          <a:ea typeface="+mn-ea"/>
          <a:cs typeface="Verdana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55292" y="1206409"/>
            <a:ext cx="8241033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659" y="4296246"/>
            <a:ext cx="2619336" cy="82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7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500" b="1" kern="1200">
          <a:solidFill>
            <a:schemeClr val="accent1"/>
          </a:solidFill>
          <a:latin typeface="Verdana"/>
          <a:ea typeface="+mj-ea"/>
          <a:cs typeface="Verdana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kern="1200">
          <a:solidFill>
            <a:schemeClr val="tx1"/>
          </a:solidFill>
          <a:latin typeface="Verdana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Verdana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Verdana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200" kern="1200">
          <a:solidFill>
            <a:schemeClr val="tx1"/>
          </a:solidFill>
          <a:latin typeface="Verdana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Verdan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4" t="20901" r="11889" b="21081"/>
          <a:stretch/>
        </p:blipFill>
        <p:spPr>
          <a:xfrm>
            <a:off x="1014413" y="1038225"/>
            <a:ext cx="71151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23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915" y="2403913"/>
            <a:ext cx="6700808" cy="77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divider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557" y="3557935"/>
            <a:ext cx="4089822" cy="325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Presentation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466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bg2"/>
          </a:solidFill>
          <a:latin typeface="Verdana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2"/>
          </a:solidFill>
          <a:latin typeface="Verdana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2"/>
          </a:solidFill>
          <a:latin typeface="Verdana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2"/>
          </a:solidFill>
          <a:latin typeface="Verdana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2"/>
          </a:solidFill>
          <a:latin typeface="Verdana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2"/>
          </a:solidFill>
          <a:latin typeface="Verdan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567788"/>
            <a:ext cx="9144000" cy="575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39" y="4448175"/>
            <a:ext cx="2619336" cy="8282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4767" y="113728"/>
            <a:ext cx="8242859" cy="743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769" y="922091"/>
            <a:ext cx="824285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9249" y="4764846"/>
            <a:ext cx="45032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904" r:id="rId3"/>
    <p:sldLayoutId id="2147483915" r:id="rId4"/>
    <p:sldLayoutId id="2147483913" r:id="rId5"/>
    <p:sldLayoutId id="2147483914" r:id="rId6"/>
    <p:sldLayoutId id="2147483916" r:id="rId7"/>
    <p:sldLayoutId id="2147483917" r:id="rId8"/>
    <p:sldLayoutId id="2147483924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500" b="1" kern="1200">
          <a:solidFill>
            <a:schemeClr val="accent1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2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4767" y="113728"/>
            <a:ext cx="8242859" cy="743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769" y="922091"/>
            <a:ext cx="824285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567788"/>
            <a:ext cx="9144000" cy="575712"/>
          </a:xfrm>
          <a:prstGeom prst="rect">
            <a:avLst/>
          </a:prstGeom>
          <a:solidFill>
            <a:srgbClr val="0034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39" y="4448175"/>
            <a:ext cx="2619336" cy="828205"/>
          </a:xfrm>
          <a:prstGeom prst="rect">
            <a:avLst/>
          </a:prstGeom>
        </p:spPr>
      </p:pic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9249" y="4764846"/>
            <a:ext cx="45032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9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500" b="1" kern="1200">
          <a:solidFill>
            <a:srgbClr val="003479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2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67788"/>
            <a:ext cx="9144000" cy="575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37" y="4448175"/>
            <a:ext cx="2619336" cy="82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bg2"/>
          </a:solidFill>
          <a:latin typeface="Verdana"/>
          <a:ea typeface="+mj-ea"/>
          <a:cs typeface="Verdana"/>
        </a:defRPr>
      </a:lvl1pPr>
    </p:titleStyle>
    <p:bodyStyle>
      <a:lvl1pPr marL="0" marR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 sz="1600" b="1" kern="1200" baseline="0">
          <a:solidFill>
            <a:schemeClr val="tx1"/>
          </a:solidFill>
          <a:latin typeface="Verdana"/>
          <a:ea typeface="+mn-ea"/>
          <a:cs typeface="Verdana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SteeringCommittee/Steering%20Committee.js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hyperlink" Target="TabBox/Tabbed_graphs.jsl" TargetMode="Externa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TabBox/TooManyTabs.js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hyperlink" Target="TabBox/TooManyTabs_Graphs.js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TabBox/Listbox_graphs.js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AssociativeArrayExample.jmpapp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TreeBox/Candy%20Bar%20Nutrition.jsl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FilterLongPickLists/Favorite%20Movies.jsl" TargetMode="Externa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bokardo.com/principles-of-user-interface-design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bokardo.com/principles-of-user-interface-design/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Justin.Chilton@jmp.com" TargetMode="External"/><Relationship Id="rId2" Type="http://schemas.openxmlformats.org/officeDocument/2006/relationships/hyperlink" Target="mailto:pmroz@its.jnj.co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hyperlink" Target="ColBox/Col%20Box%20icons%20formatted%20text%20Example.jsl" TargetMode="External"/><Relationship Id="rId4" Type="http://schemas.openxmlformats.org/officeDocument/2006/relationships/hyperlink" Target="ColBox/Col%20Box%20Graph%20Function%20Example.js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9487" y="3736541"/>
            <a:ext cx="5237952" cy="372081"/>
          </a:xfrm>
        </p:spPr>
        <p:txBody>
          <a:bodyPr>
            <a:normAutofit fontScale="92500"/>
          </a:bodyPr>
          <a:lstStyle/>
          <a:p>
            <a:r>
              <a:rPr lang="en-US" dirty="0"/>
              <a:t>JMP Discovery 2018 Conference October, 2018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8155" y="4183874"/>
            <a:ext cx="2918956" cy="669406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</a:rPr>
              <a:t>Peter Mroz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</a:rPr>
              <a:t>Statistical Programming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Janssen Research &amp; Development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9048" y="2580334"/>
            <a:ext cx="8547335" cy="938252"/>
          </a:xfrm>
        </p:spPr>
        <p:txBody>
          <a:bodyPr>
            <a:normAutofit/>
          </a:bodyPr>
          <a:lstStyle/>
          <a:p>
            <a:r>
              <a:rPr lang="en-US" sz="2800" dirty="0">
                <a:cs typeface="Arial" pitchFamily="34" charset="0"/>
              </a:rPr>
              <a:t>Supercharge Your User Interfaces in JSL</a:t>
            </a:r>
            <a:endParaRPr lang="en-US" sz="24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5AB0EEA-B231-45F0-95C8-B13466C87A3C}"/>
              </a:ext>
            </a:extLst>
          </p:cNvPr>
          <p:cNvSpPr txBox="1">
            <a:spLocks/>
          </p:cNvSpPr>
          <p:nvPr/>
        </p:nvSpPr>
        <p:spPr>
          <a:xfrm>
            <a:off x="3318481" y="4183874"/>
            <a:ext cx="2918956" cy="669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300" b="0" i="0" kern="1200" baseline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</a:rPr>
              <a:t>Justin Chilton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</a:rPr>
              <a:t>JMP Development Testing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</a:rPr>
              <a:t>SAS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0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607D9C-1B93-43FD-BE9F-D62152567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A2F8A3-C3A3-4E20-9CA1-7C05FB73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Steering Committee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9538F-0587-4DF2-A4DB-8559A7D3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091" y="816142"/>
            <a:ext cx="6938210" cy="3309251"/>
          </a:xfrm>
          <a:prstGeom prst="rect">
            <a:avLst/>
          </a:prstGeom>
        </p:spPr>
      </p:pic>
      <p:sp>
        <p:nvSpPr>
          <p:cNvPr id="6" name="TextBox 5">
            <a:hlinkClick r:id="rId3" action="ppaction://hlinkfile"/>
            <a:extLst>
              <a:ext uri="{FF2B5EF4-FFF2-40B4-BE49-F238E27FC236}">
                <a16:creationId xmlns:a16="http://schemas.microsoft.com/office/drawing/2014/main" id="{776F6B9B-BB3F-453A-AC52-825A9C5C1D83}"/>
              </a:ext>
            </a:extLst>
          </p:cNvPr>
          <p:cNvSpPr txBox="1"/>
          <p:nvPr/>
        </p:nvSpPr>
        <p:spPr>
          <a:xfrm>
            <a:off x="2898858" y="4188858"/>
            <a:ext cx="3346284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Steering </a:t>
            </a:r>
            <a:r>
              <a:rPr lang="en-US" sz="1200" dirty="0" err="1">
                <a:solidFill>
                  <a:srgbClr val="000000"/>
                </a:solidFill>
              </a:rPr>
              <a:t>Committee.jsl</a:t>
            </a:r>
            <a:r>
              <a:rPr lang="en-US" sz="1200" dirty="0">
                <a:solidFill>
                  <a:srgbClr val="000000"/>
                </a:solidFill>
              </a:rPr>
              <a:t> + Steering </a:t>
            </a:r>
            <a:r>
              <a:rPr lang="en-US" sz="1200" dirty="0" err="1">
                <a:solidFill>
                  <a:srgbClr val="000000"/>
                </a:solidFill>
              </a:rPr>
              <a:t>Committee.jmp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7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FF91E2-C44C-439D-8609-E0E78EB2D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9D97BF-3BCF-45E6-8E37-7C0FBA92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Boxes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5D641-392D-4F37-AC11-0F20C8877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Segment displays using a tabbed interface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Example Tab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Box.jsl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new window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"Tab Box Example"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tab 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        "First Tab"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vlistbox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            text 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            text 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        "Second Tab"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        text 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"The quick red fox jumps over the brown log"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EC062-070B-46FC-9BB9-CD7D6149F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3" y="131712"/>
            <a:ext cx="3098402" cy="1390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F63A8E-0E2D-4B16-8027-E2B64D974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3" y="1753054"/>
            <a:ext cx="3098402" cy="139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9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27B4A4-CD68-4F75-9CFF-C18902917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084960-D757-4ECB-B4B4-C0170C85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Tab Boxes to Display Graphs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22C80-E132-4A0A-BB02-7AD575A8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Each tab shows a separate graph in a series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3EEA7-7D84-4C63-B7DA-F592AD73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74" y="1387300"/>
            <a:ext cx="3745982" cy="31921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186C2D-A29C-4D65-9875-526D8ADF6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087" y="1668699"/>
            <a:ext cx="3745982" cy="3192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4F4C17-2E75-4C03-8949-3552D229F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646" y="1951317"/>
            <a:ext cx="3745982" cy="3192183"/>
          </a:xfrm>
          <a:prstGeom prst="rect">
            <a:avLst/>
          </a:prstGeom>
        </p:spPr>
      </p:pic>
      <p:sp>
        <p:nvSpPr>
          <p:cNvPr id="8" name="TextBox 7">
            <a:hlinkClick r:id="rId5" action="ppaction://hlinkfile"/>
            <a:extLst>
              <a:ext uri="{FF2B5EF4-FFF2-40B4-BE49-F238E27FC236}">
                <a16:creationId xmlns:a16="http://schemas.microsoft.com/office/drawing/2014/main" id="{58178815-8531-4180-A89A-5CDBF8EDCF09}"/>
              </a:ext>
            </a:extLst>
          </p:cNvPr>
          <p:cNvSpPr txBox="1"/>
          <p:nvPr/>
        </p:nvSpPr>
        <p:spPr>
          <a:xfrm>
            <a:off x="7244834" y="1403627"/>
            <a:ext cx="1434397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Tabbed_graphs.jsl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6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5F3-DCF4-4257-AFDE-2A8E54533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39E24C-27CC-4E3E-BF4A-D54B3B2B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Boxes are Great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3A034-161A-4D33-9464-BCE0ADB4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But what if there are too many tabs?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5BA7F-D6B0-4FE1-95AD-D0601075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3787"/>
            <a:ext cx="9144000" cy="3369713"/>
          </a:xfrm>
          <a:prstGeom prst="rect">
            <a:avLst/>
          </a:prstGeom>
        </p:spPr>
      </p:pic>
      <p:sp>
        <p:nvSpPr>
          <p:cNvPr id="6" name="TextBox 5">
            <a:hlinkClick r:id="rId3" action="ppaction://hlinkfile"/>
            <a:extLst>
              <a:ext uri="{FF2B5EF4-FFF2-40B4-BE49-F238E27FC236}">
                <a16:creationId xmlns:a16="http://schemas.microsoft.com/office/drawing/2014/main" id="{3DD45FAC-D9C3-433C-BA7C-DDADCB2EFD15}"/>
              </a:ext>
            </a:extLst>
          </p:cNvPr>
          <p:cNvSpPr txBox="1"/>
          <p:nvPr/>
        </p:nvSpPr>
        <p:spPr>
          <a:xfrm>
            <a:off x="6578417" y="1134858"/>
            <a:ext cx="1874467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hlinkClick r:id="rId4" action="ppaction://hlinkfile"/>
              </a:rPr>
              <a:t>TooManyTabs_Graphs.jsl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73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85304-785D-4743-980C-3FD907C43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4EFD18-8D20-4B12-AEF8-950CB081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a List Box, and Display One Graph at a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7A85A-91F5-4136-A213-D2C7323E1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23" y="887286"/>
            <a:ext cx="7053726" cy="4256214"/>
          </a:xfrm>
          <a:prstGeom prst="rect">
            <a:avLst/>
          </a:prstGeom>
        </p:spPr>
      </p:pic>
      <p:sp>
        <p:nvSpPr>
          <p:cNvPr id="6" name="TextBox 5">
            <a:hlinkClick r:id="rId3" action="ppaction://hlinkfile"/>
            <a:extLst>
              <a:ext uri="{FF2B5EF4-FFF2-40B4-BE49-F238E27FC236}">
                <a16:creationId xmlns:a16="http://schemas.microsoft.com/office/drawing/2014/main" id="{B461AA3E-01A9-411D-823D-B5A0E14D01B6}"/>
              </a:ext>
            </a:extLst>
          </p:cNvPr>
          <p:cNvSpPr txBox="1"/>
          <p:nvPr/>
        </p:nvSpPr>
        <p:spPr>
          <a:xfrm>
            <a:off x="7353480" y="1269599"/>
            <a:ext cx="1646097" cy="2765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Listbox_Graphs.jsl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889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6D8973-F85F-46C0-808D-6CD1259A9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531BBD-B566-4D79-BCDB-52A79E4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242BB-6E3C-42D2-972A-55915837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69" y="922091"/>
            <a:ext cx="8185850" cy="339447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/>
              <a:t>Achieve the same effect using column switcher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 err="1"/>
              <a:t>Listbox</a:t>
            </a:r>
            <a:r>
              <a:rPr lang="en-US" sz="1800" dirty="0"/>
              <a:t> approach still useful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BF66A-7BF8-4E87-8759-125E76180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220" y="1749028"/>
            <a:ext cx="5073779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49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AE32E5-0FE8-4218-8003-E27BF134E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9B5E8B-0AE3-47D2-96D2-88450C96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67" y="4544"/>
            <a:ext cx="8242859" cy="743522"/>
          </a:xfrm>
        </p:spPr>
        <p:txBody>
          <a:bodyPr/>
          <a:lstStyle/>
          <a:p>
            <a:r>
              <a:rPr lang="en-US" dirty="0"/>
              <a:t>Real World Example 2: Trending App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38C48-37E6-415E-9D10-20E8867C7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69" y="812907"/>
            <a:ext cx="8242857" cy="3394472"/>
          </a:xfrm>
        </p:spPr>
        <p:txBody>
          <a:bodyPr/>
          <a:lstStyle/>
          <a:p>
            <a:r>
              <a:rPr lang="en-US" dirty="0"/>
              <a:t>Show trending information for many topics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A89FB-AD1B-4EC3-BE44-7CC8B50D0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785"/>
            <a:ext cx="5854890" cy="3849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796676-D13D-4BDE-BEA4-2FF27D6CC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819" y="1293785"/>
            <a:ext cx="5413181" cy="384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4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01C268-662F-480A-B842-C07800D18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FA9F6C-73D4-4A03-9B3D-F56B10ED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8F0DE-381D-49EC-962E-6ADF9B633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From the JSL Scripting book: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0000"/>
                </a:solidFill>
              </a:rPr>
              <a:t>Map unique keys to values that can be non‐unique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0000"/>
                </a:solidFill>
              </a:rPr>
              <a:t>Also called a dictionary, a map, a hash map, or a hash table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0000"/>
                </a:solidFill>
              </a:rPr>
              <a:t>Keys are placed in quotes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0000"/>
                </a:solidFill>
              </a:rPr>
              <a:t>The value associated with a key can be a number, date, matrix, list, and so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52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B81ED0-B9D9-4F73-9D67-5CD192906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13480-C873-47FB-8E6F-ED3253C2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970E3-DBF8-4AF3-BFE8-B26E23B15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aa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associative array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"First"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"Tom"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"Jerry"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"Second"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"Fred"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"Wilma"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"Third"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"Pebbles"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"Bam Bam"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00DD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(aa)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Associative Array({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{"First", {"Tom", "Jerry"}},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{"Second", {"Fred", "Wilma"}},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{"Third", {"Pebbles", "Bam Bam"}}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69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1FAB40-3785-42B2-8192-EFA1A3A16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A5E4F4-04FE-4064-9A2D-2A817EFD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Returns Application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8DDA3-AAE2-4EC0-BD9D-AEFF60CA4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Click on product, select return reason(s)</a:t>
            </a:r>
          </a:p>
          <a:p>
            <a:r>
              <a:rPr lang="en-US" dirty="0">
                <a:solidFill>
                  <a:srgbClr val="000000"/>
                </a:solidFill>
              </a:rPr>
              <a:t>If another product selected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Store return reasons for previously selected product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Display return reasons for newly selected product</a:t>
            </a:r>
          </a:p>
          <a:p>
            <a:endParaRPr lang="en-US" dirty="0"/>
          </a:p>
        </p:txBody>
      </p:sp>
      <p:sp>
        <p:nvSpPr>
          <p:cNvPr id="5" name="TextBox 4">
            <a:hlinkClick r:id="rId2" action="ppaction://hlinkfile"/>
            <a:extLst>
              <a:ext uri="{FF2B5EF4-FFF2-40B4-BE49-F238E27FC236}">
                <a16:creationId xmlns:a16="http://schemas.microsoft.com/office/drawing/2014/main" id="{BE9E58F3-EA13-49DC-A217-E8EE089ACF51}"/>
              </a:ext>
            </a:extLst>
          </p:cNvPr>
          <p:cNvSpPr txBox="1"/>
          <p:nvPr/>
        </p:nvSpPr>
        <p:spPr>
          <a:xfrm>
            <a:off x="3269473" y="4125206"/>
            <a:ext cx="2265053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AssociativeArrayExample.jmpapp</a:t>
            </a:r>
            <a:endParaRPr lang="en-US" sz="11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6A971C-6BC5-424E-9804-E96534579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725" y="2442833"/>
            <a:ext cx="3441275" cy="27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2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Introduction</a:t>
            </a:r>
          </a:p>
          <a:p>
            <a:pPr>
              <a:spcBef>
                <a:spcPts val="1200"/>
              </a:spcBef>
            </a:pPr>
            <a:r>
              <a:rPr lang="en-US" dirty="0"/>
              <a:t>Col Boxes</a:t>
            </a:r>
          </a:p>
          <a:p>
            <a:pPr>
              <a:spcBef>
                <a:spcPts val="1200"/>
              </a:spcBef>
            </a:pPr>
            <a:r>
              <a:rPr lang="en-US" dirty="0"/>
              <a:t>Tabs</a:t>
            </a:r>
          </a:p>
          <a:p>
            <a:pPr>
              <a:spcBef>
                <a:spcPts val="1200"/>
              </a:spcBef>
            </a:pPr>
            <a:r>
              <a:rPr lang="en-US" dirty="0"/>
              <a:t>Too Many Tabs</a:t>
            </a:r>
          </a:p>
          <a:p>
            <a:pPr>
              <a:spcBef>
                <a:spcPts val="1200"/>
              </a:spcBef>
            </a:pPr>
            <a:r>
              <a:rPr lang="en-US" dirty="0"/>
              <a:t>Associative Arrays</a:t>
            </a:r>
          </a:p>
          <a:p>
            <a:pPr>
              <a:spcBef>
                <a:spcPts val="1200"/>
              </a:spcBef>
            </a:pPr>
            <a:r>
              <a:rPr lang="en-US" dirty="0"/>
              <a:t>Tree Nodes and Tree Boxes</a:t>
            </a:r>
          </a:p>
          <a:p>
            <a:pPr>
              <a:spcBef>
                <a:spcPts val="1200"/>
              </a:spcBef>
            </a:pPr>
            <a:r>
              <a:rPr lang="en-US" dirty="0"/>
              <a:t>Filtering Long Picklists</a:t>
            </a:r>
          </a:p>
        </p:txBody>
      </p:sp>
    </p:spTree>
    <p:extLst>
      <p:ext uri="{BB962C8B-B14F-4D97-AF65-F5344CB8AC3E}">
        <p14:creationId xmlns:p14="http://schemas.microsoft.com/office/powerpoint/2010/main" val="3203259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4A36E4-8C81-4690-839C-89B9465B9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91C2E4-929D-46CB-83CD-C7608F1D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to the Rescue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A90B-E1E1-4A11-8D53-A5BC7271C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69" y="922091"/>
            <a:ext cx="8242857" cy="189948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Use an associative array to store the return checkboxes for each product name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associative array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return_aa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DD"/>
                </a:solidFill>
                <a:latin typeface="Consolas" panose="020B0609020204030204" pitchFamily="49" charset="0"/>
              </a:rPr>
              <a:t>associative array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n_return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DD"/>
                </a:solidFill>
                <a:latin typeface="Consolas" panose="020B0609020204030204" pitchFamily="49" charset="0"/>
              </a:rPr>
              <a:t>nitems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return_cb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get items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Create a one-dimensional matrix of 0s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empty_list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DD"/>
                </a:solidFill>
                <a:latin typeface="Consolas" panose="020B0609020204030204" pitchFamily="49" charset="0"/>
              </a:rPr>
              <a:t>j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n_return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3031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4A36E4-8C81-4690-839C-89B9465B9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91C2E4-929D-46CB-83CD-C7608F1D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to the Rescue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A90B-E1E1-4A11-8D53-A5BC7271C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69" y="2786742"/>
            <a:ext cx="8242857" cy="17068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Get product names from product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listbox</a:t>
            </a: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product_lb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get items;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DD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&lt;=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DD"/>
                </a:solidFill>
                <a:latin typeface="Consolas" panose="020B0609020204030204" pitchFamily="49" charset="0"/>
              </a:rPr>
              <a:t>nitems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++,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one_product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return_aa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one_product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empty_list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7B69251-CC60-4FBF-86D8-2B9DE71399EC}"/>
              </a:ext>
            </a:extLst>
          </p:cNvPr>
          <p:cNvSpPr txBox="1">
            <a:spLocks/>
          </p:cNvSpPr>
          <p:nvPr/>
        </p:nvSpPr>
        <p:spPr>
          <a:xfrm>
            <a:off x="464769" y="922091"/>
            <a:ext cx="8242857" cy="1864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charset="2"/>
              <a:buNone/>
            </a:pPr>
            <a:r>
              <a:rPr lang="en-US" sz="1400" dirty="0">
                <a:solidFill>
                  <a:srgbClr val="85D785"/>
                </a:solidFill>
                <a:latin typeface="Consolas" panose="020B0609020204030204" pitchFamily="49" charset="0"/>
              </a:rPr>
              <a:t>// Use an associative array to store the return checkboxes for each product name</a:t>
            </a:r>
          </a:p>
          <a:p>
            <a:pPr marL="0" indent="0">
              <a:spcBef>
                <a:spcPts val="0"/>
              </a:spcBef>
              <a:buFont typeface="Wingdings" charset="2"/>
              <a:buNone/>
            </a:pPr>
            <a:endParaRPr lang="en-US" sz="1400" dirty="0">
              <a:solidFill>
                <a:srgbClr val="85D78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Wingdings" charset="2"/>
              <a:buNone/>
            </a:pPr>
            <a:r>
              <a:rPr lang="en-US" sz="1400" dirty="0">
                <a:solidFill>
                  <a:srgbClr val="85D785"/>
                </a:solidFill>
                <a:latin typeface="Consolas" panose="020B0609020204030204" pitchFamily="49" charset="0"/>
              </a:rPr>
              <a:t>// Initialize associative array</a:t>
            </a:r>
          </a:p>
          <a:p>
            <a:pPr marL="0" indent="0">
              <a:spcBef>
                <a:spcPts val="0"/>
              </a:spcBef>
              <a:buFont typeface="Wingdings" charset="2"/>
              <a:buNone/>
            </a:pP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return_aa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= associative array();</a:t>
            </a:r>
          </a:p>
          <a:p>
            <a:pPr marL="0" indent="0">
              <a:spcBef>
                <a:spcPts val="0"/>
              </a:spcBef>
              <a:buFont typeface="Wingdings" charset="2"/>
              <a:buNone/>
            </a:pP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n_return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=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nitems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return_cb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&lt;&lt; get items());</a:t>
            </a:r>
          </a:p>
          <a:p>
            <a:pPr marL="0" indent="0">
              <a:spcBef>
                <a:spcPts val="0"/>
              </a:spcBef>
              <a:buFont typeface="Wingdings" charset="2"/>
              <a:buNone/>
            </a:pPr>
            <a:endParaRPr lang="en-US" sz="1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Wingdings" charset="2"/>
              <a:buNone/>
            </a:pPr>
            <a:r>
              <a:rPr lang="en-US" sz="1400" dirty="0">
                <a:solidFill>
                  <a:srgbClr val="85D785"/>
                </a:solidFill>
                <a:latin typeface="Consolas" panose="020B0609020204030204" pitchFamily="49" charset="0"/>
              </a:rPr>
              <a:t>// Create a one-dimensional matrix of 0s</a:t>
            </a:r>
          </a:p>
          <a:p>
            <a:pPr marL="0" indent="0">
              <a:spcBef>
                <a:spcPts val="0"/>
              </a:spcBef>
              <a:buFont typeface="Wingdings" charset="2"/>
              <a:buNone/>
            </a:pP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empty_list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= j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n_return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1, 0);</a:t>
            </a:r>
          </a:p>
        </p:txBody>
      </p:sp>
    </p:spTree>
    <p:extLst>
      <p:ext uri="{BB962C8B-B14F-4D97-AF65-F5344CB8AC3E}">
        <p14:creationId xmlns:p14="http://schemas.microsoft.com/office/powerpoint/2010/main" val="2314716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D5E5E3-0A8B-47A1-A719-DD215F769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0E4DAB-CCF5-463D-90AB-D9D077CD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Values for Associative Array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FE3DA-5415-4336-AAC3-DF38AC95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return_aa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Associative Array({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{"Cantaloupe", [0, 0, 0, 0, 0,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{"Carrot", [0, 0, 0, 0, 0,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{"Cucumber", [0, 0, 0, 0, 0,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{"Lettuce", [0, 0, 0, 0, 0,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{"Peach", [0, 0, 0, 0, 0,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{"Squash", [0, 0, 0, 0, 0,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{"Tomato", [0, 0, 0, 0, 0,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{"Watermelon", [0, 0, 0, 0, 0, 0, 0, 0, 0]}})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7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0B71D3-3312-4051-B127-F270516F1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DE7FA2-D221-4D5B-B028-C0D597E5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checkboxes are checked or unchecked…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78CEA-058B-4A61-8FB8-962D45C56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Called when the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return_cb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check box selection changes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return_cbChange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({this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index}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{selected}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one_product_list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product_lb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get selected;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DD"/>
                </a:solidFill>
                <a:latin typeface="Consolas" panose="020B0609020204030204" pitchFamily="49" charset="0"/>
              </a:rPr>
              <a:t>nitems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one_product_list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one_product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one_product_list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)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Get the status of the recently checked or unchecked checkbox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one_checked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this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(index)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Save the checkbox status for this product name/return element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return_aa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one_product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][index]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one_checked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49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4A049-FC6B-4303-942B-4C5A6241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0C5C34-E043-4B2F-9C64-3E45D602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 product name changes…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377C4-D959-44E6-946A-FFEF56CB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69" y="922090"/>
            <a:ext cx="8242857" cy="360178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This function is called when the 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product_lb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List Box selection changes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product_lbSelect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DD"/>
                </a:solidFill>
                <a:latin typeface="Consolas" panose="020B0609020204030204" pitchFamily="49" charset="0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({this}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selectedIndex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one_product_list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this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get selected;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DD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DD"/>
                </a:solidFill>
                <a:latin typeface="Consolas" panose="020B0609020204030204" pitchFamily="49" charset="0"/>
              </a:rPr>
              <a:t>nitems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one_product_list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one_product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one_product_list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Put the newly selected product name into some labels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return_panel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set title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"Select the desired 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||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one_product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||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" return reason"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Set the 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return_cb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checkboxes to this product’s values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DD"/>
                </a:solidFill>
                <a:latin typeface="Consolas" panose="020B0609020204030204" pitchFamily="49" charset="0"/>
              </a:rPr>
              <a:t>        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&lt;=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n_return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++,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return_cb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return_aa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one_product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)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)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8271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27920-2264-472B-8309-FE518441B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8242E5-B55E-4F99-85CA-A94577CB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Returns Associative Array with some Checkboxes Checked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3E8F0-4980-4A6A-B9FF-91796AE6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Associative Array({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{"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Cantaloupe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", [0, 0, 0, 0, 0,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{"Carrot", [0, 0, 0, 0, 0,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{"Cucumber", [0, 0, 0, 0, 0,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b="1" dirty="0">
                <a:solidFill>
                  <a:srgbClr val="000000"/>
                </a:solidFill>
                <a:latin typeface="Consolas" panose="020B0609020204030204" pitchFamily="49" charset="0"/>
              </a:rPr>
              <a:t>{"Lettuce", [0, 0, 0, 0, 0,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{"Peach", [1, 1, 0, 0, 0,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{"Squash", [0, 0, 0, 0, 0,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b="1" dirty="0">
                <a:solidFill>
                  <a:srgbClr val="000000"/>
                </a:solidFill>
                <a:latin typeface="Consolas" panose="020B0609020204030204" pitchFamily="49" charset="0"/>
              </a:rPr>
              <a:t>{"Tomato", [0, 0, 0, </a:t>
            </a:r>
            <a:r>
              <a:rPr lang="fi-FI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fi-FI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i-FI" b="1" dirty="0">
                <a:solidFill>
                  <a:srgbClr val="FF0000"/>
                </a:solidFill>
                <a:latin typeface="Consolas" panose="020B0609020204030204" pitchFamily="49" charset="0"/>
              </a:rPr>
              <a:t> 1</a:t>
            </a:r>
            <a:r>
              <a:rPr lang="fi-FI" b="1" dirty="0">
                <a:solidFill>
                  <a:srgbClr val="000000"/>
                </a:solidFill>
                <a:latin typeface="Consolas" panose="020B0609020204030204" pitchFamily="49" charset="0"/>
              </a:rPr>
              <a:t>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</a:rPr>
              <a:t>{"Watermelon", [0, 0, 0, 0, 0, 0, 1, 1, 0]}})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75245-8A21-489B-A84B-0FCBA009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620" y="2494547"/>
            <a:ext cx="3375380" cy="264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3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98BD-C1AA-4B2B-8833-72CD540B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Nodes and Tree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6D48B-8387-4ED5-92F3-86C8DC837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Node</a:t>
            </a:r>
          </a:p>
          <a:p>
            <a:pPr lvl="1"/>
            <a:r>
              <a:rPr lang="en-US" dirty="0"/>
              <a:t>A tree data structure in JMP that can be displayed using a Tree Box.</a:t>
            </a:r>
          </a:p>
          <a:p>
            <a:pPr lvl="1"/>
            <a:r>
              <a:rPr lang="en-US" dirty="0"/>
              <a:t>Has a label, which appears in the Tree Box, but also can hold data (any JMP object).</a:t>
            </a:r>
          </a:p>
          <a:p>
            <a:r>
              <a:rPr lang="en-US" dirty="0"/>
              <a:t>Tree Box</a:t>
            </a:r>
          </a:p>
          <a:p>
            <a:pPr lvl="1"/>
            <a:r>
              <a:rPr lang="en-US" dirty="0"/>
              <a:t>Shows Tree Nodes, allowing you to select and collapse the nodes as desired. </a:t>
            </a:r>
          </a:p>
          <a:p>
            <a:pPr lvl="1"/>
            <a:r>
              <a:rPr lang="en-US" dirty="0"/>
              <a:t>Can have various kinds of callback functions, which are useful when updating a window based on selection.</a:t>
            </a:r>
          </a:p>
        </p:txBody>
      </p:sp>
    </p:spTree>
    <p:extLst>
      <p:ext uri="{BB962C8B-B14F-4D97-AF65-F5344CB8AC3E}">
        <p14:creationId xmlns:p14="http://schemas.microsoft.com/office/powerpoint/2010/main" val="14958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123E-706E-46F3-BBE7-253B4B82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Tree Box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E15494-21E2-4CAD-96A6-9D9AB3FB2613}"/>
              </a:ext>
            </a:extLst>
          </p:cNvPr>
          <p:cNvSpPr/>
          <p:nvPr/>
        </p:nvSpPr>
        <p:spPr>
          <a:xfrm>
            <a:off x="464767" y="976242"/>
            <a:ext cx="5456426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350" dirty="0">
                <a:solidFill>
                  <a:srgbClr val="000000"/>
                </a:solidFill>
                <a:latin typeface="Consolas" panose="020B0609020204030204" pitchFamily="49" charset="0"/>
              </a:rPr>
              <a:t>root1 = </a:t>
            </a:r>
            <a:r>
              <a:rPr lang="nl-NL" sz="1350" dirty="0">
                <a:solidFill>
                  <a:srgbClr val="0000DD"/>
                </a:solidFill>
                <a:latin typeface="Consolas" panose="020B0609020204030204" pitchFamily="49" charset="0"/>
              </a:rPr>
              <a:t>Tree Node</a:t>
            </a:r>
            <a:r>
              <a:rPr lang="nl-NL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nl-NL" sz="1350" dirty="0">
                <a:solidFill>
                  <a:srgbClr val="800080"/>
                </a:solidFill>
                <a:latin typeface="Consolas" panose="020B0609020204030204" pitchFamily="49" charset="0"/>
              </a:rPr>
              <a:t>"Parent 1"</a:t>
            </a:r>
            <a:r>
              <a:rPr lang="nl-NL" sz="135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nl-NL" sz="1350" dirty="0">
                <a:solidFill>
                  <a:srgbClr val="000000"/>
                </a:solidFill>
                <a:latin typeface="Consolas" panose="020B0609020204030204" pitchFamily="49" charset="0"/>
              </a:rPr>
              <a:t>root2 = </a:t>
            </a:r>
            <a:r>
              <a:rPr lang="nl-NL" sz="1350" dirty="0">
                <a:solidFill>
                  <a:srgbClr val="0000DD"/>
                </a:solidFill>
                <a:latin typeface="Consolas" panose="020B0609020204030204" pitchFamily="49" charset="0"/>
              </a:rPr>
              <a:t>Tree Node</a:t>
            </a:r>
            <a:r>
              <a:rPr lang="nl-NL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nl-NL" sz="1350" dirty="0">
                <a:solidFill>
                  <a:srgbClr val="800080"/>
                </a:solidFill>
                <a:latin typeface="Consolas" panose="020B0609020204030204" pitchFamily="49" charset="0"/>
              </a:rPr>
              <a:t>"Parent 2"</a:t>
            </a:r>
            <a:r>
              <a:rPr lang="nl-NL" sz="135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c1 = </a:t>
            </a:r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Tree Node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"Child 1"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c2 = </a:t>
            </a:r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Tree Node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"Child 2"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c3 = </a:t>
            </a:r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Tree Node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"Child 3"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c4 = </a:t>
            </a:r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Tree Node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"Child 4"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root1 &lt;&lt; 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Append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c1 );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root1 &lt;&lt; 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Append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c2 );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root2 &lt;&lt; 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Append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c3 );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root2 &lt;&lt; 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Append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c4 );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nw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New Window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1350" dirty="0" err="1">
                <a:solidFill>
                  <a:srgbClr val="800080"/>
                </a:solidFill>
                <a:latin typeface="Consolas" panose="020B0609020204030204" pitchFamily="49" charset="0"/>
              </a:rPr>
              <a:t>TreeBox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 Tests"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tree = </a:t>
            </a:r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Tree Box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{root1, root2}, Size( </a:t>
            </a:r>
            <a:r>
              <a:rPr lang="en-US" sz="1350" dirty="0">
                <a:solidFill>
                  <a:srgbClr val="008080"/>
                </a:solidFill>
                <a:latin typeface="Consolas" panose="020B0609020204030204" pitchFamily="49" charset="0"/>
              </a:rPr>
              <a:t>300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008080"/>
                </a:solidFill>
                <a:latin typeface="Consolas" panose="020B0609020204030204" pitchFamily="49" charset="0"/>
              </a:rPr>
              <a:t>200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 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tree &lt;&lt; 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Expand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root1 );</a:t>
            </a:r>
            <a:endParaRPr lang="en-US" sz="13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CEA88-AEC4-48AC-BB2D-B8A1EB66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885" y="1283614"/>
            <a:ext cx="2415741" cy="215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5194-9B04-4006-83DA-E0B1B6FB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to Tree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9C57C-DC1C-45A1-87A5-EF92EE8A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3DC-D2DF-4651-A9D3-BD6F7914C9BA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5A202-43EA-4190-890B-EF3E099E7F4B}"/>
              </a:ext>
            </a:extLst>
          </p:cNvPr>
          <p:cNvSpPr/>
          <p:nvPr/>
        </p:nvSpPr>
        <p:spPr>
          <a:xfrm>
            <a:off x="464768" y="1102888"/>
            <a:ext cx="5355356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8000"/>
                </a:solidFill>
                <a:latin typeface="Consolas" panose="020B0609020204030204" pitchFamily="49" charset="0"/>
              </a:rPr>
              <a:t>// add a text box to the window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nw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Append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tb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Text Box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() );</a:t>
            </a:r>
          </a:p>
          <a:p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8000"/>
                </a:solidFill>
                <a:latin typeface="Consolas" panose="020B0609020204030204" pitchFamily="49" charset="0"/>
              </a:rPr>
              <a:t>// add some data to the root nodes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root1 &lt;&lt; 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Set Data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"Welcome to Cary!"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root2 &lt;&lt; 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Set Data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"See you next year!"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8000"/>
                </a:solidFill>
                <a:latin typeface="Consolas" panose="020B0609020204030204" pitchFamily="49" charset="0"/>
              </a:rPr>
              <a:t>// add a callback function when selecting a node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tree &lt;&lt; 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Set Node Select Script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   Function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({tree, node},</a:t>
            </a:r>
          </a:p>
          <a:p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      If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!</a:t>
            </a:r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Is Empty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node ),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tb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&lt;&lt;  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Set Text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Char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node &lt;&lt; 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Get Data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() ) 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  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3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C40DB0-1CA4-4B17-A5FA-8B9BEA590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717" y="1034114"/>
            <a:ext cx="2948787" cy="2834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220EE0-0FC6-410E-A21A-1B47F6661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717" y="1034114"/>
            <a:ext cx="2948787" cy="2834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119228-7D13-4CB0-900D-9953AF952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717" y="1034114"/>
            <a:ext cx="2948787" cy="2834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2B9DE3-B881-4A62-9CBA-C432CFB72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1717" y="1034114"/>
            <a:ext cx="29527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3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FF39-5390-4164-B42C-25C254F7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Candy Bars Example -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E6CD6-7DA2-45A3-A0D8-19DEF950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3DC-D2DF-4651-A9D3-BD6F7914C9BA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hlinkClick r:id="rId2" action="ppaction://hlinkfile"/>
            <a:extLst>
              <a:ext uri="{FF2B5EF4-FFF2-40B4-BE49-F238E27FC236}">
                <a16:creationId xmlns:a16="http://schemas.microsoft.com/office/drawing/2014/main" id="{9C4A5B08-BA3B-42B6-93FF-B34E90ABFF69}"/>
              </a:ext>
            </a:extLst>
          </p:cNvPr>
          <p:cNvSpPr txBox="1"/>
          <p:nvPr/>
        </p:nvSpPr>
        <p:spPr>
          <a:xfrm>
            <a:off x="2849983" y="2310140"/>
            <a:ext cx="3472425" cy="52322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Candy Bar </a:t>
            </a:r>
            <a:r>
              <a:rPr lang="en-US" sz="2800" dirty="0" err="1"/>
              <a:t>Nutrition.jsl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512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18348-FB89-4EB0-9A6E-FAA9C9B70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6D9345-EFFF-4213-87B6-C8195304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3AD80-62C4-43E8-93D5-DA89E6F6B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user interfaces should be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Easy to understand</a:t>
            </a:r>
          </a:p>
          <a:p>
            <a:pPr lvl="1"/>
            <a:r>
              <a:rPr lang="en-US" dirty="0"/>
              <a:t>Transparent to the user</a:t>
            </a:r>
          </a:p>
          <a:p>
            <a:r>
              <a:rPr lang="en-US" dirty="0"/>
              <a:t>Good user interfaces result in</a:t>
            </a:r>
          </a:p>
          <a:p>
            <a:pPr lvl="1"/>
            <a:r>
              <a:rPr lang="en-US" dirty="0"/>
              <a:t>Engaged users</a:t>
            </a:r>
          </a:p>
          <a:p>
            <a:pPr lvl="1"/>
            <a:r>
              <a:rPr lang="en-US" dirty="0"/>
              <a:t>Fewer frustrations</a:t>
            </a:r>
          </a:p>
          <a:p>
            <a:pPr lvl="1"/>
            <a:r>
              <a:rPr lang="en-US" dirty="0"/>
              <a:t>Great user experiences</a:t>
            </a:r>
          </a:p>
          <a:p>
            <a:r>
              <a:rPr lang="en-US" dirty="0"/>
              <a:t>This talk:</a:t>
            </a:r>
          </a:p>
          <a:p>
            <a:pPr lvl="1"/>
            <a:r>
              <a:rPr lang="en-US" dirty="0"/>
              <a:t>Variety of ways to supercharge your JMP user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48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92D8-30F1-44D5-9710-3C0CAB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 – Add-In Manager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EDC59-8B95-4B98-BDDD-4EB249BB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3DC-D2DF-4651-A9D3-BD6F7914C9BA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2E417-A32D-4D75-BF4B-C32F3AF3E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48" y="742950"/>
            <a:ext cx="5848104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21DC90-687B-4D04-BF28-A70208D78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948" y="742950"/>
            <a:ext cx="5848104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9A8E70-D55D-47BB-B90D-639FAB1D9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948" y="742950"/>
            <a:ext cx="5848104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FC28EB-1D90-4E5C-B605-C59D0F3A6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948" y="742950"/>
            <a:ext cx="5848104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117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B712-B723-442A-AD9E-FEB78AA5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Long Picklists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9D6A2-FF9E-4373-8FD9-981D965DB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there are just too many items in a list box to find what you are looking for.</a:t>
            </a:r>
          </a:p>
          <a:p>
            <a:r>
              <a:rPr lang="en-US" dirty="0"/>
              <a:t>Implementing your own search box can help reduce the need for scrolling through these items.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B685A-9941-4AFC-88EB-75E635FD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3DC-D2DF-4651-A9D3-BD6F7914C9B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52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30E7-F643-4D3F-A78C-4E78D2CD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Long Picklists – Single Select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7A5D1-933D-4251-88AE-A039B258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3DC-D2DF-4651-A9D3-BD6F7914C9BA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AF498-FC42-42B7-A06E-E5336302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189"/>
          <a:stretch/>
        </p:blipFill>
        <p:spPr>
          <a:xfrm>
            <a:off x="1690688" y="842962"/>
            <a:ext cx="2928034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39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2EE5AF-979D-4DB7-9C4F-12DFDBFDA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842962"/>
            <a:ext cx="5762625" cy="3457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2E30E7-F643-4D3F-A78C-4E78D2CD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Long Picklists – Multiselect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7A5D1-933D-4251-88AE-A039B258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3DC-D2DF-4651-A9D3-BD6F7914C9B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59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458E-E247-466C-9C53-0FCB1742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7F6C3-0372-4522-801D-92B061AA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3DC-D2DF-4651-A9D3-BD6F7914C9BA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875E60-2181-4222-880D-807BFEA02DCF}"/>
              </a:ext>
            </a:extLst>
          </p:cNvPr>
          <p:cNvSpPr/>
          <p:nvPr/>
        </p:nvSpPr>
        <p:spPr>
          <a:xfrm>
            <a:off x="464767" y="759715"/>
            <a:ext cx="6844652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H List Box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Align(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"Center"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),</a:t>
            </a:r>
          </a:p>
          <a:p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   Icon Box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1350" dirty="0" err="1">
                <a:solidFill>
                  <a:srgbClr val="800080"/>
                </a:solidFill>
                <a:latin typeface="Consolas" panose="020B0609020204030204" pitchFamily="49" charset="0"/>
              </a:rPr>
              <a:t>SearchIndex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),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filter_teb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Text Edit Box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  &lt;&lt;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Set Width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008080"/>
                </a:solidFill>
                <a:latin typeface="Consolas" panose="020B0609020204030204" pitchFamily="49" charset="0"/>
              </a:rPr>
              <a:t>250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), 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  &lt;&lt;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Set Text Changed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filterMovies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),</a:t>
            </a:r>
          </a:p>
          <a:p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   Button Box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  &lt;&lt;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Set Icon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1350" dirty="0" err="1">
                <a:solidFill>
                  <a:srgbClr val="800080"/>
                </a:solidFill>
                <a:latin typeface="Consolas" panose="020B0609020204030204" pitchFamily="49" charset="0"/>
              </a:rPr>
              <a:t>TabClose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),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  &lt;&lt;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Set Script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350" dirty="0">
                <a:solidFill>
                  <a:srgbClr val="008000"/>
                </a:solidFill>
                <a:latin typeface="Consolas" panose="020B0609020204030204" pitchFamily="49" charset="0"/>
              </a:rPr>
              <a:t>         // clear the filter and call the text changed function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filter_teb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Set Text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filterMovies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filter_teb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  ),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  &lt;&lt;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Set Tip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"Clear Filter"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3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A5024C-2390-4D70-AE2F-B4C2C56DC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" t="1101" r="49189" b="90405"/>
          <a:stretch/>
        </p:blipFill>
        <p:spPr>
          <a:xfrm>
            <a:off x="5226096" y="1748706"/>
            <a:ext cx="2849992" cy="293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483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BF56-933E-47FE-919A-4DDD7D84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F5687-C02E-45E2-9472-47D9C0E3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3DC-D2DF-4651-A9D3-BD6F7914C9BA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CDA72-478F-43D0-AB57-32F6DA991CF6}"/>
              </a:ext>
            </a:extLst>
          </p:cNvPr>
          <p:cNvSpPr/>
          <p:nvPr/>
        </p:nvSpPr>
        <p:spPr>
          <a:xfrm>
            <a:off x="529562" y="725279"/>
            <a:ext cx="8614438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filterMovies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0000DD"/>
                </a:solidFill>
                <a:latin typeface="Consolas" panose="020B0609020204030204" pitchFamily="49" charset="0"/>
              </a:rPr>
              <a:t>Function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 {this,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searchText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filtered_movies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 // only attempt to filter if there is any text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DD"/>
                </a:solidFill>
                <a:latin typeface="Consolas" panose="020B0609020204030204" pitchFamily="49" charset="0"/>
              </a:rPr>
              <a:t>   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searchText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300" dirty="0">
                <a:solidFill>
                  <a:srgbClr val="800080"/>
                </a:solidFill>
                <a:latin typeface="Consolas" panose="020B0609020204030204" pitchFamily="49" charset="0"/>
              </a:rPr>
              <a:t>""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    // new list for movies that match </a:t>
            </a:r>
            <a:r>
              <a:rPr lang="en-US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searchText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filtered_movies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{};</a:t>
            </a:r>
          </a:p>
          <a:p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    // Check if each movie matches the given text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DD"/>
                </a:solidFill>
                <a:latin typeface="Consolas" panose="020B0609020204030204" pitchFamily="49" charset="0"/>
              </a:rPr>
              <a:t>      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300" dirty="0">
                <a:solidFill>
                  <a:srgbClr val="0000DD"/>
                </a:solidFill>
                <a:latin typeface="Consolas" panose="020B0609020204030204" pitchFamily="49" charset="0"/>
              </a:rPr>
              <a:t>N Items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all_movies_list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++,</a:t>
            </a:r>
          </a:p>
          <a:p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       // Insert to our list if it contains our search text (case insensitive)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DD"/>
                </a:solidFill>
                <a:latin typeface="Consolas" panose="020B0609020204030204" pitchFamily="49" charset="0"/>
              </a:rPr>
              <a:t>         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00" dirty="0">
                <a:solidFill>
                  <a:srgbClr val="0000DD"/>
                </a:solidFill>
                <a:latin typeface="Consolas" panose="020B0609020204030204" pitchFamily="49" charset="0"/>
              </a:rPr>
              <a:t>Contains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00" dirty="0">
                <a:solidFill>
                  <a:srgbClr val="0000DD"/>
                </a:solidFill>
                <a:latin typeface="Consolas" panose="020B0609020204030204" pitchFamily="49" charset="0"/>
              </a:rPr>
              <a:t>Lowercase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all_movies_list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 ), </a:t>
            </a:r>
            <a:r>
              <a:rPr lang="en-US" sz="1300" dirty="0">
                <a:solidFill>
                  <a:srgbClr val="0000DD"/>
                </a:solidFill>
                <a:latin typeface="Consolas" panose="020B0609020204030204" pitchFamily="49" charset="0"/>
              </a:rPr>
              <a:t>Lowercase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searchText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) ),</a:t>
            </a:r>
          </a:p>
          <a:p>
            <a:r>
              <a:rPr lang="en-US" sz="1300" dirty="0">
                <a:solidFill>
                  <a:srgbClr val="0000DD"/>
                </a:solidFill>
                <a:latin typeface="Consolas" panose="020B0609020204030204" pitchFamily="49" charset="0"/>
              </a:rPr>
              <a:t>            Insert Into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filtered_movies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all_movies_list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 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,</a:t>
            </a:r>
          </a:p>
          <a:p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    // else show all movies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filtered_movies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all_movies_list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nonFavMovies_lb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300" dirty="0">
                <a:solidFill>
                  <a:srgbClr val="000080"/>
                </a:solidFill>
                <a:latin typeface="Consolas" panose="020B0609020204030204" pitchFamily="49" charset="0"/>
              </a:rPr>
              <a:t>Set Items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filtered_movies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900498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C5E8-C0F6-4958-8C52-BB7E7FDA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Favorite Movies Example -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DA6BF-8A3E-438C-BF10-A93C9ADE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3DC-D2DF-4651-A9D3-BD6F7914C9BA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hlinkClick r:id="rId2" action="ppaction://hlinkfile"/>
            <a:extLst>
              <a:ext uri="{FF2B5EF4-FFF2-40B4-BE49-F238E27FC236}">
                <a16:creationId xmlns:a16="http://schemas.microsoft.com/office/drawing/2014/main" id="{936AE500-71B6-4B92-AA89-FF22463FC15D}"/>
              </a:ext>
            </a:extLst>
          </p:cNvPr>
          <p:cNvSpPr txBox="1"/>
          <p:nvPr/>
        </p:nvSpPr>
        <p:spPr>
          <a:xfrm>
            <a:off x="2849983" y="2310140"/>
            <a:ext cx="2895023" cy="52322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Favorite </a:t>
            </a:r>
            <a:r>
              <a:rPr lang="en-US" sz="2800" dirty="0" err="1"/>
              <a:t>Movies.jsl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9463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51FD-023D-40D2-BA0D-F6D7C3FE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 World Example – JMP Testing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D0A15-89F7-4A72-B06E-D667E37A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3DC-D2DF-4651-A9D3-BD6F7914C9BA}" type="slidenum">
              <a:rPr lang="en-US" smtClean="0"/>
              <a:t>37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82263-AFC8-4FBF-AEF5-04EF69948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862012"/>
            <a:ext cx="6600825" cy="3419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2031E5-262D-4380-AC6D-AB0E2A153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6" y="857250"/>
            <a:ext cx="6600825" cy="3419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6F8048-CB61-4937-B9A0-A2C6E8600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585" y="852488"/>
            <a:ext cx="66008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5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9FBAE5-788F-4B87-8173-FC700D199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926C7-AD9C-4281-86BE-FFADE4CA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F4F7B-DCD2-4B01-ADD8-AF6E0FEAF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Col boxes are a useful addition to a </a:t>
            </a:r>
            <a:r>
              <a:rPr lang="en-US" dirty="0" err="1">
                <a:solidFill>
                  <a:srgbClr val="000000"/>
                </a:solidFill>
              </a:rPr>
              <a:t>tablebox</a:t>
            </a:r>
            <a:endParaRPr lang="en-US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Tab boxes are great for segmenting displays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Associative arrays are useful for storing complex state information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Tree nodes and tree boxes are excellent for working with hierarchical data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Filtering long picklists can easily be done in JSL</a:t>
            </a:r>
          </a:p>
          <a:p>
            <a:pPr>
              <a:spcAft>
                <a:spcPts val="120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522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0AE60-7BA4-43C3-A78E-3F7AB4481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C94FA6-0670-46D7-BC80-10326ED9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Principles of User Interface Design (Joshua Porter*)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79E5C-01BB-45F2-BDE7-A390E30EB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9" y="859148"/>
            <a:ext cx="4295706" cy="317342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Clarity is job #1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Interfaces exist to enable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Conserve attention at all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Keep users in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Direct manipulation is best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One primary action per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Keep secondary actions secondary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Provide a natural next 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Appearance follows behavior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Consistency matters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D022E3F-28D0-459F-9790-81BDED6215CA}"/>
              </a:ext>
            </a:extLst>
          </p:cNvPr>
          <p:cNvSpPr txBox="1">
            <a:spLocks/>
          </p:cNvSpPr>
          <p:nvPr/>
        </p:nvSpPr>
        <p:spPr>
          <a:xfrm>
            <a:off x="4518171" y="857250"/>
            <a:ext cx="4579780" cy="3306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Strong visual hierarchies work best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Smart organization reduces cognitive 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Highlight, don't determine, with color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Progressive disclosure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Help people inline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 crucial moment: the zero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Great design is invisible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Build on other design disciplines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Interfaces exist to be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B8918-E661-4A96-9E9C-BAB100587098}"/>
              </a:ext>
            </a:extLst>
          </p:cNvPr>
          <p:cNvSpPr txBox="1"/>
          <p:nvPr/>
        </p:nvSpPr>
        <p:spPr>
          <a:xfrm>
            <a:off x="464767" y="4164138"/>
            <a:ext cx="645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dirty="0">
                <a:hlinkClick r:id="rId2"/>
              </a:rPr>
              <a:t>http://bokardo.com/principles-of-user-interface-design/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176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45C78A-2E51-4293-A80D-C6201BD18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C23CF1-FA8D-453C-A333-CF60D6D5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 Boxes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4019E-E857-469C-ADB1-C4AE2BD2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type of column object that can contain any other display box</a:t>
            </a:r>
          </a:p>
          <a:p>
            <a:r>
              <a:rPr lang="en-US" dirty="0"/>
              <a:t>Contained inside a Table Box</a:t>
            </a:r>
          </a:p>
          <a:p>
            <a:r>
              <a:rPr lang="en-US" dirty="0"/>
              <a:t>Allows you to display</a:t>
            </a:r>
          </a:p>
          <a:p>
            <a:pPr lvl="1"/>
            <a:r>
              <a:rPr lang="en-US" dirty="0"/>
              <a:t>Text in different fonts, styles, sizes, foreground/background colors in a Table Box grid</a:t>
            </a:r>
          </a:p>
          <a:p>
            <a:pPr lvl="1"/>
            <a:r>
              <a:rPr lang="en-US" dirty="0"/>
              <a:t>A column of clickable buttons</a:t>
            </a:r>
          </a:p>
          <a:p>
            <a:pPr lvl="1"/>
            <a:r>
              <a:rPr lang="en-US" dirty="0"/>
              <a:t>A column of icons representing the status of a row</a:t>
            </a:r>
          </a:p>
          <a:p>
            <a:pPr lvl="1"/>
            <a:r>
              <a:rPr lang="en-US" dirty="0"/>
              <a:t>A column of mini-graphs</a:t>
            </a:r>
          </a:p>
          <a:p>
            <a:pPr lvl="1"/>
            <a:r>
              <a:rPr lang="en-US" dirty="0"/>
              <a:t>A column of pictures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66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0AE60-7BA4-43C3-A78E-3F7AB4481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C94FA6-0670-46D7-BC80-10326ED9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Principles of User Interface Design (Joshua Porter*)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79E5C-01BB-45F2-BDE7-A390E30EB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9" y="859148"/>
            <a:ext cx="4295706" cy="317342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Clarity is job #1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Interfaces exist to enable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Conserve attention at all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Keep users in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Direct manipulation is best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One primary action per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Keep secondary actions secondary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Provide a natural next 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Appearance follows behavior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Consistency matters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D022E3F-28D0-459F-9790-81BDED6215CA}"/>
              </a:ext>
            </a:extLst>
          </p:cNvPr>
          <p:cNvSpPr txBox="1">
            <a:spLocks/>
          </p:cNvSpPr>
          <p:nvPr/>
        </p:nvSpPr>
        <p:spPr>
          <a:xfrm>
            <a:off x="4518171" y="857250"/>
            <a:ext cx="4579780" cy="3306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Strong visual hierarchies work best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Smart organization reduces cognitive 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Highlight, don't determine, with color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Progressive disclosure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Help people inline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 crucial moment: the zero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Great design is invisible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Build on other design disciplines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Interfaces exist to be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B8918-E661-4A96-9E9C-BAB100587098}"/>
              </a:ext>
            </a:extLst>
          </p:cNvPr>
          <p:cNvSpPr txBox="1"/>
          <p:nvPr/>
        </p:nvSpPr>
        <p:spPr>
          <a:xfrm>
            <a:off x="464767" y="4164138"/>
            <a:ext cx="645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dirty="0">
                <a:hlinkClick r:id="rId2"/>
              </a:rPr>
              <a:t>http://bokardo.com/principles-of-user-interface-design/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7318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E7425-8294-4702-A569-EDC99AE92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EA9137-BB0D-421D-B414-BAA87C25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Learnings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7F55-C102-4D8A-81FE-C074D4A5B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Listen to your users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Listen some more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Keep listening!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Don’t say no right away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Show prototypes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Users don’t know what they want until they see what they don’t want</a:t>
            </a:r>
          </a:p>
        </p:txBody>
      </p:sp>
      <p:pic>
        <p:nvPicPr>
          <p:cNvPr id="5" name="Picture 6" descr="http://mglpriestsandbrothers.org/wp/wp-content/uploads/2014/09/listening.jpg">
            <a:extLst>
              <a:ext uri="{FF2B5EF4-FFF2-40B4-BE49-F238E27FC236}">
                <a16:creationId xmlns:a16="http://schemas.microsoft.com/office/drawing/2014/main" id="{51D1E4FC-495B-4519-A9D6-F96F2743C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473" y="0"/>
            <a:ext cx="3213527" cy="180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309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2C7802-32BB-4D90-83A3-9DBC23D1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20B25D-8894-41FB-A313-BA9D81C341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B51BA-7C23-48C0-945A-F3ADE4D23C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6667CC-973D-4734-93A2-59CBBD8DF6C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93150" y="4764088"/>
            <a:ext cx="450850" cy="274637"/>
          </a:xfrm>
          <a:prstGeom prst="rect">
            <a:avLst/>
          </a:prstGeom>
        </p:spPr>
        <p:txBody>
          <a:bodyPr/>
          <a:lstStyle/>
          <a:p>
            <a:fld id="{81BF0B4E-CE60-AB48-9D7E-4434414A7C38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35B7C-C06A-41CE-9585-EF6ACFA799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6" t="25540" r="37194"/>
          <a:stretch/>
        </p:blipFill>
        <p:spPr>
          <a:xfrm>
            <a:off x="1747015" y="0"/>
            <a:ext cx="739698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67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1" y="4012921"/>
            <a:ext cx="5770804" cy="749854"/>
          </a:xfrm>
        </p:spPr>
        <p:txBody>
          <a:bodyPr>
            <a:normAutofit/>
          </a:bodyPr>
          <a:lstStyle/>
          <a:p>
            <a:r>
              <a:rPr lang="en-US" dirty="0"/>
              <a:t>Peter Mroz				Justin Chilton</a:t>
            </a:r>
          </a:p>
          <a:p>
            <a:r>
              <a:rPr lang="en-US" dirty="0">
                <a:hlinkClick r:id="rId2"/>
              </a:rPr>
              <a:t>pmroz@its.jnj.com</a:t>
            </a:r>
            <a:r>
              <a:rPr lang="en-US" dirty="0"/>
              <a:t>		</a:t>
            </a:r>
            <a:r>
              <a:rPr lang="en-US" dirty="0">
                <a:hlinkClick r:id="rId3"/>
              </a:rPr>
              <a:t>Justin.Chilton@jmp.com</a:t>
            </a:r>
            <a:r>
              <a:rPr lang="en-US" dirty="0"/>
              <a:t> 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9048" y="2551759"/>
            <a:ext cx="7417955" cy="93825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8695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A86346-5953-4150-98F0-77B23ED7F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D5FFD4-B0B8-483F-968A-5CC0A4DF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Col Box Example (1)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B54F8-26D8-42ED-A8C6-E19E44EEB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Simple Col Box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Example.jsl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new window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"Col Box Example"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table 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DD"/>
                </a:solidFill>
                <a:latin typeface="Consolas" panose="020B0609020204030204" pitchFamily="49" charset="0"/>
              </a:rPr>
              <a:t>col 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"Sample 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tb1 =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text 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tb2 =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text 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98481-49E7-41FB-85C1-AB7C5509C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30" y="1996953"/>
            <a:ext cx="2616996" cy="231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4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BDA2FF-9F4C-4E50-BFE3-6B6A3102E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E035F-B770-473A-BBFA-3839FBF5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Col Box Example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85164-A5CF-454B-A21B-9C1B860A1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Format the text boxes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tb1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font 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"Dark Green"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set font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"Times New Roman"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24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"bold"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tb2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font 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"Dark 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set font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"Broadway"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24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"italic"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0B900-D10D-45AC-9C86-7DE9FB55D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410" y="2026744"/>
            <a:ext cx="2178489" cy="244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A1AEBE-7766-4DC7-B0B4-124B2D49A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6B2605-7FF4-4BDB-A3F8-22D8B05D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 Box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4BA5C-9FB9-4A86-95F7-DFB180920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91" y="857250"/>
            <a:ext cx="1942820" cy="3252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2C4AA8-78FC-4C86-ACA0-8FD917338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738" y="857250"/>
            <a:ext cx="3326191" cy="3252887"/>
          </a:xfrm>
          <a:prstGeom prst="rect">
            <a:avLst/>
          </a:prstGeom>
        </p:spPr>
      </p:pic>
      <p:sp>
        <p:nvSpPr>
          <p:cNvPr id="7" name="TextBox 6">
            <a:hlinkClick r:id="rId4" action="ppaction://hlinkfile"/>
            <a:extLst>
              <a:ext uri="{FF2B5EF4-FFF2-40B4-BE49-F238E27FC236}">
                <a16:creationId xmlns:a16="http://schemas.microsoft.com/office/drawing/2014/main" id="{6A394194-A9AA-436D-A7E8-2399E8BE0BCA}"/>
              </a:ext>
            </a:extLst>
          </p:cNvPr>
          <p:cNvSpPr txBox="1"/>
          <p:nvPr/>
        </p:nvSpPr>
        <p:spPr>
          <a:xfrm>
            <a:off x="1087972" y="4188360"/>
            <a:ext cx="2465257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Col Box Graph Function </a:t>
            </a:r>
            <a:r>
              <a:rPr lang="en-US" sz="1200" dirty="0" err="1">
                <a:solidFill>
                  <a:srgbClr val="000000"/>
                </a:solidFill>
              </a:rPr>
              <a:t>Example.jsl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hlinkClick r:id="rId5" action="ppaction://hlinkfile"/>
            <a:extLst>
              <a:ext uri="{FF2B5EF4-FFF2-40B4-BE49-F238E27FC236}">
                <a16:creationId xmlns:a16="http://schemas.microsoft.com/office/drawing/2014/main" id="{1A91E071-2C19-4E68-9D8B-B50ECEFF70FF}"/>
              </a:ext>
            </a:extLst>
          </p:cNvPr>
          <p:cNvSpPr txBox="1"/>
          <p:nvPr/>
        </p:nvSpPr>
        <p:spPr>
          <a:xfrm>
            <a:off x="5077941" y="4192695"/>
            <a:ext cx="2805784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Col Box icons formatted text </a:t>
            </a:r>
            <a:r>
              <a:rPr lang="en-US" sz="1200" dirty="0" err="1">
                <a:solidFill>
                  <a:srgbClr val="000000"/>
                </a:solidFill>
              </a:rPr>
              <a:t>Example.jsl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33040B-3861-4A6A-9A0A-B5FBC67C3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A6B13E-DD5A-4070-A0F4-F3B8FDC9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 – Adverse Event App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997A1-935F-4E15-B07D-8CBD4DB0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adverse events that have alerted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285FA-D473-4D84-9CEB-B72A2E149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597" b="27704"/>
          <a:stretch/>
        </p:blipFill>
        <p:spPr>
          <a:xfrm>
            <a:off x="0" y="1424940"/>
            <a:ext cx="2912726" cy="3718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202334-9285-4EB5-A4B5-C81FC54B9A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1" r="49999" b="27703"/>
          <a:stretch/>
        </p:blipFill>
        <p:spPr>
          <a:xfrm>
            <a:off x="2912726" y="1424941"/>
            <a:ext cx="4015171" cy="3718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C77501-5002-4225-98F4-D831A8CB99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377" b="36169"/>
          <a:stretch/>
        </p:blipFill>
        <p:spPr>
          <a:xfrm>
            <a:off x="6156960" y="1428936"/>
            <a:ext cx="2976364" cy="371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6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A9A37F-EFD6-42E9-9EF9-DA3CC5097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98C686-C8D2-46A1-8686-012E7300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Box Tip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61E27-80C8-46D6-BA36-910B0D498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Make rows clickable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set selectable 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Add actions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set row change function()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6814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- horizontal">
  <a:themeElements>
    <a:clrScheme name="Janssen 2018 RGB Cool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003479"/>
      </a:accent1>
      <a:accent2>
        <a:srgbClr val="00A0DF"/>
      </a:accent2>
      <a:accent3>
        <a:srgbClr val="1C75BC"/>
      </a:accent3>
      <a:accent4>
        <a:srgbClr val="349941"/>
      </a:accent4>
      <a:accent5>
        <a:srgbClr val="6EBD44"/>
      </a:accent5>
      <a:accent6>
        <a:srgbClr val="828282"/>
      </a:accent6>
      <a:hlink>
        <a:srgbClr val="00A0DF"/>
      </a:hlink>
      <a:folHlink>
        <a:srgbClr val="1C75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_Artwork_Professional_Widescreen.potx" id="{180F7A22-10EF-6144-8EA8-ACA226384BA3}" vid="{81188A3A-05E4-5C46-A833-364AF07BAA62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slide - vertical ">
  <a:themeElements>
    <a:clrScheme name="Janssen 2018 RGB Cool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003479"/>
      </a:accent1>
      <a:accent2>
        <a:srgbClr val="00A0DF"/>
      </a:accent2>
      <a:accent3>
        <a:srgbClr val="1C75BC"/>
      </a:accent3>
      <a:accent4>
        <a:srgbClr val="349941"/>
      </a:accent4>
      <a:accent5>
        <a:srgbClr val="6EBD44"/>
      </a:accent5>
      <a:accent6>
        <a:srgbClr val="828282"/>
      </a:accent6>
      <a:hlink>
        <a:srgbClr val="00A0DF"/>
      </a:hlink>
      <a:folHlink>
        <a:srgbClr val="1C75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_Artwork_Professional_Widescreen.potx" id="{180F7A22-10EF-6144-8EA8-ACA226384BA3}" vid="{04FC93E6-493D-6C41-B81D-FC3D6CED5D4C}"/>
    </a:ext>
  </a:extLst>
</a:theme>
</file>

<file path=ppt/theme/theme3.xml><?xml version="1.0" encoding="utf-8"?>
<a:theme xmlns:a="http://schemas.openxmlformats.org/drawingml/2006/main" name="Title slide - plain">
  <a:themeElements>
    <a:clrScheme name="Janssen 2018 RGB Cool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003479"/>
      </a:accent1>
      <a:accent2>
        <a:srgbClr val="00A0DF"/>
      </a:accent2>
      <a:accent3>
        <a:srgbClr val="1C75BC"/>
      </a:accent3>
      <a:accent4>
        <a:srgbClr val="349941"/>
      </a:accent4>
      <a:accent5>
        <a:srgbClr val="6EBD44"/>
      </a:accent5>
      <a:accent6>
        <a:srgbClr val="828282"/>
      </a:accent6>
      <a:hlink>
        <a:srgbClr val="00A0DF"/>
      </a:hlink>
      <a:folHlink>
        <a:srgbClr val="1C75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_Artwork_Professional_Widescreen.potx" id="{180F7A22-10EF-6144-8EA8-ACA226384BA3}" vid="{370AE0F1-5A5F-E546-B406-149920C50C57}"/>
    </a:ext>
  </a:extLst>
</a:theme>
</file>

<file path=ppt/theme/theme4.xml><?xml version="1.0" encoding="utf-8"?>
<a:theme xmlns:a="http://schemas.openxmlformats.org/drawingml/2006/main" name="Janssen logo – professional">
  <a:themeElements>
    <a:clrScheme name="Janssen 2018 RGB Cool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003479"/>
      </a:accent1>
      <a:accent2>
        <a:srgbClr val="00A0DF"/>
      </a:accent2>
      <a:accent3>
        <a:srgbClr val="1C75BC"/>
      </a:accent3>
      <a:accent4>
        <a:srgbClr val="349941"/>
      </a:accent4>
      <a:accent5>
        <a:srgbClr val="6EBD44"/>
      </a:accent5>
      <a:accent6>
        <a:srgbClr val="828282"/>
      </a:accent6>
      <a:hlink>
        <a:srgbClr val="00A0DF"/>
      </a:hlink>
      <a:folHlink>
        <a:srgbClr val="1C75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_Artwork_Professional_Widescreen.potx" id="{180F7A22-10EF-6144-8EA8-ACA226384BA3}" vid="{69F3A378-905F-9344-909F-C63A0DEF735E}"/>
    </a:ext>
  </a:extLst>
</a:theme>
</file>

<file path=ppt/theme/theme5.xml><?xml version="1.0" encoding="utf-8"?>
<a:theme xmlns:a="http://schemas.openxmlformats.org/drawingml/2006/main" name="Divider Slide">
  <a:themeElements>
    <a:clrScheme name="Janssen 2018 RGB Cool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003479"/>
      </a:accent1>
      <a:accent2>
        <a:srgbClr val="00A0DF"/>
      </a:accent2>
      <a:accent3>
        <a:srgbClr val="1C75BC"/>
      </a:accent3>
      <a:accent4>
        <a:srgbClr val="349941"/>
      </a:accent4>
      <a:accent5>
        <a:srgbClr val="6EBD44"/>
      </a:accent5>
      <a:accent6>
        <a:srgbClr val="828282"/>
      </a:accent6>
      <a:hlink>
        <a:srgbClr val="00A0DF"/>
      </a:hlink>
      <a:folHlink>
        <a:srgbClr val="1C75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_Artwork_Professional_Widescreen.potx" id="{180F7A22-10EF-6144-8EA8-ACA226384BA3}" vid="{DFC97152-8FF9-9B4E-BBDC-FE9058B87D8C}"/>
    </a:ext>
  </a:extLst>
</a:theme>
</file>

<file path=ppt/theme/theme6.xml><?xml version="1.0" encoding="utf-8"?>
<a:theme xmlns:a="http://schemas.openxmlformats.org/drawingml/2006/main" name="Content slide – cool palette">
  <a:themeElements>
    <a:clrScheme name="Janssen 2018 RGB Cool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003479"/>
      </a:accent1>
      <a:accent2>
        <a:srgbClr val="00A0DF"/>
      </a:accent2>
      <a:accent3>
        <a:srgbClr val="1C75BC"/>
      </a:accent3>
      <a:accent4>
        <a:srgbClr val="349941"/>
      </a:accent4>
      <a:accent5>
        <a:srgbClr val="6EBD44"/>
      </a:accent5>
      <a:accent6>
        <a:srgbClr val="828282"/>
      </a:accent6>
      <a:hlink>
        <a:srgbClr val="00A0DF"/>
      </a:hlink>
      <a:folHlink>
        <a:srgbClr val="1C75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_Artwork_Professional_Widescreen.potx" id="{180F7A22-10EF-6144-8EA8-ACA226384BA3}" vid="{2DFC1646-F90A-9F46-AF00-0B46F02A8CE3}"/>
    </a:ext>
  </a:extLst>
</a:theme>
</file>

<file path=ppt/theme/theme7.xml><?xml version="1.0" encoding="utf-8"?>
<a:theme xmlns:a="http://schemas.openxmlformats.org/drawingml/2006/main" name="1_Content slide – warm palette">
  <a:themeElements>
    <a:clrScheme name="Janssen 2018 RGB Warm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6F2E38"/>
      </a:accent1>
      <a:accent2>
        <a:srgbClr val="F37820"/>
      </a:accent2>
      <a:accent3>
        <a:srgbClr val="F5AC24"/>
      </a:accent3>
      <a:accent4>
        <a:srgbClr val="828282"/>
      </a:accent4>
      <a:accent5>
        <a:srgbClr val="FFCC00"/>
      </a:accent5>
      <a:accent6>
        <a:srgbClr val="EDEC2F"/>
      </a:accent6>
      <a:hlink>
        <a:srgbClr val="00A0DF"/>
      </a:hlink>
      <a:folHlink>
        <a:srgbClr val="1C75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_Artwork_Professional_Widescreen.potx" id="{180F7A22-10EF-6144-8EA8-ACA226384BA3}" vid="{FC847E6E-5583-8D4C-A0A7-B5E1025EA35D}"/>
    </a:ext>
  </a:extLst>
</a:theme>
</file>

<file path=ppt/theme/theme8.xml><?xml version="1.0" encoding="utf-8"?>
<a:theme xmlns:a="http://schemas.openxmlformats.org/drawingml/2006/main" name="Blank slide">
  <a:themeElements>
    <a:clrScheme name="Janssen 2018 RGB Cool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003479"/>
      </a:accent1>
      <a:accent2>
        <a:srgbClr val="00A0DF"/>
      </a:accent2>
      <a:accent3>
        <a:srgbClr val="1C75BC"/>
      </a:accent3>
      <a:accent4>
        <a:srgbClr val="349941"/>
      </a:accent4>
      <a:accent5>
        <a:srgbClr val="6EBD44"/>
      </a:accent5>
      <a:accent6>
        <a:srgbClr val="828282"/>
      </a:accent6>
      <a:hlink>
        <a:srgbClr val="00A0DF"/>
      </a:hlink>
      <a:folHlink>
        <a:srgbClr val="1C75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_Artwork_Professional_Widescreen.potx" id="{180F7A22-10EF-6144-8EA8-ACA226384BA3}" vid="{99ACD3D4-85B8-CB48-B22E-C7542BD974A9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F424BDA4696D4482C2A7902118451B" ma:contentTypeVersion="9" ma:contentTypeDescription="Create a new document." ma:contentTypeScope="" ma:versionID="57fc5f66d8f77d044327af1dc8c47c57">
  <xsd:schema xmlns:xsd="http://www.w3.org/2001/XMLSchema" xmlns:xs="http://www.w3.org/2001/XMLSchema" xmlns:p="http://schemas.microsoft.com/office/2006/metadata/properties" xmlns:ns1="http://schemas.microsoft.com/sharepoint/v3" xmlns:ns2="65100c7b-1ee0-4dfe-80d0-a0a2f9de6a7f" xmlns:ns3="67388933-8ee2-4f73-b338-229aa7f67077" targetNamespace="http://schemas.microsoft.com/office/2006/metadata/properties" ma:root="true" ma:fieldsID="a272f9ecd530b506cc71e65023b8ca3d" ns1:_="" ns2:_="" ns3:_="">
    <xsd:import namespace="http://schemas.microsoft.com/sharepoint/v3"/>
    <xsd:import namespace="65100c7b-1ee0-4dfe-80d0-a0a2f9de6a7f"/>
    <xsd:import namespace="67388933-8ee2-4f73-b338-229aa7f67077"/>
    <xsd:element name="properties">
      <xsd:complexType>
        <xsd:sequence>
          <xsd:element name="documentManagement">
            <xsd:complexType>
              <xsd:all>
                <xsd:element ref="ns1:URL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URL" ma:index="1" nillable="true" ma:displayName="URL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00c7b-1ee0-4dfe-80d0-a0a2f9de6a7f" elementFormDefault="qualified">
    <xsd:import namespace="http://schemas.microsoft.com/office/2006/documentManagement/types"/>
    <xsd:import namespace="http://schemas.microsoft.com/office/infopath/2007/PartnerControls"/>
    <xsd:element name="SharedWithUsers" ma:index="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388933-8ee2-4f73-b338-229aa7f670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RL xmlns="http://schemas.microsoft.com/sharepoint/v3">
      <Url xsi:nil="true"/>
      <Description xsi:nil="true"/>
    </URL>
  </documentManagement>
</p:properties>
</file>

<file path=customXml/itemProps1.xml><?xml version="1.0" encoding="utf-8"?>
<ds:datastoreItem xmlns:ds="http://schemas.openxmlformats.org/officeDocument/2006/customXml" ds:itemID="{8EDDA1B0-A972-4D53-A4A3-A34E3B61AD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5100c7b-1ee0-4dfe-80d0-a0a2f9de6a7f"/>
    <ds:schemaRef ds:uri="67388933-8ee2-4f73-b338-229aa7f670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DD169B-15A5-4F4A-84E5-D6D76FAB62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1239FC-45B5-4A88-9973-98968CEA748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sharepoint/v3"/>
    <ds:schemaRef ds:uri="67388933-8ee2-4f73-b338-229aa7f67077"/>
    <ds:schemaRef ds:uri="65100c7b-1ee0-4dfe-80d0-a0a2f9de6a7f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2018_Artwork_Professional_Widescreen</Template>
  <TotalTime>897</TotalTime>
  <Words>2458</Words>
  <Application>Microsoft Office PowerPoint</Application>
  <PresentationFormat>On-screen Show (16:9)</PresentationFormat>
  <Paragraphs>399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Arial</vt:lpstr>
      <vt:lpstr>Calibri</vt:lpstr>
      <vt:lpstr>Consolas</vt:lpstr>
      <vt:lpstr>Verdana</vt:lpstr>
      <vt:lpstr>Wingdings</vt:lpstr>
      <vt:lpstr>Title slide - horizontal</vt:lpstr>
      <vt:lpstr>Title slide - vertical </vt:lpstr>
      <vt:lpstr>Title slide - plain</vt:lpstr>
      <vt:lpstr>Janssen logo – professional</vt:lpstr>
      <vt:lpstr>Divider Slide</vt:lpstr>
      <vt:lpstr>Content slide – cool palette</vt:lpstr>
      <vt:lpstr>1_Content slide – warm palette</vt:lpstr>
      <vt:lpstr>Blank slide</vt:lpstr>
      <vt:lpstr>PowerPoint Presentation</vt:lpstr>
      <vt:lpstr>Agenda</vt:lpstr>
      <vt:lpstr>Introduction</vt:lpstr>
      <vt:lpstr>Col Boxes</vt:lpstr>
      <vt:lpstr>Simple Col Box Example (1)</vt:lpstr>
      <vt:lpstr>Simple Col Box Example (2)</vt:lpstr>
      <vt:lpstr>Col Box Examples</vt:lpstr>
      <vt:lpstr>Real World Example – Adverse Event App</vt:lpstr>
      <vt:lpstr>Table Box Tip</vt:lpstr>
      <vt:lpstr>Steering Committee Example</vt:lpstr>
      <vt:lpstr>Tab Boxes</vt:lpstr>
      <vt:lpstr>Using Tab Boxes to Display Graphs</vt:lpstr>
      <vt:lpstr>Tab Boxes are Great</vt:lpstr>
      <vt:lpstr>Use a List Box, and Display One Graph at a Time</vt:lpstr>
      <vt:lpstr>Note:</vt:lpstr>
      <vt:lpstr>Real World Example 2: Trending App</vt:lpstr>
      <vt:lpstr>Associative Arrays</vt:lpstr>
      <vt:lpstr>Example</vt:lpstr>
      <vt:lpstr>Product Returns Application</vt:lpstr>
      <vt:lpstr>Associative Arrays to the Rescue</vt:lpstr>
      <vt:lpstr>Associative Arrays to the Rescue</vt:lpstr>
      <vt:lpstr>Initial Values for Associative Array</vt:lpstr>
      <vt:lpstr>When checkboxes are checked or unchecked…</vt:lpstr>
      <vt:lpstr>When the product name changes…</vt:lpstr>
      <vt:lpstr>Returns Associative Array with some Checkboxes Checked</vt:lpstr>
      <vt:lpstr>Tree Nodes and Tree Boxes</vt:lpstr>
      <vt:lpstr>Simple Tree Box Example</vt:lpstr>
      <vt:lpstr>Adding Data to Tree Nodes</vt:lpstr>
      <vt:lpstr>Candy Bars Example - Demo</vt:lpstr>
      <vt:lpstr>Real World Example – Add-In Manager</vt:lpstr>
      <vt:lpstr>Filtering Long Picklists</vt:lpstr>
      <vt:lpstr>Filtering Long Picklists – Single Select</vt:lpstr>
      <vt:lpstr>Filtering Long Picklists – Multiselect</vt:lpstr>
      <vt:lpstr>Search Box</vt:lpstr>
      <vt:lpstr>Filter Function</vt:lpstr>
      <vt:lpstr>Favorite Movies Example - Demo</vt:lpstr>
      <vt:lpstr>Real World Example – JMP Testing Framework</vt:lpstr>
      <vt:lpstr>Conclusions</vt:lpstr>
      <vt:lpstr>Principles of User Interface Design (Joshua Porter*)</vt:lpstr>
      <vt:lpstr>Principles of User Interface Design (Joshua Porter*)</vt:lpstr>
      <vt:lpstr>Key Learnings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Melissa Logan</dc:creator>
  <cp:lastModifiedBy>Mroz, Peter [JRDUS]</cp:lastModifiedBy>
  <cp:revision>38</cp:revision>
  <cp:lastPrinted>2013-09-19T15:32:51Z</cp:lastPrinted>
  <dcterms:created xsi:type="dcterms:W3CDTF">2018-01-15T23:25:38Z</dcterms:created>
  <dcterms:modified xsi:type="dcterms:W3CDTF">2018-10-23T19:07:01Z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0x010100C0F424BDA4696D4482C2A7902118451B</vt:lpwstr>
  </property>
</Properties>
</file>