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2" r:id="rId3"/>
    <p:sldId id="258" r:id="rId4"/>
    <p:sldId id="276" r:id="rId5"/>
    <p:sldId id="260" r:id="rId6"/>
    <p:sldId id="271" r:id="rId7"/>
    <p:sldId id="278" r:id="rId8"/>
    <p:sldId id="279" r:id="rId9"/>
    <p:sldId id="261" r:id="rId10"/>
    <p:sldId id="264" r:id="rId11"/>
    <p:sldId id="263"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3E33A2-2465-4A3E-8582-8DFE4FC430CD}" v="7" dt="2021-10-20T15:28:04.8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78" autoAdjust="0"/>
    <p:restoredTop sz="69942" autoAdjust="0"/>
  </p:normalViewPr>
  <p:slideViewPr>
    <p:cSldViewPr snapToGrid="0">
      <p:cViewPr varScale="1">
        <p:scale>
          <a:sx n="71" d="100"/>
          <a:sy n="71" d="100"/>
        </p:scale>
        <p:origin x="726" y="60"/>
      </p:cViewPr>
      <p:guideLst/>
    </p:cSldViewPr>
  </p:slideViewPr>
  <p:notesTextViewPr>
    <p:cViewPr>
      <p:scale>
        <a:sx n="1" d="1"/>
        <a:sy n="1" d="1"/>
      </p:scale>
      <p:origin x="0" y="-261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stin" userId="21d75697-0beb-4129-bb6a-ac1178f2f4f4" providerId="ADAL" clId="{403E33A2-2465-4A3E-8582-8DFE4FC430CD}"/>
    <pc:docChg chg="undo custSel addSld delSld modSld sldOrd">
      <pc:chgData name="Choi, Justin" userId="21d75697-0beb-4129-bb6a-ac1178f2f4f4" providerId="ADAL" clId="{403E33A2-2465-4A3E-8582-8DFE4FC430CD}" dt="2021-10-25T14:17:47.897" v="3003"/>
      <pc:docMkLst>
        <pc:docMk/>
      </pc:docMkLst>
      <pc:sldChg chg="mod ord modShow modNotesTx">
        <pc:chgData name="Choi, Justin" userId="21d75697-0beb-4129-bb6a-ac1178f2f4f4" providerId="ADAL" clId="{403E33A2-2465-4A3E-8582-8DFE4FC430CD}" dt="2021-09-03T17:25:04.766" v="1208" actId="729"/>
        <pc:sldMkLst>
          <pc:docMk/>
          <pc:sldMk cId="3505923564" sldId="257"/>
        </pc:sldMkLst>
      </pc:sldChg>
      <pc:sldChg chg="modSp mod modNotesTx">
        <pc:chgData name="Choi, Justin" userId="21d75697-0beb-4129-bb6a-ac1178f2f4f4" providerId="ADAL" clId="{403E33A2-2465-4A3E-8582-8DFE4FC430CD}" dt="2021-10-20T13:47:27.470" v="2122" actId="20577"/>
        <pc:sldMkLst>
          <pc:docMk/>
          <pc:sldMk cId="821168422" sldId="258"/>
        </pc:sldMkLst>
        <pc:spChg chg="mod">
          <ac:chgData name="Choi, Justin" userId="21d75697-0beb-4129-bb6a-ac1178f2f4f4" providerId="ADAL" clId="{403E33A2-2465-4A3E-8582-8DFE4FC430CD}" dt="2021-10-20T13:47:06.723" v="2097" actId="20577"/>
          <ac:spMkLst>
            <pc:docMk/>
            <pc:sldMk cId="821168422" sldId="258"/>
            <ac:spMk id="3" creationId="{F218D582-1A12-4165-AC81-F96714D0F765}"/>
          </ac:spMkLst>
        </pc:spChg>
      </pc:sldChg>
      <pc:sldChg chg="modSp del mod modNotesTx">
        <pc:chgData name="Choi, Justin" userId="21d75697-0beb-4129-bb6a-ac1178f2f4f4" providerId="ADAL" clId="{403E33A2-2465-4A3E-8582-8DFE4FC430CD}" dt="2021-09-03T17:47:08.958" v="1465" actId="47"/>
        <pc:sldMkLst>
          <pc:docMk/>
          <pc:sldMk cId="269810388" sldId="259"/>
        </pc:sldMkLst>
        <pc:spChg chg="mod">
          <ac:chgData name="Choi, Justin" userId="21d75697-0beb-4129-bb6a-ac1178f2f4f4" providerId="ADAL" clId="{403E33A2-2465-4A3E-8582-8DFE4FC430CD}" dt="2021-09-03T16:44:45.476" v="32" actId="20577"/>
          <ac:spMkLst>
            <pc:docMk/>
            <pc:sldMk cId="269810388" sldId="259"/>
            <ac:spMk id="3" creationId="{F218D582-1A12-4165-AC81-F96714D0F765}"/>
          </ac:spMkLst>
        </pc:spChg>
      </pc:sldChg>
      <pc:sldChg chg="modNotesTx">
        <pc:chgData name="Choi, Justin" userId="21d75697-0beb-4129-bb6a-ac1178f2f4f4" providerId="ADAL" clId="{403E33A2-2465-4A3E-8582-8DFE4FC430CD}" dt="2021-10-20T13:47:38.599" v="2140" actId="20577"/>
        <pc:sldMkLst>
          <pc:docMk/>
          <pc:sldMk cId="1192163449" sldId="260"/>
        </pc:sldMkLst>
      </pc:sldChg>
      <pc:sldChg chg="modNotesTx">
        <pc:chgData name="Choi, Justin" userId="21d75697-0beb-4129-bb6a-ac1178f2f4f4" providerId="ADAL" clId="{403E33A2-2465-4A3E-8582-8DFE4FC430CD}" dt="2021-09-15T14:46:55.392" v="2070" actId="20577"/>
        <pc:sldMkLst>
          <pc:docMk/>
          <pc:sldMk cId="120192419" sldId="261"/>
        </pc:sldMkLst>
      </pc:sldChg>
      <pc:sldChg chg="modSp mod modNotesTx">
        <pc:chgData name="Choi, Justin" userId="21d75697-0beb-4129-bb6a-ac1178f2f4f4" providerId="ADAL" clId="{403E33A2-2465-4A3E-8582-8DFE4FC430CD}" dt="2021-09-15T14:47:04.052" v="2079" actId="20577"/>
        <pc:sldMkLst>
          <pc:docMk/>
          <pc:sldMk cId="1629091495" sldId="263"/>
        </pc:sldMkLst>
        <pc:spChg chg="mod">
          <ac:chgData name="Choi, Justin" userId="21d75697-0beb-4129-bb6a-ac1178f2f4f4" providerId="ADAL" clId="{403E33A2-2465-4A3E-8582-8DFE4FC430CD}" dt="2021-09-03T19:12:27.568" v="2041" actId="20577"/>
          <ac:spMkLst>
            <pc:docMk/>
            <pc:sldMk cId="1629091495" sldId="263"/>
            <ac:spMk id="2" creationId="{19C293B8-BC5C-4F95-B266-6126EB05BE71}"/>
          </ac:spMkLst>
        </pc:spChg>
      </pc:sldChg>
      <pc:sldChg chg="modNotesTx">
        <pc:chgData name="Choi, Justin" userId="21d75697-0beb-4129-bb6a-ac1178f2f4f4" providerId="ADAL" clId="{403E33A2-2465-4A3E-8582-8DFE4FC430CD}" dt="2021-09-15T14:46:58.237" v="2077" actId="20577"/>
        <pc:sldMkLst>
          <pc:docMk/>
          <pc:sldMk cId="356497233" sldId="264"/>
        </pc:sldMkLst>
      </pc:sldChg>
      <pc:sldChg chg="del modNotesTx">
        <pc:chgData name="Choi, Justin" userId="21d75697-0beb-4129-bb6a-ac1178f2f4f4" providerId="ADAL" clId="{403E33A2-2465-4A3E-8582-8DFE4FC430CD}" dt="2021-09-03T19:11:50.238" v="2008" actId="47"/>
        <pc:sldMkLst>
          <pc:docMk/>
          <pc:sldMk cId="404074952" sldId="270"/>
        </pc:sldMkLst>
      </pc:sldChg>
      <pc:sldChg chg="modSp add mod ord modNotesTx">
        <pc:chgData name="Choi, Justin" userId="21d75697-0beb-4129-bb6a-ac1178f2f4f4" providerId="ADAL" clId="{403E33A2-2465-4A3E-8582-8DFE4FC430CD}" dt="2021-10-25T14:17:47.897" v="3003"/>
        <pc:sldMkLst>
          <pc:docMk/>
          <pc:sldMk cId="1697893957" sldId="271"/>
        </pc:sldMkLst>
        <pc:spChg chg="mod">
          <ac:chgData name="Choi, Justin" userId="21d75697-0beb-4129-bb6a-ac1178f2f4f4" providerId="ADAL" clId="{403E33A2-2465-4A3E-8582-8DFE4FC430CD}" dt="2021-10-20T15:27:50.663" v="2984" actId="20577"/>
          <ac:spMkLst>
            <pc:docMk/>
            <pc:sldMk cId="1697893957" sldId="271"/>
            <ac:spMk id="6" creationId="{36FD643E-13F1-4B8B-B0FB-90B9F286BCC0}"/>
          </ac:spMkLst>
        </pc:spChg>
        <pc:spChg chg="mod">
          <ac:chgData name="Choi, Justin" userId="21d75697-0beb-4129-bb6a-ac1178f2f4f4" providerId="ADAL" clId="{403E33A2-2465-4A3E-8582-8DFE4FC430CD}" dt="2021-10-20T15:27:54.936" v="2992" actId="20577"/>
          <ac:spMkLst>
            <pc:docMk/>
            <pc:sldMk cId="1697893957" sldId="271"/>
            <ac:spMk id="17" creationId="{CE94C51A-E7B6-486E-A86C-8FB1C599131F}"/>
          </ac:spMkLst>
        </pc:spChg>
        <pc:spChg chg="mod">
          <ac:chgData name="Choi, Justin" userId="21d75697-0beb-4129-bb6a-ac1178f2f4f4" providerId="ADAL" clId="{403E33A2-2465-4A3E-8582-8DFE4FC430CD}" dt="2021-10-20T15:26:22.577" v="2943" actId="20577"/>
          <ac:spMkLst>
            <pc:docMk/>
            <pc:sldMk cId="1697893957" sldId="271"/>
            <ac:spMk id="19" creationId="{109C11E4-F88F-47D8-9F6E-5F9B4D86A74E}"/>
          </ac:spMkLst>
        </pc:spChg>
        <pc:spChg chg="mod">
          <ac:chgData name="Choi, Justin" userId="21d75697-0beb-4129-bb6a-ac1178f2f4f4" providerId="ADAL" clId="{403E33A2-2465-4A3E-8582-8DFE4FC430CD}" dt="2021-09-03T16:47:17.043" v="133" actId="20577"/>
          <ac:spMkLst>
            <pc:docMk/>
            <pc:sldMk cId="1697893957" sldId="271"/>
            <ac:spMk id="20" creationId="{9B98583A-8360-4758-AC6D-23F813CD5C45}"/>
          </ac:spMkLst>
        </pc:spChg>
        <pc:spChg chg="mod">
          <ac:chgData name="Choi, Justin" userId="21d75697-0beb-4129-bb6a-ac1178f2f4f4" providerId="ADAL" clId="{403E33A2-2465-4A3E-8582-8DFE4FC430CD}" dt="2021-09-03T16:47:21.730" v="149" actId="20577"/>
          <ac:spMkLst>
            <pc:docMk/>
            <pc:sldMk cId="1697893957" sldId="271"/>
            <ac:spMk id="21" creationId="{E588DE9F-4B4B-485A-AB30-ED847BC3298B}"/>
          </ac:spMkLst>
        </pc:spChg>
      </pc:sldChg>
      <pc:sldChg chg="modSp add mod modNotesTx">
        <pc:chgData name="Choi, Justin" userId="21d75697-0beb-4129-bb6a-ac1178f2f4f4" providerId="ADAL" clId="{403E33A2-2465-4A3E-8582-8DFE4FC430CD}" dt="2021-10-20T13:49:29.092" v="2432" actId="20577"/>
        <pc:sldMkLst>
          <pc:docMk/>
          <pc:sldMk cId="3854891951" sldId="272"/>
        </pc:sldMkLst>
        <pc:spChg chg="mod">
          <ac:chgData name="Choi, Justin" userId="21d75697-0beb-4129-bb6a-ac1178f2f4f4" providerId="ADAL" clId="{403E33A2-2465-4A3E-8582-8DFE4FC430CD}" dt="2021-10-20T13:46:42.626" v="2085" actId="20577"/>
          <ac:spMkLst>
            <pc:docMk/>
            <pc:sldMk cId="3854891951" sldId="272"/>
            <ac:spMk id="3" creationId="{4342AF89-3E5A-478D-A74D-7D53CA5411F0}"/>
          </ac:spMkLst>
        </pc:spChg>
      </pc:sldChg>
      <pc:sldChg chg="add del">
        <pc:chgData name="Choi, Justin" userId="21d75697-0beb-4129-bb6a-ac1178f2f4f4" providerId="ADAL" clId="{403E33A2-2465-4A3E-8582-8DFE4FC430CD}" dt="2021-09-03T18:04:22.920" v="1855" actId="47"/>
        <pc:sldMkLst>
          <pc:docMk/>
          <pc:sldMk cId="1975870845" sldId="273"/>
        </pc:sldMkLst>
      </pc:sldChg>
      <pc:sldChg chg="add del">
        <pc:chgData name="Choi, Justin" userId="21d75697-0beb-4129-bb6a-ac1178f2f4f4" providerId="ADAL" clId="{403E33A2-2465-4A3E-8582-8DFE4FC430CD}" dt="2021-09-03T18:08:44.228" v="1965" actId="47"/>
        <pc:sldMkLst>
          <pc:docMk/>
          <pc:sldMk cId="3209463464" sldId="274"/>
        </pc:sldMkLst>
      </pc:sldChg>
      <pc:sldChg chg="add del">
        <pc:chgData name="Choi, Justin" userId="21d75697-0beb-4129-bb6a-ac1178f2f4f4" providerId="ADAL" clId="{403E33A2-2465-4A3E-8582-8DFE4FC430CD}" dt="2021-09-15T14:46:45.801" v="2063" actId="47"/>
        <pc:sldMkLst>
          <pc:docMk/>
          <pc:sldMk cId="307488258" sldId="275"/>
        </pc:sldMkLst>
      </pc:sldChg>
      <pc:sldChg chg="modSp add mod modNotesTx">
        <pc:chgData name="Choi, Justin" userId="21d75697-0beb-4129-bb6a-ac1178f2f4f4" providerId="ADAL" clId="{403E33A2-2465-4A3E-8582-8DFE4FC430CD}" dt="2021-10-20T13:47:34.142" v="2134" actId="20577"/>
        <pc:sldMkLst>
          <pc:docMk/>
          <pc:sldMk cId="1367240438" sldId="276"/>
        </pc:sldMkLst>
        <pc:spChg chg="mod">
          <ac:chgData name="Choi, Justin" userId="21d75697-0beb-4129-bb6a-ac1178f2f4f4" providerId="ADAL" clId="{403E33A2-2465-4A3E-8582-8DFE4FC430CD}" dt="2021-10-20T13:47:15.817" v="2109" actId="20577"/>
          <ac:spMkLst>
            <pc:docMk/>
            <pc:sldMk cId="1367240438" sldId="276"/>
            <ac:spMk id="3" creationId="{F218D582-1A12-4165-AC81-F96714D0F765}"/>
          </ac:spMkLst>
        </pc:spChg>
      </pc:sldChg>
      <pc:sldChg chg="addSp delSp modSp del mod ord modNotesTx">
        <pc:chgData name="Choi, Justin" userId="21d75697-0beb-4129-bb6a-ac1178f2f4f4" providerId="ADAL" clId="{403E33A2-2465-4A3E-8582-8DFE4FC430CD}" dt="2021-10-20T15:17:21.919" v="2847" actId="47"/>
        <pc:sldMkLst>
          <pc:docMk/>
          <pc:sldMk cId="1673383398" sldId="277"/>
        </pc:sldMkLst>
        <pc:spChg chg="add del mod">
          <ac:chgData name="Choi, Justin" userId="21d75697-0beb-4129-bb6a-ac1178f2f4f4" providerId="ADAL" clId="{403E33A2-2465-4A3E-8582-8DFE4FC430CD}" dt="2021-10-20T15:12:03.019" v="2829"/>
          <ac:spMkLst>
            <pc:docMk/>
            <pc:sldMk cId="1673383398" sldId="277"/>
            <ac:spMk id="5" creationId="{5EB4202A-2522-4C87-B102-3B533E6D907E}"/>
          </ac:spMkLst>
        </pc:spChg>
        <pc:spChg chg="add del mod">
          <ac:chgData name="Choi, Justin" userId="21d75697-0beb-4129-bb6a-ac1178f2f4f4" providerId="ADAL" clId="{403E33A2-2465-4A3E-8582-8DFE4FC430CD}" dt="2021-10-20T15:12:03.019" v="2829"/>
          <ac:spMkLst>
            <pc:docMk/>
            <pc:sldMk cId="1673383398" sldId="277"/>
            <ac:spMk id="6" creationId="{9780D6A5-875E-4E70-AABF-0A340D905618}"/>
          </ac:spMkLst>
        </pc:spChg>
        <pc:spChg chg="add del mod">
          <ac:chgData name="Choi, Justin" userId="21d75697-0beb-4129-bb6a-ac1178f2f4f4" providerId="ADAL" clId="{403E33A2-2465-4A3E-8582-8DFE4FC430CD}" dt="2021-10-20T15:12:03.019" v="2829"/>
          <ac:spMkLst>
            <pc:docMk/>
            <pc:sldMk cId="1673383398" sldId="277"/>
            <ac:spMk id="7" creationId="{28785638-43CE-440D-AB0E-FA73BC902CDD}"/>
          </ac:spMkLst>
        </pc:spChg>
        <pc:spChg chg="add del mod">
          <ac:chgData name="Choi, Justin" userId="21d75697-0beb-4129-bb6a-ac1178f2f4f4" providerId="ADAL" clId="{403E33A2-2465-4A3E-8582-8DFE4FC430CD}" dt="2021-10-20T15:12:03.019" v="2829"/>
          <ac:spMkLst>
            <pc:docMk/>
            <pc:sldMk cId="1673383398" sldId="277"/>
            <ac:spMk id="8" creationId="{1E77A22A-FD93-47DC-8124-9518CB84EE86}"/>
          </ac:spMkLst>
        </pc:spChg>
        <pc:spChg chg="add del mod">
          <ac:chgData name="Choi, Justin" userId="21d75697-0beb-4129-bb6a-ac1178f2f4f4" providerId="ADAL" clId="{403E33A2-2465-4A3E-8582-8DFE4FC430CD}" dt="2021-10-20T15:12:03.019" v="2829"/>
          <ac:spMkLst>
            <pc:docMk/>
            <pc:sldMk cId="1673383398" sldId="277"/>
            <ac:spMk id="9" creationId="{F209C346-D3BB-4555-978F-A42B6F42FAF6}"/>
          </ac:spMkLst>
        </pc:spChg>
        <pc:spChg chg="add del mod">
          <ac:chgData name="Choi, Justin" userId="21d75697-0beb-4129-bb6a-ac1178f2f4f4" providerId="ADAL" clId="{403E33A2-2465-4A3E-8582-8DFE4FC430CD}" dt="2021-10-20T15:12:03.019" v="2829"/>
          <ac:spMkLst>
            <pc:docMk/>
            <pc:sldMk cId="1673383398" sldId="277"/>
            <ac:spMk id="10" creationId="{A8E6E75D-5B7A-494B-B72D-8FB4B1920659}"/>
          </ac:spMkLst>
        </pc:spChg>
        <pc:spChg chg="add del mod">
          <ac:chgData name="Choi, Justin" userId="21d75697-0beb-4129-bb6a-ac1178f2f4f4" providerId="ADAL" clId="{403E33A2-2465-4A3E-8582-8DFE4FC430CD}" dt="2021-10-20T15:12:03.019" v="2829"/>
          <ac:spMkLst>
            <pc:docMk/>
            <pc:sldMk cId="1673383398" sldId="277"/>
            <ac:spMk id="11" creationId="{8E59D758-603C-40B8-BC73-0C7AE3DDC9EA}"/>
          </ac:spMkLst>
        </pc:spChg>
        <pc:spChg chg="add del mod">
          <ac:chgData name="Choi, Justin" userId="21d75697-0beb-4129-bb6a-ac1178f2f4f4" providerId="ADAL" clId="{403E33A2-2465-4A3E-8582-8DFE4FC430CD}" dt="2021-10-20T15:12:03.019" v="2829"/>
          <ac:spMkLst>
            <pc:docMk/>
            <pc:sldMk cId="1673383398" sldId="277"/>
            <ac:spMk id="12" creationId="{DB713BC4-E70D-44BF-ABA3-293DDF6F5672}"/>
          </ac:spMkLst>
        </pc:spChg>
        <pc:spChg chg="add del mod">
          <ac:chgData name="Choi, Justin" userId="21d75697-0beb-4129-bb6a-ac1178f2f4f4" providerId="ADAL" clId="{403E33A2-2465-4A3E-8582-8DFE4FC430CD}" dt="2021-10-20T15:12:03.019" v="2829"/>
          <ac:spMkLst>
            <pc:docMk/>
            <pc:sldMk cId="1673383398" sldId="277"/>
            <ac:spMk id="13" creationId="{8D92CD0B-3A24-4554-982A-2CB2F005163F}"/>
          </ac:spMkLst>
        </pc:spChg>
        <pc:spChg chg="add del mod">
          <ac:chgData name="Choi, Justin" userId="21d75697-0beb-4129-bb6a-ac1178f2f4f4" providerId="ADAL" clId="{403E33A2-2465-4A3E-8582-8DFE4FC430CD}" dt="2021-10-20T15:12:03.019" v="2829"/>
          <ac:spMkLst>
            <pc:docMk/>
            <pc:sldMk cId="1673383398" sldId="277"/>
            <ac:spMk id="14" creationId="{5E83BE09-4A92-44A9-BE88-3872E2EFBD62}"/>
          </ac:spMkLst>
        </pc:spChg>
        <pc:spChg chg="add del mod">
          <ac:chgData name="Choi, Justin" userId="21d75697-0beb-4129-bb6a-ac1178f2f4f4" providerId="ADAL" clId="{403E33A2-2465-4A3E-8582-8DFE4FC430CD}" dt="2021-10-20T15:12:03.019" v="2829"/>
          <ac:spMkLst>
            <pc:docMk/>
            <pc:sldMk cId="1673383398" sldId="277"/>
            <ac:spMk id="15" creationId="{2291A33D-EDE4-4ECC-8A72-02395F6C1BBB}"/>
          </ac:spMkLst>
        </pc:spChg>
        <pc:spChg chg="add del mod">
          <ac:chgData name="Choi, Justin" userId="21d75697-0beb-4129-bb6a-ac1178f2f4f4" providerId="ADAL" clId="{403E33A2-2465-4A3E-8582-8DFE4FC430CD}" dt="2021-10-20T15:12:03.019" v="2829"/>
          <ac:spMkLst>
            <pc:docMk/>
            <pc:sldMk cId="1673383398" sldId="277"/>
            <ac:spMk id="16" creationId="{5B43D7A2-3C3D-4C83-A009-4756457AA4EF}"/>
          </ac:spMkLst>
        </pc:spChg>
        <pc:spChg chg="add del mod">
          <ac:chgData name="Choi, Justin" userId="21d75697-0beb-4129-bb6a-ac1178f2f4f4" providerId="ADAL" clId="{403E33A2-2465-4A3E-8582-8DFE4FC430CD}" dt="2021-10-20T15:12:03.019" v="2829"/>
          <ac:spMkLst>
            <pc:docMk/>
            <pc:sldMk cId="1673383398" sldId="277"/>
            <ac:spMk id="17" creationId="{EA0C1C4B-F720-4E27-8977-FD40632CF2FE}"/>
          </ac:spMkLst>
        </pc:spChg>
        <pc:spChg chg="add del mod">
          <ac:chgData name="Choi, Justin" userId="21d75697-0beb-4129-bb6a-ac1178f2f4f4" providerId="ADAL" clId="{403E33A2-2465-4A3E-8582-8DFE4FC430CD}" dt="2021-10-20T15:12:03.019" v="2829"/>
          <ac:spMkLst>
            <pc:docMk/>
            <pc:sldMk cId="1673383398" sldId="277"/>
            <ac:spMk id="18" creationId="{64816DEE-D9B7-4BDE-9EB2-FA12929FF1F3}"/>
          </ac:spMkLst>
        </pc:spChg>
        <pc:spChg chg="add del mod">
          <ac:chgData name="Choi, Justin" userId="21d75697-0beb-4129-bb6a-ac1178f2f4f4" providerId="ADAL" clId="{403E33A2-2465-4A3E-8582-8DFE4FC430CD}" dt="2021-10-20T15:12:03.019" v="2829"/>
          <ac:spMkLst>
            <pc:docMk/>
            <pc:sldMk cId="1673383398" sldId="277"/>
            <ac:spMk id="19" creationId="{5349543D-AD46-4C1C-8632-022D46826BB8}"/>
          </ac:spMkLst>
        </pc:spChg>
        <pc:spChg chg="add del mod">
          <ac:chgData name="Choi, Justin" userId="21d75697-0beb-4129-bb6a-ac1178f2f4f4" providerId="ADAL" clId="{403E33A2-2465-4A3E-8582-8DFE4FC430CD}" dt="2021-10-20T15:12:03.019" v="2829"/>
          <ac:spMkLst>
            <pc:docMk/>
            <pc:sldMk cId="1673383398" sldId="277"/>
            <ac:spMk id="20" creationId="{FB410741-8DEC-40DE-A403-57429F9CBA8F}"/>
          </ac:spMkLst>
        </pc:spChg>
        <pc:spChg chg="add del mod">
          <ac:chgData name="Choi, Justin" userId="21d75697-0beb-4129-bb6a-ac1178f2f4f4" providerId="ADAL" clId="{403E33A2-2465-4A3E-8582-8DFE4FC430CD}" dt="2021-10-20T15:12:03.019" v="2829"/>
          <ac:spMkLst>
            <pc:docMk/>
            <pc:sldMk cId="1673383398" sldId="277"/>
            <ac:spMk id="21" creationId="{FFCD41EE-2CFC-4B31-98CF-8320B9A883B6}"/>
          </ac:spMkLst>
        </pc:spChg>
        <pc:spChg chg="add del mod">
          <ac:chgData name="Choi, Justin" userId="21d75697-0beb-4129-bb6a-ac1178f2f4f4" providerId="ADAL" clId="{403E33A2-2465-4A3E-8582-8DFE4FC430CD}" dt="2021-10-20T15:12:03.019" v="2829"/>
          <ac:spMkLst>
            <pc:docMk/>
            <pc:sldMk cId="1673383398" sldId="277"/>
            <ac:spMk id="22" creationId="{0E585DE7-58E9-46C4-97A8-B3B2BAAA305D}"/>
          </ac:spMkLst>
        </pc:spChg>
        <pc:spChg chg="add del mod">
          <ac:chgData name="Choi, Justin" userId="21d75697-0beb-4129-bb6a-ac1178f2f4f4" providerId="ADAL" clId="{403E33A2-2465-4A3E-8582-8DFE4FC430CD}" dt="2021-10-20T15:12:03.019" v="2829"/>
          <ac:spMkLst>
            <pc:docMk/>
            <pc:sldMk cId="1673383398" sldId="277"/>
            <ac:spMk id="23" creationId="{A39E2272-97B9-455F-860F-7C8A8DC9A989}"/>
          </ac:spMkLst>
        </pc:spChg>
        <pc:spChg chg="add del mod">
          <ac:chgData name="Choi, Justin" userId="21d75697-0beb-4129-bb6a-ac1178f2f4f4" providerId="ADAL" clId="{403E33A2-2465-4A3E-8582-8DFE4FC430CD}" dt="2021-10-20T15:12:03.019" v="2829"/>
          <ac:spMkLst>
            <pc:docMk/>
            <pc:sldMk cId="1673383398" sldId="277"/>
            <ac:spMk id="24" creationId="{4E318045-1EA6-4EB6-B1AC-79A01250C1FF}"/>
          </ac:spMkLst>
        </pc:spChg>
        <pc:spChg chg="add del mod">
          <ac:chgData name="Choi, Justin" userId="21d75697-0beb-4129-bb6a-ac1178f2f4f4" providerId="ADAL" clId="{403E33A2-2465-4A3E-8582-8DFE4FC430CD}" dt="2021-10-20T15:12:03.019" v="2829"/>
          <ac:spMkLst>
            <pc:docMk/>
            <pc:sldMk cId="1673383398" sldId="277"/>
            <ac:spMk id="25" creationId="{CCEC26D7-89E6-412F-8E23-E4953B554F98}"/>
          </ac:spMkLst>
        </pc:spChg>
        <pc:spChg chg="add del mod">
          <ac:chgData name="Choi, Justin" userId="21d75697-0beb-4129-bb6a-ac1178f2f4f4" providerId="ADAL" clId="{403E33A2-2465-4A3E-8582-8DFE4FC430CD}" dt="2021-10-20T15:12:03.019" v="2829"/>
          <ac:spMkLst>
            <pc:docMk/>
            <pc:sldMk cId="1673383398" sldId="277"/>
            <ac:spMk id="26" creationId="{6317FD05-D39E-4F9B-ADDC-26954294329C}"/>
          </ac:spMkLst>
        </pc:spChg>
        <pc:spChg chg="add del mod">
          <ac:chgData name="Choi, Justin" userId="21d75697-0beb-4129-bb6a-ac1178f2f4f4" providerId="ADAL" clId="{403E33A2-2465-4A3E-8582-8DFE4FC430CD}" dt="2021-10-20T15:12:03.019" v="2829"/>
          <ac:spMkLst>
            <pc:docMk/>
            <pc:sldMk cId="1673383398" sldId="277"/>
            <ac:spMk id="27" creationId="{E101BDFB-BF66-4DDB-A30B-7D92FCD1017D}"/>
          </ac:spMkLst>
        </pc:spChg>
        <pc:spChg chg="add del mod">
          <ac:chgData name="Choi, Justin" userId="21d75697-0beb-4129-bb6a-ac1178f2f4f4" providerId="ADAL" clId="{403E33A2-2465-4A3E-8582-8DFE4FC430CD}" dt="2021-10-20T15:12:03.019" v="2829"/>
          <ac:spMkLst>
            <pc:docMk/>
            <pc:sldMk cId="1673383398" sldId="277"/>
            <ac:spMk id="28" creationId="{623A09FC-2FDC-49AC-9314-966E110F14F4}"/>
          </ac:spMkLst>
        </pc:spChg>
        <pc:spChg chg="add del mod">
          <ac:chgData name="Choi, Justin" userId="21d75697-0beb-4129-bb6a-ac1178f2f4f4" providerId="ADAL" clId="{403E33A2-2465-4A3E-8582-8DFE4FC430CD}" dt="2021-10-20T15:12:03.019" v="2829"/>
          <ac:spMkLst>
            <pc:docMk/>
            <pc:sldMk cId="1673383398" sldId="277"/>
            <ac:spMk id="29" creationId="{75D91E49-4E17-4504-82D9-A043F112F7A2}"/>
          </ac:spMkLst>
        </pc:spChg>
        <pc:spChg chg="add del mod">
          <ac:chgData name="Choi, Justin" userId="21d75697-0beb-4129-bb6a-ac1178f2f4f4" providerId="ADAL" clId="{403E33A2-2465-4A3E-8582-8DFE4FC430CD}" dt="2021-10-20T15:12:03.019" v="2829"/>
          <ac:spMkLst>
            <pc:docMk/>
            <pc:sldMk cId="1673383398" sldId="277"/>
            <ac:spMk id="30" creationId="{FBB32913-BC6C-497B-B7F9-1DDD7A50F3C6}"/>
          </ac:spMkLst>
        </pc:spChg>
        <pc:graphicFrameChg chg="add del mod modGraphic">
          <ac:chgData name="Choi, Justin" userId="21d75697-0beb-4129-bb6a-ac1178f2f4f4" providerId="ADAL" clId="{403E33A2-2465-4A3E-8582-8DFE4FC430CD}" dt="2021-10-20T15:12:03.019" v="2829"/>
          <ac:graphicFrameMkLst>
            <pc:docMk/>
            <pc:sldMk cId="1673383398" sldId="277"/>
            <ac:graphicFrameMk id="2" creationId="{931C884B-D33B-4A98-8803-4B1C4938B756}"/>
          </ac:graphicFrameMkLst>
        </pc:graphicFrameChg>
        <pc:picChg chg="del">
          <ac:chgData name="Choi, Justin" userId="21d75697-0beb-4129-bb6a-ac1178f2f4f4" providerId="ADAL" clId="{403E33A2-2465-4A3E-8582-8DFE4FC430CD}" dt="2021-10-20T15:04:18.329" v="2433" actId="478"/>
          <ac:picMkLst>
            <pc:docMk/>
            <pc:sldMk cId="1673383398" sldId="277"/>
            <ac:picMk id="4" creationId="{D3B094F7-22D0-5A47-9C4F-15CF20C1C29F}"/>
          </ac:picMkLst>
        </pc:picChg>
        <pc:picChg chg="add">
          <ac:chgData name="Choi, Justin" userId="21d75697-0beb-4129-bb6a-ac1178f2f4f4" providerId="ADAL" clId="{403E33A2-2465-4A3E-8582-8DFE4FC430CD}" dt="2021-10-20T15:13:07.708" v="2830" actId="22"/>
          <ac:picMkLst>
            <pc:docMk/>
            <pc:sldMk cId="1673383398" sldId="277"/>
            <ac:picMk id="31" creationId="{66553237-3D6C-4552-90C9-E3851C553ED2}"/>
          </ac:picMkLst>
        </pc:picChg>
      </pc:sldChg>
      <pc:sldChg chg="addSp delSp modSp new mod ord modShow modNotesTx">
        <pc:chgData name="Choi, Justin" userId="21d75697-0beb-4129-bb6a-ac1178f2f4f4" providerId="ADAL" clId="{403E33A2-2465-4A3E-8582-8DFE4FC430CD}" dt="2021-10-20T15:28:46.146" v="3001"/>
        <pc:sldMkLst>
          <pc:docMk/>
          <pc:sldMk cId="2393895439" sldId="278"/>
        </pc:sldMkLst>
        <pc:spChg chg="del">
          <ac:chgData name="Choi, Justin" userId="21d75697-0beb-4129-bb6a-ac1178f2f4f4" providerId="ADAL" clId="{403E33A2-2465-4A3E-8582-8DFE4FC430CD}" dt="2021-10-20T15:14:07.160" v="2834" actId="478"/>
          <ac:spMkLst>
            <pc:docMk/>
            <pc:sldMk cId="2393895439" sldId="278"/>
            <ac:spMk id="2" creationId="{42F58557-B433-4A97-9D08-C6C984EFEA52}"/>
          </ac:spMkLst>
        </pc:spChg>
        <pc:spChg chg="del">
          <ac:chgData name="Choi, Justin" userId="21d75697-0beb-4129-bb6a-ac1178f2f4f4" providerId="ADAL" clId="{403E33A2-2465-4A3E-8582-8DFE4FC430CD}" dt="2021-10-20T15:14:07.160" v="2834" actId="478"/>
          <ac:spMkLst>
            <pc:docMk/>
            <pc:sldMk cId="2393895439" sldId="278"/>
            <ac:spMk id="3" creationId="{03BF11E0-B049-4A5A-8172-38979D0E6D8C}"/>
          </ac:spMkLst>
        </pc:spChg>
        <pc:picChg chg="add mod modCrop">
          <ac:chgData name="Choi, Justin" userId="21d75697-0beb-4129-bb6a-ac1178f2f4f4" providerId="ADAL" clId="{403E33A2-2465-4A3E-8582-8DFE4FC430CD}" dt="2021-10-20T15:14:59.657" v="2845" actId="12788"/>
          <ac:picMkLst>
            <pc:docMk/>
            <pc:sldMk cId="2393895439" sldId="278"/>
            <ac:picMk id="5" creationId="{B6043754-144D-4D8A-A5EF-9F915DD00778}"/>
          </ac:picMkLst>
        </pc:picChg>
      </pc:sldChg>
      <pc:sldChg chg="modSp new mod modShow">
        <pc:chgData name="Choi, Justin" userId="21d75697-0beb-4129-bb6a-ac1178f2f4f4" providerId="ADAL" clId="{403E33A2-2465-4A3E-8582-8DFE4FC430CD}" dt="2021-10-20T15:21:59.783" v="2898" actId="729"/>
        <pc:sldMkLst>
          <pc:docMk/>
          <pc:sldMk cId="2628554348" sldId="279"/>
        </pc:sldMkLst>
        <pc:spChg chg="mod">
          <ac:chgData name="Choi, Justin" userId="21d75697-0beb-4129-bb6a-ac1178f2f4f4" providerId="ADAL" clId="{403E33A2-2465-4A3E-8582-8DFE4FC430CD}" dt="2021-10-20T15:21:55.591" v="2897" actId="20577"/>
          <ac:spMkLst>
            <pc:docMk/>
            <pc:sldMk cId="2628554348" sldId="279"/>
            <ac:spMk id="2" creationId="{52DBB976-D4D7-4F4D-88F4-479B6C4256E9}"/>
          </ac:spMkLst>
        </pc:spChg>
        <pc:spChg chg="mod">
          <ac:chgData name="Choi, Justin" userId="21d75697-0beb-4129-bb6a-ac1178f2f4f4" providerId="ADAL" clId="{403E33A2-2465-4A3E-8582-8DFE4FC430CD}" dt="2021-10-20T15:21:48.966" v="2889" actId="20577"/>
          <ac:spMkLst>
            <pc:docMk/>
            <pc:sldMk cId="2628554348" sldId="279"/>
            <ac:spMk id="3" creationId="{CA6ABEAD-868B-4697-BFDE-0F6D0C750CED}"/>
          </ac:spMkLst>
        </pc:spChg>
      </pc:sldChg>
      <pc:sldChg chg="modSp new del mod">
        <pc:chgData name="Choi, Justin" userId="21d75697-0beb-4129-bb6a-ac1178f2f4f4" providerId="ADAL" clId="{403E33A2-2465-4A3E-8582-8DFE4FC430CD}" dt="2021-10-20T15:22:43.480" v="2912" actId="680"/>
        <pc:sldMkLst>
          <pc:docMk/>
          <pc:sldMk cId="335825601" sldId="280"/>
        </pc:sldMkLst>
        <pc:spChg chg="mod">
          <ac:chgData name="Choi, Justin" userId="21d75697-0beb-4129-bb6a-ac1178f2f4f4" providerId="ADAL" clId="{403E33A2-2465-4A3E-8582-8DFE4FC430CD}" dt="2021-10-20T15:22:42.828" v="2911"/>
          <ac:spMkLst>
            <pc:docMk/>
            <pc:sldMk cId="335825601" sldId="280"/>
            <ac:spMk id="3" creationId="{EE7F3016-61C3-4825-8886-4EE5CBC761C3}"/>
          </ac:spMkLst>
        </pc:spChg>
      </pc:sldChg>
    </pc:docChg>
  </pc:docChgLst>
  <pc:docChgLst>
    <pc:chgData name="Choi, Justin" userId="21d75697-0beb-4129-bb6a-ac1178f2f4f4" providerId="ADAL" clId="{889F6F43-A557-EA4F-A5F4-71886B5A152D}"/>
    <pc:docChg chg="custSel addSld modSld sldOrd">
      <pc:chgData name="Choi, Justin" userId="21d75697-0beb-4129-bb6a-ac1178f2f4f4" providerId="ADAL" clId="{889F6F43-A557-EA4F-A5F4-71886B5A152D}" dt="2021-09-17T22:13:10.467" v="119" actId="20577"/>
      <pc:docMkLst>
        <pc:docMk/>
      </pc:docMkLst>
      <pc:sldChg chg="modSp mod modNotesTx">
        <pc:chgData name="Choi, Justin" userId="21d75697-0beb-4129-bb6a-ac1178f2f4f4" providerId="ADAL" clId="{889F6F43-A557-EA4F-A5F4-71886B5A152D}" dt="2021-09-17T22:13:10.467" v="119" actId="20577"/>
        <pc:sldMkLst>
          <pc:docMk/>
          <pc:sldMk cId="1697893957" sldId="271"/>
        </pc:sldMkLst>
        <pc:spChg chg="mod">
          <ac:chgData name="Choi, Justin" userId="21d75697-0beb-4129-bb6a-ac1178f2f4f4" providerId="ADAL" clId="{889F6F43-A557-EA4F-A5F4-71886B5A152D}" dt="2021-09-17T22:09:50.542" v="16" actId="20577"/>
          <ac:spMkLst>
            <pc:docMk/>
            <pc:sldMk cId="1697893957" sldId="271"/>
            <ac:spMk id="19" creationId="{109C11E4-F88F-47D8-9F6E-5F9B4D86A74E}"/>
          </ac:spMkLst>
        </pc:spChg>
        <pc:spChg chg="mod">
          <ac:chgData name="Choi, Justin" userId="21d75697-0beb-4129-bb6a-ac1178f2f4f4" providerId="ADAL" clId="{889F6F43-A557-EA4F-A5F4-71886B5A152D}" dt="2021-09-17T22:11:08.880" v="48" actId="20577"/>
          <ac:spMkLst>
            <pc:docMk/>
            <pc:sldMk cId="1697893957" sldId="271"/>
            <ac:spMk id="20" creationId="{9B98583A-8360-4758-AC6D-23F813CD5C45}"/>
          </ac:spMkLst>
        </pc:spChg>
        <pc:spChg chg="mod">
          <ac:chgData name="Choi, Justin" userId="21d75697-0beb-4129-bb6a-ac1178f2f4f4" providerId="ADAL" clId="{889F6F43-A557-EA4F-A5F4-71886B5A152D}" dt="2021-09-17T22:10:53.991" v="43" actId="20577"/>
          <ac:spMkLst>
            <pc:docMk/>
            <pc:sldMk cId="1697893957" sldId="271"/>
            <ac:spMk id="21" creationId="{E588DE9F-4B4B-485A-AB30-ED847BC3298B}"/>
          </ac:spMkLst>
        </pc:spChg>
      </pc:sldChg>
      <pc:sldChg chg="addSp delSp modSp new mod ord modShow">
        <pc:chgData name="Choi, Justin" userId="21d75697-0beb-4129-bb6a-ac1178f2f4f4" providerId="ADAL" clId="{889F6F43-A557-EA4F-A5F4-71886B5A152D}" dt="2021-09-17T22:09:17.694" v="6" actId="729"/>
        <pc:sldMkLst>
          <pc:docMk/>
          <pc:sldMk cId="1673383398" sldId="277"/>
        </pc:sldMkLst>
        <pc:spChg chg="del">
          <ac:chgData name="Choi, Justin" userId="21d75697-0beb-4129-bb6a-ac1178f2f4f4" providerId="ADAL" clId="{889F6F43-A557-EA4F-A5F4-71886B5A152D}" dt="2021-09-17T22:07:44.317" v="1" actId="478"/>
          <ac:spMkLst>
            <pc:docMk/>
            <pc:sldMk cId="1673383398" sldId="277"/>
            <ac:spMk id="2" creationId="{5A3E145F-75BE-F949-9547-EA9D9CC86E3D}"/>
          </ac:spMkLst>
        </pc:spChg>
        <pc:spChg chg="del">
          <ac:chgData name="Choi, Justin" userId="21d75697-0beb-4129-bb6a-ac1178f2f4f4" providerId="ADAL" clId="{889F6F43-A557-EA4F-A5F4-71886B5A152D}" dt="2021-09-17T22:07:44.317" v="1" actId="478"/>
          <ac:spMkLst>
            <pc:docMk/>
            <pc:sldMk cId="1673383398" sldId="277"/>
            <ac:spMk id="3" creationId="{847D78A3-0106-3F45-9568-E44AEE7C86E4}"/>
          </ac:spMkLst>
        </pc:spChg>
        <pc:picChg chg="add mod">
          <ac:chgData name="Choi, Justin" userId="21d75697-0beb-4129-bb6a-ac1178f2f4f4" providerId="ADAL" clId="{889F6F43-A557-EA4F-A5F4-71886B5A152D}" dt="2021-09-17T22:07:51.315" v="4" actId="14100"/>
          <ac:picMkLst>
            <pc:docMk/>
            <pc:sldMk cId="1673383398" sldId="277"/>
            <ac:picMk id="4" creationId="{D3B094F7-22D0-5A47-9C4F-15CF20C1C29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FF2D2-416D-4DEB-AE3D-7F2E3D944ADB}" type="datetimeFigureOut">
              <a:rPr lang="en-US" smtClean="0"/>
              <a:t>10/25/2021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1743D-965F-4E2B-A51F-B72A789B71D9}" type="slidenum">
              <a:rPr lang="en-US" smtClean="0"/>
              <a:t>‹#›</a:t>
            </a:fld>
            <a:endParaRPr lang="en-US"/>
          </a:p>
        </p:txBody>
      </p:sp>
    </p:spTree>
    <p:extLst>
      <p:ext uri="{BB962C8B-B14F-4D97-AF65-F5344CB8AC3E}">
        <p14:creationId xmlns:p14="http://schemas.microsoft.com/office/powerpoint/2010/main" val="3570658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Situation</a:t>
            </a:r>
            <a:r>
              <a:rPr lang="en-US" baseline="0" dirty="0"/>
              <a:t> is the statement of the problem. It allows the audience to focus their attention to the pertinent points in the case related to the error/complication(s).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doesn’t have to be limited to errors or complications that result in an adverse outcome. Near misses such errors in judgement or management in the perioperative period that COULD have resulted in an adverse outcome should also be discussed.</a:t>
            </a:r>
          </a:p>
          <a:p>
            <a:endParaRPr lang="en-US" dirty="0"/>
          </a:p>
          <a:p>
            <a:r>
              <a:rPr lang="en-US" dirty="0"/>
              <a:t>List of reportable complications: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Cardiac arrest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Myocardial infarction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Pneumonia</a:t>
            </a:r>
            <a:r>
              <a:rPr lang="en-US" sz="1800" b="0" i="0" u="none" strike="noStrike" baseline="0" dirty="0">
                <a:solidFill>
                  <a:srgbClr val="000000"/>
                </a:solidFill>
                <a:latin typeface="Arial" panose="020B0604020202020204" pitchFamily="34" charset="0"/>
              </a:rPr>
              <a:t>	</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Progressive renal insufficiency/acute renal failure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Pulmonary embolism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DVT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Return to operating room (unplanned)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Deep incisional SSI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Organ space SSI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Unplanned intubation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UTI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Wound disruption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30d readmission</a:t>
            </a:r>
          </a:p>
          <a:p>
            <a:pPr marL="171450" indent="-171450">
              <a:buFont typeface="Arial" panose="020B0604020202020204" pitchFamily="34" charset="0"/>
              <a:buChar char="•"/>
            </a:pPr>
            <a:r>
              <a:rPr lang="en-US" dirty="0"/>
              <a:t>Death</a:t>
            </a:r>
          </a:p>
        </p:txBody>
      </p:sp>
      <p:sp>
        <p:nvSpPr>
          <p:cNvPr id="4" name="Slide Number Placeholder 3"/>
          <p:cNvSpPr>
            <a:spLocks noGrp="1"/>
          </p:cNvSpPr>
          <p:nvPr>
            <p:ph type="sldNum" sz="quarter" idx="5"/>
          </p:nvPr>
        </p:nvSpPr>
        <p:spPr/>
        <p:txBody>
          <a:bodyPr/>
          <a:lstStyle/>
          <a:p>
            <a:fld id="{CB31743D-965F-4E2B-A51F-B72A789B71D9}" type="slidenum">
              <a:rPr lang="en-US" smtClean="0"/>
              <a:t>2</a:t>
            </a:fld>
            <a:endParaRPr lang="en-US"/>
          </a:p>
        </p:txBody>
      </p:sp>
    </p:spTree>
    <p:extLst>
      <p:ext uri="{BB962C8B-B14F-4D97-AF65-F5344CB8AC3E}">
        <p14:creationId xmlns:p14="http://schemas.microsoft.com/office/powerpoint/2010/main" val="1244008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Situation</a:t>
            </a:r>
            <a:r>
              <a:rPr lang="en-US" baseline="0" dirty="0"/>
              <a:t> is the statement of the problem. It allows the audience to focus their attention to the pertinent points in the case related to the complications.</a:t>
            </a:r>
          </a:p>
          <a:p>
            <a:endParaRPr lang="en-US" dirty="0"/>
          </a:p>
          <a:p>
            <a:r>
              <a:rPr lang="en-US" dirty="0"/>
              <a:t>List of reportable complications/NSQIP definitions: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Cardiac arrest - </a:t>
            </a:r>
            <a:r>
              <a:rPr lang="en-US" sz="1800" b="0" i="0" u="none" strike="noStrike" baseline="0" dirty="0">
                <a:solidFill>
                  <a:srgbClr val="000000"/>
                </a:solidFill>
                <a:latin typeface="Arial" panose="020B0604020202020204" pitchFamily="34" charset="0"/>
              </a:rPr>
              <a:t>The absence of cardiac rhythm or presence of chaotic cardiac rhythm, intraoperatively or within 30 days following surgery, which results in a cardiac arrest requiring the initiation of CPR, which includes chest compressions.</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Myocardial infarction - </a:t>
            </a:r>
            <a:r>
              <a:rPr lang="en-US" sz="1800" b="0" i="0" u="none" strike="noStrike" baseline="0" dirty="0">
                <a:solidFill>
                  <a:srgbClr val="000000"/>
                </a:solidFill>
                <a:latin typeface="Arial" panose="020B0604020202020204" pitchFamily="34" charset="0"/>
              </a:rPr>
              <a:t>Documentation of ECG changes indicative of acute MI (one or more of the following): - ST elevation &gt; 1 mm in two or more contiguous leads - New left bundle branch - New q-wave in two of more contiguous leads * New elevation in troponin greater than 3 times upper level of the reference range in the setting of suspected myocardial ischemia.</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Pneumonia - </a:t>
            </a:r>
            <a:r>
              <a:rPr lang="en-US" sz="1800" b="0" i="0" u="none" strike="noStrike" baseline="0" dirty="0">
                <a:solidFill>
                  <a:srgbClr val="000000"/>
                </a:solidFill>
                <a:latin typeface="Arial" panose="020B0604020202020204" pitchFamily="34" charset="0"/>
              </a:rPr>
              <a:t>must meet criteria from both Radiology and Signs/Symptoms/Laboratory sections listed as follows: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Radiology: One definitive chest radiological exam (x-ray or CT) with at least one of the following:</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New or progressive and persistent infiltrate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Consolidation or opacity</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Cavitation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In patients with underlying pulmonary or cardiac disease (e.g. respiratory distress syndrome, bronchopulmonary dysplasia, pulmonary edema, or chronic obstructive pulmonary disease), two or more serial chest radiological exams (</a:t>
            </a:r>
            <a:r>
              <a:rPr lang="en-US" sz="1800" b="0" i="0" u="none" strike="noStrike" baseline="0" dirty="0" err="1">
                <a:solidFill>
                  <a:srgbClr val="000000"/>
                </a:solidFill>
                <a:latin typeface="Arial" panose="020B0604020202020204" pitchFamily="34" charset="0"/>
              </a:rPr>
              <a:t>xray</a:t>
            </a:r>
            <a:r>
              <a:rPr lang="en-US" sz="1800" b="0" i="0" u="none" strike="noStrike" baseline="0" dirty="0">
                <a:solidFill>
                  <a:srgbClr val="000000"/>
                </a:solidFill>
                <a:latin typeface="Arial" panose="020B0604020202020204" pitchFamily="34" charset="0"/>
              </a:rPr>
              <a:t> or CT) are required.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Symptoms/Laboratory: FOR ANY PATIENT, at least one of the following</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Fever (&gt;38 C or &gt;100.4 F) with no other recognized cause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Leukopenia (&lt;4000) or leukocytosis( ≥12,000 WBC/mm3) </a:t>
            </a:r>
            <a:br>
              <a:rPr lang="en-US" sz="1800" b="0" i="0" u="none" strike="noStrike" baseline="0" dirty="0">
                <a:solidFill>
                  <a:srgbClr val="000000"/>
                </a:solidFill>
                <a:latin typeface="Arial" panose="020B0604020202020204" pitchFamily="34" charset="0"/>
              </a:rPr>
            </a:br>
            <a:br>
              <a:rPr lang="en-US" sz="1800" b="0" i="0" u="none" strike="noStrike" baseline="0" dirty="0">
                <a:solidFill>
                  <a:srgbClr val="000000"/>
                </a:solidFill>
                <a:latin typeface="Arial" panose="020B0604020202020204" pitchFamily="34" charset="0"/>
              </a:rPr>
            </a:br>
            <a:r>
              <a:rPr lang="en-US" sz="1800" b="0" i="0" u="none" strike="noStrike" baseline="0" dirty="0">
                <a:solidFill>
                  <a:srgbClr val="000000"/>
                </a:solidFill>
                <a:latin typeface="Arial" panose="020B0604020202020204" pitchFamily="34" charset="0"/>
              </a:rPr>
              <a:t>AND at least one of the following</a:t>
            </a:r>
            <a:br>
              <a:rPr lang="en-US" sz="1800" b="0" i="0" u="none" strike="noStrike" baseline="0" dirty="0">
                <a:solidFill>
                  <a:srgbClr val="000000"/>
                </a:solidFill>
                <a:latin typeface="Arial" panose="020B0604020202020204" pitchFamily="34" charset="0"/>
              </a:rPr>
            </a:br>
            <a:endParaRPr lang="en-US" sz="1800" b="0" i="0" u="none" strike="noStrike" baseline="0" dirty="0">
              <a:solidFill>
                <a:srgbClr val="000000"/>
              </a:solidFill>
              <a:latin typeface="Arial" panose="020B0604020202020204" pitchFamily="34" charset="0"/>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5% Bronchoalveolar lavage (BAL) - obtained cells contain intracellular bacteria on direct microscopic exam (e.g., Gram stain)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Positive growth in blood culture not related to another source of infection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Positive growth in culture of pleural fluid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Positive quantitative culture from minimally contaminated lower respiratory tract (LRT) specimen (e.g. BAL or protected specimen brushing)</a:t>
            </a:r>
            <a:br>
              <a:rPr lang="en-US" sz="1800" b="0" i="0" u="none" strike="noStrike" baseline="0" dirty="0">
                <a:solidFill>
                  <a:srgbClr val="000000"/>
                </a:solidFill>
                <a:latin typeface="Arial" panose="020B0604020202020204" pitchFamily="34" charset="0"/>
              </a:rPr>
            </a:br>
            <a:br>
              <a:rPr lang="en-US" sz="1800" b="0" i="0" u="none" strike="noStrike" baseline="0" dirty="0">
                <a:solidFill>
                  <a:srgbClr val="000000"/>
                </a:solidFill>
                <a:latin typeface="Arial" panose="020B0604020202020204" pitchFamily="34" charset="0"/>
              </a:rPr>
            </a:br>
            <a:r>
              <a:rPr lang="en-US" sz="1800" b="0" i="0" u="none" strike="noStrike" baseline="0" dirty="0">
                <a:solidFill>
                  <a:srgbClr val="000000"/>
                </a:solidFill>
                <a:latin typeface="Arial" panose="020B0604020202020204" pitchFamily="34" charset="0"/>
              </a:rPr>
              <a:t>OR at least two of the following</a:t>
            </a:r>
            <a:br>
              <a:rPr lang="en-US" sz="1800" b="0" i="0" u="none" strike="noStrike" baseline="0" dirty="0">
                <a:solidFill>
                  <a:srgbClr val="000000"/>
                </a:solidFill>
                <a:latin typeface="Arial" panose="020B0604020202020204" pitchFamily="34" charset="0"/>
              </a:rPr>
            </a:br>
            <a:endParaRPr lang="en-US" sz="1800" b="0" i="0" u="none" strike="noStrike" baseline="0" dirty="0">
              <a:solidFill>
                <a:srgbClr val="000000"/>
              </a:solidFill>
              <a:latin typeface="Arial" panose="020B0604020202020204" pitchFamily="34" charset="0"/>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New onset of purulent sputum, or change in character of sputum, or increased respiratory secretions, or increased suctioning requirements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New onset or worsening cough, or dyspnea, or tachypnea</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Rales or rhonchi</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Worsening gas exchange (e.g. O2 desaturations (e.g., PaO2/FiO2 ≤ 240), increased oxygen requirements, or increased ventilator demand) 	</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Progressive renal insufficiency/acute renal failure - </a:t>
            </a:r>
            <a:r>
              <a:rPr lang="en-US" sz="1800" b="0" i="0" u="none" strike="noStrike" baseline="0" dirty="0">
                <a:solidFill>
                  <a:srgbClr val="000000"/>
                </a:solidFill>
                <a:latin typeface="Arial" panose="020B0604020202020204" pitchFamily="34" charset="0"/>
              </a:rPr>
              <a:t>The reduced capacity of the kidney to perform its function as evidenced by a rise in creatinine of &gt;2 mg/dl from preoperative value OR need for new acute dialysis</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Pulmonary embolism - </a:t>
            </a:r>
            <a:r>
              <a:rPr lang="en-US" sz="1800" b="0" i="0" u="none" strike="noStrike" baseline="0" dirty="0">
                <a:solidFill>
                  <a:srgbClr val="000000"/>
                </a:solidFill>
                <a:latin typeface="Arial" panose="020B0604020202020204" pitchFamily="34" charset="0"/>
              </a:rPr>
              <a:t>A pulmonary embolism must be noted within 30 days after the principal operative procedure AND the following criteria: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New diagnosis of a new blood clot in a pulmonary artery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The patient has a V-Q scan interpreted as high probability of pulmonary embolism or a positive CT exam, TEE, pulmonary arteriogram, CT angiogram, or any other definitive imaging modality (including direct pathology examination such as autopsy</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DVT - </a:t>
            </a:r>
            <a:r>
              <a:rPr lang="en-US" sz="1800" b="0" i="0" u="none" strike="noStrike" baseline="0" dirty="0">
                <a:solidFill>
                  <a:srgbClr val="000000"/>
                </a:solidFill>
                <a:latin typeface="Arial" panose="020B0604020202020204" pitchFamily="34" charset="0"/>
              </a:rPr>
              <a:t>New diagnosis of a new venous thrombosis (superficial or deep), confirmed by a duplex, venogram, CT scan, or any other definitive imaging modality (including direct pathology examination such as autopsy) AND the patient must be treated with anticoagulation therapy and/or placement of a vena cava filter or clipping of the vena cava, or the record indicates that treatment was warranted but there was no additional appropriate treatment option available.</a:t>
            </a:r>
            <a:endParaRPr lang="en-US" dirty="0"/>
          </a:p>
          <a:p>
            <a:pPr marL="171450" indent="-171450">
              <a:buFont typeface="Arial" panose="020B0604020202020204" pitchFamily="34" charset="0"/>
              <a:buChar char="•"/>
            </a:pPr>
            <a:r>
              <a:rPr lang="en-US" dirty="0"/>
              <a:t>Return to operating room (unplanned)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Deep incisional SSI - </a:t>
            </a:r>
            <a:r>
              <a:rPr lang="en-US" sz="1800" b="0" i="0" u="none" strike="noStrike" baseline="0" dirty="0">
                <a:solidFill>
                  <a:srgbClr val="000000"/>
                </a:solidFill>
                <a:latin typeface="Arial" panose="020B0604020202020204" pitchFamily="34" charset="0"/>
              </a:rPr>
              <a:t>an infection that occurs within 30 days after the operation and the infection appears to be related to the operation and infection involved deep soft tissues (e.g., fascial and muscle layers) of the incision and at least one of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Purulent drainage from the deep incision but not from the organ/space component of the surgical site.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A deep incision spontaneously dehisces or is deliberately opened by a surgeon when the patient has at least one of the following signs or symptoms: fever (&gt; 38 C), localized pain, or tenderness, unless site is culture-negative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An abscess or other evidence of infection involving the deep incision is found on direct examination, during reoperation, or by histopathologic or radiologic examination.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Diagnosis of a deep incision SSI by a surgeon or attending physician.</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Organ space SSI - </a:t>
            </a:r>
            <a:r>
              <a:rPr lang="en-US" sz="1800" b="0" i="0" u="none" strike="noStrike" baseline="0" dirty="0">
                <a:solidFill>
                  <a:srgbClr val="000000"/>
                </a:solidFill>
                <a:latin typeface="Arial" panose="020B0604020202020204" pitchFamily="34" charset="0"/>
              </a:rPr>
              <a:t>an infection that occurs within 30 days after the operation and the infection appears to be related to the operation and the infection involves any part of the anatomy (e.g., organs or spaces), other than the incision, which was opened or manipulated during an operation and at least one of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Purulent drainage from a drain that is placed through a stab wound into the organ/space.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Organisms isolated from an aseptically obtained culture of fluid or tissue in the organ/space.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An abscess or other evidence of infection involving the organ/space that is found on direct examination, during reoperation, or by histopathologic or radiologic examination.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Diagnosis of an organ/space SSI by a surgeon or attending physician.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The following are considered organ/space SSI</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Anastomotic leaks involving the GI tract or which involve enteric contents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Anastomotic leaks involving the GU tract which involve evidence of an active infection (e.g. elevated WBC/fever attributed to the leak, diagnosis by physician, collection or leak is culture positive)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Injury to intestine (e.g. enterotomy, iatrogenic injury) which results in a postoperative leak of enteric contents into the abdomen</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Unplanned intubation - </a:t>
            </a:r>
            <a:r>
              <a:rPr lang="en-US" sz="1800" b="0" i="0" u="none" strike="noStrike" baseline="0" dirty="0">
                <a:solidFill>
                  <a:srgbClr val="000000"/>
                </a:solidFill>
                <a:latin typeface="Arial" panose="020B0604020202020204" pitchFamily="34" charset="0"/>
              </a:rPr>
              <a:t>Patient required placement of an endotracheal tube or other similar breathing tube and ventilator support intraoperatively or within 30 days following surgery which was not intended or planned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UTI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One of the following six criteria: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Fever (&gt;38C or 100.4F)</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Urgency</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Frequency</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Dysuria</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Suprapubic tenderness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Costovertebral angle pain or tenderness </a:t>
            </a:r>
            <a:br>
              <a:rPr lang="en-US" sz="1800" b="0" i="0" u="none" strike="noStrike" baseline="0" dirty="0">
                <a:solidFill>
                  <a:srgbClr val="000000"/>
                </a:solidFill>
                <a:latin typeface="Arial" panose="020B0604020202020204" pitchFamily="34" charset="0"/>
              </a:rPr>
            </a:br>
            <a:br>
              <a:rPr lang="en-US" sz="1800" b="0" i="0" u="none" strike="noStrike" baseline="0" dirty="0">
                <a:solidFill>
                  <a:srgbClr val="000000"/>
                </a:solidFill>
                <a:latin typeface="Arial" panose="020B0604020202020204" pitchFamily="34" charset="0"/>
              </a:rPr>
            </a:br>
            <a:r>
              <a:rPr lang="en-US" sz="1800" b="0" i="0" u="none" strike="noStrike" baseline="0" dirty="0">
                <a:solidFill>
                  <a:srgbClr val="000000"/>
                </a:solidFill>
                <a:latin typeface="Arial" panose="020B0604020202020204" pitchFamily="34" charset="0"/>
              </a:rPr>
              <a:t>AND</a:t>
            </a:r>
            <a:br>
              <a:rPr lang="en-US" sz="1800" b="0" i="0" u="none" strike="noStrike" baseline="0" dirty="0">
                <a:solidFill>
                  <a:srgbClr val="000000"/>
                </a:solidFill>
                <a:latin typeface="Arial" panose="020B0604020202020204" pitchFamily="34" charset="0"/>
              </a:rPr>
            </a:br>
            <a:endParaRPr lang="en-US" sz="1800" b="0" i="0" u="none" strike="noStrike" baseline="0" dirty="0">
              <a:solidFill>
                <a:srgbClr val="000000"/>
              </a:solidFill>
              <a:latin typeface="Arial" panose="020B0604020202020204" pitchFamily="34" charset="0"/>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A urine culture of &gt; 100,000 colonies/ml urine with no more than two species of organisms.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Signs and symptoms should be reported within 72 hours prior to a urine culture being sent or 24 hours after the culture was sent. </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br>
              <a:rPr lang="en-US" sz="1800" b="0" i="0" u="none" strike="noStrike" baseline="0" dirty="0">
                <a:solidFill>
                  <a:srgbClr val="000000"/>
                </a:solidFill>
                <a:latin typeface="Arial" panose="020B0604020202020204" pitchFamily="34" charset="0"/>
              </a:rPr>
            </a:br>
            <a:r>
              <a:rPr lang="en-US" sz="1800" b="0" i="0" u="none" strike="noStrike" baseline="0" dirty="0">
                <a:solidFill>
                  <a:srgbClr val="000000"/>
                </a:solidFill>
                <a:latin typeface="Arial" panose="020B0604020202020204" pitchFamily="34" charset="0"/>
              </a:rPr>
              <a:t>OR</a:t>
            </a:r>
            <a:br>
              <a:rPr lang="en-US" sz="1800" b="0" i="0" u="none" strike="noStrike" baseline="0" dirty="0">
                <a:solidFill>
                  <a:srgbClr val="000000"/>
                </a:solidFill>
                <a:latin typeface="Arial" panose="020B0604020202020204" pitchFamily="34" charset="0"/>
              </a:rPr>
            </a:br>
            <a:endParaRPr lang="en-US" sz="1800" b="0" i="0" u="none" strike="noStrike" baseline="0" dirty="0">
              <a:solidFill>
                <a:srgbClr val="000000"/>
              </a:solidFill>
              <a:latin typeface="Arial" panose="020B0604020202020204"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Two of the following six criteria</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Fever (&gt;38C or 100.4F)</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Urgency</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Frequency</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Dysuria</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Suprapubic tenderness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Costovertebral angle pain or tenderness </a:t>
            </a:r>
            <a:br>
              <a:rPr lang="en-US" sz="1800" b="0" i="0" u="none" strike="noStrike" baseline="0" dirty="0">
                <a:solidFill>
                  <a:srgbClr val="000000"/>
                </a:solidFill>
                <a:latin typeface="Arial" panose="020B0604020202020204" pitchFamily="34" charset="0"/>
              </a:rPr>
            </a:br>
            <a:br>
              <a:rPr lang="en-US" sz="1800" b="0" i="0" u="none" strike="noStrike" baseline="0" dirty="0">
                <a:solidFill>
                  <a:srgbClr val="000000"/>
                </a:solidFill>
                <a:latin typeface="Arial" panose="020B0604020202020204" pitchFamily="34" charset="0"/>
              </a:rPr>
            </a:br>
            <a:r>
              <a:rPr lang="en-US" sz="1800" b="0" i="0" u="none" strike="noStrike" baseline="0" dirty="0">
                <a:solidFill>
                  <a:srgbClr val="000000"/>
                </a:solidFill>
                <a:latin typeface="Arial" panose="020B0604020202020204" pitchFamily="34" charset="0"/>
              </a:rPr>
              <a:t>AND at least one of the following:</a:t>
            </a:r>
            <a:br>
              <a:rPr lang="en-US" sz="1800" b="0" i="0" u="none" strike="noStrike" baseline="0" dirty="0">
                <a:solidFill>
                  <a:srgbClr val="000000"/>
                </a:solidFill>
                <a:latin typeface="Arial" panose="020B0604020202020204" pitchFamily="34" charset="0"/>
              </a:rPr>
            </a:br>
            <a:endParaRPr lang="en-US" sz="1800" b="0" i="0" u="none" strike="noStrike" baseline="0" dirty="0">
              <a:solidFill>
                <a:srgbClr val="000000"/>
              </a:solidFill>
              <a:latin typeface="Arial" panose="020B0604020202020204" pitchFamily="34" charset="0"/>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Dipstick test positive for leukocyte esterase and/or nitrate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Pyuria (&gt;10 WBCs/mm3 or &gt; 3 WBC/</a:t>
            </a:r>
            <a:r>
              <a:rPr lang="en-US" sz="1800" b="0" i="0" u="none" strike="noStrike" baseline="0" dirty="0" err="1">
                <a:solidFill>
                  <a:srgbClr val="000000"/>
                </a:solidFill>
                <a:latin typeface="Arial" panose="020B0604020202020204" pitchFamily="34" charset="0"/>
              </a:rPr>
              <a:t>hpf</a:t>
            </a:r>
            <a:r>
              <a:rPr lang="en-US" sz="1800" b="0" i="0" u="none" strike="noStrike" baseline="0" dirty="0">
                <a:solidFill>
                  <a:srgbClr val="000000"/>
                </a:solidFill>
                <a:latin typeface="Arial" panose="020B0604020202020204" pitchFamily="34" charset="0"/>
              </a:rPr>
              <a:t> of unspun urine)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Organisms seen on Gram stain of unspun urine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Two urine cultures with repeated isolation of the same with &gt;100,000 colonies/ml urine in non-voided specimen</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Wound disruption - </a:t>
            </a:r>
            <a:r>
              <a:rPr lang="en-US" sz="1800" b="0" i="0" u="none" strike="noStrike" baseline="0" dirty="0">
                <a:solidFill>
                  <a:srgbClr val="000000"/>
                </a:solidFill>
                <a:latin typeface="Arial" panose="020B0604020202020204" pitchFamily="34" charset="0"/>
              </a:rPr>
              <a:t>spontaneous reopening of a previously surgically closed wound that occurs within 30 days after the principal operative procedure AND one of the following criteria: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Abdominal site: refers primarily to loss of the integrity of fascial closure (or whatever closure was performed in the absence of fascial closure)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rgbClr val="000000"/>
                </a:solidFill>
                <a:latin typeface="Arial" panose="020B0604020202020204" pitchFamily="34" charset="0"/>
              </a:rPr>
              <a:t>Other Surgical Sites: there must be a total breakdown of the surgical closure compromising the integrity of the procedure</a:t>
            </a:r>
            <a:endParaRPr lang="en-US" dirty="0"/>
          </a:p>
          <a:p>
            <a:pPr marL="171450" indent="-171450">
              <a:buFont typeface="Arial" panose="020B0604020202020204" pitchFamily="34" charset="0"/>
              <a:buChar char="•"/>
            </a:pPr>
            <a:r>
              <a:rPr lang="en-US" dirty="0"/>
              <a:t>30d readmission</a:t>
            </a:r>
          </a:p>
          <a:p>
            <a:pPr marL="171450" indent="-171450">
              <a:buFont typeface="Arial" panose="020B0604020202020204" pitchFamily="34" charset="0"/>
              <a:buChar char="•"/>
            </a:pPr>
            <a:r>
              <a:rPr lang="en-US" dirty="0"/>
              <a:t>Death</a:t>
            </a:r>
          </a:p>
        </p:txBody>
      </p:sp>
      <p:sp>
        <p:nvSpPr>
          <p:cNvPr id="4" name="Slide Number Placeholder 3"/>
          <p:cNvSpPr>
            <a:spLocks noGrp="1"/>
          </p:cNvSpPr>
          <p:nvPr>
            <p:ph type="sldNum" sz="quarter" idx="5"/>
          </p:nvPr>
        </p:nvSpPr>
        <p:spPr/>
        <p:txBody>
          <a:bodyPr/>
          <a:lstStyle/>
          <a:p>
            <a:fld id="{CB31743D-965F-4E2B-A51F-B72A789B71D9}" type="slidenum">
              <a:rPr lang="en-US" smtClean="0"/>
              <a:t>12</a:t>
            </a:fld>
            <a:endParaRPr lang="en-US"/>
          </a:p>
        </p:txBody>
      </p:sp>
    </p:spTree>
    <p:extLst>
      <p:ext uri="{BB962C8B-B14F-4D97-AF65-F5344CB8AC3E}">
        <p14:creationId xmlns:p14="http://schemas.microsoft.com/office/powerpoint/2010/main" val="2033540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slide limit</a:t>
            </a:r>
          </a:p>
          <a:p>
            <a:endParaRPr lang="en-US" dirty="0"/>
          </a:p>
          <a:p>
            <a:r>
              <a:rPr lang="en-US" dirty="0"/>
              <a:t>Make this short and sweet</a:t>
            </a:r>
          </a:p>
          <a:p>
            <a:endParaRPr lang="en-US" dirty="0"/>
          </a:p>
          <a:p>
            <a:r>
              <a:rPr lang="en-US" dirty="0"/>
              <a:t>Clinical information pertinent to adverse outcome</a:t>
            </a:r>
          </a:p>
          <a:p>
            <a:endParaRPr lang="en-US" dirty="0"/>
          </a:p>
          <a:p>
            <a:r>
              <a:rPr lang="en-US" dirty="0"/>
              <a:t>Patient history: pertinent HPI/PMH/PSH/meds</a:t>
            </a:r>
          </a:p>
          <a:p>
            <a:r>
              <a:rPr lang="en-US" dirty="0"/>
              <a:t>SVS Risk Calculators: https://qxmd.com/vascular-study-group-new-england-decision-support-tools </a:t>
            </a:r>
          </a:p>
          <a:p>
            <a:r>
              <a:rPr lang="en-US" dirty="0"/>
              <a:t>Indication for intervention: thought process behind decision to operate</a:t>
            </a:r>
          </a:p>
          <a:p>
            <a:r>
              <a:rPr lang="en-US" dirty="0"/>
              <a:t>Labs/imaging studies: studies relevant to outcome</a:t>
            </a:r>
          </a:p>
          <a:p>
            <a:r>
              <a:rPr lang="en-US" dirty="0"/>
              <a:t>Procedural/management details : technical or physiologic details related to outcome</a:t>
            </a:r>
          </a:p>
          <a:p>
            <a:r>
              <a:rPr lang="en-US" dirty="0"/>
              <a:t>Hospital course: non-procedural events related to outcome</a:t>
            </a:r>
          </a:p>
          <a:p>
            <a:r>
              <a:rPr lang="en-US" dirty="0"/>
              <a:t>Recognition of the error/complication: how/when the complication was recognized</a:t>
            </a:r>
          </a:p>
          <a:p>
            <a:r>
              <a:rPr lang="en-US" dirty="0"/>
              <a:t>Management of the error/complication: steps taken to manage the complication</a:t>
            </a:r>
          </a:p>
          <a:p>
            <a:endParaRPr lang="en-US" dirty="0"/>
          </a:p>
        </p:txBody>
      </p:sp>
      <p:sp>
        <p:nvSpPr>
          <p:cNvPr id="4" name="Slide Number Placeholder 3"/>
          <p:cNvSpPr>
            <a:spLocks noGrp="1"/>
          </p:cNvSpPr>
          <p:nvPr>
            <p:ph type="sldNum" sz="quarter" idx="5"/>
          </p:nvPr>
        </p:nvSpPr>
        <p:spPr/>
        <p:txBody>
          <a:bodyPr/>
          <a:lstStyle/>
          <a:p>
            <a:fld id="{CB31743D-965F-4E2B-A51F-B72A789B71D9}" type="slidenum">
              <a:rPr lang="en-US" smtClean="0"/>
              <a:t>3</a:t>
            </a:fld>
            <a:endParaRPr lang="en-US"/>
          </a:p>
        </p:txBody>
      </p:sp>
    </p:spTree>
    <p:extLst>
      <p:ext uri="{BB962C8B-B14F-4D97-AF65-F5344CB8AC3E}">
        <p14:creationId xmlns:p14="http://schemas.microsoft.com/office/powerpoint/2010/main" val="356605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slide limit</a:t>
            </a:r>
          </a:p>
          <a:p>
            <a:endParaRPr lang="en-US" dirty="0"/>
          </a:p>
          <a:p>
            <a:r>
              <a:rPr lang="en-US" dirty="0"/>
              <a:t>Make this short and sweet</a:t>
            </a:r>
          </a:p>
          <a:p>
            <a:endParaRPr lang="en-US" dirty="0"/>
          </a:p>
          <a:p>
            <a:r>
              <a:rPr lang="en-US" dirty="0"/>
              <a:t>Clinical information pertinent to adverse outcome</a:t>
            </a:r>
          </a:p>
          <a:p>
            <a:endParaRPr lang="en-US" dirty="0"/>
          </a:p>
          <a:p>
            <a:r>
              <a:rPr lang="en-US" dirty="0"/>
              <a:t>Patient history: pertinent HPI/PMH/PSH/meds</a:t>
            </a:r>
          </a:p>
          <a:p>
            <a:r>
              <a:rPr lang="en-US" dirty="0"/>
              <a:t>SVS Risk Calculators: https://qxmd.com/vascular-study-group-new-england-decision-support-tools </a:t>
            </a:r>
          </a:p>
          <a:p>
            <a:r>
              <a:rPr lang="en-US" dirty="0"/>
              <a:t>Indication for intervention: thought process behind decision to operate</a:t>
            </a:r>
          </a:p>
          <a:p>
            <a:r>
              <a:rPr lang="en-US" dirty="0"/>
              <a:t>Labs/imaging studies: studies relevant to outcome</a:t>
            </a:r>
          </a:p>
          <a:p>
            <a:r>
              <a:rPr lang="en-US" dirty="0"/>
              <a:t>Procedural/management details : technical or physiologic details related to outcome</a:t>
            </a:r>
          </a:p>
          <a:p>
            <a:r>
              <a:rPr lang="en-US" dirty="0"/>
              <a:t>Hospital course: non-procedural events related to outcome</a:t>
            </a:r>
          </a:p>
          <a:p>
            <a:r>
              <a:rPr lang="en-US" dirty="0"/>
              <a:t>Recognition of the error/complication: how/when the complication was recognized</a:t>
            </a:r>
          </a:p>
          <a:p>
            <a:r>
              <a:rPr lang="en-US" dirty="0"/>
              <a:t>Management of the error/complication: steps taken to manage the complication</a:t>
            </a:r>
          </a:p>
          <a:p>
            <a:endParaRPr lang="en-US" dirty="0"/>
          </a:p>
        </p:txBody>
      </p:sp>
      <p:sp>
        <p:nvSpPr>
          <p:cNvPr id="4" name="Slide Number Placeholder 3"/>
          <p:cNvSpPr>
            <a:spLocks noGrp="1"/>
          </p:cNvSpPr>
          <p:nvPr>
            <p:ph type="sldNum" sz="quarter" idx="5"/>
          </p:nvPr>
        </p:nvSpPr>
        <p:spPr/>
        <p:txBody>
          <a:bodyPr/>
          <a:lstStyle/>
          <a:p>
            <a:fld id="{CB31743D-965F-4E2B-A51F-B72A789B71D9}" type="slidenum">
              <a:rPr lang="en-US" smtClean="0"/>
              <a:t>4</a:t>
            </a:fld>
            <a:endParaRPr lang="en-US"/>
          </a:p>
        </p:txBody>
      </p:sp>
    </p:spTree>
    <p:extLst>
      <p:ext uri="{BB962C8B-B14F-4D97-AF65-F5344CB8AC3E}">
        <p14:creationId xmlns:p14="http://schemas.microsoft.com/office/powerpoint/2010/main" val="2522869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 and discuss possible causes of the error/complication.</a:t>
            </a:r>
          </a:p>
          <a:p>
            <a:endParaRPr lang="en-US" dirty="0"/>
          </a:p>
          <a:p>
            <a:r>
              <a:rPr lang="en-US" dirty="0"/>
              <a:t>Error analysis - What happened? Describe sequence of events leading to the adverse outcome.</a:t>
            </a:r>
          </a:p>
        </p:txBody>
      </p:sp>
      <p:sp>
        <p:nvSpPr>
          <p:cNvPr id="4" name="Slide Number Placeholder 3"/>
          <p:cNvSpPr>
            <a:spLocks noGrp="1"/>
          </p:cNvSpPr>
          <p:nvPr>
            <p:ph type="sldNum" sz="quarter" idx="5"/>
          </p:nvPr>
        </p:nvSpPr>
        <p:spPr/>
        <p:txBody>
          <a:bodyPr/>
          <a:lstStyle/>
          <a:p>
            <a:fld id="{CB31743D-965F-4E2B-A51F-B72A789B71D9}" type="slidenum">
              <a:rPr lang="en-US" smtClean="0"/>
              <a:t>5</a:t>
            </a:fld>
            <a:endParaRPr lang="en-US"/>
          </a:p>
        </p:txBody>
      </p:sp>
    </p:spTree>
    <p:extLst>
      <p:ext uri="{BB962C8B-B14F-4D97-AF65-F5344CB8AC3E}">
        <p14:creationId xmlns:p14="http://schemas.microsoft.com/office/powerpoint/2010/main" val="2596146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Root cause analysis – Why did it occur? Try to identify the root cause of the complication (i.e., What allowed this complication to occur? What aspects of the system failed and why? If you could go back, what would you change to prevent this complication from occurring?)</a:t>
            </a:r>
          </a:p>
          <a:p>
            <a:endParaRPr lang="en-US" dirty="0"/>
          </a:p>
          <a:p>
            <a:r>
              <a:rPr lang="en-US" dirty="0"/>
              <a:t>Think of the factors that will allow for changes to be made to the system or process of care (through either re-design or development of new processes, equipment or approaches that will reduce the risk of the event or close call recurrence).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Identify all factors that contributed to the error(s). What were the underlying factors that created the conditions for the error to occur?</a:t>
            </a:r>
          </a:p>
          <a:p>
            <a:pPr marL="228600" indent="-228600">
              <a:buAutoNum type="arabicPeriod"/>
            </a:pPr>
            <a:r>
              <a:rPr lang="en-US" sz="1800" dirty="0"/>
              <a:t>Human errors – </a:t>
            </a:r>
            <a:r>
              <a:rPr lang="en-US" sz="1800" b="0" i="0" u="none" strike="noStrike" baseline="0" dirty="0">
                <a:solidFill>
                  <a:srgbClr val="000000"/>
                </a:solidFill>
                <a:latin typeface="Cardo"/>
              </a:rPr>
              <a:t>such as a delay or failure to rescue, technical surgical error, proficiency, misinterpretation of investigations, prescription errors or failure to comply with protocols, a delay involving a more senior doctor, a delay in recognizing changing clinical signs and/or symptoms, inappropriate case selection, inadequate handover, failure to seek assistance from colleagues</a:t>
            </a:r>
          </a:p>
          <a:p>
            <a:pPr marL="228600" indent="-228600">
              <a:buAutoNum type="arabicPeriod"/>
            </a:pPr>
            <a:r>
              <a:rPr lang="en-US" sz="1800" dirty="0"/>
              <a:t>Systems errors – </a:t>
            </a:r>
            <a:r>
              <a:rPr lang="en-US" sz="1800" b="0" i="0" u="none" strike="noStrike" baseline="0" dirty="0">
                <a:solidFill>
                  <a:srgbClr val="000000"/>
                </a:solidFill>
                <a:latin typeface="Cardo"/>
              </a:rPr>
              <a:t>technical issues with equipment, insufficient staffing levels, availability and quality of resources and processes for accessing them, deficiencies in pathways, involving multiple services, poor waiting list prioritization, access to an operating theatre, on call and handover arrangements, deficiencies in training or operational pressures such as an excessive volume of activity</a:t>
            </a:r>
          </a:p>
          <a:p>
            <a:pPr marL="228600" indent="-228600">
              <a:buAutoNum type="arabicPeriod"/>
            </a:pPr>
            <a:r>
              <a:rPr lang="en-US" sz="1800" dirty="0"/>
              <a:t>Patient-related factors – </a:t>
            </a:r>
            <a:r>
              <a:rPr lang="en-US" sz="1800" b="0" i="0" u="none" strike="noStrike" baseline="0" dirty="0">
                <a:solidFill>
                  <a:srgbClr val="000000"/>
                </a:solidFill>
                <a:latin typeface="Cardo"/>
              </a:rPr>
              <a:t>elevated risk due to comorbidities, or rapid or unexpected patient deterioration</a:t>
            </a:r>
            <a:r>
              <a:rPr lang="en-US" sz="1800" dirty="0"/>
              <a:t>, non-compliance</a:t>
            </a:r>
            <a:endParaRPr lang="en-US" sz="1800" b="1"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endParaRPr lang="en-US" sz="1800" b="1"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Planning</a:t>
            </a:r>
            <a:r>
              <a:rPr lang="en-US" sz="1800" dirty="0">
                <a:effectLst/>
                <a:latin typeface="Arial" panose="020B0604020202020204" pitchFamily="34" charset="0"/>
                <a:ea typeface="Calibri" panose="020F0502020204030204" pitchFamily="34" charset="0"/>
                <a:cs typeface="Times New Roman" panose="02020603050405020304" pitchFamily="18" charset="0"/>
              </a:rPr>
              <a:t>/Problem Solving (confirmation bias, rush to comply, false pattern matching, bias toward action)</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0"/>
              </a:spcBef>
              <a:spcAft>
                <a:spcPts val="0"/>
              </a:spcAft>
              <a:buFont typeface="+mj-lt"/>
              <a:buAutoNum type="alphaUcPeriod"/>
            </a:pPr>
            <a:r>
              <a:rPr lang="en-US" sz="1800" b="1" dirty="0">
                <a:effectLst/>
                <a:latin typeface="Arial" panose="020B0604020202020204" pitchFamily="34" charset="0"/>
                <a:ea typeface="Calibri" panose="020F0502020204030204" pitchFamily="34" charset="0"/>
                <a:cs typeface="Times New Roman" panose="02020603050405020304" pitchFamily="18" charset="0"/>
              </a:rPr>
              <a:t>Active</a:t>
            </a:r>
            <a:r>
              <a:rPr lang="en-US" sz="1800" dirty="0">
                <a:effectLst/>
                <a:latin typeface="Arial" panose="020B0604020202020204" pitchFamily="34" charset="0"/>
                <a:ea typeface="Calibri" panose="020F0502020204030204" pitchFamily="34" charset="0"/>
                <a:cs typeface="Times New Roman" panose="02020603050405020304" pitchFamily="18" charset="0"/>
              </a:rPr>
              <a:t> Mistake (Proximate cause identifiable with near-immediate consequence)</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nSpc>
                <a:spcPct val="115000"/>
              </a:lnSpc>
              <a:spcBef>
                <a:spcPts val="0"/>
              </a:spcBef>
              <a:spcAft>
                <a:spcPts val="0"/>
              </a:spcAft>
              <a:buFont typeface="+mj-lt"/>
              <a:buAutoNum type="alphaUcPeriod"/>
            </a:pPr>
            <a:r>
              <a:rPr lang="en-US" sz="1800" b="1" dirty="0">
                <a:effectLst/>
                <a:latin typeface="Arial" panose="020B0604020202020204" pitchFamily="34" charset="0"/>
                <a:ea typeface="Calibri" panose="020F0502020204030204" pitchFamily="34" charset="0"/>
                <a:cs typeface="Times New Roman" panose="02020603050405020304" pitchFamily="18" charset="0"/>
              </a:rPr>
              <a:t>Rule</a:t>
            </a:r>
            <a:r>
              <a:rPr lang="en-US" sz="1800" dirty="0">
                <a:effectLst/>
                <a:latin typeface="Arial" panose="020B0604020202020204" pitchFamily="34" charset="0"/>
                <a:ea typeface="Calibri" panose="020F0502020204030204" pitchFamily="34" charset="0"/>
                <a:cs typeface="Times New Roman" panose="02020603050405020304" pitchFamily="18" charset="0"/>
              </a:rPr>
              <a:t> based mistakes (“Rule/Protocol” meaning a learned sequence of thoughts or actions meant to address a certain situation)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257300" marR="0" lvl="2" indent="-342900">
              <a:lnSpc>
                <a:spcPct val="115000"/>
              </a:lnSpc>
              <a:spcBef>
                <a:spcPts val="0"/>
              </a:spcBef>
              <a:spcAft>
                <a:spcPts val="0"/>
              </a:spcAft>
              <a:buFont typeface="+mj-lt"/>
              <a:buAutoNum type="alphaUcPeriod"/>
            </a:pPr>
            <a:r>
              <a:rPr lang="en-US" sz="1800" dirty="0">
                <a:effectLst/>
                <a:latin typeface="Arial" panose="020B0604020202020204" pitchFamily="34" charset="0"/>
                <a:ea typeface="Calibri" panose="020F0502020204030204" pitchFamily="34" charset="0"/>
                <a:cs typeface="Times New Roman" panose="02020603050405020304" pitchFamily="18" charset="0"/>
              </a:rPr>
              <a:t>“All acute limb ischemia patients need immediate operation no matter what” (Bad protocol)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257300" marR="0" lvl="2" indent="-342900">
              <a:lnSpc>
                <a:spcPct val="115000"/>
              </a:lnSpc>
              <a:spcBef>
                <a:spcPts val="0"/>
              </a:spcBef>
              <a:spcAft>
                <a:spcPts val="0"/>
              </a:spcAft>
              <a:buFont typeface="+mj-lt"/>
              <a:buAutoNum type="alphaUcPeriod"/>
            </a:pPr>
            <a:r>
              <a:rPr lang="en-US" sz="1800" dirty="0">
                <a:effectLst/>
                <a:latin typeface="Arial" panose="020B0604020202020204" pitchFamily="34" charset="0"/>
                <a:ea typeface="Calibri" panose="020F0502020204030204" pitchFamily="34" charset="0"/>
                <a:cs typeface="Times New Roman" panose="02020603050405020304" pitchFamily="18" charset="0"/>
              </a:rPr>
              <a:t>“Start chest compressions if no pulse in code”, but patient just had open heart surgery (Good protocol, wrong situation)</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nSpc>
                <a:spcPct val="115000"/>
              </a:lnSpc>
              <a:spcBef>
                <a:spcPts val="0"/>
              </a:spcBef>
              <a:spcAft>
                <a:spcPts val="0"/>
              </a:spcAft>
              <a:buFont typeface="+mj-lt"/>
              <a:buAutoNum type="alphaUcPeriod"/>
            </a:pPr>
            <a:r>
              <a:rPr lang="en-US" sz="1800" b="1" dirty="0">
                <a:effectLst/>
                <a:latin typeface="Arial" panose="020B0604020202020204" pitchFamily="34" charset="0"/>
                <a:ea typeface="Calibri" panose="020F0502020204030204" pitchFamily="34" charset="0"/>
                <a:cs typeface="Times New Roman" panose="02020603050405020304" pitchFamily="18" charset="0"/>
              </a:rPr>
              <a:t>Knowledge</a:t>
            </a:r>
            <a:r>
              <a:rPr lang="en-US" sz="1800" dirty="0">
                <a:effectLst/>
                <a:latin typeface="Arial" panose="020B0604020202020204" pitchFamily="34" charset="0"/>
                <a:ea typeface="Calibri" panose="020F0502020204030204" pitchFamily="34" charset="0"/>
                <a:cs typeface="Times New Roman" panose="02020603050405020304" pitchFamily="18" charset="0"/>
              </a:rPr>
              <a:t> based mistakes (Novel situation for which previously learned rules/protocols don’t work, so have to think of </a:t>
            </a:r>
            <a:r>
              <a:rPr lang="en-US" sz="1800" i="1" dirty="0">
                <a:effectLst/>
                <a:latin typeface="Arial" panose="020B0604020202020204" pitchFamily="34" charset="0"/>
                <a:ea typeface="Calibri" panose="020F0502020204030204" pitchFamily="34" charset="0"/>
                <a:cs typeface="Times New Roman" panose="02020603050405020304" pitchFamily="18" charset="0"/>
              </a:rPr>
              <a:t>de novo</a:t>
            </a:r>
            <a:r>
              <a:rPr lang="en-US" sz="1800" dirty="0">
                <a:effectLst/>
                <a:latin typeface="Arial" panose="020B0604020202020204" pitchFamily="34" charset="0"/>
                <a:ea typeface="Calibri" panose="020F0502020204030204" pitchFamily="34" charset="0"/>
                <a:cs typeface="Times New Roman" panose="02020603050405020304" pitchFamily="18" charset="0"/>
              </a:rPr>
              <a:t> solution, but have either incorrect or insufficient base of knowledge or inaccurate logical reasoning)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257300" marR="0" lvl="2" indent="-342900">
              <a:lnSpc>
                <a:spcPct val="115000"/>
              </a:lnSpc>
              <a:spcBef>
                <a:spcPts val="0"/>
              </a:spcBef>
              <a:spcAft>
                <a:spcPts val="0"/>
              </a:spcAft>
              <a:buFont typeface="+mj-lt"/>
              <a:buAutoNum type="alphaUcPeriod"/>
            </a:pPr>
            <a:r>
              <a:rPr lang="en-US" sz="1800" dirty="0">
                <a:effectLst/>
                <a:latin typeface="Arial" panose="020B0604020202020204" pitchFamily="34" charset="0"/>
                <a:ea typeface="Calibri" panose="020F0502020204030204" pitchFamily="34" charset="0"/>
                <a:cs typeface="Times New Roman" panose="02020603050405020304" pitchFamily="18" charset="0"/>
              </a:rPr>
              <a:t>Hypotensive patient with atrial fibrillation given epinephrine as a pressor, but chronotropic effect prompts rapid ventricular response and subsequent decompensation</a:t>
            </a:r>
          </a:p>
          <a:p>
            <a:pPr marL="800100" marR="0" lvl="1" indent="-342900">
              <a:lnSpc>
                <a:spcPct val="115000"/>
              </a:lnSpc>
              <a:spcBef>
                <a:spcPts val="0"/>
              </a:spcBef>
              <a:spcAft>
                <a:spcPts val="0"/>
              </a:spcAft>
              <a:buFont typeface="+mj-lt"/>
              <a:buAutoNum type="alphaUcPeriod"/>
            </a:pPr>
            <a:r>
              <a:rPr lang="en-US" sz="1800" b="1" dirty="0">
                <a:effectLst/>
                <a:latin typeface="Arial" panose="020B0604020202020204" pitchFamily="34" charset="0"/>
                <a:ea typeface="Calibri" panose="020F0502020204030204" pitchFamily="34" charset="0"/>
                <a:cs typeface="Times New Roman" panose="02020603050405020304" pitchFamily="18" charset="0"/>
              </a:rPr>
              <a:t>Cognitive Bias</a:t>
            </a:r>
            <a:r>
              <a:rPr lang="en-US" sz="1800" dirty="0">
                <a:effectLst/>
                <a:latin typeface="Arial" panose="020B0604020202020204" pitchFamily="34" charset="0"/>
                <a:ea typeface="Calibri" panose="020F0502020204030204" pitchFamily="34" charset="0"/>
                <a:cs typeface="Times New Roman" panose="02020603050405020304" pitchFamily="18" charset="0"/>
              </a:rPr>
              <a:t> in </a:t>
            </a:r>
            <a:r>
              <a:rPr lang="en-US" sz="1800" b="1" dirty="0">
                <a:effectLst/>
                <a:latin typeface="Arial" panose="020B0604020202020204" pitchFamily="34" charset="0"/>
                <a:ea typeface="Calibri" panose="020F0502020204030204" pitchFamily="34" charset="0"/>
                <a:cs typeface="Times New Roman" panose="02020603050405020304" pitchFamily="18" charset="0"/>
              </a:rPr>
              <a:t>Diagnosis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1257300" marR="0" lvl="2" indent="-342900">
              <a:lnSpc>
                <a:spcPct val="115000"/>
              </a:lnSpc>
              <a:spcBef>
                <a:spcPts val="0"/>
              </a:spcBef>
              <a:spcAft>
                <a:spcPts val="0"/>
              </a:spcAft>
              <a:buFont typeface="+mj-lt"/>
              <a:buAutoNum type="alphaUcPeriod"/>
            </a:pPr>
            <a:r>
              <a:rPr lang="en-US" sz="1800" dirty="0">
                <a:effectLst/>
                <a:latin typeface="Arial" panose="020B0604020202020204" pitchFamily="34" charset="0"/>
                <a:ea typeface="Calibri" panose="020F0502020204030204" pitchFamily="34" charset="0"/>
                <a:cs typeface="Times New Roman" panose="02020603050405020304" pitchFamily="18" charset="0"/>
              </a:rPr>
              <a:t>Over-attachment to a Diagnosis</a:t>
            </a:r>
          </a:p>
          <a:p>
            <a:pPr marL="1257300" marR="0" lvl="2" indent="-342900">
              <a:lnSpc>
                <a:spcPct val="115000"/>
              </a:lnSpc>
              <a:spcBef>
                <a:spcPts val="0"/>
              </a:spcBef>
              <a:spcAft>
                <a:spcPts val="0"/>
              </a:spcAft>
              <a:buFont typeface="+mj-lt"/>
              <a:buAutoNum type="alphaUcPeriod"/>
            </a:pPr>
            <a:r>
              <a:rPr lang="en-US" sz="1800" dirty="0">
                <a:effectLst/>
                <a:latin typeface="Arial" panose="020B0604020202020204" pitchFamily="34" charset="0"/>
                <a:ea typeface="Calibri" panose="020F0502020204030204" pitchFamily="34" charset="0"/>
                <a:cs typeface="Times New Roman" panose="02020603050405020304" pitchFamily="18" charset="0"/>
              </a:rPr>
              <a:t>Availability Bias (E.g. Aortic surgeon assumes new back pain is an acute aortic dissection and doesn’t diagnose acute pancreatitis)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257300" marR="0" lvl="2" indent="-342900">
              <a:lnSpc>
                <a:spcPct val="115000"/>
              </a:lnSpc>
              <a:spcBef>
                <a:spcPts val="0"/>
              </a:spcBef>
              <a:spcAft>
                <a:spcPts val="0"/>
              </a:spcAft>
              <a:buFont typeface="+mj-lt"/>
              <a:buAutoNum type="alphaUcPeriod"/>
            </a:pPr>
            <a:r>
              <a:rPr lang="en-US" sz="1800" dirty="0">
                <a:effectLst/>
                <a:latin typeface="Arial" panose="020B0604020202020204" pitchFamily="34" charset="0"/>
                <a:ea typeface="Calibri" panose="020F0502020204030204" pitchFamily="34" charset="0"/>
                <a:cs typeface="Times New Roman" panose="02020603050405020304" pitchFamily="18" charset="0"/>
              </a:rPr>
              <a:t>Diagnostic Momentum (E.g. Postoperative patient with chest pain and dyspnea transferred to ICU with concern for acute MI, so no workup for pulmonary embolism performed)</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nSpc>
                <a:spcPct val="115000"/>
              </a:lnSpc>
              <a:spcBef>
                <a:spcPts val="0"/>
              </a:spcBef>
              <a:spcAft>
                <a:spcPts val="0"/>
              </a:spcAft>
              <a:buFont typeface="+mj-lt"/>
              <a:buAutoNum type="alphaUcPeriod"/>
            </a:pPr>
            <a:r>
              <a:rPr lang="en-US" sz="1800" b="1" dirty="0">
                <a:effectLst/>
                <a:latin typeface="Arial" panose="020B0604020202020204" pitchFamily="34" charset="0"/>
                <a:ea typeface="Calibri" panose="020F0502020204030204" pitchFamily="34" charset="0"/>
                <a:cs typeface="Times New Roman" panose="02020603050405020304" pitchFamily="18" charset="0"/>
              </a:rPr>
              <a:t>Cognitive Bias</a:t>
            </a:r>
            <a:r>
              <a:rPr lang="en-US" sz="1800" dirty="0">
                <a:effectLst/>
                <a:latin typeface="Arial" panose="020B0604020202020204" pitchFamily="34" charset="0"/>
                <a:ea typeface="Calibri" panose="020F0502020204030204" pitchFamily="34" charset="0"/>
                <a:cs typeface="Times New Roman" panose="02020603050405020304" pitchFamily="18" charset="0"/>
              </a:rPr>
              <a:t> in </a:t>
            </a:r>
            <a:r>
              <a:rPr lang="en-US" sz="1800" b="1" dirty="0">
                <a:effectLst/>
                <a:latin typeface="Arial" panose="020B0604020202020204" pitchFamily="34" charset="0"/>
                <a:ea typeface="Calibri" panose="020F0502020204030204" pitchFamily="34" charset="0"/>
                <a:cs typeface="Times New Roman" panose="02020603050405020304" pitchFamily="18" charset="0"/>
              </a:rPr>
              <a:t>Treatment Decisions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1257300" marR="0" lvl="2" indent="-342900">
              <a:lnSpc>
                <a:spcPct val="115000"/>
              </a:lnSpc>
              <a:spcBef>
                <a:spcPts val="0"/>
              </a:spcBef>
              <a:spcAft>
                <a:spcPts val="0"/>
              </a:spcAft>
              <a:buFont typeface="+mj-lt"/>
              <a:buAutoNum type="alphaUcPeriod"/>
            </a:pPr>
            <a:r>
              <a:rPr lang="en-US" sz="1800" dirty="0">
                <a:effectLst/>
                <a:latin typeface="Arial" panose="020B0604020202020204" pitchFamily="34" charset="0"/>
                <a:ea typeface="Calibri" panose="020F0502020204030204" pitchFamily="34" charset="0"/>
                <a:cs typeface="Times New Roman" panose="02020603050405020304" pitchFamily="18" charset="0"/>
              </a:rPr>
              <a:t>Commission Bias (E.g. Poor surgical candidate with claudication taken for elective bypass, but malnutrition and poor postoperative healing lead to wound dehiscence and infection)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257300" marR="0" lvl="2" indent="-342900">
              <a:lnSpc>
                <a:spcPct val="115000"/>
              </a:lnSpc>
              <a:spcBef>
                <a:spcPts val="0"/>
              </a:spcBef>
              <a:spcAft>
                <a:spcPts val="0"/>
              </a:spcAft>
              <a:buFont typeface="+mj-lt"/>
              <a:buAutoNum type="alphaUcPeriod"/>
            </a:pPr>
            <a:r>
              <a:rPr lang="en-US" sz="1800" dirty="0">
                <a:effectLst/>
                <a:latin typeface="Arial" panose="020B0604020202020204" pitchFamily="34" charset="0"/>
                <a:ea typeface="Calibri" panose="020F0502020204030204" pitchFamily="34" charset="0"/>
                <a:cs typeface="Times New Roman" panose="02020603050405020304" pitchFamily="18" charset="0"/>
              </a:rPr>
              <a:t>Omission Bias (E.g. Stable cirrhotic patient with rest pain isn’t taken to OR due to risk of operation and later results in limb loss)</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lphaUcPeriod"/>
            </a:pPr>
            <a:r>
              <a:rPr lang="en-US" sz="1800" b="1" dirty="0">
                <a:effectLst/>
                <a:latin typeface="Arial" panose="020B0604020202020204" pitchFamily="34" charset="0"/>
                <a:ea typeface="Calibri" panose="020F0502020204030204" pitchFamily="34" charset="0"/>
                <a:cs typeface="Times New Roman" panose="02020603050405020304" pitchFamily="18" charset="0"/>
              </a:rPr>
              <a:t>Latent</a:t>
            </a:r>
            <a:r>
              <a:rPr lang="en-US" sz="1800" dirty="0">
                <a:effectLst/>
                <a:latin typeface="Arial" panose="020B0604020202020204" pitchFamily="34" charset="0"/>
                <a:ea typeface="Calibri" panose="020F0502020204030204" pitchFamily="34" charset="0"/>
                <a:cs typeface="Times New Roman" panose="02020603050405020304" pitchFamily="18" charset="0"/>
              </a:rPr>
              <a:t> Mistake (</a:t>
            </a:r>
            <a:r>
              <a:rPr lang="en-US" sz="1800" b="1" dirty="0">
                <a:effectLst/>
                <a:latin typeface="Arial" panose="020B0604020202020204" pitchFamily="34" charset="0"/>
                <a:ea typeface="Calibri" panose="020F0502020204030204" pitchFamily="34" charset="0"/>
                <a:cs typeface="Times New Roman" panose="02020603050405020304" pitchFamily="18" charset="0"/>
              </a:rPr>
              <a:t>System</a:t>
            </a:r>
            <a:r>
              <a:rPr lang="en-US" sz="1800" dirty="0">
                <a:effectLst/>
                <a:latin typeface="Arial" panose="020B0604020202020204" pitchFamily="34" charset="0"/>
                <a:ea typeface="Calibri" panose="020F0502020204030204" pitchFamily="34" charset="0"/>
                <a:cs typeface="Times New Roman" panose="02020603050405020304" pitchFamily="18" charset="0"/>
              </a:rPr>
              <a:t> factors or </a:t>
            </a:r>
            <a:r>
              <a:rPr lang="en-US" sz="1800" b="1" dirty="0">
                <a:effectLst/>
                <a:latin typeface="Arial" panose="020B0604020202020204" pitchFamily="34" charset="0"/>
                <a:ea typeface="Calibri" panose="020F0502020204030204" pitchFamily="34" charset="0"/>
                <a:cs typeface="Times New Roman" panose="02020603050405020304" pitchFamily="18" charset="0"/>
              </a:rPr>
              <a:t>leadership</a:t>
            </a:r>
            <a:r>
              <a:rPr lang="en-US" sz="1800" dirty="0">
                <a:effectLst/>
                <a:latin typeface="Arial" panose="020B0604020202020204" pitchFamily="34" charset="0"/>
                <a:ea typeface="Calibri" panose="020F0502020204030204" pitchFamily="34" charset="0"/>
                <a:cs typeface="Times New Roman" panose="02020603050405020304" pitchFamily="18" charset="0"/>
              </a:rPr>
              <a:t> decisions create a vulnerability which usually lies dormant but was exposed by “perfect storm” of previously unforeseen factors leading to adverse event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nSpc>
                <a:spcPct val="115000"/>
              </a:lnSpc>
              <a:spcBef>
                <a:spcPts val="0"/>
              </a:spcBef>
              <a:spcAft>
                <a:spcPts val="0"/>
              </a:spcAft>
              <a:buFont typeface="+mj-lt"/>
              <a:buAutoNum type="alphaUcPeriod"/>
            </a:pPr>
            <a:r>
              <a:rPr lang="en-US" sz="1800" dirty="0">
                <a:effectLst/>
                <a:latin typeface="Arial" panose="020B0604020202020204" pitchFamily="34" charset="0"/>
                <a:ea typeface="Calibri" panose="020F0502020204030204" pitchFamily="34" charset="0"/>
                <a:cs typeface="Times New Roman" panose="02020603050405020304" pitchFamily="18" charset="0"/>
              </a:rPr>
              <a:t>Similar color and font labeling on 1:100 and 1:1000 Epi syringes that are stored next to each other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endParaRPr lang="en-US" sz="1800" b="1"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Execution</a:t>
            </a:r>
            <a:r>
              <a:rPr lang="en-US" sz="1800" dirty="0">
                <a:effectLst/>
                <a:latin typeface="Arial" panose="020B0604020202020204" pitchFamily="34" charset="0"/>
                <a:ea typeface="Calibri" panose="020F0502020204030204" pitchFamily="34" charset="0"/>
                <a:cs typeface="Times New Roman" panose="02020603050405020304" pitchFamily="18" charset="0"/>
              </a:rPr>
              <a:t> Errors (slips, lapses, fumbles, attention deficit, distraction, situational awareness</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0"/>
              </a:spcBef>
              <a:spcAft>
                <a:spcPts val="0"/>
              </a:spcAft>
              <a:buFont typeface="+mj-lt"/>
              <a:buAutoNum type="alphaUcPeriod"/>
            </a:pPr>
            <a:r>
              <a:rPr lang="en-US" sz="1800" b="1" dirty="0">
                <a:effectLst/>
                <a:latin typeface="Arial" panose="020B0604020202020204" pitchFamily="34" charset="0"/>
                <a:ea typeface="Calibri" panose="020F0502020204030204" pitchFamily="34" charset="0"/>
                <a:cs typeface="Times New Roman" panose="02020603050405020304" pitchFamily="18" charset="0"/>
              </a:rPr>
              <a:t>Perception</a:t>
            </a:r>
            <a:r>
              <a:rPr lang="en-US" sz="1800" dirty="0">
                <a:effectLst/>
                <a:latin typeface="Arial" panose="020B0604020202020204" pitchFamily="34" charset="0"/>
                <a:ea typeface="Calibri" panose="020F0502020204030204" pitchFamily="34" charset="0"/>
                <a:cs typeface="Times New Roman" panose="02020603050405020304" pitchFamily="18" charset="0"/>
              </a:rPr>
              <a:t> error (misidentified abnormal patient condition, lab, anatomy, “we thought we saw this, but it was that”)</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0"/>
              </a:spcBef>
              <a:spcAft>
                <a:spcPts val="0"/>
              </a:spcAft>
              <a:buFont typeface="+mj-lt"/>
              <a:buAutoNum type="alphaUcPeriod"/>
            </a:pPr>
            <a:r>
              <a:rPr lang="en-US" sz="1800" b="1" dirty="0">
                <a:effectLst/>
                <a:latin typeface="Arial" panose="020B0604020202020204" pitchFamily="34" charset="0"/>
                <a:ea typeface="Calibri" panose="020F0502020204030204" pitchFamily="34" charset="0"/>
                <a:cs typeface="Times New Roman" panose="02020603050405020304" pitchFamily="18" charset="0"/>
              </a:rPr>
              <a:t>Distraction/Attention</a:t>
            </a:r>
            <a:r>
              <a:rPr lang="en-US" sz="1800" dirty="0">
                <a:effectLst/>
                <a:latin typeface="Arial" panose="020B0604020202020204" pitchFamily="34" charset="0"/>
                <a:ea typeface="Calibri" panose="020F0502020204030204" pitchFamily="34" charset="0"/>
                <a:cs typeface="Times New Roman" panose="02020603050405020304" pitchFamily="18" charset="0"/>
              </a:rPr>
              <a:t> error (missed lab, Lapsed OR timeout, interruption in normal flow)</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0"/>
              </a:spcBef>
              <a:spcAft>
                <a:spcPts val="0"/>
              </a:spcAft>
              <a:buFont typeface="+mj-lt"/>
              <a:buAutoNum type="alphaUcPeriod"/>
            </a:pPr>
            <a:r>
              <a:rPr lang="en-US" sz="1800" b="1" dirty="0">
                <a:effectLst/>
                <a:latin typeface="Arial" panose="020B0604020202020204" pitchFamily="34" charset="0"/>
                <a:ea typeface="Calibri" panose="020F0502020204030204" pitchFamily="34" charset="0"/>
                <a:cs typeface="Times New Roman" panose="02020603050405020304" pitchFamily="18" charset="0"/>
              </a:rPr>
              <a:t>Memory</a:t>
            </a:r>
            <a:r>
              <a:rPr lang="en-US" sz="1800" dirty="0">
                <a:effectLst/>
                <a:latin typeface="Arial" panose="020B0604020202020204" pitchFamily="34" charset="0"/>
                <a:ea typeface="Calibri" panose="020F0502020204030204" pitchFamily="34" charset="0"/>
                <a:cs typeface="Times New Roman" panose="02020603050405020304" pitchFamily="18" charset="0"/>
              </a:rPr>
              <a:t> error (forgot to write order, forgot patient-specific aberrancy)</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0"/>
              </a:spcBef>
              <a:spcAft>
                <a:spcPts val="0"/>
              </a:spcAft>
              <a:buFont typeface="+mj-lt"/>
              <a:buAutoNum type="alphaUcPeriod"/>
            </a:pPr>
            <a:r>
              <a:rPr lang="en-US" sz="1800" b="1" dirty="0">
                <a:effectLst/>
                <a:latin typeface="Arial" panose="020B0604020202020204" pitchFamily="34" charset="0"/>
                <a:ea typeface="Calibri" panose="020F0502020204030204" pitchFamily="34" charset="0"/>
                <a:cs typeface="Times New Roman" panose="02020603050405020304" pitchFamily="18" charset="0"/>
              </a:rPr>
              <a:t>Insufficient</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b="1" dirty="0">
                <a:effectLst/>
                <a:latin typeface="Arial" panose="020B0604020202020204" pitchFamily="34" charset="0"/>
                <a:ea typeface="Calibri" panose="020F0502020204030204" pitchFamily="34" charset="0"/>
                <a:cs typeface="Times New Roman" panose="02020603050405020304" pitchFamily="18" charset="0"/>
              </a:rPr>
              <a:t>Practice</a:t>
            </a:r>
            <a:r>
              <a:rPr lang="en-US" sz="1800" dirty="0">
                <a:effectLst/>
                <a:latin typeface="Arial" panose="020B0604020202020204" pitchFamily="34" charset="0"/>
                <a:ea typeface="Calibri" panose="020F0502020204030204" pitchFamily="34" charset="0"/>
                <a:cs typeface="Times New Roman" panose="02020603050405020304" pitchFamily="18" charset="0"/>
              </a:rPr>
              <a:t> (volume of procedure done by surgery team perceived as not adequate for expertise)</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0"/>
              </a:spcBef>
              <a:spcAft>
                <a:spcPts val="0"/>
              </a:spcAft>
              <a:buFont typeface="+mj-lt"/>
              <a:buAutoNum type="alphaUcPeriod"/>
            </a:pPr>
            <a:r>
              <a:rPr lang="en-US" sz="1800" b="1" dirty="0">
                <a:effectLst/>
                <a:latin typeface="Arial" panose="020B0604020202020204" pitchFamily="34" charset="0"/>
                <a:ea typeface="Calibri" panose="020F0502020204030204" pitchFamily="34" charset="0"/>
                <a:cs typeface="Times New Roman" panose="02020603050405020304" pitchFamily="18" charset="0"/>
              </a:rPr>
              <a:t>Technical</a:t>
            </a:r>
            <a:r>
              <a:rPr lang="en-US" sz="1800" dirty="0">
                <a:effectLst/>
                <a:latin typeface="Arial" panose="020B0604020202020204" pitchFamily="34" charset="0"/>
                <a:ea typeface="Calibri" panose="020F0502020204030204" pitchFamily="34" charset="0"/>
                <a:cs typeface="Times New Roman" panose="02020603050405020304" pitchFamily="18" charset="0"/>
              </a:rPr>
              <a:t> skill - (Needle travels too deep during fascial closure, causing enterotomy)  </a:t>
            </a:r>
            <a:endParaRPr lang="en-US" sz="1800" b="1"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endParaRPr lang="en-US" sz="1800" b="1"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Rules</a:t>
            </a:r>
            <a:r>
              <a:rPr lang="en-US" sz="1800" dirty="0">
                <a:effectLst/>
                <a:latin typeface="Arial" panose="020B0604020202020204" pitchFamily="34" charset="0"/>
                <a:ea typeface="Calibri" panose="020F0502020204030204" pitchFamily="34" charset="0"/>
                <a:cs typeface="Times New Roman" panose="02020603050405020304" pitchFamily="18" charset="0"/>
              </a:rPr>
              <a:t> Violation (Conscious decision to deviate from safe operating practice, expecting adverse consequences would be avoided)</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0"/>
              </a:spcBef>
              <a:spcAft>
                <a:spcPts val="0"/>
              </a:spcAft>
              <a:buFont typeface="+mj-lt"/>
              <a:buAutoNum type="alphaUcPeriod"/>
            </a:pPr>
            <a:r>
              <a:rPr lang="en-US" sz="1800" b="1" dirty="0">
                <a:effectLst/>
                <a:latin typeface="Arial" panose="020B0604020202020204" pitchFamily="34" charset="0"/>
                <a:ea typeface="Calibri" panose="020F0502020204030204" pitchFamily="34" charset="0"/>
                <a:cs typeface="Times New Roman" panose="02020603050405020304" pitchFamily="18" charset="0"/>
              </a:rPr>
              <a:t>Routine</a:t>
            </a:r>
            <a:r>
              <a:rPr lang="en-US" sz="1800" dirty="0">
                <a:effectLst/>
                <a:latin typeface="Arial" panose="020B0604020202020204" pitchFamily="34" charset="0"/>
                <a:ea typeface="Calibri" panose="020F0502020204030204" pitchFamily="34" charset="0"/>
                <a:cs typeface="Times New Roman" panose="02020603050405020304" pitchFamily="18" charset="0"/>
              </a:rPr>
              <a:t> (“Cutting corners”)</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0"/>
              </a:spcBef>
              <a:spcAft>
                <a:spcPts val="0"/>
              </a:spcAft>
              <a:buFont typeface="+mj-lt"/>
              <a:buAutoNum type="alphaUcPeriod"/>
            </a:pPr>
            <a:r>
              <a:rPr lang="en-US" sz="1800" b="1" dirty="0">
                <a:effectLst/>
                <a:latin typeface="Arial" panose="020B0604020202020204" pitchFamily="34" charset="0"/>
                <a:ea typeface="Calibri" panose="020F0502020204030204" pitchFamily="34" charset="0"/>
                <a:cs typeface="Times New Roman" panose="02020603050405020304" pitchFamily="18" charset="0"/>
              </a:rPr>
              <a:t>Optimizing</a:t>
            </a:r>
            <a:r>
              <a:rPr lang="en-US" sz="1800" dirty="0">
                <a:effectLst/>
                <a:latin typeface="Arial" panose="020B0604020202020204" pitchFamily="34" charset="0"/>
                <a:ea typeface="Calibri" panose="020F0502020204030204" pitchFamily="34" charset="0"/>
                <a:cs typeface="Times New Roman" panose="02020603050405020304" pitchFamily="18" charset="0"/>
              </a:rPr>
              <a:t>/Personal Gain (Missing afternoon rounds to study or sleep)</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0"/>
              </a:spcBef>
              <a:spcAft>
                <a:spcPts val="0"/>
              </a:spcAft>
              <a:buFont typeface="+mj-lt"/>
              <a:buAutoNum type="alphaU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Necessary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Situational</a:t>
            </a:r>
            <a:r>
              <a:rPr lang="en-US" sz="1800" dirty="0">
                <a:effectLst/>
                <a:latin typeface="Calibri" panose="020F0502020204030204" pitchFamily="34" charset="0"/>
                <a:ea typeface="Calibri" panose="020F0502020204030204" pitchFamily="34" charset="0"/>
                <a:cs typeface="Times New Roman" panose="02020603050405020304" pitchFamily="18" charset="0"/>
              </a:rPr>
              <a:t> (Violation seems to offer only path available or rules seen as inappropriate to situation)</a:t>
            </a:r>
          </a:p>
          <a:p>
            <a:pPr marL="342900" marR="0" indent="-342900">
              <a:lnSpc>
                <a:spcPct val="115000"/>
              </a:lnSpc>
              <a:spcBef>
                <a:spcPts val="0"/>
              </a:spcBef>
              <a:spcAft>
                <a:spcPts val="0"/>
              </a:spcAft>
              <a:buFont typeface="+mj-lt"/>
              <a:buAutoNum type="alphaU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Time</a:t>
            </a:r>
            <a:r>
              <a:rPr lang="en-US" sz="1800" dirty="0">
                <a:effectLst/>
                <a:latin typeface="Calibri" panose="020F0502020204030204" pitchFamily="34" charset="0"/>
                <a:ea typeface="Calibri" panose="020F0502020204030204" pitchFamily="34" charset="0"/>
                <a:cs typeface="Times New Roman" panose="02020603050405020304" pitchFamily="18" charset="0"/>
              </a:rPr>
              <a:t> Pressure (Rushing to finish notes, so don’t include or edit pertinent details)</a:t>
            </a:r>
            <a:endParaRPr lang="en-US" sz="1800" b="1"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endParaRPr lang="en-US" sz="1800" b="1"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Communication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0"/>
              </a:spcBef>
              <a:spcAft>
                <a:spcPts val="0"/>
              </a:spcAft>
              <a:buFont typeface="+mj-lt"/>
              <a:buAutoNum type="alphaUcPeriod"/>
            </a:pPr>
            <a:r>
              <a:rPr lang="en-US" sz="1800" b="1" dirty="0">
                <a:effectLst/>
                <a:latin typeface="Arial" panose="020B0604020202020204" pitchFamily="34" charset="0"/>
                <a:ea typeface="Calibri" panose="020F0502020204030204" pitchFamily="34" charset="0"/>
                <a:cs typeface="Times New Roman" panose="02020603050405020304" pitchFamily="18" charset="0"/>
              </a:rPr>
              <a:t>Absent</a:t>
            </a:r>
            <a:r>
              <a:rPr lang="en-US" sz="1800" dirty="0">
                <a:effectLst/>
                <a:latin typeface="Arial" panose="020B0604020202020204" pitchFamily="34" charset="0"/>
                <a:ea typeface="Calibri" panose="020F0502020204030204" pitchFamily="34" charset="0"/>
                <a:cs typeface="Times New Roman" panose="02020603050405020304" pitchFamily="18" charset="0"/>
              </a:rPr>
              <a:t> (Didn’t sign out patient’s cardiac history)</a:t>
            </a:r>
          </a:p>
          <a:p>
            <a:pPr marL="342900" marR="0" indent="-342900">
              <a:lnSpc>
                <a:spcPct val="115000"/>
              </a:lnSpc>
              <a:spcBef>
                <a:spcPts val="0"/>
              </a:spcBef>
              <a:spcAft>
                <a:spcPts val="0"/>
              </a:spcAft>
              <a:buFont typeface="+mj-lt"/>
              <a:buAutoNum type="alphaUcPeriod"/>
            </a:pPr>
            <a:r>
              <a:rPr lang="en-US" sz="1800" b="1" dirty="0">
                <a:effectLst/>
                <a:latin typeface="Arial" panose="020B0604020202020204" pitchFamily="34" charset="0"/>
                <a:ea typeface="Calibri" panose="020F0502020204030204" pitchFamily="34" charset="0"/>
                <a:cs typeface="Times New Roman" panose="02020603050405020304" pitchFamily="18" charset="0"/>
              </a:rPr>
              <a:t>Assumed</a:t>
            </a:r>
            <a:r>
              <a:rPr lang="en-US" sz="1800" dirty="0">
                <a:effectLst/>
                <a:latin typeface="Arial" panose="020B0604020202020204" pitchFamily="34" charset="0"/>
                <a:ea typeface="Calibri" panose="020F0502020204030204" pitchFamily="34" charset="0"/>
                <a:cs typeface="Times New Roman" panose="02020603050405020304" pitchFamily="18" charset="0"/>
              </a:rPr>
              <a:t> (Intern assumes chief resident meant to give patient double dose of anticoagulant)</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0"/>
              </a:spcBef>
              <a:spcAft>
                <a:spcPts val="0"/>
              </a:spcAft>
              <a:buFont typeface="+mj-lt"/>
              <a:buAutoNum type="alphaUcPeriod"/>
            </a:pPr>
            <a:r>
              <a:rPr lang="en-US" sz="1800" b="1" dirty="0">
                <a:effectLst/>
                <a:latin typeface="Arial" panose="020B0604020202020204" pitchFamily="34" charset="0"/>
                <a:ea typeface="Calibri" panose="020F0502020204030204" pitchFamily="34" charset="0"/>
                <a:cs typeface="Times New Roman" panose="02020603050405020304" pitchFamily="18" charset="0"/>
              </a:rPr>
              <a:t>Misinterpreted</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Both teams think the other is primary, so no orders get placed)</a:t>
            </a:r>
          </a:p>
          <a:p>
            <a:pPr marL="0" marR="0">
              <a:lnSpc>
                <a:spcPct val="115000"/>
              </a:lnSpc>
              <a:spcBef>
                <a:spcPts val="0"/>
              </a:spcBef>
              <a:spcAft>
                <a:spcPts val="0"/>
              </a:spcAft>
            </a:pPr>
            <a:endParaRPr lang="en-US" sz="1800" b="1"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Teamwork</a:t>
            </a:r>
            <a:r>
              <a:rPr lang="en-US" sz="1800" dirty="0">
                <a:effectLst/>
                <a:latin typeface="Arial" panose="020B0604020202020204" pitchFamily="34" charset="0"/>
                <a:ea typeface="Calibri" panose="020F0502020204030204" pitchFamily="34" charset="0"/>
                <a:cs typeface="Times New Roman" panose="02020603050405020304" pitchFamily="18" charset="0"/>
              </a:rPr>
              <a:t>/Group Trap (collective decision/plan is erroneous)</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0"/>
              </a:spcBef>
              <a:spcAft>
                <a:spcPts val="0"/>
              </a:spcAft>
              <a:buAutoNum type="alphaUcPeriod"/>
            </a:pPr>
            <a:r>
              <a:rPr lang="en-US" sz="1800" b="1" dirty="0">
                <a:effectLst/>
                <a:latin typeface="Arial" panose="020B0604020202020204" pitchFamily="34" charset="0"/>
                <a:ea typeface="Calibri" panose="020F0502020204030204" pitchFamily="34" charset="0"/>
                <a:cs typeface="Times New Roman" panose="02020603050405020304" pitchFamily="18" charset="0"/>
              </a:rPr>
              <a:t>Lack</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b="1" dirty="0">
                <a:effectLst/>
                <a:latin typeface="Arial" panose="020B0604020202020204" pitchFamily="34" charset="0"/>
                <a:ea typeface="Calibri" panose="020F0502020204030204" pitchFamily="34" charset="0"/>
                <a:cs typeface="Times New Roman" panose="02020603050405020304" pitchFamily="18" charset="0"/>
              </a:rPr>
              <a:t>of</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b="1" dirty="0">
                <a:effectLst/>
                <a:latin typeface="Arial" panose="020B0604020202020204" pitchFamily="34" charset="0"/>
                <a:ea typeface="Calibri" panose="020F0502020204030204" pitchFamily="34" charset="0"/>
                <a:cs typeface="Times New Roman" panose="02020603050405020304" pitchFamily="18" charset="0"/>
              </a:rPr>
              <a:t>leadership</a:t>
            </a:r>
            <a:r>
              <a:rPr lang="en-US" sz="1800" dirty="0">
                <a:effectLst/>
                <a:latin typeface="Arial" panose="020B0604020202020204" pitchFamily="34" charset="0"/>
                <a:ea typeface="Calibri" panose="020F0502020204030204" pitchFamily="34" charset="0"/>
                <a:cs typeface="Times New Roman" panose="02020603050405020304" pitchFamily="18" charset="0"/>
              </a:rPr>
              <a:t> in group meeting (roles ill-defined; “I thought you were doing 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0"/>
              </a:spcBef>
              <a:spcAft>
                <a:spcPts val="0"/>
              </a:spcAft>
              <a:buAutoNum type="alphaUcPeriod"/>
            </a:pPr>
            <a:r>
              <a:rPr lang="en-US" sz="1800" dirty="0">
                <a:effectLst/>
                <a:latin typeface="Arial" panose="020B0604020202020204" pitchFamily="34" charset="0"/>
                <a:ea typeface="Calibri" panose="020F0502020204030204" pitchFamily="34" charset="0"/>
                <a:cs typeface="Times New Roman" panose="02020603050405020304" pitchFamily="18" charset="0"/>
              </a:rPr>
              <a:t>No recognition of </a:t>
            </a:r>
            <a:r>
              <a:rPr lang="en-US" sz="1800" b="1" dirty="0">
                <a:effectLst/>
                <a:latin typeface="Arial" panose="020B0604020202020204" pitchFamily="34" charset="0"/>
                <a:ea typeface="Calibri" panose="020F0502020204030204" pitchFamily="34" charset="0"/>
                <a:cs typeface="Times New Roman" panose="02020603050405020304" pitchFamily="18" charset="0"/>
              </a:rPr>
              <a:t>lack of subject matter expert</a:t>
            </a:r>
            <a:r>
              <a:rPr lang="en-US" sz="1800" dirty="0">
                <a:effectLst/>
                <a:latin typeface="Arial" panose="020B0604020202020204" pitchFamily="34" charset="0"/>
                <a:ea typeface="Calibri" panose="020F0502020204030204" pitchFamily="34" charset="0"/>
                <a:cs typeface="Times New Roman" panose="02020603050405020304" pitchFamily="18" charset="0"/>
              </a:rPr>
              <a:t> within group (The blind leading the blind)</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0"/>
              </a:spcBef>
              <a:spcAft>
                <a:spcPts val="0"/>
              </a:spcAft>
              <a:buAutoNum type="alphaUcPeriod"/>
            </a:pPr>
            <a:r>
              <a:rPr lang="en-US" sz="1800" b="1" dirty="0">
                <a:effectLst/>
                <a:latin typeface="Arial" panose="020B0604020202020204" pitchFamily="34" charset="0"/>
                <a:ea typeface="Calibri" panose="020F0502020204030204" pitchFamily="34" charset="0"/>
                <a:cs typeface="Times New Roman" panose="02020603050405020304" pitchFamily="18" charset="0"/>
              </a:rPr>
              <a:t>No pause</a:t>
            </a:r>
            <a:r>
              <a:rPr lang="en-US" sz="1800" dirty="0">
                <a:effectLst/>
                <a:latin typeface="Arial" panose="020B0604020202020204" pitchFamily="34" charset="0"/>
                <a:ea typeface="Calibri" panose="020F0502020204030204" pitchFamily="34" charset="0"/>
                <a:cs typeface="Times New Roman" panose="02020603050405020304" pitchFamily="18" charset="0"/>
              </a:rPr>
              <a:t> to ensure milestones met</a:t>
            </a:r>
            <a:r>
              <a:rPr lang="en-US" sz="1800" dirty="0">
                <a:effectLst/>
                <a:latin typeface="Calibri" panose="020F0502020204030204" pitchFamily="34" charset="0"/>
                <a:ea typeface="Calibri" panose="020F0502020204030204" pitchFamily="34" charset="0"/>
                <a:cs typeface="Times New Roman" panose="02020603050405020304" pitchFamily="18" charset="0"/>
              </a:rPr>
              <a:t> (Missing the forest for the trees, failing to periodically reevaluate progress of plan)</a:t>
            </a:r>
          </a:p>
          <a:p>
            <a:endParaRPr lang="en-US" dirty="0"/>
          </a:p>
          <a:p>
            <a:endParaRPr lang="en-US" dirty="0"/>
          </a:p>
          <a:p>
            <a:r>
              <a:rPr lang="en-US" dirty="0"/>
              <a:t>Please fill in the boxes provided in the fishbone template. Discuss these factors and how they contributed to/allowed the complication. The following hidden slide can also be used as a guide.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B31743D-965F-4E2B-A51F-B72A789B71D9}" type="slidenum">
              <a:rPr lang="en-US" smtClean="0"/>
              <a:t>6</a:t>
            </a:fld>
            <a:endParaRPr lang="en-US"/>
          </a:p>
        </p:txBody>
      </p:sp>
    </p:spTree>
    <p:extLst>
      <p:ext uri="{BB962C8B-B14F-4D97-AF65-F5344CB8AC3E}">
        <p14:creationId xmlns:p14="http://schemas.microsoft.com/office/powerpoint/2010/main" val="1828732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B31743D-965F-4E2B-A51F-B72A789B71D9}" type="slidenum">
              <a:rPr lang="en-US" smtClean="0"/>
              <a:t>7</a:t>
            </a:fld>
            <a:endParaRPr lang="en-US"/>
          </a:p>
        </p:txBody>
      </p:sp>
    </p:spTree>
    <p:extLst>
      <p:ext uri="{BB962C8B-B14F-4D97-AF65-F5344CB8AC3E}">
        <p14:creationId xmlns:p14="http://schemas.microsoft.com/office/powerpoint/2010/main" val="1670329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slide limit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Mini journal club format</a:t>
            </a:r>
          </a:p>
          <a:p>
            <a:endParaRPr lang="en-US" dirty="0"/>
          </a:p>
          <a:p>
            <a:r>
              <a:rPr lang="en-US" dirty="0"/>
              <a:t>Evidence-based practice. What is the best evidence related to avoiding this complication?</a:t>
            </a:r>
          </a:p>
          <a:p>
            <a:endParaRPr lang="en-US" dirty="0"/>
          </a:p>
          <a:p>
            <a:r>
              <a:rPr lang="en-US" dirty="0"/>
              <a:t>Only present appropriate literature pertinent to the complication – identification/management/prevention of complication</a:t>
            </a:r>
          </a:p>
        </p:txBody>
      </p:sp>
      <p:sp>
        <p:nvSpPr>
          <p:cNvPr id="4" name="Slide Number Placeholder 3"/>
          <p:cNvSpPr>
            <a:spLocks noGrp="1"/>
          </p:cNvSpPr>
          <p:nvPr>
            <p:ph type="sldNum" sz="quarter" idx="5"/>
          </p:nvPr>
        </p:nvSpPr>
        <p:spPr/>
        <p:txBody>
          <a:bodyPr/>
          <a:lstStyle/>
          <a:p>
            <a:fld id="{CB31743D-965F-4E2B-A51F-B72A789B71D9}" type="slidenum">
              <a:rPr lang="en-US" smtClean="0"/>
              <a:t>9</a:t>
            </a:fld>
            <a:endParaRPr lang="en-US"/>
          </a:p>
        </p:txBody>
      </p:sp>
    </p:spTree>
    <p:extLst>
      <p:ext uri="{BB962C8B-B14F-4D97-AF65-F5344CB8AC3E}">
        <p14:creationId xmlns:p14="http://schemas.microsoft.com/office/powerpoint/2010/main" val="169998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slide limit</a:t>
            </a:r>
          </a:p>
          <a:p>
            <a:endParaRPr lang="en-US" dirty="0"/>
          </a:p>
          <a:p>
            <a:r>
              <a:rPr lang="en-US" dirty="0"/>
              <a:t>Mini journal club format</a:t>
            </a:r>
          </a:p>
          <a:p>
            <a:endParaRPr lang="en-US" dirty="0"/>
          </a:p>
          <a:p>
            <a:r>
              <a:rPr lang="en-US" dirty="0"/>
              <a:t>Evidence-based practice. What is the best evidence related to avoiding this complication?</a:t>
            </a:r>
          </a:p>
          <a:p>
            <a:endParaRPr lang="en-US" dirty="0"/>
          </a:p>
          <a:p>
            <a:r>
              <a:rPr lang="en-US" dirty="0"/>
              <a:t>Only present appropriate literature pertinent to the complication – identification/management/prevention of complication</a:t>
            </a:r>
          </a:p>
        </p:txBody>
      </p:sp>
      <p:sp>
        <p:nvSpPr>
          <p:cNvPr id="4" name="Slide Number Placeholder 3"/>
          <p:cNvSpPr>
            <a:spLocks noGrp="1"/>
          </p:cNvSpPr>
          <p:nvPr>
            <p:ph type="sldNum" sz="quarter" idx="5"/>
          </p:nvPr>
        </p:nvSpPr>
        <p:spPr/>
        <p:txBody>
          <a:bodyPr/>
          <a:lstStyle/>
          <a:p>
            <a:fld id="{CB31743D-965F-4E2B-A51F-B72A789B71D9}" type="slidenum">
              <a:rPr lang="en-US" smtClean="0"/>
              <a:t>10</a:t>
            </a:fld>
            <a:endParaRPr lang="en-US"/>
          </a:p>
        </p:txBody>
      </p:sp>
    </p:spTree>
    <p:extLst>
      <p:ext uri="{BB962C8B-B14F-4D97-AF65-F5344CB8AC3E}">
        <p14:creationId xmlns:p14="http://schemas.microsoft.com/office/powerpoint/2010/main" val="1373830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slide limit</a:t>
            </a:r>
          </a:p>
          <a:p>
            <a:endParaRPr lang="en-US" dirty="0"/>
          </a:p>
          <a:p>
            <a:r>
              <a:rPr lang="en-US" dirty="0"/>
              <a:t>Propose actions to prevent future similar problems</a:t>
            </a:r>
          </a:p>
          <a:p>
            <a:endParaRPr lang="en-US" dirty="0"/>
          </a:p>
          <a:p>
            <a:r>
              <a:rPr lang="en-US" dirty="0"/>
              <a:t>Identify learning points from the case</a:t>
            </a:r>
          </a:p>
        </p:txBody>
      </p:sp>
      <p:sp>
        <p:nvSpPr>
          <p:cNvPr id="4" name="Slide Number Placeholder 3"/>
          <p:cNvSpPr>
            <a:spLocks noGrp="1"/>
          </p:cNvSpPr>
          <p:nvPr>
            <p:ph type="sldNum" sz="quarter" idx="5"/>
          </p:nvPr>
        </p:nvSpPr>
        <p:spPr/>
        <p:txBody>
          <a:bodyPr/>
          <a:lstStyle/>
          <a:p>
            <a:fld id="{CB31743D-965F-4E2B-A51F-B72A789B71D9}" type="slidenum">
              <a:rPr lang="en-US" smtClean="0"/>
              <a:t>11</a:t>
            </a:fld>
            <a:endParaRPr lang="en-US"/>
          </a:p>
        </p:txBody>
      </p:sp>
    </p:spTree>
    <p:extLst>
      <p:ext uri="{BB962C8B-B14F-4D97-AF65-F5344CB8AC3E}">
        <p14:creationId xmlns:p14="http://schemas.microsoft.com/office/powerpoint/2010/main" val="482884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F90D-81BA-4E68-9F6E-C7D64C6301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D1AEEA-F77D-4D60-8CA9-060E1839A5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D4ABE8-D5C8-44DB-A7F4-C70A5BBFD173}"/>
              </a:ext>
            </a:extLst>
          </p:cNvPr>
          <p:cNvSpPr>
            <a:spLocks noGrp="1"/>
          </p:cNvSpPr>
          <p:nvPr>
            <p:ph type="dt" sz="half" idx="10"/>
          </p:nvPr>
        </p:nvSpPr>
        <p:spPr/>
        <p:txBody>
          <a:bodyPr/>
          <a:lstStyle/>
          <a:p>
            <a:fld id="{FEAA7DE6-C7DC-4DDD-8F7C-44503E3EDBA3}" type="datetimeFigureOut">
              <a:rPr lang="en-US" smtClean="0"/>
              <a:t>10/25/2021</a:t>
            </a:fld>
            <a:endParaRPr lang="en-US"/>
          </a:p>
        </p:txBody>
      </p:sp>
      <p:sp>
        <p:nvSpPr>
          <p:cNvPr id="5" name="Footer Placeholder 4">
            <a:extLst>
              <a:ext uri="{FF2B5EF4-FFF2-40B4-BE49-F238E27FC236}">
                <a16:creationId xmlns:a16="http://schemas.microsoft.com/office/drawing/2014/main" id="{CF6E1CD4-0ECB-4C2D-94DA-79D41A7F3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949314-ABCF-423B-A0B2-2C387CE4D7B2}"/>
              </a:ext>
            </a:extLst>
          </p:cNvPr>
          <p:cNvSpPr>
            <a:spLocks noGrp="1"/>
          </p:cNvSpPr>
          <p:nvPr>
            <p:ph type="sldNum" sz="quarter" idx="12"/>
          </p:nvPr>
        </p:nvSpPr>
        <p:spPr/>
        <p:txBody>
          <a:bodyPr/>
          <a:lstStyle/>
          <a:p>
            <a:fld id="{93709A96-0AF8-4438-B48A-9ACE1EC76A44}" type="slidenum">
              <a:rPr lang="en-US" smtClean="0"/>
              <a:t>‹#›</a:t>
            </a:fld>
            <a:endParaRPr lang="en-US"/>
          </a:p>
        </p:txBody>
      </p:sp>
    </p:spTree>
    <p:extLst>
      <p:ext uri="{BB962C8B-B14F-4D97-AF65-F5344CB8AC3E}">
        <p14:creationId xmlns:p14="http://schemas.microsoft.com/office/powerpoint/2010/main" val="752435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8800-D2DD-4046-AFE8-AF4112884B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082CF4-2ECC-4EEF-BEF5-61F747CA17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A0E9F-8248-4620-BAAF-0289FD750406}"/>
              </a:ext>
            </a:extLst>
          </p:cNvPr>
          <p:cNvSpPr>
            <a:spLocks noGrp="1"/>
          </p:cNvSpPr>
          <p:nvPr>
            <p:ph type="dt" sz="half" idx="10"/>
          </p:nvPr>
        </p:nvSpPr>
        <p:spPr/>
        <p:txBody>
          <a:bodyPr/>
          <a:lstStyle/>
          <a:p>
            <a:fld id="{FEAA7DE6-C7DC-4DDD-8F7C-44503E3EDBA3}" type="datetimeFigureOut">
              <a:rPr lang="en-US" smtClean="0"/>
              <a:t>10/25/2021</a:t>
            </a:fld>
            <a:endParaRPr lang="en-US"/>
          </a:p>
        </p:txBody>
      </p:sp>
      <p:sp>
        <p:nvSpPr>
          <p:cNvPr id="5" name="Footer Placeholder 4">
            <a:extLst>
              <a:ext uri="{FF2B5EF4-FFF2-40B4-BE49-F238E27FC236}">
                <a16:creationId xmlns:a16="http://schemas.microsoft.com/office/drawing/2014/main" id="{13D59429-B40E-4D5F-9726-C158B0A088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315E9-8298-4DAD-83AE-ACCE12EE2065}"/>
              </a:ext>
            </a:extLst>
          </p:cNvPr>
          <p:cNvSpPr>
            <a:spLocks noGrp="1"/>
          </p:cNvSpPr>
          <p:nvPr>
            <p:ph type="sldNum" sz="quarter" idx="12"/>
          </p:nvPr>
        </p:nvSpPr>
        <p:spPr/>
        <p:txBody>
          <a:bodyPr/>
          <a:lstStyle/>
          <a:p>
            <a:fld id="{93709A96-0AF8-4438-B48A-9ACE1EC76A44}" type="slidenum">
              <a:rPr lang="en-US" smtClean="0"/>
              <a:t>‹#›</a:t>
            </a:fld>
            <a:endParaRPr lang="en-US"/>
          </a:p>
        </p:txBody>
      </p:sp>
    </p:spTree>
    <p:extLst>
      <p:ext uri="{BB962C8B-B14F-4D97-AF65-F5344CB8AC3E}">
        <p14:creationId xmlns:p14="http://schemas.microsoft.com/office/powerpoint/2010/main" val="63096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E6E1B8-AFCA-4DF0-9195-13F5CF33B9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D94B1A-DBBD-43EE-B08C-7FE365A876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88AAE-1AB0-4369-8A5E-7DD1D10AD760}"/>
              </a:ext>
            </a:extLst>
          </p:cNvPr>
          <p:cNvSpPr>
            <a:spLocks noGrp="1"/>
          </p:cNvSpPr>
          <p:nvPr>
            <p:ph type="dt" sz="half" idx="10"/>
          </p:nvPr>
        </p:nvSpPr>
        <p:spPr/>
        <p:txBody>
          <a:bodyPr/>
          <a:lstStyle/>
          <a:p>
            <a:fld id="{FEAA7DE6-C7DC-4DDD-8F7C-44503E3EDBA3}" type="datetimeFigureOut">
              <a:rPr lang="en-US" smtClean="0"/>
              <a:t>10/25/2021</a:t>
            </a:fld>
            <a:endParaRPr lang="en-US"/>
          </a:p>
        </p:txBody>
      </p:sp>
      <p:sp>
        <p:nvSpPr>
          <p:cNvPr id="5" name="Footer Placeholder 4">
            <a:extLst>
              <a:ext uri="{FF2B5EF4-FFF2-40B4-BE49-F238E27FC236}">
                <a16:creationId xmlns:a16="http://schemas.microsoft.com/office/drawing/2014/main" id="{A38AB15B-2E0F-486C-B4C2-7C1558555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6B86E-8EFA-4363-B970-8D7841F6DDBA}"/>
              </a:ext>
            </a:extLst>
          </p:cNvPr>
          <p:cNvSpPr>
            <a:spLocks noGrp="1"/>
          </p:cNvSpPr>
          <p:nvPr>
            <p:ph type="sldNum" sz="quarter" idx="12"/>
          </p:nvPr>
        </p:nvSpPr>
        <p:spPr/>
        <p:txBody>
          <a:bodyPr/>
          <a:lstStyle/>
          <a:p>
            <a:fld id="{93709A96-0AF8-4438-B48A-9ACE1EC76A44}" type="slidenum">
              <a:rPr lang="en-US" smtClean="0"/>
              <a:t>‹#›</a:t>
            </a:fld>
            <a:endParaRPr lang="en-US"/>
          </a:p>
        </p:txBody>
      </p:sp>
    </p:spTree>
    <p:extLst>
      <p:ext uri="{BB962C8B-B14F-4D97-AF65-F5344CB8AC3E}">
        <p14:creationId xmlns:p14="http://schemas.microsoft.com/office/powerpoint/2010/main" val="20778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18F87-F348-4277-AE20-97BD6AE8FA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10A2D9-11FE-4EFD-9216-4EB294B86D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F41AA-0CE6-48A4-A498-5E4A98109E57}"/>
              </a:ext>
            </a:extLst>
          </p:cNvPr>
          <p:cNvSpPr>
            <a:spLocks noGrp="1"/>
          </p:cNvSpPr>
          <p:nvPr>
            <p:ph type="dt" sz="half" idx="10"/>
          </p:nvPr>
        </p:nvSpPr>
        <p:spPr/>
        <p:txBody>
          <a:bodyPr/>
          <a:lstStyle/>
          <a:p>
            <a:fld id="{FEAA7DE6-C7DC-4DDD-8F7C-44503E3EDBA3}" type="datetimeFigureOut">
              <a:rPr lang="en-US" smtClean="0"/>
              <a:t>10/25/2021</a:t>
            </a:fld>
            <a:endParaRPr lang="en-US"/>
          </a:p>
        </p:txBody>
      </p:sp>
      <p:sp>
        <p:nvSpPr>
          <p:cNvPr id="5" name="Footer Placeholder 4">
            <a:extLst>
              <a:ext uri="{FF2B5EF4-FFF2-40B4-BE49-F238E27FC236}">
                <a16:creationId xmlns:a16="http://schemas.microsoft.com/office/drawing/2014/main" id="{7C510664-0423-495B-A816-2678ADED0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253E9-5E8D-464D-8A8D-0F6EC846C200}"/>
              </a:ext>
            </a:extLst>
          </p:cNvPr>
          <p:cNvSpPr>
            <a:spLocks noGrp="1"/>
          </p:cNvSpPr>
          <p:nvPr>
            <p:ph type="sldNum" sz="quarter" idx="12"/>
          </p:nvPr>
        </p:nvSpPr>
        <p:spPr/>
        <p:txBody>
          <a:bodyPr/>
          <a:lstStyle/>
          <a:p>
            <a:fld id="{93709A96-0AF8-4438-B48A-9ACE1EC76A44}" type="slidenum">
              <a:rPr lang="en-US" smtClean="0"/>
              <a:t>‹#›</a:t>
            </a:fld>
            <a:endParaRPr lang="en-US"/>
          </a:p>
        </p:txBody>
      </p:sp>
    </p:spTree>
    <p:extLst>
      <p:ext uri="{BB962C8B-B14F-4D97-AF65-F5344CB8AC3E}">
        <p14:creationId xmlns:p14="http://schemas.microsoft.com/office/powerpoint/2010/main" val="425542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042D-B04A-403E-99C1-34AB744E00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7DCCF2-D318-458A-BB78-376F8B5A42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619FD-EE07-465E-98B2-BCD6095F9F7C}"/>
              </a:ext>
            </a:extLst>
          </p:cNvPr>
          <p:cNvSpPr>
            <a:spLocks noGrp="1"/>
          </p:cNvSpPr>
          <p:nvPr>
            <p:ph type="dt" sz="half" idx="10"/>
          </p:nvPr>
        </p:nvSpPr>
        <p:spPr/>
        <p:txBody>
          <a:bodyPr/>
          <a:lstStyle/>
          <a:p>
            <a:fld id="{FEAA7DE6-C7DC-4DDD-8F7C-44503E3EDBA3}" type="datetimeFigureOut">
              <a:rPr lang="en-US" smtClean="0"/>
              <a:t>10/25/2021</a:t>
            </a:fld>
            <a:endParaRPr lang="en-US"/>
          </a:p>
        </p:txBody>
      </p:sp>
      <p:sp>
        <p:nvSpPr>
          <p:cNvPr id="5" name="Footer Placeholder 4">
            <a:extLst>
              <a:ext uri="{FF2B5EF4-FFF2-40B4-BE49-F238E27FC236}">
                <a16:creationId xmlns:a16="http://schemas.microsoft.com/office/drawing/2014/main" id="{47E8E23A-9580-4AAF-A142-F33149409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6976C-6ACD-497A-B9E8-4A842788AFE7}"/>
              </a:ext>
            </a:extLst>
          </p:cNvPr>
          <p:cNvSpPr>
            <a:spLocks noGrp="1"/>
          </p:cNvSpPr>
          <p:nvPr>
            <p:ph type="sldNum" sz="quarter" idx="12"/>
          </p:nvPr>
        </p:nvSpPr>
        <p:spPr/>
        <p:txBody>
          <a:bodyPr/>
          <a:lstStyle/>
          <a:p>
            <a:fld id="{93709A96-0AF8-4438-B48A-9ACE1EC76A44}" type="slidenum">
              <a:rPr lang="en-US" smtClean="0"/>
              <a:t>‹#›</a:t>
            </a:fld>
            <a:endParaRPr lang="en-US"/>
          </a:p>
        </p:txBody>
      </p:sp>
    </p:spTree>
    <p:extLst>
      <p:ext uri="{BB962C8B-B14F-4D97-AF65-F5344CB8AC3E}">
        <p14:creationId xmlns:p14="http://schemas.microsoft.com/office/powerpoint/2010/main" val="2997127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B0ED-C2AF-4688-92F1-B0E9E14F60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4790CD-7F65-4CF6-A2A6-9941F691FD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B15212-C280-4164-9A6A-2BDEFE26BC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B544D9-CE9C-40ED-8906-F1DA0A673BD7}"/>
              </a:ext>
            </a:extLst>
          </p:cNvPr>
          <p:cNvSpPr>
            <a:spLocks noGrp="1"/>
          </p:cNvSpPr>
          <p:nvPr>
            <p:ph type="dt" sz="half" idx="10"/>
          </p:nvPr>
        </p:nvSpPr>
        <p:spPr/>
        <p:txBody>
          <a:bodyPr/>
          <a:lstStyle/>
          <a:p>
            <a:fld id="{FEAA7DE6-C7DC-4DDD-8F7C-44503E3EDBA3}" type="datetimeFigureOut">
              <a:rPr lang="en-US" smtClean="0"/>
              <a:t>10/25/2021</a:t>
            </a:fld>
            <a:endParaRPr lang="en-US"/>
          </a:p>
        </p:txBody>
      </p:sp>
      <p:sp>
        <p:nvSpPr>
          <p:cNvPr id="6" name="Footer Placeholder 5">
            <a:extLst>
              <a:ext uri="{FF2B5EF4-FFF2-40B4-BE49-F238E27FC236}">
                <a16:creationId xmlns:a16="http://schemas.microsoft.com/office/drawing/2014/main" id="{112E1141-AAFE-4402-9E2D-1606D62E88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15FA0-6785-4FDA-8A9C-003E66CEC131}"/>
              </a:ext>
            </a:extLst>
          </p:cNvPr>
          <p:cNvSpPr>
            <a:spLocks noGrp="1"/>
          </p:cNvSpPr>
          <p:nvPr>
            <p:ph type="sldNum" sz="quarter" idx="12"/>
          </p:nvPr>
        </p:nvSpPr>
        <p:spPr/>
        <p:txBody>
          <a:bodyPr/>
          <a:lstStyle/>
          <a:p>
            <a:fld id="{93709A96-0AF8-4438-B48A-9ACE1EC76A44}" type="slidenum">
              <a:rPr lang="en-US" smtClean="0"/>
              <a:t>‹#›</a:t>
            </a:fld>
            <a:endParaRPr lang="en-US"/>
          </a:p>
        </p:txBody>
      </p:sp>
    </p:spTree>
    <p:extLst>
      <p:ext uri="{BB962C8B-B14F-4D97-AF65-F5344CB8AC3E}">
        <p14:creationId xmlns:p14="http://schemas.microsoft.com/office/powerpoint/2010/main" val="745101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5379-2F41-4907-932E-986644EDB6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E4DC61-B2FE-47B9-9782-79DE723BF9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1597D3-DB46-4AF7-A1FC-F2F92F35AD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F61273-6CAB-4446-B030-616082FD06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5F6A0A-E02C-4360-B998-B9862B44F9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08677D-8C79-4351-BA21-27B320724FF0}"/>
              </a:ext>
            </a:extLst>
          </p:cNvPr>
          <p:cNvSpPr>
            <a:spLocks noGrp="1"/>
          </p:cNvSpPr>
          <p:nvPr>
            <p:ph type="dt" sz="half" idx="10"/>
          </p:nvPr>
        </p:nvSpPr>
        <p:spPr/>
        <p:txBody>
          <a:bodyPr/>
          <a:lstStyle/>
          <a:p>
            <a:fld id="{FEAA7DE6-C7DC-4DDD-8F7C-44503E3EDBA3}" type="datetimeFigureOut">
              <a:rPr lang="en-US" smtClean="0"/>
              <a:t>10/25/2021</a:t>
            </a:fld>
            <a:endParaRPr lang="en-US"/>
          </a:p>
        </p:txBody>
      </p:sp>
      <p:sp>
        <p:nvSpPr>
          <p:cNvPr id="8" name="Footer Placeholder 7">
            <a:extLst>
              <a:ext uri="{FF2B5EF4-FFF2-40B4-BE49-F238E27FC236}">
                <a16:creationId xmlns:a16="http://schemas.microsoft.com/office/drawing/2014/main" id="{5E1D4562-8BC4-4921-AA2C-CEDACC022A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C0C2A6-77FE-460C-A4E3-538C60275A90}"/>
              </a:ext>
            </a:extLst>
          </p:cNvPr>
          <p:cNvSpPr>
            <a:spLocks noGrp="1"/>
          </p:cNvSpPr>
          <p:nvPr>
            <p:ph type="sldNum" sz="quarter" idx="12"/>
          </p:nvPr>
        </p:nvSpPr>
        <p:spPr/>
        <p:txBody>
          <a:bodyPr/>
          <a:lstStyle/>
          <a:p>
            <a:fld id="{93709A96-0AF8-4438-B48A-9ACE1EC76A44}" type="slidenum">
              <a:rPr lang="en-US" smtClean="0"/>
              <a:t>‹#›</a:t>
            </a:fld>
            <a:endParaRPr lang="en-US"/>
          </a:p>
        </p:txBody>
      </p:sp>
    </p:spTree>
    <p:extLst>
      <p:ext uri="{BB962C8B-B14F-4D97-AF65-F5344CB8AC3E}">
        <p14:creationId xmlns:p14="http://schemas.microsoft.com/office/powerpoint/2010/main" val="349631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1CE99-022A-4C80-9A75-7527BF6C83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B54080-5525-46FB-8B5F-D3ADD65F9F2C}"/>
              </a:ext>
            </a:extLst>
          </p:cNvPr>
          <p:cNvSpPr>
            <a:spLocks noGrp="1"/>
          </p:cNvSpPr>
          <p:nvPr>
            <p:ph type="dt" sz="half" idx="10"/>
          </p:nvPr>
        </p:nvSpPr>
        <p:spPr/>
        <p:txBody>
          <a:bodyPr/>
          <a:lstStyle/>
          <a:p>
            <a:fld id="{FEAA7DE6-C7DC-4DDD-8F7C-44503E3EDBA3}" type="datetimeFigureOut">
              <a:rPr lang="en-US" smtClean="0"/>
              <a:t>10/25/2021</a:t>
            </a:fld>
            <a:endParaRPr lang="en-US"/>
          </a:p>
        </p:txBody>
      </p:sp>
      <p:sp>
        <p:nvSpPr>
          <p:cNvPr id="4" name="Footer Placeholder 3">
            <a:extLst>
              <a:ext uri="{FF2B5EF4-FFF2-40B4-BE49-F238E27FC236}">
                <a16:creationId xmlns:a16="http://schemas.microsoft.com/office/drawing/2014/main" id="{B76D14F1-A71D-48BE-9F8A-FC9A2C3230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BAA9BD-2469-4E32-989C-1A954C7F24E4}"/>
              </a:ext>
            </a:extLst>
          </p:cNvPr>
          <p:cNvSpPr>
            <a:spLocks noGrp="1"/>
          </p:cNvSpPr>
          <p:nvPr>
            <p:ph type="sldNum" sz="quarter" idx="12"/>
          </p:nvPr>
        </p:nvSpPr>
        <p:spPr/>
        <p:txBody>
          <a:bodyPr/>
          <a:lstStyle/>
          <a:p>
            <a:fld id="{93709A96-0AF8-4438-B48A-9ACE1EC76A44}" type="slidenum">
              <a:rPr lang="en-US" smtClean="0"/>
              <a:t>‹#›</a:t>
            </a:fld>
            <a:endParaRPr lang="en-US"/>
          </a:p>
        </p:txBody>
      </p:sp>
    </p:spTree>
    <p:extLst>
      <p:ext uri="{BB962C8B-B14F-4D97-AF65-F5344CB8AC3E}">
        <p14:creationId xmlns:p14="http://schemas.microsoft.com/office/powerpoint/2010/main" val="2953379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2D5B7-4945-4644-9DB0-5AEDAE7FCCD6}"/>
              </a:ext>
            </a:extLst>
          </p:cNvPr>
          <p:cNvSpPr>
            <a:spLocks noGrp="1"/>
          </p:cNvSpPr>
          <p:nvPr>
            <p:ph type="dt" sz="half" idx="10"/>
          </p:nvPr>
        </p:nvSpPr>
        <p:spPr/>
        <p:txBody>
          <a:bodyPr/>
          <a:lstStyle/>
          <a:p>
            <a:fld id="{FEAA7DE6-C7DC-4DDD-8F7C-44503E3EDBA3}" type="datetimeFigureOut">
              <a:rPr lang="en-US" smtClean="0"/>
              <a:t>10/25/2021</a:t>
            </a:fld>
            <a:endParaRPr lang="en-US"/>
          </a:p>
        </p:txBody>
      </p:sp>
      <p:sp>
        <p:nvSpPr>
          <p:cNvPr id="3" name="Footer Placeholder 2">
            <a:extLst>
              <a:ext uri="{FF2B5EF4-FFF2-40B4-BE49-F238E27FC236}">
                <a16:creationId xmlns:a16="http://schemas.microsoft.com/office/drawing/2014/main" id="{3BAB944D-7037-4A54-9571-3BAC1BB41F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D07D7D-078D-4D64-84A1-0339620DBA11}"/>
              </a:ext>
            </a:extLst>
          </p:cNvPr>
          <p:cNvSpPr>
            <a:spLocks noGrp="1"/>
          </p:cNvSpPr>
          <p:nvPr>
            <p:ph type="sldNum" sz="quarter" idx="12"/>
          </p:nvPr>
        </p:nvSpPr>
        <p:spPr/>
        <p:txBody>
          <a:bodyPr/>
          <a:lstStyle/>
          <a:p>
            <a:fld id="{93709A96-0AF8-4438-B48A-9ACE1EC76A44}" type="slidenum">
              <a:rPr lang="en-US" smtClean="0"/>
              <a:t>‹#›</a:t>
            </a:fld>
            <a:endParaRPr lang="en-US"/>
          </a:p>
        </p:txBody>
      </p:sp>
    </p:spTree>
    <p:extLst>
      <p:ext uri="{BB962C8B-B14F-4D97-AF65-F5344CB8AC3E}">
        <p14:creationId xmlns:p14="http://schemas.microsoft.com/office/powerpoint/2010/main" val="172760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217B-7E00-4D56-9BE2-6A13FFD938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AF736B-154C-4D21-BE9D-5FCCB90CF2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3FCFF1-3D76-4B61-AF90-21F353802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A64850-321A-4F23-832F-C629BF829461}"/>
              </a:ext>
            </a:extLst>
          </p:cNvPr>
          <p:cNvSpPr>
            <a:spLocks noGrp="1"/>
          </p:cNvSpPr>
          <p:nvPr>
            <p:ph type="dt" sz="half" idx="10"/>
          </p:nvPr>
        </p:nvSpPr>
        <p:spPr/>
        <p:txBody>
          <a:bodyPr/>
          <a:lstStyle/>
          <a:p>
            <a:fld id="{FEAA7DE6-C7DC-4DDD-8F7C-44503E3EDBA3}" type="datetimeFigureOut">
              <a:rPr lang="en-US" smtClean="0"/>
              <a:t>10/25/2021</a:t>
            </a:fld>
            <a:endParaRPr lang="en-US"/>
          </a:p>
        </p:txBody>
      </p:sp>
      <p:sp>
        <p:nvSpPr>
          <p:cNvPr id="6" name="Footer Placeholder 5">
            <a:extLst>
              <a:ext uri="{FF2B5EF4-FFF2-40B4-BE49-F238E27FC236}">
                <a16:creationId xmlns:a16="http://schemas.microsoft.com/office/drawing/2014/main" id="{131F5847-DFA6-496E-A65B-962416E192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AC28EE-2A6E-4084-919F-EDFEDAFE171C}"/>
              </a:ext>
            </a:extLst>
          </p:cNvPr>
          <p:cNvSpPr>
            <a:spLocks noGrp="1"/>
          </p:cNvSpPr>
          <p:nvPr>
            <p:ph type="sldNum" sz="quarter" idx="12"/>
          </p:nvPr>
        </p:nvSpPr>
        <p:spPr/>
        <p:txBody>
          <a:bodyPr/>
          <a:lstStyle/>
          <a:p>
            <a:fld id="{93709A96-0AF8-4438-B48A-9ACE1EC76A44}" type="slidenum">
              <a:rPr lang="en-US" smtClean="0"/>
              <a:t>‹#›</a:t>
            </a:fld>
            <a:endParaRPr lang="en-US"/>
          </a:p>
        </p:txBody>
      </p:sp>
    </p:spTree>
    <p:extLst>
      <p:ext uri="{BB962C8B-B14F-4D97-AF65-F5344CB8AC3E}">
        <p14:creationId xmlns:p14="http://schemas.microsoft.com/office/powerpoint/2010/main" val="196928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E15D-8FB9-4253-A8D5-161636AFD7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367F47-88F1-42B8-9C71-B54DCA640B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BC53A4-0CF0-4513-9A0F-AA4876C4F8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A1CB1-E4E2-4475-B0EB-C2385E37BA57}"/>
              </a:ext>
            </a:extLst>
          </p:cNvPr>
          <p:cNvSpPr>
            <a:spLocks noGrp="1"/>
          </p:cNvSpPr>
          <p:nvPr>
            <p:ph type="dt" sz="half" idx="10"/>
          </p:nvPr>
        </p:nvSpPr>
        <p:spPr/>
        <p:txBody>
          <a:bodyPr/>
          <a:lstStyle/>
          <a:p>
            <a:fld id="{FEAA7DE6-C7DC-4DDD-8F7C-44503E3EDBA3}" type="datetimeFigureOut">
              <a:rPr lang="en-US" smtClean="0"/>
              <a:t>10/25/2021</a:t>
            </a:fld>
            <a:endParaRPr lang="en-US"/>
          </a:p>
        </p:txBody>
      </p:sp>
      <p:sp>
        <p:nvSpPr>
          <p:cNvPr id="6" name="Footer Placeholder 5">
            <a:extLst>
              <a:ext uri="{FF2B5EF4-FFF2-40B4-BE49-F238E27FC236}">
                <a16:creationId xmlns:a16="http://schemas.microsoft.com/office/drawing/2014/main" id="{3B0E331C-98FC-4EBD-A115-50985B35AF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FFA532-6B30-475E-8996-673C3CAEB2E4}"/>
              </a:ext>
            </a:extLst>
          </p:cNvPr>
          <p:cNvSpPr>
            <a:spLocks noGrp="1"/>
          </p:cNvSpPr>
          <p:nvPr>
            <p:ph type="sldNum" sz="quarter" idx="12"/>
          </p:nvPr>
        </p:nvSpPr>
        <p:spPr/>
        <p:txBody>
          <a:bodyPr/>
          <a:lstStyle/>
          <a:p>
            <a:fld id="{93709A96-0AF8-4438-B48A-9ACE1EC76A44}" type="slidenum">
              <a:rPr lang="en-US" smtClean="0"/>
              <a:t>‹#›</a:t>
            </a:fld>
            <a:endParaRPr lang="en-US"/>
          </a:p>
        </p:txBody>
      </p:sp>
    </p:spTree>
    <p:extLst>
      <p:ext uri="{BB962C8B-B14F-4D97-AF65-F5344CB8AC3E}">
        <p14:creationId xmlns:p14="http://schemas.microsoft.com/office/powerpoint/2010/main" val="419360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D7A881-22F0-4A3A-837D-1883242747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458425-EEC5-4F78-B1C4-02DF0380CB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FC363-607F-4E00-91BB-FA89C01394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A7DE6-C7DC-4DDD-8F7C-44503E3EDBA3}" type="datetimeFigureOut">
              <a:rPr lang="en-US" smtClean="0"/>
              <a:t>10/25/2021</a:t>
            </a:fld>
            <a:endParaRPr lang="en-US"/>
          </a:p>
        </p:txBody>
      </p:sp>
      <p:sp>
        <p:nvSpPr>
          <p:cNvPr id="5" name="Footer Placeholder 4">
            <a:extLst>
              <a:ext uri="{FF2B5EF4-FFF2-40B4-BE49-F238E27FC236}">
                <a16:creationId xmlns:a16="http://schemas.microsoft.com/office/drawing/2014/main" id="{0F1C8415-9C65-4557-AE8A-7AC0562A94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0C9EEB-13DF-4ECA-AE94-6C7D9F2B8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709A96-0AF8-4438-B48A-9ACE1EC76A44}" type="slidenum">
              <a:rPr lang="en-US" smtClean="0"/>
              <a:t>‹#›</a:t>
            </a:fld>
            <a:endParaRPr lang="en-US"/>
          </a:p>
        </p:txBody>
      </p:sp>
    </p:spTree>
    <p:extLst>
      <p:ext uri="{BB962C8B-B14F-4D97-AF65-F5344CB8AC3E}">
        <p14:creationId xmlns:p14="http://schemas.microsoft.com/office/powerpoint/2010/main" val="1661264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qxmd.com/vascular-study-group-new-england-decision-support-tool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qxmd.com/vascular-study-group-new-england-decision-support-tool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8429-104F-42A3-9A06-F775514EF1B6}"/>
              </a:ext>
            </a:extLst>
          </p:cNvPr>
          <p:cNvSpPr>
            <a:spLocks noGrp="1"/>
          </p:cNvSpPr>
          <p:nvPr>
            <p:ph type="ctrTitle"/>
          </p:nvPr>
        </p:nvSpPr>
        <p:spPr/>
        <p:txBody>
          <a:bodyPr/>
          <a:lstStyle/>
          <a:p>
            <a:r>
              <a:rPr lang="en-US" dirty="0"/>
              <a:t>Vascular Surgery M&amp;M</a:t>
            </a:r>
          </a:p>
        </p:txBody>
      </p:sp>
      <p:sp>
        <p:nvSpPr>
          <p:cNvPr id="3" name="Subtitle 2">
            <a:extLst>
              <a:ext uri="{FF2B5EF4-FFF2-40B4-BE49-F238E27FC236}">
                <a16:creationId xmlns:a16="http://schemas.microsoft.com/office/drawing/2014/main" id="{887AD949-BE36-44E8-B9C9-616FDCB305C5}"/>
              </a:ext>
            </a:extLst>
          </p:cNvPr>
          <p:cNvSpPr>
            <a:spLocks noGrp="1"/>
          </p:cNvSpPr>
          <p:nvPr>
            <p:ph type="subTitle" idx="1"/>
          </p:nvPr>
        </p:nvSpPr>
        <p:spPr/>
        <p:txBody>
          <a:bodyPr/>
          <a:lstStyle/>
          <a:p>
            <a:r>
              <a:rPr lang="en-US" dirty="0"/>
              <a:t>Presenter</a:t>
            </a:r>
          </a:p>
          <a:p>
            <a:r>
              <a:rPr lang="en-US" dirty="0"/>
              <a:t>Date</a:t>
            </a:r>
          </a:p>
        </p:txBody>
      </p:sp>
    </p:spTree>
    <p:extLst>
      <p:ext uri="{BB962C8B-B14F-4D97-AF65-F5344CB8AC3E}">
        <p14:creationId xmlns:p14="http://schemas.microsoft.com/office/powerpoint/2010/main" val="2263660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A58E-43AB-4736-AFD1-CE28C0E490A3}"/>
              </a:ext>
            </a:extLst>
          </p:cNvPr>
          <p:cNvSpPr>
            <a:spLocks noGrp="1"/>
          </p:cNvSpPr>
          <p:nvPr>
            <p:ph type="title"/>
          </p:nvPr>
        </p:nvSpPr>
        <p:spPr/>
        <p:txBody>
          <a:bodyPr/>
          <a:lstStyle/>
          <a:p>
            <a:r>
              <a:rPr lang="en-US" dirty="0"/>
              <a:t>Review of Literature</a:t>
            </a:r>
          </a:p>
        </p:txBody>
      </p:sp>
      <p:sp>
        <p:nvSpPr>
          <p:cNvPr id="3" name="Content Placeholder 2">
            <a:extLst>
              <a:ext uri="{FF2B5EF4-FFF2-40B4-BE49-F238E27FC236}">
                <a16:creationId xmlns:a16="http://schemas.microsoft.com/office/drawing/2014/main" id="{37A20833-4E06-4E8B-BF5E-7707CB8DBC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6497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93B8-BC5C-4F95-B266-6126EB05BE71}"/>
              </a:ext>
            </a:extLst>
          </p:cNvPr>
          <p:cNvSpPr>
            <a:spLocks noGrp="1"/>
          </p:cNvSpPr>
          <p:nvPr>
            <p:ph type="title"/>
          </p:nvPr>
        </p:nvSpPr>
        <p:spPr/>
        <p:txBody>
          <a:bodyPr/>
          <a:lstStyle/>
          <a:p>
            <a:r>
              <a:rPr lang="en-US" dirty="0"/>
              <a:t>Action Plan</a:t>
            </a:r>
          </a:p>
        </p:txBody>
      </p:sp>
      <p:sp>
        <p:nvSpPr>
          <p:cNvPr id="3" name="Content Placeholder 2">
            <a:extLst>
              <a:ext uri="{FF2B5EF4-FFF2-40B4-BE49-F238E27FC236}">
                <a16:creationId xmlns:a16="http://schemas.microsoft.com/office/drawing/2014/main" id="{392B0302-83EF-435C-B5C6-1E1F20DA81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29091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E18F-A55F-42E4-BC1B-EEE99AED2185}"/>
              </a:ext>
            </a:extLst>
          </p:cNvPr>
          <p:cNvSpPr>
            <a:spLocks noGrp="1"/>
          </p:cNvSpPr>
          <p:nvPr>
            <p:ph type="title"/>
          </p:nvPr>
        </p:nvSpPr>
        <p:spPr/>
        <p:txBody>
          <a:bodyPr/>
          <a:lstStyle/>
          <a:p>
            <a:r>
              <a:rPr lang="en-US" dirty="0"/>
              <a:t>Situation</a:t>
            </a:r>
          </a:p>
        </p:txBody>
      </p:sp>
      <p:sp>
        <p:nvSpPr>
          <p:cNvPr id="3" name="Content Placeholder 2">
            <a:extLst>
              <a:ext uri="{FF2B5EF4-FFF2-40B4-BE49-F238E27FC236}">
                <a16:creationId xmlns:a16="http://schemas.microsoft.com/office/drawing/2014/main" id="{4342AF89-3E5A-478D-A74D-7D53CA5411F0}"/>
              </a:ext>
            </a:extLst>
          </p:cNvPr>
          <p:cNvSpPr>
            <a:spLocks noGrp="1"/>
          </p:cNvSpPr>
          <p:nvPr>
            <p:ph idx="1"/>
          </p:nvPr>
        </p:nvSpPr>
        <p:spPr/>
        <p:txBody>
          <a:bodyPr/>
          <a:lstStyle/>
          <a:p>
            <a:r>
              <a:rPr lang="en-US" dirty="0"/>
              <a:t>Admitting Diagnosis:</a:t>
            </a:r>
          </a:p>
          <a:p>
            <a:r>
              <a:rPr lang="en-US" dirty="0"/>
              <a:t>Procedure Performed/Care Provided:</a:t>
            </a:r>
          </a:p>
          <a:p>
            <a:r>
              <a:rPr lang="en-US" dirty="0"/>
              <a:t>Complication(s):</a:t>
            </a:r>
          </a:p>
        </p:txBody>
      </p:sp>
    </p:spTree>
    <p:extLst>
      <p:ext uri="{BB962C8B-B14F-4D97-AF65-F5344CB8AC3E}">
        <p14:creationId xmlns:p14="http://schemas.microsoft.com/office/powerpoint/2010/main" val="3505923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E18F-A55F-42E4-BC1B-EEE99AED2185}"/>
              </a:ext>
            </a:extLst>
          </p:cNvPr>
          <p:cNvSpPr>
            <a:spLocks noGrp="1"/>
          </p:cNvSpPr>
          <p:nvPr>
            <p:ph type="title"/>
          </p:nvPr>
        </p:nvSpPr>
        <p:spPr/>
        <p:txBody>
          <a:bodyPr/>
          <a:lstStyle/>
          <a:p>
            <a:r>
              <a:rPr lang="en-US" dirty="0"/>
              <a:t>Situation</a:t>
            </a:r>
          </a:p>
        </p:txBody>
      </p:sp>
      <p:sp>
        <p:nvSpPr>
          <p:cNvPr id="3" name="Content Placeholder 2">
            <a:extLst>
              <a:ext uri="{FF2B5EF4-FFF2-40B4-BE49-F238E27FC236}">
                <a16:creationId xmlns:a16="http://schemas.microsoft.com/office/drawing/2014/main" id="{4342AF89-3E5A-478D-A74D-7D53CA5411F0}"/>
              </a:ext>
            </a:extLst>
          </p:cNvPr>
          <p:cNvSpPr>
            <a:spLocks noGrp="1"/>
          </p:cNvSpPr>
          <p:nvPr>
            <p:ph idx="1"/>
          </p:nvPr>
        </p:nvSpPr>
        <p:spPr/>
        <p:txBody>
          <a:bodyPr/>
          <a:lstStyle/>
          <a:p>
            <a:r>
              <a:rPr lang="en-US" dirty="0"/>
              <a:t>Hospital:</a:t>
            </a:r>
          </a:p>
          <a:p>
            <a:r>
              <a:rPr lang="en-US" dirty="0"/>
              <a:t>Attending:</a:t>
            </a:r>
          </a:p>
          <a:p>
            <a:r>
              <a:rPr lang="en-US" dirty="0"/>
              <a:t>Trainee(s):</a:t>
            </a:r>
          </a:p>
          <a:p>
            <a:r>
              <a:rPr lang="en-US" dirty="0"/>
              <a:t>Admitting Diagnosis:</a:t>
            </a:r>
          </a:p>
          <a:p>
            <a:r>
              <a:rPr lang="en-US" dirty="0"/>
              <a:t>Procedure:</a:t>
            </a:r>
          </a:p>
          <a:p>
            <a:r>
              <a:rPr lang="en-US" dirty="0"/>
              <a:t>Error/Complication(s):</a:t>
            </a:r>
          </a:p>
        </p:txBody>
      </p:sp>
    </p:spTree>
    <p:extLst>
      <p:ext uri="{BB962C8B-B14F-4D97-AF65-F5344CB8AC3E}">
        <p14:creationId xmlns:p14="http://schemas.microsoft.com/office/powerpoint/2010/main" val="3854891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A707-B491-4612-AAE0-EA9C3D3C388F}"/>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218D582-1A12-4165-AC81-F96714D0F765}"/>
              </a:ext>
            </a:extLst>
          </p:cNvPr>
          <p:cNvSpPr>
            <a:spLocks noGrp="1"/>
          </p:cNvSpPr>
          <p:nvPr>
            <p:ph idx="1"/>
          </p:nvPr>
        </p:nvSpPr>
        <p:spPr/>
        <p:txBody>
          <a:bodyPr>
            <a:normAutofit/>
          </a:bodyPr>
          <a:lstStyle/>
          <a:p>
            <a:r>
              <a:rPr lang="en-US" dirty="0"/>
              <a:t>Patient history and indication for intervention</a:t>
            </a:r>
          </a:p>
          <a:p>
            <a:r>
              <a:rPr lang="en-US" dirty="0">
                <a:hlinkClick r:id="rId3"/>
              </a:rPr>
              <a:t>SVS VQI Risk Calculators</a:t>
            </a:r>
            <a:endParaRPr lang="en-US" dirty="0"/>
          </a:p>
          <a:p>
            <a:r>
              <a:rPr lang="en-US" dirty="0"/>
              <a:t>Labs/imaging studies</a:t>
            </a:r>
          </a:p>
          <a:p>
            <a:r>
              <a:rPr lang="en-US" dirty="0"/>
              <a:t>Procedural/management details</a:t>
            </a:r>
          </a:p>
          <a:p>
            <a:r>
              <a:rPr lang="en-US" dirty="0"/>
              <a:t>Hospital course</a:t>
            </a:r>
          </a:p>
          <a:p>
            <a:r>
              <a:rPr lang="en-US" dirty="0"/>
              <a:t>Recognition of the error/complication</a:t>
            </a:r>
          </a:p>
          <a:p>
            <a:r>
              <a:rPr lang="en-US" dirty="0"/>
              <a:t>Management of the error/complication</a:t>
            </a:r>
          </a:p>
        </p:txBody>
      </p:sp>
    </p:spTree>
    <p:extLst>
      <p:ext uri="{BB962C8B-B14F-4D97-AF65-F5344CB8AC3E}">
        <p14:creationId xmlns:p14="http://schemas.microsoft.com/office/powerpoint/2010/main" val="821168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A707-B491-4612-AAE0-EA9C3D3C388F}"/>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218D582-1A12-4165-AC81-F96714D0F765}"/>
              </a:ext>
            </a:extLst>
          </p:cNvPr>
          <p:cNvSpPr>
            <a:spLocks noGrp="1"/>
          </p:cNvSpPr>
          <p:nvPr>
            <p:ph idx="1"/>
          </p:nvPr>
        </p:nvSpPr>
        <p:spPr/>
        <p:txBody>
          <a:bodyPr>
            <a:normAutofit/>
          </a:bodyPr>
          <a:lstStyle/>
          <a:p>
            <a:r>
              <a:rPr lang="en-US" dirty="0"/>
              <a:t>Patient history and indication for intervention</a:t>
            </a:r>
          </a:p>
          <a:p>
            <a:r>
              <a:rPr lang="en-US" dirty="0">
                <a:hlinkClick r:id="rId3"/>
              </a:rPr>
              <a:t>SVS VQI Risk Calculators</a:t>
            </a:r>
            <a:endParaRPr lang="en-US" dirty="0"/>
          </a:p>
          <a:p>
            <a:r>
              <a:rPr lang="en-US" dirty="0"/>
              <a:t>Labs/imaging studies</a:t>
            </a:r>
          </a:p>
          <a:p>
            <a:r>
              <a:rPr lang="en-US" dirty="0"/>
              <a:t>Procedural/management details</a:t>
            </a:r>
          </a:p>
          <a:p>
            <a:r>
              <a:rPr lang="en-US" dirty="0"/>
              <a:t>Hospital course</a:t>
            </a:r>
          </a:p>
          <a:p>
            <a:r>
              <a:rPr lang="en-US" dirty="0"/>
              <a:t>Recognition of the error/complication</a:t>
            </a:r>
          </a:p>
          <a:p>
            <a:r>
              <a:rPr lang="en-US" dirty="0"/>
              <a:t>Management of the error/complication</a:t>
            </a:r>
          </a:p>
        </p:txBody>
      </p:sp>
    </p:spTree>
    <p:extLst>
      <p:ext uri="{BB962C8B-B14F-4D97-AF65-F5344CB8AC3E}">
        <p14:creationId xmlns:p14="http://schemas.microsoft.com/office/powerpoint/2010/main" val="1367240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C9DB-9BE8-4E62-AFD4-15B4B01F178E}"/>
              </a:ext>
            </a:extLst>
          </p:cNvPr>
          <p:cNvSpPr>
            <a:spLocks noGrp="1"/>
          </p:cNvSpPr>
          <p:nvPr>
            <p:ph type="title"/>
          </p:nvPr>
        </p:nvSpPr>
        <p:spPr/>
        <p:txBody>
          <a:bodyPr/>
          <a:lstStyle/>
          <a:p>
            <a:r>
              <a:rPr lang="en-US" dirty="0"/>
              <a:t>Assessment</a:t>
            </a:r>
          </a:p>
        </p:txBody>
      </p:sp>
      <p:sp>
        <p:nvSpPr>
          <p:cNvPr id="3" name="Content Placeholder 2">
            <a:extLst>
              <a:ext uri="{FF2B5EF4-FFF2-40B4-BE49-F238E27FC236}">
                <a16:creationId xmlns:a16="http://schemas.microsoft.com/office/drawing/2014/main" id="{DDBFDCAB-CC60-47F4-ACFE-C76DBE5093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92163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442B-9A75-473A-BF42-02B573D1297E}"/>
              </a:ext>
            </a:extLst>
          </p:cNvPr>
          <p:cNvSpPr>
            <a:spLocks noGrp="1"/>
          </p:cNvSpPr>
          <p:nvPr>
            <p:ph type="title"/>
          </p:nvPr>
        </p:nvSpPr>
        <p:spPr/>
        <p:txBody>
          <a:bodyPr/>
          <a:lstStyle/>
          <a:p>
            <a:r>
              <a:rPr lang="en-US" dirty="0"/>
              <a:t>Root cause analysis</a:t>
            </a:r>
          </a:p>
        </p:txBody>
      </p:sp>
      <p:sp>
        <p:nvSpPr>
          <p:cNvPr id="4" name="Rectangle 4">
            <a:extLst>
              <a:ext uri="{FF2B5EF4-FFF2-40B4-BE49-F238E27FC236}">
                <a16:creationId xmlns:a16="http://schemas.microsoft.com/office/drawing/2014/main" id="{C948BA52-1D65-420B-BFCA-3326E8D8092D}"/>
              </a:ext>
            </a:extLst>
          </p:cNvPr>
          <p:cNvSpPr>
            <a:spLocks noChangeArrowheads="1"/>
          </p:cNvSpPr>
          <p:nvPr/>
        </p:nvSpPr>
        <p:spPr bwMode="gray">
          <a:xfrm>
            <a:off x="8661400" y="3428205"/>
            <a:ext cx="1930400" cy="1371600"/>
          </a:xfrm>
          <a:prstGeom prst="ellipse">
            <a:avLst/>
          </a:prstGeom>
          <a:noFill/>
          <a:ln w="28575">
            <a:solidFill>
              <a:schemeClr val="tx1"/>
            </a:solidFill>
            <a:miter lim="800000"/>
            <a:headEnd/>
            <a:tailEnd/>
          </a:ln>
          <a:effectLst/>
        </p:spPr>
        <p:txBody>
          <a:bodyPr wrap="none" anchor="ctr"/>
          <a:lstStyle/>
          <a:p>
            <a:pPr algn="ctr"/>
            <a:r>
              <a:rPr lang="en-US" sz="1600" b="1" dirty="0">
                <a:latin typeface="+mj-lt"/>
              </a:rPr>
              <a:t>Complication</a:t>
            </a:r>
          </a:p>
        </p:txBody>
      </p:sp>
      <p:sp>
        <p:nvSpPr>
          <p:cNvPr id="5" name="Line 52">
            <a:extLst>
              <a:ext uri="{FF2B5EF4-FFF2-40B4-BE49-F238E27FC236}">
                <a16:creationId xmlns:a16="http://schemas.microsoft.com/office/drawing/2014/main" id="{0E2ABB84-CD06-4F89-8B21-854E87CA3BAD}"/>
              </a:ext>
            </a:extLst>
          </p:cNvPr>
          <p:cNvSpPr>
            <a:spLocks noChangeShapeType="1"/>
          </p:cNvSpPr>
          <p:nvPr/>
        </p:nvSpPr>
        <p:spPr bwMode="auto">
          <a:xfrm>
            <a:off x="1943100" y="4114005"/>
            <a:ext cx="6718300" cy="0"/>
          </a:xfrm>
          <a:prstGeom prst="line">
            <a:avLst/>
          </a:prstGeom>
          <a:noFill/>
          <a:ln w="762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 name="Text Box 17">
            <a:extLst>
              <a:ext uri="{FF2B5EF4-FFF2-40B4-BE49-F238E27FC236}">
                <a16:creationId xmlns:a16="http://schemas.microsoft.com/office/drawing/2014/main" id="{36FD643E-13F1-4B8B-B0FB-90B9F286BCC0}"/>
              </a:ext>
            </a:extLst>
          </p:cNvPr>
          <p:cNvSpPr txBox="1">
            <a:spLocks noChangeArrowheads="1"/>
          </p:cNvSpPr>
          <p:nvPr/>
        </p:nvSpPr>
        <p:spPr bwMode="auto">
          <a:xfrm>
            <a:off x="1981200" y="1793082"/>
            <a:ext cx="1633428" cy="340519"/>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400" b="1" dirty="0">
                <a:latin typeface="+mj-lt"/>
              </a:rPr>
              <a:t>Systems</a:t>
            </a:r>
          </a:p>
        </p:txBody>
      </p:sp>
      <p:sp>
        <p:nvSpPr>
          <p:cNvPr id="7" name="Line 61">
            <a:extLst>
              <a:ext uri="{FF2B5EF4-FFF2-40B4-BE49-F238E27FC236}">
                <a16:creationId xmlns:a16="http://schemas.microsoft.com/office/drawing/2014/main" id="{ACC3F428-64DC-4E51-AE0D-460727A36620}"/>
              </a:ext>
            </a:extLst>
          </p:cNvPr>
          <p:cNvSpPr>
            <a:spLocks noChangeAspect="1" noChangeShapeType="1"/>
          </p:cNvSpPr>
          <p:nvPr/>
        </p:nvSpPr>
        <p:spPr bwMode="auto">
          <a:xfrm>
            <a:off x="2830918" y="2133600"/>
            <a:ext cx="1055282" cy="1828800"/>
          </a:xfrm>
          <a:prstGeom prst="line">
            <a:avLst/>
          </a:prstGeom>
          <a:noFill/>
          <a:ln w="63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Line 63">
            <a:extLst>
              <a:ext uri="{FF2B5EF4-FFF2-40B4-BE49-F238E27FC236}">
                <a16:creationId xmlns:a16="http://schemas.microsoft.com/office/drawing/2014/main" id="{368C2F48-E280-4466-BDF6-FF2C14C04E30}"/>
              </a:ext>
            </a:extLst>
          </p:cNvPr>
          <p:cNvSpPr>
            <a:spLocks noChangeAspect="1" noChangeShapeType="1"/>
          </p:cNvSpPr>
          <p:nvPr/>
        </p:nvSpPr>
        <p:spPr bwMode="auto">
          <a:xfrm rot="10800000" flipH="1">
            <a:off x="4953001" y="4267199"/>
            <a:ext cx="1055282" cy="1828800"/>
          </a:xfrm>
          <a:prstGeom prst="line">
            <a:avLst/>
          </a:prstGeom>
          <a:noFill/>
          <a:ln w="63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cxnSp>
        <p:nvCxnSpPr>
          <p:cNvPr id="9" name="Straight Connector 8">
            <a:extLst>
              <a:ext uri="{FF2B5EF4-FFF2-40B4-BE49-F238E27FC236}">
                <a16:creationId xmlns:a16="http://schemas.microsoft.com/office/drawing/2014/main" id="{1BA7B67A-12BC-4A4B-986E-F445F0161CC2}"/>
              </a:ext>
            </a:extLst>
          </p:cNvPr>
          <p:cNvCxnSpPr/>
          <p:nvPr/>
        </p:nvCxnSpPr>
        <p:spPr>
          <a:xfrm>
            <a:off x="1752600" y="1673443"/>
            <a:ext cx="8686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63AA630-A120-489A-9F2E-BB3D685EBE37}"/>
              </a:ext>
            </a:extLst>
          </p:cNvPr>
          <p:cNvCxnSpPr/>
          <p:nvPr/>
        </p:nvCxnSpPr>
        <p:spPr>
          <a:xfrm flipV="1">
            <a:off x="8534400" y="1669324"/>
            <a:ext cx="0" cy="48660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BEB8A4B-2BCF-49D7-BF9C-F694ADEC3F7A}"/>
              </a:ext>
            </a:extLst>
          </p:cNvPr>
          <p:cNvSpPr txBox="1"/>
          <p:nvPr/>
        </p:nvSpPr>
        <p:spPr>
          <a:xfrm>
            <a:off x="3445284" y="1299992"/>
            <a:ext cx="745717" cy="369332"/>
          </a:xfrm>
          <a:prstGeom prst="rect">
            <a:avLst/>
          </a:prstGeom>
          <a:noFill/>
        </p:spPr>
        <p:txBody>
          <a:bodyPr wrap="none" rtlCol="0">
            <a:spAutoFit/>
          </a:bodyPr>
          <a:lstStyle/>
          <a:p>
            <a:r>
              <a:rPr lang="en-US" dirty="0">
                <a:solidFill>
                  <a:srgbClr val="FF0000"/>
                </a:solidFill>
              </a:rPr>
              <a:t>Cause</a:t>
            </a:r>
          </a:p>
        </p:txBody>
      </p:sp>
      <p:sp>
        <p:nvSpPr>
          <p:cNvPr id="12" name="TextBox 11">
            <a:extLst>
              <a:ext uri="{FF2B5EF4-FFF2-40B4-BE49-F238E27FC236}">
                <a16:creationId xmlns:a16="http://schemas.microsoft.com/office/drawing/2014/main" id="{B4030A5B-A002-4BA5-A9C0-E3B302251D1F}"/>
              </a:ext>
            </a:extLst>
          </p:cNvPr>
          <p:cNvSpPr txBox="1"/>
          <p:nvPr/>
        </p:nvSpPr>
        <p:spPr>
          <a:xfrm>
            <a:off x="9067800" y="1307068"/>
            <a:ext cx="712824" cy="369332"/>
          </a:xfrm>
          <a:prstGeom prst="rect">
            <a:avLst/>
          </a:prstGeom>
          <a:noFill/>
        </p:spPr>
        <p:txBody>
          <a:bodyPr wrap="none" rtlCol="0">
            <a:spAutoFit/>
          </a:bodyPr>
          <a:lstStyle/>
          <a:p>
            <a:r>
              <a:rPr lang="en-US" dirty="0">
                <a:solidFill>
                  <a:srgbClr val="FF0000"/>
                </a:solidFill>
              </a:rPr>
              <a:t>Effect</a:t>
            </a:r>
          </a:p>
        </p:txBody>
      </p:sp>
      <p:sp>
        <p:nvSpPr>
          <p:cNvPr id="13" name="Line 61">
            <a:extLst>
              <a:ext uri="{FF2B5EF4-FFF2-40B4-BE49-F238E27FC236}">
                <a16:creationId xmlns:a16="http://schemas.microsoft.com/office/drawing/2014/main" id="{9263E8B7-7A2A-460B-A7B3-97E946B37A4B}"/>
              </a:ext>
            </a:extLst>
          </p:cNvPr>
          <p:cNvSpPr>
            <a:spLocks noChangeAspect="1" noChangeShapeType="1"/>
          </p:cNvSpPr>
          <p:nvPr/>
        </p:nvSpPr>
        <p:spPr bwMode="auto">
          <a:xfrm>
            <a:off x="4953000" y="2133600"/>
            <a:ext cx="1055282" cy="1828800"/>
          </a:xfrm>
          <a:prstGeom prst="line">
            <a:avLst/>
          </a:prstGeom>
          <a:noFill/>
          <a:ln w="63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 name="Line 61">
            <a:extLst>
              <a:ext uri="{FF2B5EF4-FFF2-40B4-BE49-F238E27FC236}">
                <a16:creationId xmlns:a16="http://schemas.microsoft.com/office/drawing/2014/main" id="{82231711-2FF7-4B32-AF73-7E66811994B2}"/>
              </a:ext>
            </a:extLst>
          </p:cNvPr>
          <p:cNvSpPr>
            <a:spLocks noChangeAspect="1" noChangeShapeType="1"/>
          </p:cNvSpPr>
          <p:nvPr/>
        </p:nvSpPr>
        <p:spPr bwMode="auto">
          <a:xfrm>
            <a:off x="7021918" y="2133600"/>
            <a:ext cx="1055282" cy="1828800"/>
          </a:xfrm>
          <a:prstGeom prst="line">
            <a:avLst/>
          </a:prstGeom>
          <a:noFill/>
          <a:ln w="63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5" name="Line 63">
            <a:extLst>
              <a:ext uri="{FF2B5EF4-FFF2-40B4-BE49-F238E27FC236}">
                <a16:creationId xmlns:a16="http://schemas.microsoft.com/office/drawing/2014/main" id="{4E276296-F344-4774-AE00-773E3F1948DF}"/>
              </a:ext>
            </a:extLst>
          </p:cNvPr>
          <p:cNvSpPr>
            <a:spLocks noChangeAspect="1" noChangeShapeType="1"/>
          </p:cNvSpPr>
          <p:nvPr/>
        </p:nvSpPr>
        <p:spPr bwMode="auto">
          <a:xfrm rot="10800000" flipH="1">
            <a:off x="7021918" y="4267199"/>
            <a:ext cx="1055282" cy="1828800"/>
          </a:xfrm>
          <a:prstGeom prst="line">
            <a:avLst/>
          </a:prstGeom>
          <a:noFill/>
          <a:ln w="63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6" name="Line 63">
            <a:extLst>
              <a:ext uri="{FF2B5EF4-FFF2-40B4-BE49-F238E27FC236}">
                <a16:creationId xmlns:a16="http://schemas.microsoft.com/office/drawing/2014/main" id="{9F39AA1E-1E99-46AB-B30F-2BA06BA5C789}"/>
              </a:ext>
            </a:extLst>
          </p:cNvPr>
          <p:cNvSpPr>
            <a:spLocks noChangeAspect="1" noChangeShapeType="1"/>
          </p:cNvSpPr>
          <p:nvPr/>
        </p:nvSpPr>
        <p:spPr bwMode="auto">
          <a:xfrm rot="10800000" flipH="1">
            <a:off x="2825159" y="4267199"/>
            <a:ext cx="1055282" cy="1828800"/>
          </a:xfrm>
          <a:prstGeom prst="line">
            <a:avLst/>
          </a:prstGeom>
          <a:noFill/>
          <a:ln w="63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 name="Text Box 17">
            <a:extLst>
              <a:ext uri="{FF2B5EF4-FFF2-40B4-BE49-F238E27FC236}">
                <a16:creationId xmlns:a16="http://schemas.microsoft.com/office/drawing/2014/main" id="{CE94C51A-E7B6-486E-A86C-8FB1C599131F}"/>
              </a:ext>
            </a:extLst>
          </p:cNvPr>
          <p:cNvSpPr txBox="1">
            <a:spLocks noChangeArrowheads="1"/>
          </p:cNvSpPr>
          <p:nvPr/>
        </p:nvSpPr>
        <p:spPr bwMode="auto">
          <a:xfrm>
            <a:off x="4114800" y="1790701"/>
            <a:ext cx="1633428" cy="340519"/>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400" b="1" dirty="0">
                <a:latin typeface="+mj-lt"/>
              </a:rPr>
              <a:t>Planning</a:t>
            </a:r>
          </a:p>
        </p:txBody>
      </p:sp>
      <p:sp>
        <p:nvSpPr>
          <p:cNvPr id="18" name="Text Box 17">
            <a:extLst>
              <a:ext uri="{FF2B5EF4-FFF2-40B4-BE49-F238E27FC236}">
                <a16:creationId xmlns:a16="http://schemas.microsoft.com/office/drawing/2014/main" id="{AA0ACE2C-7844-4DC3-99B8-F1C29421BCFE}"/>
              </a:ext>
            </a:extLst>
          </p:cNvPr>
          <p:cNvSpPr txBox="1">
            <a:spLocks noChangeArrowheads="1"/>
          </p:cNvSpPr>
          <p:nvPr/>
        </p:nvSpPr>
        <p:spPr bwMode="auto">
          <a:xfrm>
            <a:off x="6215172" y="1781176"/>
            <a:ext cx="1633428" cy="340519"/>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400" b="1" dirty="0">
                <a:latin typeface="+mj-lt"/>
              </a:rPr>
              <a:t>Patient factors </a:t>
            </a:r>
          </a:p>
        </p:txBody>
      </p:sp>
      <p:sp>
        <p:nvSpPr>
          <p:cNvPr id="19" name="Text Box 17">
            <a:extLst>
              <a:ext uri="{FF2B5EF4-FFF2-40B4-BE49-F238E27FC236}">
                <a16:creationId xmlns:a16="http://schemas.microsoft.com/office/drawing/2014/main" id="{109C11E4-F88F-47D8-9F6E-5F9B4D86A74E}"/>
              </a:ext>
            </a:extLst>
          </p:cNvPr>
          <p:cNvSpPr txBox="1">
            <a:spLocks noChangeArrowheads="1"/>
          </p:cNvSpPr>
          <p:nvPr/>
        </p:nvSpPr>
        <p:spPr bwMode="auto">
          <a:xfrm>
            <a:off x="1981200" y="6117432"/>
            <a:ext cx="1633428" cy="340519"/>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400" b="1" dirty="0">
                <a:latin typeface="+mj-lt"/>
              </a:rPr>
              <a:t>Execution</a:t>
            </a:r>
          </a:p>
        </p:txBody>
      </p:sp>
      <p:sp>
        <p:nvSpPr>
          <p:cNvPr id="20" name="Text Box 17">
            <a:extLst>
              <a:ext uri="{FF2B5EF4-FFF2-40B4-BE49-F238E27FC236}">
                <a16:creationId xmlns:a16="http://schemas.microsoft.com/office/drawing/2014/main" id="{9B98583A-8360-4758-AC6D-23F813CD5C45}"/>
              </a:ext>
            </a:extLst>
          </p:cNvPr>
          <p:cNvSpPr txBox="1">
            <a:spLocks noChangeArrowheads="1"/>
          </p:cNvSpPr>
          <p:nvPr/>
        </p:nvSpPr>
        <p:spPr bwMode="auto">
          <a:xfrm>
            <a:off x="4110147" y="6115051"/>
            <a:ext cx="1633428" cy="340519"/>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400" b="1" dirty="0">
                <a:latin typeface="+mj-lt"/>
              </a:rPr>
              <a:t>Rules</a:t>
            </a:r>
          </a:p>
        </p:txBody>
      </p:sp>
      <p:sp>
        <p:nvSpPr>
          <p:cNvPr id="21" name="Text Box 17">
            <a:extLst>
              <a:ext uri="{FF2B5EF4-FFF2-40B4-BE49-F238E27FC236}">
                <a16:creationId xmlns:a16="http://schemas.microsoft.com/office/drawing/2014/main" id="{E588DE9F-4B4B-485A-AB30-ED847BC3298B}"/>
              </a:ext>
            </a:extLst>
          </p:cNvPr>
          <p:cNvSpPr txBox="1">
            <a:spLocks noChangeArrowheads="1"/>
          </p:cNvSpPr>
          <p:nvPr/>
        </p:nvSpPr>
        <p:spPr bwMode="auto">
          <a:xfrm>
            <a:off x="6215172" y="6115051"/>
            <a:ext cx="1633428" cy="578882"/>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400" b="1" dirty="0">
                <a:latin typeface="+mj-lt"/>
              </a:rPr>
              <a:t>Communication/</a:t>
            </a:r>
          </a:p>
          <a:p>
            <a:pPr algn="ctr"/>
            <a:r>
              <a:rPr lang="en-US" sz="1400" b="1" dirty="0">
                <a:latin typeface="+mj-lt"/>
              </a:rPr>
              <a:t>Teamwork</a:t>
            </a:r>
          </a:p>
        </p:txBody>
      </p:sp>
      <p:sp>
        <p:nvSpPr>
          <p:cNvPr id="22" name="Rectangle 21">
            <a:extLst>
              <a:ext uri="{FF2B5EF4-FFF2-40B4-BE49-F238E27FC236}">
                <a16:creationId xmlns:a16="http://schemas.microsoft.com/office/drawing/2014/main" id="{0D2FF169-57E7-40E5-88E3-9DC7E5D68427}"/>
              </a:ext>
            </a:extLst>
          </p:cNvPr>
          <p:cNvSpPr/>
          <p:nvPr/>
        </p:nvSpPr>
        <p:spPr>
          <a:xfrm>
            <a:off x="1912010" y="2743200"/>
            <a:ext cx="1212191" cy="415498"/>
          </a:xfrm>
          <a:prstGeom prst="rect">
            <a:avLst/>
          </a:prstGeom>
        </p:spPr>
        <p:txBody>
          <a:bodyPr wrap="none">
            <a:spAutoFit/>
          </a:bodyPr>
          <a:lstStyle/>
          <a:p>
            <a:r>
              <a:rPr lang="en-US" sz="1050" dirty="0"/>
              <a:t>Enter contributing </a:t>
            </a:r>
          </a:p>
          <a:p>
            <a:r>
              <a:rPr lang="en-US" sz="1050" dirty="0"/>
              <a:t>factors here</a:t>
            </a:r>
          </a:p>
        </p:txBody>
      </p:sp>
      <p:sp>
        <p:nvSpPr>
          <p:cNvPr id="23" name="Rectangle 22">
            <a:extLst>
              <a:ext uri="{FF2B5EF4-FFF2-40B4-BE49-F238E27FC236}">
                <a16:creationId xmlns:a16="http://schemas.microsoft.com/office/drawing/2014/main" id="{8A5688EF-E3C5-4564-8B28-4AA43738091F}"/>
              </a:ext>
            </a:extLst>
          </p:cNvPr>
          <p:cNvSpPr/>
          <p:nvPr/>
        </p:nvSpPr>
        <p:spPr>
          <a:xfrm>
            <a:off x="4045610" y="2743200"/>
            <a:ext cx="1212191" cy="415498"/>
          </a:xfrm>
          <a:prstGeom prst="rect">
            <a:avLst/>
          </a:prstGeom>
        </p:spPr>
        <p:txBody>
          <a:bodyPr wrap="none">
            <a:spAutoFit/>
          </a:bodyPr>
          <a:lstStyle/>
          <a:p>
            <a:r>
              <a:rPr lang="en-US" sz="1050" dirty="0"/>
              <a:t>Enter contributing </a:t>
            </a:r>
          </a:p>
          <a:p>
            <a:r>
              <a:rPr lang="en-US" sz="1050" dirty="0"/>
              <a:t>factors here</a:t>
            </a:r>
          </a:p>
        </p:txBody>
      </p:sp>
      <p:sp>
        <p:nvSpPr>
          <p:cNvPr id="24" name="Rectangle 23">
            <a:extLst>
              <a:ext uri="{FF2B5EF4-FFF2-40B4-BE49-F238E27FC236}">
                <a16:creationId xmlns:a16="http://schemas.microsoft.com/office/drawing/2014/main" id="{386ED5E7-FA79-4347-9B04-A302B31061ED}"/>
              </a:ext>
            </a:extLst>
          </p:cNvPr>
          <p:cNvSpPr/>
          <p:nvPr/>
        </p:nvSpPr>
        <p:spPr>
          <a:xfrm>
            <a:off x="6103010" y="2743200"/>
            <a:ext cx="1212191" cy="415498"/>
          </a:xfrm>
          <a:prstGeom prst="rect">
            <a:avLst/>
          </a:prstGeom>
        </p:spPr>
        <p:txBody>
          <a:bodyPr wrap="none">
            <a:spAutoFit/>
          </a:bodyPr>
          <a:lstStyle/>
          <a:p>
            <a:r>
              <a:rPr lang="en-US" sz="1050" dirty="0"/>
              <a:t>Enter contributing </a:t>
            </a:r>
          </a:p>
          <a:p>
            <a:r>
              <a:rPr lang="en-US" sz="1050" dirty="0"/>
              <a:t>factors here</a:t>
            </a:r>
          </a:p>
        </p:txBody>
      </p:sp>
      <p:sp>
        <p:nvSpPr>
          <p:cNvPr id="25" name="Rectangle 24">
            <a:extLst>
              <a:ext uri="{FF2B5EF4-FFF2-40B4-BE49-F238E27FC236}">
                <a16:creationId xmlns:a16="http://schemas.microsoft.com/office/drawing/2014/main" id="{6B690AFA-59B7-486D-9AF6-3CBF90FC11A9}"/>
              </a:ext>
            </a:extLst>
          </p:cNvPr>
          <p:cNvSpPr/>
          <p:nvPr/>
        </p:nvSpPr>
        <p:spPr>
          <a:xfrm>
            <a:off x="4198010" y="4766102"/>
            <a:ext cx="1212191" cy="415498"/>
          </a:xfrm>
          <a:prstGeom prst="rect">
            <a:avLst/>
          </a:prstGeom>
        </p:spPr>
        <p:txBody>
          <a:bodyPr wrap="none">
            <a:spAutoFit/>
          </a:bodyPr>
          <a:lstStyle/>
          <a:p>
            <a:r>
              <a:rPr lang="en-US" sz="1050" dirty="0"/>
              <a:t>Enter contributing </a:t>
            </a:r>
          </a:p>
          <a:p>
            <a:r>
              <a:rPr lang="en-US" sz="1050" dirty="0"/>
              <a:t>factors here</a:t>
            </a:r>
          </a:p>
        </p:txBody>
      </p:sp>
      <p:sp>
        <p:nvSpPr>
          <p:cNvPr id="26" name="Rectangle 25">
            <a:extLst>
              <a:ext uri="{FF2B5EF4-FFF2-40B4-BE49-F238E27FC236}">
                <a16:creationId xmlns:a16="http://schemas.microsoft.com/office/drawing/2014/main" id="{D1C5E6E2-AE34-484E-8CFD-00B5F9C4FFB0}"/>
              </a:ext>
            </a:extLst>
          </p:cNvPr>
          <p:cNvSpPr/>
          <p:nvPr/>
        </p:nvSpPr>
        <p:spPr>
          <a:xfrm>
            <a:off x="2057401" y="4766102"/>
            <a:ext cx="1212191" cy="415498"/>
          </a:xfrm>
          <a:prstGeom prst="rect">
            <a:avLst/>
          </a:prstGeom>
        </p:spPr>
        <p:txBody>
          <a:bodyPr wrap="none">
            <a:spAutoFit/>
          </a:bodyPr>
          <a:lstStyle/>
          <a:p>
            <a:r>
              <a:rPr lang="en-US" sz="1050" dirty="0"/>
              <a:t>Enter contributing </a:t>
            </a:r>
          </a:p>
          <a:p>
            <a:r>
              <a:rPr lang="en-US" sz="1050" dirty="0"/>
              <a:t>factors here</a:t>
            </a:r>
          </a:p>
        </p:txBody>
      </p:sp>
      <p:sp>
        <p:nvSpPr>
          <p:cNvPr id="27" name="Rectangle 26">
            <a:extLst>
              <a:ext uri="{FF2B5EF4-FFF2-40B4-BE49-F238E27FC236}">
                <a16:creationId xmlns:a16="http://schemas.microsoft.com/office/drawing/2014/main" id="{E520F546-36E9-4D3E-AC9B-9C9061E1C6D3}"/>
              </a:ext>
            </a:extLst>
          </p:cNvPr>
          <p:cNvSpPr/>
          <p:nvPr/>
        </p:nvSpPr>
        <p:spPr>
          <a:xfrm>
            <a:off x="6255410" y="4766102"/>
            <a:ext cx="1212191" cy="415498"/>
          </a:xfrm>
          <a:prstGeom prst="rect">
            <a:avLst/>
          </a:prstGeom>
        </p:spPr>
        <p:txBody>
          <a:bodyPr wrap="none">
            <a:spAutoFit/>
          </a:bodyPr>
          <a:lstStyle/>
          <a:p>
            <a:r>
              <a:rPr lang="en-US" sz="1050" dirty="0"/>
              <a:t>Enter contributing </a:t>
            </a:r>
          </a:p>
          <a:p>
            <a:r>
              <a:rPr lang="en-US" sz="1050" dirty="0"/>
              <a:t>factors here</a:t>
            </a:r>
          </a:p>
        </p:txBody>
      </p:sp>
    </p:spTree>
    <p:extLst>
      <p:ext uri="{BB962C8B-B14F-4D97-AF65-F5344CB8AC3E}">
        <p14:creationId xmlns:p14="http://schemas.microsoft.com/office/powerpoint/2010/main" val="1697893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043754-144D-4D8A-A5EF-9F915DD00778}"/>
              </a:ext>
            </a:extLst>
          </p:cNvPr>
          <p:cNvPicPr>
            <a:picLocks noChangeAspect="1"/>
          </p:cNvPicPr>
          <p:nvPr/>
        </p:nvPicPr>
        <p:blipFill rotWithShape="1">
          <a:blip r:embed="rId3"/>
          <a:srcRect l="62100" t="17345" r="11900" b="10033"/>
          <a:stretch/>
        </p:blipFill>
        <p:spPr>
          <a:xfrm>
            <a:off x="1731264" y="-1533"/>
            <a:ext cx="8729472" cy="6857586"/>
          </a:xfrm>
          <a:prstGeom prst="rect">
            <a:avLst/>
          </a:prstGeom>
        </p:spPr>
      </p:pic>
    </p:spTree>
    <p:extLst>
      <p:ext uri="{BB962C8B-B14F-4D97-AF65-F5344CB8AC3E}">
        <p14:creationId xmlns:p14="http://schemas.microsoft.com/office/powerpoint/2010/main" val="2393895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B976-D4D7-4F4D-88F4-479B6C4256E9}"/>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CA6ABEAD-868B-4697-BFDE-0F6D0C750CED}"/>
              </a:ext>
            </a:extLst>
          </p:cNvPr>
          <p:cNvSpPr>
            <a:spLocks noGrp="1"/>
          </p:cNvSpPr>
          <p:nvPr>
            <p:ph idx="1"/>
          </p:nvPr>
        </p:nvSpPr>
        <p:spPr/>
        <p:txBody>
          <a:bodyPr>
            <a:normAutofit fontScale="62500" lnSpcReduction="20000"/>
          </a:bodyPr>
          <a:lstStyle/>
          <a:p>
            <a:endParaRPr lang="en-US" dirty="0"/>
          </a:p>
          <a:p>
            <a:r>
              <a:rPr lang="en-US" dirty="0"/>
              <a:t>Individual factors: errors in diagnosis, technique, judgment, communication between health-care workers and patient</a:t>
            </a:r>
          </a:p>
          <a:p>
            <a:r>
              <a:rPr lang="en-US" dirty="0"/>
              <a:t>Team factors: hierarchy issues, understanding roles &amp; responsibilities, roles and responsibilities, communication between health-care workers </a:t>
            </a:r>
          </a:p>
          <a:p>
            <a:r>
              <a:rPr lang="en-US" dirty="0"/>
              <a:t>Environment, Equipment &amp; Resources: Location/physical layout/visibility, building safety, communication or hand off environment, poor working conditions, non-function/unavailable equipment, resources lacking</a:t>
            </a:r>
          </a:p>
          <a:p>
            <a:r>
              <a:rPr lang="en-US" dirty="0"/>
              <a:t>Rules/Policy/Procedures: Standards or compliance w/ standards, documentation issues, trainee fatigue, inadequate training, lack of documentation, inadequate education &amp; training, unfamiliarity with protocol(s), skills unconfirmed</a:t>
            </a:r>
          </a:p>
          <a:p>
            <a:r>
              <a:rPr lang="en-US" dirty="0"/>
              <a:t>Organization/system: insufficient training, scheduling errors, lack of supervision /staffing, lack of knowledge/information, overworked staff, handoff process, inadequate coordination of care, equipment, scheduling problems, delayed record, language barriers, no interpreter available </a:t>
            </a:r>
          </a:p>
          <a:p>
            <a:r>
              <a:rPr lang="en-US" dirty="0"/>
              <a:t>Patient related factors: </a:t>
            </a:r>
            <a:r>
              <a:rPr lang="en-US" sz="2800" b="0" i="0" u="none" strike="noStrike" baseline="0" dirty="0">
                <a:solidFill>
                  <a:srgbClr val="000000"/>
                </a:solidFill>
                <a:latin typeface="Cardo"/>
              </a:rPr>
              <a:t>elevated risk due to comorbidities, rapid or unexpected patient deterioration</a:t>
            </a:r>
            <a:r>
              <a:rPr lang="en-US" dirty="0"/>
              <a:t>, inability to understand instructions, non-compliance (intentional or non-intentional), patient stressed or late, limitation in resources</a:t>
            </a:r>
          </a:p>
          <a:p>
            <a:r>
              <a:rPr lang="en-US" b="1" dirty="0">
                <a:solidFill>
                  <a:srgbClr val="FF0000"/>
                </a:solidFill>
              </a:rPr>
              <a:t>FOCUS on prevention, NOT blame</a:t>
            </a:r>
          </a:p>
          <a:p>
            <a:endParaRPr lang="en-US" dirty="0"/>
          </a:p>
        </p:txBody>
      </p:sp>
    </p:spTree>
    <p:extLst>
      <p:ext uri="{BB962C8B-B14F-4D97-AF65-F5344CB8AC3E}">
        <p14:creationId xmlns:p14="http://schemas.microsoft.com/office/powerpoint/2010/main" val="262855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A58E-43AB-4736-AFD1-CE28C0E490A3}"/>
              </a:ext>
            </a:extLst>
          </p:cNvPr>
          <p:cNvSpPr>
            <a:spLocks noGrp="1"/>
          </p:cNvSpPr>
          <p:nvPr>
            <p:ph type="title"/>
          </p:nvPr>
        </p:nvSpPr>
        <p:spPr/>
        <p:txBody>
          <a:bodyPr/>
          <a:lstStyle/>
          <a:p>
            <a:r>
              <a:rPr lang="en-US" dirty="0"/>
              <a:t>Review of Literature</a:t>
            </a:r>
          </a:p>
        </p:txBody>
      </p:sp>
      <p:sp>
        <p:nvSpPr>
          <p:cNvPr id="3" name="Content Placeholder 2">
            <a:extLst>
              <a:ext uri="{FF2B5EF4-FFF2-40B4-BE49-F238E27FC236}">
                <a16:creationId xmlns:a16="http://schemas.microsoft.com/office/drawing/2014/main" id="{37A20833-4E06-4E8B-BF5E-7707CB8DBC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0192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2996</Words>
  <Application>Microsoft Office PowerPoint</Application>
  <PresentationFormat>Widescreen</PresentationFormat>
  <Paragraphs>266</Paragraphs>
  <Slides>12</Slides>
  <Notes>10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Cardo</vt:lpstr>
      <vt:lpstr>Office Theme</vt:lpstr>
      <vt:lpstr>Vascular Surgery M&amp;M</vt:lpstr>
      <vt:lpstr>Situation</vt:lpstr>
      <vt:lpstr>Background</vt:lpstr>
      <vt:lpstr>Background</vt:lpstr>
      <vt:lpstr>Assessment</vt:lpstr>
      <vt:lpstr>Root cause analysis</vt:lpstr>
      <vt:lpstr>PowerPoint Presentation</vt:lpstr>
      <vt:lpstr>Examples</vt:lpstr>
      <vt:lpstr>Review of Literature</vt:lpstr>
      <vt:lpstr>Review of Literature</vt:lpstr>
      <vt:lpstr>Action Plan</vt:lpstr>
      <vt:lpstr>Situation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Vascular Surgery M&amp;M</dc:title>
  <dc:creator>Choi, Justin</dc:creator>
  <cp:lastModifiedBy>Choi, Justin</cp:lastModifiedBy>
  <cp:revision>3</cp:revision>
  <dcterms:created xsi:type="dcterms:W3CDTF">2021-09-03T16:20:39Z</dcterms:created>
  <dcterms:modified xsi:type="dcterms:W3CDTF">2021-10-25T14:17:58Z</dcterms:modified>
</cp:coreProperties>
</file>