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p:scale>
          <a:sx n="100" d="100"/>
          <a:sy n="100" d="100"/>
        </p:scale>
        <p:origin x="5840" y="20264"/>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5/25/14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justincely.github.io/lightcurve/" TargetMode="External"/><Relationship Id="rId12" Type="http://schemas.openxmlformats.org/officeDocument/2006/relationships/image" Target="../media/image9.emf"/><Relationship Id="rId13" Type="http://schemas.openxmlformats.org/officeDocument/2006/relationships/hyperlink" Target="http://www.stsci.edu/hst/cos/documents/handbooks/datahandbook/ch2_cos_data5.html%23460902" TargetMode="External"/><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hyperlink" Target="https://github.com/justincely/AAS224" TargetMode="External"/><Relationship Id="rId9" Type="http://schemas.openxmlformats.org/officeDocument/2006/relationships/image" Target="../media/image7.emf"/><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Time-domain Calibrations and Data-</a:t>
            </a:r>
            <a:r>
              <a:rPr lang="en-US" dirty="0" smtClean="0">
                <a:solidFill>
                  <a:schemeClr val="bg1"/>
                </a:solidFill>
              </a:rPr>
              <a:t>reduction 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u="sng"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Debes</a:t>
            </a:r>
            <a:r>
              <a:rPr lang="en-US" sz="3600" baseline="30000" dirty="0">
                <a:solidFill>
                  <a:srgbClr val="FFFFFF"/>
                </a:solidFill>
              </a:rPr>
              <a:t>1, 3</a:t>
            </a:r>
            <a:r>
              <a:rPr lang="en-US" sz="3600" dirty="0">
                <a:solidFill>
                  <a:srgbClr val="FFFFFF"/>
                </a:solidFill>
              </a:rPr>
              <a:t>, </a:t>
            </a:r>
            <a:r>
              <a:rPr lang="en-US" sz="3600" dirty="0" err="1">
                <a:solidFill>
                  <a:srgbClr val="FFFFFF"/>
                </a:solidFill>
              </a:rPr>
              <a:t>Svea</a:t>
            </a:r>
            <a:r>
              <a:rPr lang="en-US" sz="3600" dirty="0">
                <a:solidFill>
                  <a:srgbClr val="FFFFFF"/>
                </a:solidFill>
              </a:rPr>
              <a:t>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err="1">
                <a:solidFill>
                  <a:srgbClr val="FFFFFF"/>
                </a:solidFill>
              </a:rPr>
              <a:t>Derck</a:t>
            </a:r>
            <a:r>
              <a:rPr lang="en-US" sz="3600" dirty="0">
                <a:solidFill>
                  <a:srgbClr val="FFFFFF"/>
                </a:solidFill>
              </a:rPr>
              <a:t> Massa</a:t>
            </a:r>
            <a:r>
              <a:rPr lang="en-US" sz="3600" baseline="30000" dirty="0">
                <a:solidFill>
                  <a:srgbClr val="FFFFFF"/>
                </a:solidFill>
              </a:rPr>
              <a:t>1, 4</a:t>
            </a:r>
            <a:r>
              <a:rPr lang="en-US" sz="3600" dirty="0">
                <a:solidFill>
                  <a:srgbClr val="FFFFFF"/>
                </a:solidFill>
              </a:rPr>
              <a:t>, Cristina M. Oliveira</a:t>
            </a:r>
            <a:r>
              <a:rPr lang="en-US" sz="3600" baseline="30000" dirty="0">
                <a:solidFill>
                  <a:srgbClr val="FFFFFF"/>
                </a:solidFill>
              </a:rPr>
              <a:t>1, 3</a:t>
            </a:r>
            <a:r>
              <a:rPr lang="en-US" sz="3600" dirty="0">
                <a:solidFill>
                  <a:srgbClr val="FFFFFF"/>
                </a:solidFill>
              </a:rPr>
              <a:t>, 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Roman-Duval</a:t>
            </a:r>
            <a:r>
              <a:rPr lang="en-US" sz="3600" baseline="30000" dirty="0">
                <a:solidFill>
                  <a:srgbClr val="FFFFFF"/>
                </a:solidFill>
              </a:rPr>
              <a:t>1, 3</a:t>
            </a:r>
            <a:r>
              <a:rPr lang="en-US" sz="3600" dirty="0">
                <a:solidFill>
                  <a:srgbClr val="FFFFFF"/>
                </a:solidFill>
              </a:rPr>
              <a:t>, David J. Sahnow</a:t>
            </a:r>
            <a:r>
              <a:rPr lang="en-US" sz="3600" baseline="30000" dirty="0">
                <a:solidFill>
                  <a:srgbClr val="FFFFFF"/>
                </a:solidFill>
              </a:rPr>
              <a:t>1</a:t>
            </a:r>
            <a:r>
              <a:rPr lang="en-US" sz="3600" dirty="0">
                <a:solidFill>
                  <a:srgbClr val="FFFFFF"/>
                </a:solidFill>
              </a:rPr>
              <a:t>, </a:t>
            </a:r>
            <a:r>
              <a:rPr lang="en-US" sz="3600" dirty="0" err="1">
                <a:solidFill>
                  <a:srgbClr val="FFFFFF"/>
                </a:solidFill>
              </a:rPr>
              <a:t>Hugues</a:t>
            </a:r>
            <a:r>
              <a:rPr lang="en-US" sz="3600" dirty="0">
                <a:solidFill>
                  <a:srgbClr val="FFFFFF"/>
                </a:solidFill>
              </a:rPr>
              <a:t> Sana</a:t>
            </a:r>
            <a:r>
              <a:rPr lang="en-US" sz="3600" baseline="30000" dirty="0">
                <a:solidFill>
                  <a:srgbClr val="FFFFFF"/>
                </a:solidFill>
              </a:rPr>
              <a:t>1, 3</a:t>
            </a:r>
            <a:r>
              <a:rPr lang="en-US" sz="3600" dirty="0">
                <a:solidFill>
                  <a:srgbClr val="FFFFFF"/>
                </a:solidFill>
              </a:rPr>
              <a:t>, </a:t>
            </a:r>
            <a:r>
              <a:rPr lang="en-US" sz="3600" dirty="0" err="1">
                <a:solidFill>
                  <a:srgbClr val="FFFFFF"/>
                </a:solidFill>
              </a:rPr>
              <a:t>Paule</a:t>
            </a:r>
            <a:r>
              <a:rPr lang="en-US" sz="3600" dirty="0">
                <a:solidFill>
                  <a:srgbClr val="FFFFFF"/>
                </a:solidFill>
              </a:rPr>
              <a:t> Sonnentrucker</a:t>
            </a:r>
            <a:r>
              <a:rPr lang="en-US" sz="3600" baseline="30000" dirty="0">
                <a:solidFill>
                  <a:srgbClr val="FFFFFF"/>
                </a:solidFill>
              </a:rPr>
              <a:t>1, 3</a:t>
            </a:r>
            <a:r>
              <a:rPr lang="en-US" sz="3600" dirty="0">
                <a:solidFill>
                  <a:srgbClr val="FFFFFF"/>
                </a:solidFill>
              </a:rPr>
              <a:t>, 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 2</a:t>
            </a:r>
            <a:r>
              <a:rPr lang="en-US" sz="3600" dirty="0">
                <a:solidFill>
                  <a:srgbClr val="FFFFFF"/>
                </a:solidFill>
              </a:rPr>
              <a:t>. </a:t>
            </a:r>
            <a:r>
              <a:rPr lang="en-US" sz="3600" dirty="0" smtClean="0">
                <a:solidFill>
                  <a:srgbClr val="FFFFFF"/>
                </a:solidFill>
              </a:rPr>
              <a:t>CSC, 3. ESA, 4</a:t>
            </a:r>
            <a:r>
              <a:rPr lang="en-US" sz="3600" dirty="0">
                <a:solidFill>
                  <a:srgbClr val="FFFFFF"/>
                </a:solidFill>
              </a:rPr>
              <a:t>. </a:t>
            </a:r>
            <a:r>
              <a:rPr lang="en-US" sz="3600" dirty="0" smtClean="0">
                <a:solidFill>
                  <a:srgbClr val="FFFFFF"/>
                </a:solidFill>
              </a:rPr>
              <a:t>SSI</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a:t>
            </a:r>
            <a:r>
              <a:rPr lang="en-US" sz="3600" i="1" dirty="0" err="1">
                <a:solidFill>
                  <a:srgbClr val="FFFFFF"/>
                </a:solidFill>
              </a:rPr>
              <a:t>CalCOS</a:t>
            </a:r>
            <a:r>
              <a:rPr lang="en-US" sz="3600" i="1" dirty="0">
                <a:solidFill>
                  <a:srgbClr val="FFFFFF"/>
                </a:solidFill>
              </a:rPr>
              <a:t>) makes use of this capability in many aspects of routine processing, there remains a number 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65352" y="16789400"/>
            <a:ext cx="9140358" cy="2279022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5155" y="16789400"/>
            <a:ext cx="9140358" cy="22834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0428797" y="16819348"/>
            <a:ext cx="9140358" cy="4739759"/>
          </a:xfrm>
          <a:prstGeom prst="rect">
            <a:avLst/>
          </a:prstGeom>
          <a:noFill/>
        </p:spPr>
        <p:txBody>
          <a:bodyPr wrap="square" rtlCol="0">
            <a:spAutoFit/>
          </a:bodyPr>
          <a:lstStyle/>
          <a:p>
            <a:pPr algn="ctr"/>
            <a:r>
              <a:rPr lang="en-US" sz="5400" b="1" i="1" dirty="0" err="1" smtClean="0">
                <a:solidFill>
                  <a:srgbClr val="FFFFFF"/>
                </a:solidFill>
              </a:rPr>
              <a:t>TimeFilter</a:t>
            </a:r>
            <a:endParaRPr lang="en-US" sz="5400" b="1" i="1" dirty="0" smtClean="0">
              <a:solidFill>
                <a:srgbClr val="FFFFFF"/>
              </a:solidFill>
            </a:endParaRPr>
          </a:p>
          <a:p>
            <a:r>
              <a:rPr lang="en-US" sz="3600" b="1" i="1" dirty="0" smtClean="0">
                <a:solidFill>
                  <a:srgbClr val="FFFFFF"/>
                </a:solidFill>
              </a:rPr>
              <a:t>The </a:t>
            </a:r>
            <a:r>
              <a:rPr lang="en-US" sz="3600" b="1" i="1" dirty="0" err="1" smtClean="0">
                <a:solidFill>
                  <a:srgbClr val="FFFFFF"/>
                </a:solidFill>
              </a:rPr>
              <a:t>TimeFilter</a:t>
            </a:r>
            <a:r>
              <a:rPr lang="en-US" sz="3600" b="1" i="1" dirty="0" smtClean="0">
                <a:solidFill>
                  <a:srgbClr val="FFFFFF"/>
                </a:solidFill>
              </a:rPr>
              <a:t> task can be used to exclude unwanted times from a COS dataset.  Primarily, this is done to remove the contamination from geo-coronal airglow emission in the COS </a:t>
            </a:r>
            <a:r>
              <a:rPr lang="en-US" sz="3600" b="1" i="1" dirty="0" err="1" smtClean="0">
                <a:solidFill>
                  <a:srgbClr val="FFFFFF"/>
                </a:solidFill>
              </a:rPr>
              <a:t>bandpass</a:t>
            </a:r>
            <a:r>
              <a:rPr lang="en-US" sz="3600" b="1" i="1" dirty="0" smtClean="0">
                <a:solidFill>
                  <a:srgbClr val="FFFFFF"/>
                </a:solidFill>
              </a:rPr>
              <a:t>, but the data can be filtered on a variety of parameters.</a:t>
            </a:r>
            <a:endParaRPr lang="en-US" sz="3600" b="1" i="1" dirty="0" smtClean="0">
              <a:solidFill>
                <a:srgbClr val="FFFFFF"/>
              </a:solidFill>
            </a:endParaRPr>
          </a:p>
          <a:p>
            <a:pPr algn="ctr"/>
            <a:endParaRPr lang="en-US" sz="3200" b="1" i="1" dirty="0" smtClean="0">
              <a:solidFill>
                <a:srgbClr val="FFFFFF"/>
              </a:solidFill>
            </a:endParaRPr>
          </a:p>
        </p:txBody>
      </p:sp>
      <p:sp>
        <p:nvSpPr>
          <p:cNvPr id="113" name="Rounded Rectangle 112"/>
          <p:cNvSpPr/>
          <p:nvPr/>
        </p:nvSpPr>
        <p:spPr>
          <a:xfrm>
            <a:off x="20428036" y="33680400"/>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ithub_rep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5213" y="34958891"/>
            <a:ext cx="3810000" cy="3810000"/>
          </a:xfrm>
          <a:prstGeom prst="rect">
            <a:avLst/>
          </a:prstGeom>
        </p:spPr>
      </p:pic>
      <p:pic>
        <p:nvPicPr>
          <p:cNvPr id="14" name="Picture 13" descr="spectrum_befor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9970" y="21712475"/>
            <a:ext cx="8686800" cy="4368701"/>
          </a:xfrm>
          <a:prstGeom prst="rect">
            <a:avLst/>
          </a:prstGeom>
        </p:spPr>
      </p:pic>
      <p:pic>
        <p:nvPicPr>
          <p:cNvPr id="15" name="Picture 14" descr="spectrum_afte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9970" y="29311699"/>
            <a:ext cx="8686800" cy="4368701"/>
          </a:xfrm>
          <a:prstGeom prst="rect">
            <a:avLst/>
          </a:prstGeom>
        </p:spPr>
      </p:pic>
      <p:sp>
        <p:nvSpPr>
          <p:cNvPr id="114" name="TextBox 113"/>
          <p:cNvSpPr txBox="1"/>
          <p:nvPr/>
        </p:nvSpPr>
        <p:spPr>
          <a:xfrm>
            <a:off x="20589443" y="33747257"/>
            <a:ext cx="14662763" cy="5847754"/>
          </a:xfrm>
          <a:prstGeom prst="rect">
            <a:avLst/>
          </a:prstGeom>
          <a:noFill/>
        </p:spPr>
        <p:txBody>
          <a:bodyPr wrap="square" rtlCol="0">
            <a:spAutoFit/>
          </a:bodyPr>
          <a:lstStyle/>
          <a:p>
            <a:pPr algn="ctr"/>
            <a:r>
              <a:rPr lang="en-US" sz="5400" b="1" i="1" dirty="0" smtClean="0">
                <a:solidFill>
                  <a:srgbClr val="FFFFFF"/>
                </a:solidFill>
              </a:rPr>
              <a:t>Tutorials</a:t>
            </a:r>
          </a:p>
          <a:p>
            <a:pPr algn="just"/>
            <a:r>
              <a:rPr lang="en-US" sz="3200" b="1" i="1" dirty="0" smtClean="0">
                <a:solidFill>
                  <a:schemeClr val="bg1"/>
                </a:solidFill>
              </a:rPr>
              <a:t>Running the calibration and analysis shown here can be a complicated process, and not very amenable to display in the poster format.  As such, In-depth tutorials for each of the topics explained here can be found at the following location. </a:t>
            </a:r>
            <a:r>
              <a:rPr lang="en-US" sz="3200" b="1" i="1" dirty="0" smtClean="0">
                <a:solidFill>
                  <a:schemeClr val="bg1"/>
                </a:solidFill>
                <a:hlinkClick r:id="rId8"/>
              </a:rPr>
              <a:t>https://github.com/justincely/AAS224</a:t>
            </a:r>
            <a:r>
              <a:rPr lang="en-US" sz="3200" b="1" i="1" dirty="0" smtClean="0">
                <a:solidFill>
                  <a:schemeClr val="bg1"/>
                </a:solidFill>
              </a:rPr>
              <a:t> </a:t>
            </a:r>
          </a:p>
          <a:p>
            <a:pPr algn="just"/>
            <a:endParaRPr lang="en-US" sz="3200" b="1" i="1" dirty="0">
              <a:solidFill>
                <a:schemeClr val="bg1"/>
              </a:solidFill>
            </a:endParaRPr>
          </a:p>
          <a:p>
            <a:pPr algn="just"/>
            <a:r>
              <a:rPr lang="en-US" sz="3200" b="1" i="1" dirty="0" smtClean="0">
                <a:solidFill>
                  <a:schemeClr val="bg1"/>
                </a:solidFill>
              </a:rPr>
              <a:t>This link connects to a </a:t>
            </a:r>
            <a:r>
              <a:rPr lang="en-US" sz="3200" b="1" i="1" dirty="0" err="1" smtClean="0">
                <a:solidFill>
                  <a:schemeClr val="bg1"/>
                </a:solidFill>
              </a:rPr>
              <a:t>GitHub</a:t>
            </a:r>
            <a:r>
              <a:rPr lang="en-US" sz="3200" b="1" i="1" dirty="0" smtClean="0">
                <a:solidFill>
                  <a:schemeClr val="bg1"/>
                </a:solidFill>
              </a:rPr>
              <a:t> repository containing step-by-step demonstrations  using the mentioned tools and techniques.  Each tutorial is written in Python and  contained in an </a:t>
            </a:r>
            <a:r>
              <a:rPr lang="en-US" sz="3200" b="1" i="1" dirty="0" err="1" smtClean="0">
                <a:solidFill>
                  <a:schemeClr val="bg1"/>
                </a:solidFill>
              </a:rPr>
              <a:t>iPython</a:t>
            </a:r>
            <a:r>
              <a:rPr lang="en-US" sz="3200" b="1" i="1" dirty="0" smtClean="0">
                <a:solidFill>
                  <a:schemeClr val="bg1"/>
                </a:solidFill>
              </a:rPr>
              <a:t> notebook such that they can be re-run and modified at will.  PDF and HTML versions of the tutorials, this poster, all plots, and the raw datasets are also included.</a:t>
            </a:r>
            <a:endParaRPr lang="en-US" sz="3200" b="1" i="1" dirty="0" smtClean="0">
              <a:solidFill>
                <a:schemeClr val="bg1"/>
              </a:solidFill>
            </a:endParaRPr>
          </a:p>
        </p:txBody>
      </p:sp>
      <p:sp>
        <p:nvSpPr>
          <p:cNvPr id="115" name="TextBox 114"/>
          <p:cNvSpPr txBox="1"/>
          <p:nvPr/>
        </p:nvSpPr>
        <p:spPr>
          <a:xfrm>
            <a:off x="555155" y="16831862"/>
            <a:ext cx="9140357" cy="3877984"/>
          </a:xfrm>
          <a:prstGeom prst="rect">
            <a:avLst/>
          </a:prstGeom>
          <a:noFill/>
        </p:spPr>
        <p:txBody>
          <a:bodyPr wrap="square" rtlCol="0">
            <a:spAutoFit/>
          </a:bodyPr>
          <a:lstStyle/>
          <a:p>
            <a:pPr algn="ctr"/>
            <a:r>
              <a:rPr lang="en-US" sz="5400" b="1" i="1" dirty="0" err="1" smtClean="0">
                <a:solidFill>
                  <a:srgbClr val="FFFFFF"/>
                </a:solidFill>
              </a:rPr>
              <a:t>Lightcurves</a:t>
            </a:r>
            <a:endParaRPr lang="en-US" sz="5400" b="1" i="1" dirty="0" smtClean="0">
              <a:solidFill>
                <a:srgbClr val="FFFFFF"/>
              </a:solidFill>
            </a:endParaRPr>
          </a:p>
          <a:p>
            <a:pPr algn="just"/>
            <a:r>
              <a:rPr lang="en-US" sz="3200" b="1" i="1" dirty="0" smtClean="0">
                <a:solidFill>
                  <a:schemeClr val="bg1"/>
                </a:solidFill>
              </a:rPr>
              <a:t>1D dispersed spectra are the standard products produced by </a:t>
            </a:r>
            <a:r>
              <a:rPr lang="en-US" sz="3200" b="1" i="1" dirty="0" err="1" smtClean="0">
                <a:solidFill>
                  <a:schemeClr val="bg1"/>
                </a:solidFill>
              </a:rPr>
              <a:t>CalCOS</a:t>
            </a:r>
            <a:r>
              <a:rPr lang="en-US" sz="3200" b="1" i="1" dirty="0" smtClean="0">
                <a:solidFill>
                  <a:schemeClr val="bg1"/>
                </a:solidFill>
              </a:rPr>
              <a:t>, but their time-averaged nature intrinsically masks any small-scale variability </a:t>
            </a:r>
            <a:r>
              <a:rPr lang="en-US" sz="3200" b="1" i="1" dirty="0" err="1" smtClean="0">
                <a:solidFill>
                  <a:schemeClr val="bg1"/>
                </a:solidFill>
              </a:rPr>
              <a:t>inherint</a:t>
            </a:r>
            <a:r>
              <a:rPr lang="en-US" sz="3200" b="1" i="1" dirty="0" smtClean="0">
                <a:solidFill>
                  <a:schemeClr val="bg1"/>
                </a:solidFill>
              </a:rPr>
              <a:t> in the source.  However, COS, operating in time-tag mode, counts photons with a precision of 32 </a:t>
            </a:r>
            <a:r>
              <a:rPr lang="en-US" sz="3200" b="1" i="1" dirty="0" err="1" smtClean="0">
                <a:solidFill>
                  <a:schemeClr val="bg1"/>
                </a:solidFill>
              </a:rPr>
              <a:t>ms</a:t>
            </a:r>
            <a:r>
              <a:rPr lang="en-US" sz="3200" b="1" i="1" dirty="0" smtClean="0">
                <a:solidFill>
                  <a:schemeClr val="bg1"/>
                </a:solidFill>
              </a:rPr>
              <a:t>, making it possible to uncover this variability.</a:t>
            </a:r>
            <a:endParaRPr lang="en-US" sz="3200" b="1" i="1" dirty="0" smtClean="0">
              <a:solidFill>
                <a:schemeClr val="bg1"/>
              </a:solidFill>
            </a:endParaRPr>
          </a:p>
        </p:txBody>
      </p:sp>
      <p:pic>
        <p:nvPicPr>
          <p:cNvPr id="16" name="Picture 15" descr="spectrum_vs_lightcurve.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121" y="21040046"/>
            <a:ext cx="8686800" cy="4575997"/>
          </a:xfrm>
          <a:prstGeom prst="rect">
            <a:avLst/>
          </a:prstGeom>
        </p:spPr>
      </p:pic>
      <p:pic>
        <p:nvPicPr>
          <p:cNvPr id="18" name="Picture 17" descr="lightcurve_webpag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85799" y="36739568"/>
            <a:ext cx="2092156" cy="2092156"/>
          </a:xfrm>
          <a:prstGeom prst="rect">
            <a:avLst/>
          </a:prstGeom>
        </p:spPr>
      </p:pic>
      <p:sp>
        <p:nvSpPr>
          <p:cNvPr id="116" name="TextBox 115"/>
          <p:cNvSpPr txBox="1"/>
          <p:nvPr/>
        </p:nvSpPr>
        <p:spPr>
          <a:xfrm>
            <a:off x="768121" y="36215623"/>
            <a:ext cx="6381979" cy="2616101"/>
          </a:xfrm>
          <a:prstGeom prst="rect">
            <a:avLst/>
          </a:prstGeom>
          <a:noFill/>
        </p:spPr>
        <p:txBody>
          <a:bodyPr wrap="square" rtlCol="0">
            <a:spAutoFit/>
          </a:bodyPr>
          <a:lstStyle/>
          <a:p>
            <a:pPr algn="ctr"/>
            <a:r>
              <a:rPr lang="en-US" sz="4400" b="1" i="1" dirty="0" smtClean="0">
                <a:solidFill>
                  <a:srgbClr val="FFFFFF"/>
                </a:solidFill>
              </a:rPr>
              <a:t>Code Repository</a:t>
            </a:r>
            <a:endParaRPr lang="en-US" sz="4400" b="1" i="1" dirty="0" smtClean="0">
              <a:solidFill>
                <a:srgbClr val="FFFFFF"/>
              </a:solidFill>
            </a:endParaRPr>
          </a:p>
          <a:p>
            <a:pPr algn="just"/>
            <a:r>
              <a:rPr lang="en-US" sz="2400" b="1" i="1" dirty="0" smtClean="0">
                <a:solidFill>
                  <a:schemeClr val="bg1"/>
                </a:solidFill>
              </a:rPr>
              <a:t>The library used to extract the </a:t>
            </a:r>
            <a:r>
              <a:rPr lang="en-US" sz="2400" b="1" i="1" dirty="0" err="1" smtClean="0">
                <a:solidFill>
                  <a:schemeClr val="bg1"/>
                </a:solidFill>
              </a:rPr>
              <a:t>lightcurves</a:t>
            </a:r>
            <a:r>
              <a:rPr lang="en-US" sz="2400" b="1" i="1" dirty="0" smtClean="0">
                <a:solidFill>
                  <a:schemeClr val="bg1"/>
                </a:solidFill>
              </a:rPr>
              <a:t> on this poster is available on both </a:t>
            </a:r>
            <a:r>
              <a:rPr lang="en-US" sz="2400" b="1" i="1" dirty="0" err="1" smtClean="0">
                <a:solidFill>
                  <a:schemeClr val="bg1"/>
                </a:solidFill>
              </a:rPr>
              <a:t>GitHub</a:t>
            </a:r>
            <a:r>
              <a:rPr lang="en-US" sz="2400" b="1" i="1" dirty="0" smtClean="0">
                <a:solidFill>
                  <a:schemeClr val="bg1"/>
                </a:solidFill>
              </a:rPr>
              <a:t> and the Python Package Index.  You can find more information, download the source, or contribute to the library at the following:</a:t>
            </a:r>
          </a:p>
        </p:txBody>
      </p:sp>
      <p:sp>
        <p:nvSpPr>
          <p:cNvPr id="117" name="TextBox 116"/>
          <p:cNvSpPr txBox="1"/>
          <p:nvPr/>
        </p:nvSpPr>
        <p:spPr>
          <a:xfrm>
            <a:off x="903820" y="38933291"/>
            <a:ext cx="8227480" cy="646331"/>
          </a:xfrm>
          <a:prstGeom prst="rect">
            <a:avLst/>
          </a:prstGeom>
          <a:noFill/>
        </p:spPr>
        <p:txBody>
          <a:bodyPr wrap="square" rtlCol="0">
            <a:spAutoFit/>
          </a:bodyPr>
          <a:lstStyle/>
          <a:p>
            <a:pPr algn="ctr"/>
            <a:r>
              <a:rPr lang="en-US" sz="3600" b="1" i="1" dirty="0" smtClean="0">
                <a:solidFill>
                  <a:srgbClr val="FFFFFF"/>
                </a:solidFill>
                <a:hlinkClick r:id="rId11"/>
              </a:rPr>
              <a:t>http://justincely.github.io/lightcurve/</a:t>
            </a:r>
            <a:endParaRPr lang="en-US" sz="3600" b="1" i="1" dirty="0" smtClean="0">
              <a:solidFill>
                <a:srgbClr val="FFFFFF"/>
              </a:solidFill>
            </a:endParaRPr>
          </a:p>
        </p:txBody>
      </p:sp>
      <p:sp>
        <p:nvSpPr>
          <p:cNvPr id="118" name="TextBox 117"/>
          <p:cNvSpPr txBox="1"/>
          <p:nvPr/>
        </p:nvSpPr>
        <p:spPr>
          <a:xfrm>
            <a:off x="21013635" y="10775136"/>
            <a:ext cx="8119837" cy="1415772"/>
          </a:xfrm>
          <a:prstGeom prst="rect">
            <a:avLst/>
          </a:prstGeom>
          <a:noFill/>
        </p:spPr>
        <p:txBody>
          <a:bodyPr wrap="square" rtlCol="0">
            <a:spAutoFit/>
          </a:bodyPr>
          <a:lstStyle/>
          <a:p>
            <a:pPr algn="ctr"/>
            <a:r>
              <a:rPr lang="en-US" sz="5400" b="1" i="1" dirty="0" err="1" smtClean="0">
                <a:solidFill>
                  <a:srgbClr val="FFFFFF"/>
                </a:solidFill>
              </a:rPr>
              <a:t>Splittag</a:t>
            </a:r>
            <a:endParaRPr lang="en-US" sz="5400" b="1" i="1" dirty="0" smtClean="0">
              <a:solidFill>
                <a:srgbClr val="FFFFFF"/>
              </a:solidFill>
            </a:endParaRPr>
          </a:p>
          <a:p>
            <a:pPr algn="just"/>
            <a:r>
              <a:rPr lang="en-US" sz="3200" b="1" i="1" dirty="0" smtClean="0">
                <a:solidFill>
                  <a:schemeClr val="bg1"/>
                </a:solidFill>
              </a:rPr>
              <a:t>The text will go here.</a:t>
            </a:r>
            <a:endParaRPr lang="en-US" sz="3200" b="1" i="1" dirty="0" smtClean="0">
              <a:solidFill>
                <a:schemeClr val="bg1"/>
              </a:solidFill>
            </a:endParaRPr>
          </a:p>
        </p:txBody>
      </p:sp>
      <p:pic>
        <p:nvPicPr>
          <p:cNvPr id="21" name="Picture 20" descr="eclipse_spli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589443" y="22711797"/>
            <a:ext cx="8686800" cy="6126175"/>
          </a:xfrm>
          <a:prstGeom prst="rect">
            <a:avLst/>
          </a:prstGeom>
        </p:spPr>
      </p:pic>
      <p:sp>
        <p:nvSpPr>
          <p:cNvPr id="119" name="TextBox 118"/>
          <p:cNvSpPr txBox="1"/>
          <p:nvPr/>
        </p:nvSpPr>
        <p:spPr>
          <a:xfrm>
            <a:off x="30871380" y="10774044"/>
            <a:ext cx="8119837" cy="1415772"/>
          </a:xfrm>
          <a:prstGeom prst="rect">
            <a:avLst/>
          </a:prstGeom>
          <a:noFill/>
        </p:spPr>
        <p:txBody>
          <a:bodyPr wrap="square" rtlCol="0">
            <a:spAutoFit/>
          </a:bodyPr>
          <a:lstStyle/>
          <a:p>
            <a:pPr algn="ctr"/>
            <a:r>
              <a:rPr lang="en-US" sz="5400" b="1" i="1" dirty="0" smtClean="0">
                <a:solidFill>
                  <a:srgbClr val="FFFFFF"/>
                </a:solidFill>
              </a:rPr>
              <a:t>Pulse Height Filtering</a:t>
            </a:r>
          </a:p>
          <a:p>
            <a:pPr algn="just"/>
            <a:r>
              <a:rPr lang="en-US" sz="3200" b="1" i="1" dirty="0" smtClean="0">
                <a:solidFill>
                  <a:schemeClr val="bg1"/>
                </a:solidFill>
              </a:rPr>
              <a:t>The text will go here.</a:t>
            </a:r>
            <a:endParaRPr lang="en-US" sz="3200" b="1" i="1" dirty="0" smtClean="0">
              <a:solidFill>
                <a:schemeClr val="bg1"/>
              </a:solidFill>
            </a:endParaRPr>
          </a:p>
        </p:txBody>
      </p:sp>
      <p:sp>
        <p:nvSpPr>
          <p:cNvPr id="120" name="Rounded Rectangle 119"/>
          <p:cNvSpPr/>
          <p:nvPr/>
        </p:nvSpPr>
        <p:spPr>
          <a:xfrm>
            <a:off x="540969" y="10175128"/>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p:cNvSpPr txBox="1"/>
          <p:nvPr/>
        </p:nvSpPr>
        <p:spPr>
          <a:xfrm>
            <a:off x="558799" y="10244617"/>
            <a:ext cx="19046911" cy="5847754"/>
          </a:xfrm>
          <a:prstGeom prst="rect">
            <a:avLst/>
          </a:prstGeom>
          <a:noFill/>
        </p:spPr>
        <p:txBody>
          <a:bodyPr wrap="square" rtlCol="0">
            <a:spAutoFit/>
          </a:bodyPr>
          <a:lstStyle/>
          <a:p>
            <a:pPr algn="ctr"/>
            <a:r>
              <a:rPr lang="en-US" sz="5400" b="1" i="1" dirty="0" smtClean="0">
                <a:solidFill>
                  <a:srgbClr val="FFFFFF"/>
                </a:solidFill>
              </a:rPr>
              <a:t>CORRTAG files</a:t>
            </a:r>
          </a:p>
          <a:p>
            <a:pPr algn="just"/>
            <a:r>
              <a:rPr lang="en-US" sz="3200" b="1" i="1" dirty="0" smtClean="0">
                <a:solidFill>
                  <a:schemeClr val="bg1"/>
                </a:solidFill>
              </a:rPr>
              <a:t>There are many data products associated with the </a:t>
            </a:r>
            <a:r>
              <a:rPr lang="en-US" sz="3200" b="1" i="1" dirty="0" err="1" smtClean="0">
                <a:solidFill>
                  <a:schemeClr val="bg1"/>
                </a:solidFill>
              </a:rPr>
              <a:t>CalCOS</a:t>
            </a:r>
            <a:r>
              <a:rPr lang="en-US" sz="3200" b="1" i="1" dirty="0" smtClean="0">
                <a:solidFill>
                  <a:schemeClr val="bg1"/>
                </a:solidFill>
              </a:rPr>
              <a:t> calibration pipeline, but one file at the heart of COS data is the *_</a:t>
            </a:r>
            <a:r>
              <a:rPr lang="en-US" sz="3200" b="1" i="1" dirty="0" err="1" smtClean="0">
                <a:solidFill>
                  <a:schemeClr val="bg1"/>
                </a:solidFill>
              </a:rPr>
              <a:t>corrtag</a:t>
            </a:r>
            <a:r>
              <a:rPr lang="en-US" sz="3200" b="1" i="1" dirty="0" smtClean="0">
                <a:solidFill>
                  <a:schemeClr val="bg1"/>
                </a:solidFill>
              </a:rPr>
              <a:t>_* file.  </a:t>
            </a:r>
            <a:r>
              <a:rPr lang="en-US" sz="3200" b="1" i="1" dirty="0" smtClean="0">
                <a:solidFill>
                  <a:schemeClr val="bg1"/>
                </a:solidFill>
              </a:rPr>
              <a:t>This file contains a list of every event detected during an observation, along with a large amount of associated formation used in later processing: incident time, detector position, data quality, wavelength, and pulse-height </a:t>
            </a:r>
            <a:r>
              <a:rPr lang="en-US" sz="3200" b="1" i="1" dirty="0" err="1" smtClean="0">
                <a:solidFill>
                  <a:schemeClr val="bg1"/>
                </a:solidFill>
              </a:rPr>
              <a:t>amplitutde</a:t>
            </a:r>
            <a:r>
              <a:rPr lang="en-US" sz="3200" b="1" i="1" dirty="0" smtClean="0">
                <a:solidFill>
                  <a:schemeClr val="bg1"/>
                </a:solidFill>
              </a:rPr>
              <a:t> (PHA) to name just a few.  Other extensions in the file also include tables of times with good data quality and a second-by-second accounting of various orbital parameters.</a:t>
            </a:r>
          </a:p>
          <a:p>
            <a:pPr algn="just"/>
            <a:endParaRPr lang="en-US" sz="3200" b="1" i="1" dirty="0" smtClean="0">
              <a:solidFill>
                <a:schemeClr val="bg1"/>
              </a:solidFill>
            </a:endParaRPr>
          </a:p>
          <a:p>
            <a:pPr algn="just"/>
            <a:r>
              <a:rPr lang="en-US" sz="3200" b="1" i="1" dirty="0" smtClean="0">
                <a:solidFill>
                  <a:schemeClr val="bg1"/>
                </a:solidFill>
              </a:rPr>
              <a:t>It is this file that makes possible the special calibrations mentioned here.  Each one is a specialized re-arranging, slicing, or filtering of that event list and associated metadata followed by re-extraction with </a:t>
            </a:r>
            <a:r>
              <a:rPr lang="en-US" sz="3200" b="1" i="1" dirty="0" err="1" smtClean="0">
                <a:solidFill>
                  <a:schemeClr val="bg1"/>
                </a:solidFill>
              </a:rPr>
              <a:t>CalCOS</a:t>
            </a:r>
            <a:r>
              <a:rPr lang="en-US" sz="3200" b="1" i="1" dirty="0" smtClean="0">
                <a:solidFill>
                  <a:schemeClr val="bg1"/>
                </a:solidFill>
              </a:rPr>
              <a:t> or other specialized software.  For more information, please review the </a:t>
            </a:r>
            <a:r>
              <a:rPr lang="en-US" sz="3200" b="1" i="1" dirty="0" smtClean="0">
                <a:solidFill>
                  <a:schemeClr val="bg1"/>
                </a:solidFill>
                <a:hlinkClick r:id="rId13"/>
              </a:rPr>
              <a:t>COS Data Products</a:t>
            </a:r>
            <a:r>
              <a:rPr lang="en-US" sz="3200" b="1" i="1" dirty="0" smtClean="0">
                <a:solidFill>
                  <a:schemeClr val="bg1"/>
                </a:solidFill>
              </a:rPr>
              <a:t> section of the current Data Handbook.</a:t>
            </a:r>
            <a:endParaRPr lang="en-US" sz="3200" b="1" i="1" dirty="0" smtClean="0">
              <a:solidFill>
                <a:schemeClr val="bg1"/>
              </a:solidFill>
            </a:endParaRPr>
          </a:p>
        </p:txBody>
      </p:sp>
      <p:sp>
        <p:nvSpPr>
          <p:cNvPr id="122" name="TextBox 121"/>
          <p:cNvSpPr txBox="1"/>
          <p:nvPr/>
        </p:nvSpPr>
        <p:spPr>
          <a:xfrm>
            <a:off x="558799" y="26039222"/>
            <a:ext cx="9140357" cy="3539430"/>
          </a:xfrm>
          <a:prstGeom prst="rect">
            <a:avLst/>
          </a:prstGeom>
          <a:noFill/>
        </p:spPr>
        <p:txBody>
          <a:bodyPr wrap="square" rtlCol="0">
            <a:spAutoFit/>
          </a:bodyPr>
          <a:lstStyle/>
          <a:p>
            <a:pPr algn="just"/>
            <a:r>
              <a:rPr lang="en-US" sz="3200" b="1" i="1" dirty="0" smtClean="0">
                <a:solidFill>
                  <a:schemeClr val="bg1"/>
                </a:solidFill>
              </a:rPr>
              <a:t>Figure 1 gives an example of the time-series information contained in a single COS exposure.  The top panel shows the standard </a:t>
            </a:r>
            <a:r>
              <a:rPr lang="en-US" sz="3200" b="1" i="1" dirty="0" err="1" smtClean="0">
                <a:solidFill>
                  <a:schemeClr val="bg1"/>
                </a:solidFill>
              </a:rPr>
              <a:t>CalCOS</a:t>
            </a:r>
            <a:r>
              <a:rPr lang="en-US" sz="3200" b="1" i="1" dirty="0" smtClean="0">
                <a:solidFill>
                  <a:schemeClr val="bg1"/>
                </a:solidFill>
              </a:rPr>
              <a:t> x1d spectrum, and the bottom panel displays the summed counts in each second of the exposure.  Clearly evident in the </a:t>
            </a:r>
            <a:r>
              <a:rPr lang="en-US" sz="3200" b="1" i="1" dirty="0" err="1" smtClean="0">
                <a:solidFill>
                  <a:schemeClr val="bg1"/>
                </a:solidFill>
              </a:rPr>
              <a:t>lightcurve</a:t>
            </a:r>
            <a:r>
              <a:rPr lang="en-US" sz="3200" b="1" i="1" dirty="0" smtClean="0">
                <a:solidFill>
                  <a:schemeClr val="bg1"/>
                </a:solidFill>
              </a:rPr>
              <a:t> is variability on ~sub 100 second </a:t>
            </a:r>
            <a:r>
              <a:rPr lang="en-US" sz="3200" b="1" i="1" dirty="0" err="1" smtClean="0">
                <a:solidFill>
                  <a:schemeClr val="bg1"/>
                </a:solidFill>
              </a:rPr>
              <a:t>timescalse</a:t>
            </a:r>
            <a:r>
              <a:rPr lang="en-US" sz="3200" b="1" i="1" dirty="0" smtClean="0">
                <a:solidFill>
                  <a:schemeClr val="bg1"/>
                </a:solidFill>
              </a:rPr>
              <a:t>, along with an evident transit.  </a:t>
            </a:r>
            <a:endParaRPr lang="en-US" sz="3200" b="1" i="1" dirty="0" smtClean="0">
              <a:solidFill>
                <a:schemeClr val="bg1"/>
              </a:solidFill>
            </a:endParaRPr>
          </a:p>
        </p:txBody>
      </p:sp>
      <p:sp>
        <p:nvSpPr>
          <p:cNvPr id="123" name="TextBox 122"/>
          <p:cNvSpPr txBox="1"/>
          <p:nvPr/>
        </p:nvSpPr>
        <p:spPr>
          <a:xfrm>
            <a:off x="10465352" y="26081176"/>
            <a:ext cx="9140358" cy="3046988"/>
          </a:xfrm>
          <a:prstGeom prst="rect">
            <a:avLst/>
          </a:prstGeom>
          <a:noFill/>
        </p:spPr>
        <p:txBody>
          <a:bodyPr wrap="square" rtlCol="0">
            <a:spAutoFit/>
          </a:bodyPr>
          <a:lstStyle/>
          <a:p>
            <a:r>
              <a:rPr lang="en-US" sz="3200" b="1" i="1" dirty="0" smtClean="0">
                <a:solidFill>
                  <a:srgbClr val="FFFFFF"/>
                </a:solidFill>
              </a:rPr>
              <a:t>Figure 2 shows two COS x1d spectra as extracted by </a:t>
            </a:r>
            <a:r>
              <a:rPr lang="en-US" sz="3200" b="1" i="1" dirty="0" err="1" smtClean="0">
                <a:solidFill>
                  <a:srgbClr val="FFFFFF"/>
                </a:solidFill>
              </a:rPr>
              <a:t>CalCOS</a:t>
            </a:r>
            <a:r>
              <a:rPr lang="en-US" sz="3200" b="1" i="1" dirty="0" smtClean="0">
                <a:solidFill>
                  <a:srgbClr val="FFFFFF"/>
                </a:solidFill>
              </a:rPr>
              <a:t>.  The variable emission features seen between 1300 and 1310 Angstroms are due to Oxygen I in the atmosphere at HST’s orbit.  Their </a:t>
            </a:r>
            <a:r>
              <a:rPr lang="en-US" sz="3200" b="1" i="1" dirty="0" err="1" smtClean="0">
                <a:solidFill>
                  <a:srgbClr val="FFFFFF"/>
                </a:solidFill>
              </a:rPr>
              <a:t>presense</a:t>
            </a:r>
            <a:r>
              <a:rPr lang="en-US" sz="3200" b="1" i="1" dirty="0" smtClean="0">
                <a:solidFill>
                  <a:srgbClr val="FFFFFF"/>
                </a:solidFill>
              </a:rPr>
              <a:t> in the spectrum can be hiding the presence of intrinsic features in the spectrum.</a:t>
            </a:r>
          </a:p>
        </p:txBody>
      </p:sp>
      <p:sp>
        <p:nvSpPr>
          <p:cNvPr id="124" name="TextBox 123"/>
          <p:cNvSpPr txBox="1"/>
          <p:nvPr/>
        </p:nvSpPr>
        <p:spPr>
          <a:xfrm>
            <a:off x="10465352" y="34074606"/>
            <a:ext cx="9140358" cy="5016757"/>
          </a:xfrm>
          <a:prstGeom prst="rect">
            <a:avLst/>
          </a:prstGeom>
          <a:noFill/>
        </p:spPr>
        <p:txBody>
          <a:bodyPr wrap="square" rtlCol="0">
            <a:spAutoFit/>
          </a:bodyPr>
          <a:lstStyle/>
          <a:p>
            <a:r>
              <a:rPr lang="en-US" sz="3200" b="1" i="1" dirty="0" smtClean="0">
                <a:solidFill>
                  <a:srgbClr val="FFFFFF"/>
                </a:solidFill>
              </a:rPr>
              <a:t>Figure 3 shows the same spectra extracted by </a:t>
            </a:r>
            <a:r>
              <a:rPr lang="en-US" sz="3200" b="1" i="1" dirty="0" err="1" smtClean="0">
                <a:solidFill>
                  <a:srgbClr val="FFFFFF"/>
                </a:solidFill>
              </a:rPr>
              <a:t>CalCOS</a:t>
            </a:r>
            <a:r>
              <a:rPr lang="en-US" sz="3200" b="1" i="1" dirty="0" smtClean="0">
                <a:solidFill>
                  <a:srgbClr val="FFFFFF"/>
                </a:solidFill>
              </a:rPr>
              <a:t> after first being processed with the </a:t>
            </a:r>
            <a:r>
              <a:rPr lang="en-US" sz="3200" b="1" i="1" dirty="0" err="1" smtClean="0">
                <a:solidFill>
                  <a:srgbClr val="FFFFFF"/>
                </a:solidFill>
              </a:rPr>
              <a:t>TimeFilter</a:t>
            </a:r>
            <a:r>
              <a:rPr lang="en-US" sz="3200" b="1" i="1" dirty="0" smtClean="0">
                <a:solidFill>
                  <a:srgbClr val="FFFFFF"/>
                </a:solidFill>
              </a:rPr>
              <a:t> tool.  Any data taken during orbital day (when the sun’s altitude was above the horizon as seen by HST) was excluded by the processing.  Since data was removed, the signal-to-noise of the remaining spectrum was reduced, and one spectrum was removed entirely.  However, absorption features in the airglow region can now be detected </a:t>
            </a:r>
            <a:r>
              <a:rPr lang="en-US" sz="3200" b="1" i="1" smtClean="0">
                <a:solidFill>
                  <a:srgbClr val="FFFFFF"/>
                </a:solidFill>
              </a:rPr>
              <a:t>and analyzed.</a:t>
            </a:r>
            <a:endParaRPr lang="en-US" sz="3200" b="1" i="1" dirty="0" smtClean="0">
              <a:solidFill>
                <a:srgbClr val="FFFFFF"/>
              </a:solidFill>
            </a:endParaRPr>
          </a:p>
        </p:txBody>
      </p:sp>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20139</TotalTime>
  <Words>922</Words>
  <Application>Microsoft Macintosh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257</cp:revision>
  <dcterms:created xsi:type="dcterms:W3CDTF">2011-03-09T14:53:20Z</dcterms:created>
  <dcterms:modified xsi:type="dcterms:W3CDTF">2014-05-28T06:53:46Z</dcterms:modified>
</cp:coreProperties>
</file>