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varScale="1">
        <p:scale>
          <a:sx n="18" d="100"/>
          <a:sy n="18" d="100"/>
        </p:scale>
        <p:origin x="-2368" y="-192"/>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5/25/14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5/25/14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5/25/14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5/25/14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5/25/14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5/25/14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Time-domain Calibrations and Data-</a:t>
            </a:r>
            <a:r>
              <a:rPr lang="en-US" dirty="0" smtClean="0">
                <a:solidFill>
                  <a:schemeClr val="bg1"/>
                </a:solidFill>
              </a:rPr>
              <a:t>reduction 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u="sng"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Debes</a:t>
            </a:r>
            <a:r>
              <a:rPr lang="en-US" sz="3600" baseline="30000" dirty="0">
                <a:solidFill>
                  <a:srgbClr val="FFFFFF"/>
                </a:solidFill>
              </a:rPr>
              <a:t>1, 3</a:t>
            </a:r>
            <a:r>
              <a:rPr lang="en-US" sz="3600" dirty="0">
                <a:solidFill>
                  <a:srgbClr val="FFFFFF"/>
                </a:solidFill>
              </a:rPr>
              <a:t>, </a:t>
            </a:r>
            <a:r>
              <a:rPr lang="en-US" sz="3600" dirty="0" err="1">
                <a:solidFill>
                  <a:srgbClr val="FFFFFF"/>
                </a:solidFill>
              </a:rPr>
              <a:t>Svea</a:t>
            </a:r>
            <a:r>
              <a:rPr lang="en-US" sz="3600" dirty="0">
                <a:solidFill>
                  <a:srgbClr val="FFFFFF"/>
                </a:solidFill>
              </a:rPr>
              <a:t>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err="1">
                <a:solidFill>
                  <a:srgbClr val="FFFFFF"/>
                </a:solidFill>
              </a:rPr>
              <a:t>Derck</a:t>
            </a:r>
            <a:r>
              <a:rPr lang="en-US" sz="3600" dirty="0">
                <a:solidFill>
                  <a:srgbClr val="FFFFFF"/>
                </a:solidFill>
              </a:rPr>
              <a:t> Massa</a:t>
            </a:r>
            <a:r>
              <a:rPr lang="en-US" sz="3600" baseline="30000" dirty="0">
                <a:solidFill>
                  <a:srgbClr val="FFFFFF"/>
                </a:solidFill>
              </a:rPr>
              <a:t>1, 4</a:t>
            </a:r>
            <a:r>
              <a:rPr lang="en-US" sz="3600" dirty="0">
                <a:solidFill>
                  <a:srgbClr val="FFFFFF"/>
                </a:solidFill>
              </a:rPr>
              <a:t>, Cristina M. Oliveira</a:t>
            </a:r>
            <a:r>
              <a:rPr lang="en-US" sz="3600" baseline="30000" dirty="0">
                <a:solidFill>
                  <a:srgbClr val="FFFFFF"/>
                </a:solidFill>
              </a:rPr>
              <a:t>1, 3</a:t>
            </a:r>
            <a:r>
              <a:rPr lang="en-US" sz="3600" dirty="0">
                <a:solidFill>
                  <a:srgbClr val="FFFFFF"/>
                </a:solidFill>
              </a:rPr>
              <a:t>, 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Roman-Duval</a:t>
            </a:r>
            <a:r>
              <a:rPr lang="en-US" sz="3600" baseline="30000" dirty="0">
                <a:solidFill>
                  <a:srgbClr val="FFFFFF"/>
                </a:solidFill>
              </a:rPr>
              <a:t>1, 3</a:t>
            </a:r>
            <a:r>
              <a:rPr lang="en-US" sz="3600" dirty="0">
                <a:solidFill>
                  <a:srgbClr val="FFFFFF"/>
                </a:solidFill>
              </a:rPr>
              <a:t>, David J. Sahnow</a:t>
            </a:r>
            <a:r>
              <a:rPr lang="en-US" sz="3600" baseline="30000" dirty="0">
                <a:solidFill>
                  <a:srgbClr val="FFFFFF"/>
                </a:solidFill>
              </a:rPr>
              <a:t>1</a:t>
            </a:r>
            <a:r>
              <a:rPr lang="en-US" sz="3600" dirty="0">
                <a:solidFill>
                  <a:srgbClr val="FFFFFF"/>
                </a:solidFill>
              </a:rPr>
              <a:t>, </a:t>
            </a:r>
            <a:r>
              <a:rPr lang="en-US" sz="3600" dirty="0" err="1">
                <a:solidFill>
                  <a:srgbClr val="FFFFFF"/>
                </a:solidFill>
              </a:rPr>
              <a:t>Hugues</a:t>
            </a:r>
            <a:r>
              <a:rPr lang="en-US" sz="3600" dirty="0">
                <a:solidFill>
                  <a:srgbClr val="FFFFFF"/>
                </a:solidFill>
              </a:rPr>
              <a:t> Sana</a:t>
            </a:r>
            <a:r>
              <a:rPr lang="en-US" sz="3600" baseline="30000" dirty="0">
                <a:solidFill>
                  <a:srgbClr val="FFFFFF"/>
                </a:solidFill>
              </a:rPr>
              <a:t>1, 3</a:t>
            </a:r>
            <a:r>
              <a:rPr lang="en-US" sz="3600" dirty="0">
                <a:solidFill>
                  <a:srgbClr val="FFFFFF"/>
                </a:solidFill>
              </a:rPr>
              <a:t>, </a:t>
            </a:r>
            <a:r>
              <a:rPr lang="en-US" sz="3600" dirty="0" err="1">
                <a:solidFill>
                  <a:srgbClr val="FFFFFF"/>
                </a:solidFill>
              </a:rPr>
              <a:t>Paule</a:t>
            </a:r>
            <a:r>
              <a:rPr lang="en-US" sz="3600" dirty="0">
                <a:solidFill>
                  <a:srgbClr val="FFFFFF"/>
                </a:solidFill>
              </a:rPr>
              <a:t> Sonnentrucker</a:t>
            </a:r>
            <a:r>
              <a:rPr lang="en-US" sz="3600" baseline="30000" dirty="0">
                <a:solidFill>
                  <a:srgbClr val="FFFFFF"/>
                </a:solidFill>
              </a:rPr>
              <a:t>1, 3</a:t>
            </a:r>
            <a:r>
              <a:rPr lang="en-US" sz="3600" dirty="0">
                <a:solidFill>
                  <a:srgbClr val="FFFFFF"/>
                </a:solidFill>
              </a:rPr>
              <a:t>, 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 2</a:t>
            </a:r>
            <a:r>
              <a:rPr lang="en-US" sz="3600" dirty="0">
                <a:solidFill>
                  <a:srgbClr val="FFFFFF"/>
                </a:solidFill>
              </a:rPr>
              <a:t>. </a:t>
            </a:r>
            <a:r>
              <a:rPr lang="en-US" sz="3600" dirty="0" smtClean="0">
                <a:solidFill>
                  <a:srgbClr val="FFFFFF"/>
                </a:solidFill>
              </a:rPr>
              <a:t>CSC, 3. ESA, 4</a:t>
            </a:r>
            <a:r>
              <a:rPr lang="en-US" sz="3600" dirty="0">
                <a:solidFill>
                  <a:srgbClr val="FFFFFF"/>
                </a:solidFill>
              </a:rPr>
              <a:t>. </a:t>
            </a:r>
            <a:r>
              <a:rPr lang="en-US" sz="3600" dirty="0" smtClean="0">
                <a:solidFill>
                  <a:srgbClr val="FFFFFF"/>
                </a:solidFill>
              </a:rPr>
              <a:t>SSI</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a:t>
            </a:r>
            <a:r>
              <a:rPr lang="en-US" sz="3600" i="1" dirty="0" err="1">
                <a:solidFill>
                  <a:srgbClr val="FFFFFF"/>
                </a:solidFill>
              </a:rPr>
              <a:t>CalCOS</a:t>
            </a:r>
            <a:r>
              <a:rPr lang="en-US" sz="3600" i="1" dirty="0">
                <a:solidFill>
                  <a:srgbClr val="FFFFFF"/>
                </a:solidFill>
              </a:rPr>
              <a:t>) makes use of this capability in many aspects of routine processing, there remains a number 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0133481"/>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0133481"/>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28797" y="10175128"/>
            <a:ext cx="9140358" cy="20133481"/>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8799" y="10175122"/>
            <a:ext cx="9140358" cy="20133481"/>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1006035" y="10775136"/>
            <a:ext cx="8119837" cy="1415772"/>
          </a:xfrm>
          <a:prstGeom prst="rect">
            <a:avLst/>
          </a:prstGeom>
          <a:noFill/>
        </p:spPr>
        <p:txBody>
          <a:bodyPr wrap="square" rtlCol="0">
            <a:spAutoFit/>
          </a:bodyPr>
          <a:lstStyle/>
          <a:p>
            <a:pPr algn="ctr"/>
            <a:r>
              <a:rPr lang="en-US" sz="5400" b="1" i="1" dirty="0" smtClean="0">
                <a:solidFill>
                  <a:srgbClr val="FFFFFF"/>
                </a:solidFill>
              </a:rPr>
              <a:t>Gain </a:t>
            </a:r>
            <a:r>
              <a:rPr lang="en-US" sz="5400" b="1" i="1" dirty="0" smtClean="0">
                <a:solidFill>
                  <a:srgbClr val="FFFFFF"/>
                </a:solidFill>
              </a:rPr>
              <a:t>Sag</a:t>
            </a:r>
          </a:p>
          <a:p>
            <a:pPr algn="just"/>
            <a:r>
              <a:rPr lang="en-US" sz="3200" b="1" i="1" dirty="0" smtClean="0">
                <a:solidFill>
                  <a:schemeClr val="bg1"/>
                </a:solidFill>
              </a:rPr>
              <a:t>The text will go here.</a:t>
            </a:r>
            <a:endParaRPr lang="en-US" sz="3200" b="1" i="1" dirty="0" smtClean="0">
              <a:solidFill>
                <a:schemeClr val="bg1"/>
              </a:solidFill>
            </a:endParaRPr>
          </a:p>
        </p:txBody>
      </p:sp>
      <p:sp>
        <p:nvSpPr>
          <p:cNvPr id="113" name="Rounded Rectangle 112"/>
          <p:cNvSpPr/>
          <p:nvPr/>
        </p:nvSpPr>
        <p:spPr>
          <a:xfrm>
            <a:off x="20428036" y="33680400"/>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ithub_rep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5213" y="35466891"/>
            <a:ext cx="3810000" cy="3810000"/>
          </a:xfrm>
          <a:prstGeom prst="rect">
            <a:avLst/>
          </a:prstGeom>
        </p:spPr>
      </p:pic>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16644</TotalTime>
  <Words>266</Words>
  <Application>Microsoft Macintosh PowerPoint</Application>
  <PresentationFormat>Custom</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239</cp:revision>
  <dcterms:created xsi:type="dcterms:W3CDTF">2011-03-09T14:53:20Z</dcterms:created>
  <dcterms:modified xsi:type="dcterms:W3CDTF">2014-05-25T20:38:39Z</dcterms:modified>
</cp:coreProperties>
</file>