
<file path=[Content_Types].xml><?xml version="1.0" encoding="utf-8"?>
<Types xmlns="http://schemas.openxmlformats.org/package/2006/content-types">
  <Default Extension="xml" ContentType="application/xml"/>
  <Default Extension="jp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0233600" cy="40233600"/>
  <p:notesSz cx="6858000" cy="9144000"/>
  <p:defaultText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7DD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4" autoAdjust="0"/>
    <p:restoredTop sz="98757" autoAdjust="0"/>
  </p:normalViewPr>
  <p:slideViewPr>
    <p:cSldViewPr snapToGrid="0" snapToObjects="1">
      <p:cViewPr varScale="1">
        <p:scale>
          <a:sx n="36" d="100"/>
          <a:sy n="36" d="100"/>
        </p:scale>
        <p:origin x="-3304" y="-160"/>
      </p:cViewPr>
      <p:guideLst>
        <p:guide orient="horz" pos="12672"/>
        <p:guide pos="1267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12498530"/>
            <a:ext cx="34198560" cy="8624132"/>
          </a:xfrm>
        </p:spPr>
        <p:txBody>
          <a:bodyPr/>
          <a:lstStyle/>
          <a:p>
            <a:r>
              <a:rPr lang="en-US" smtClean="0"/>
              <a:t>Click to edit Master title style</a:t>
            </a:r>
            <a:endParaRPr lang="en-US"/>
          </a:p>
        </p:txBody>
      </p:sp>
      <p:sp>
        <p:nvSpPr>
          <p:cNvPr id="3" name="Subtitle 2"/>
          <p:cNvSpPr>
            <a:spLocks noGrp="1"/>
          </p:cNvSpPr>
          <p:nvPr>
            <p:ph type="subTitle" idx="1"/>
          </p:nvPr>
        </p:nvSpPr>
        <p:spPr>
          <a:xfrm>
            <a:off x="6035040" y="22799040"/>
            <a:ext cx="28163520" cy="10281920"/>
          </a:xfrm>
        </p:spPr>
        <p:txBody>
          <a:bodyPr/>
          <a:lstStyle>
            <a:lvl1pPr marL="0" indent="0" algn="ctr">
              <a:buNone/>
              <a:defRPr>
                <a:solidFill>
                  <a:schemeClr val="tx1">
                    <a:tint val="75000"/>
                  </a:schemeClr>
                </a:solidFill>
              </a:defRPr>
            </a:lvl1pPr>
            <a:lvl2pPr marL="2298659" indent="0" algn="ctr">
              <a:buNone/>
              <a:defRPr>
                <a:solidFill>
                  <a:schemeClr val="tx1">
                    <a:tint val="75000"/>
                  </a:schemeClr>
                </a:solidFill>
              </a:defRPr>
            </a:lvl2pPr>
            <a:lvl3pPr marL="4597318" indent="0" algn="ctr">
              <a:buNone/>
              <a:defRPr>
                <a:solidFill>
                  <a:schemeClr val="tx1">
                    <a:tint val="75000"/>
                  </a:schemeClr>
                </a:solidFill>
              </a:defRPr>
            </a:lvl3pPr>
            <a:lvl4pPr marL="6895987" indent="0" algn="ctr">
              <a:buNone/>
              <a:defRPr>
                <a:solidFill>
                  <a:schemeClr val="tx1">
                    <a:tint val="75000"/>
                  </a:schemeClr>
                </a:solidFill>
              </a:defRPr>
            </a:lvl4pPr>
            <a:lvl5pPr marL="9194646" indent="0" algn="ctr">
              <a:buNone/>
              <a:defRPr>
                <a:solidFill>
                  <a:schemeClr val="tx1">
                    <a:tint val="75000"/>
                  </a:schemeClr>
                </a:solidFill>
              </a:defRPr>
            </a:lvl5pPr>
            <a:lvl6pPr marL="11493305" indent="0" algn="ctr">
              <a:buNone/>
              <a:defRPr>
                <a:solidFill>
                  <a:schemeClr val="tx1">
                    <a:tint val="75000"/>
                  </a:schemeClr>
                </a:solidFill>
              </a:defRPr>
            </a:lvl6pPr>
            <a:lvl7pPr marL="13791964" indent="0" algn="ctr">
              <a:buNone/>
              <a:defRPr>
                <a:solidFill>
                  <a:schemeClr val="tx1">
                    <a:tint val="75000"/>
                  </a:schemeClr>
                </a:solidFill>
              </a:defRPr>
            </a:lvl7pPr>
            <a:lvl8pPr marL="16090633" indent="0" algn="ctr">
              <a:buNone/>
              <a:defRPr>
                <a:solidFill>
                  <a:schemeClr val="tx1">
                    <a:tint val="75000"/>
                  </a:schemeClr>
                </a:solidFill>
              </a:defRPr>
            </a:lvl8pPr>
            <a:lvl9pPr marL="1838929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4279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9292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611258"/>
            <a:ext cx="9052560" cy="34328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11680" y="1611258"/>
            <a:ext cx="26487120" cy="34328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6725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2064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5853828"/>
            <a:ext cx="34198560" cy="7990840"/>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5" y="17052750"/>
            <a:ext cx="34198560" cy="8801100"/>
          </a:xfrm>
        </p:spPr>
        <p:txBody>
          <a:bodyPr anchor="b"/>
          <a:lstStyle>
            <a:lvl1pPr marL="0" indent="0">
              <a:buNone/>
              <a:defRPr sz="9800">
                <a:solidFill>
                  <a:schemeClr val="tx1">
                    <a:tint val="75000"/>
                  </a:schemeClr>
                </a:solidFill>
              </a:defRPr>
            </a:lvl1pPr>
            <a:lvl2pPr marL="2298659" indent="0">
              <a:buNone/>
              <a:defRPr sz="8800">
                <a:solidFill>
                  <a:schemeClr val="tx1">
                    <a:tint val="75000"/>
                  </a:schemeClr>
                </a:solidFill>
              </a:defRPr>
            </a:lvl2pPr>
            <a:lvl3pPr marL="4597318" indent="0">
              <a:buNone/>
              <a:defRPr sz="7800">
                <a:solidFill>
                  <a:schemeClr val="tx1">
                    <a:tint val="75000"/>
                  </a:schemeClr>
                </a:solidFill>
              </a:defRPr>
            </a:lvl3pPr>
            <a:lvl4pPr marL="6895987" indent="0">
              <a:buNone/>
              <a:defRPr sz="6800">
                <a:solidFill>
                  <a:schemeClr val="tx1">
                    <a:tint val="75000"/>
                  </a:schemeClr>
                </a:solidFill>
              </a:defRPr>
            </a:lvl4pPr>
            <a:lvl5pPr marL="9194646" indent="0">
              <a:buNone/>
              <a:defRPr sz="6800">
                <a:solidFill>
                  <a:schemeClr val="tx1">
                    <a:tint val="75000"/>
                  </a:schemeClr>
                </a:solidFill>
              </a:defRPr>
            </a:lvl5pPr>
            <a:lvl6pPr marL="11493305" indent="0">
              <a:buNone/>
              <a:defRPr sz="6800">
                <a:solidFill>
                  <a:schemeClr val="tx1">
                    <a:tint val="75000"/>
                  </a:schemeClr>
                </a:solidFill>
              </a:defRPr>
            </a:lvl6pPr>
            <a:lvl7pPr marL="13791964" indent="0">
              <a:buNone/>
              <a:defRPr sz="6800">
                <a:solidFill>
                  <a:schemeClr val="tx1">
                    <a:tint val="75000"/>
                  </a:schemeClr>
                </a:solidFill>
              </a:defRPr>
            </a:lvl7pPr>
            <a:lvl8pPr marL="16090633" indent="0">
              <a:buNone/>
              <a:defRPr sz="6800">
                <a:solidFill>
                  <a:schemeClr val="tx1">
                    <a:tint val="75000"/>
                  </a:schemeClr>
                </a:solidFill>
              </a:defRPr>
            </a:lvl8pPr>
            <a:lvl9pPr marL="18389292"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1C0CE-8487-D242-AD41-D3F769B813A6}" type="datetimeFigureOut">
              <a:rPr lang="en-US" smtClean="0"/>
              <a:t>5/28/14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148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116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452080" y="9387840"/>
            <a:ext cx="17769840" cy="26552328"/>
          </a:xfrm>
        </p:spPr>
        <p:txBody>
          <a:bodyPr/>
          <a:lstStyle>
            <a:lvl1pPr>
              <a:defRPr sz="13700"/>
            </a:lvl1pPr>
            <a:lvl2pPr>
              <a:defRPr sz="11700"/>
            </a:lvl2pPr>
            <a:lvl3pPr>
              <a:defRPr sz="98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11C0CE-8487-D242-AD41-D3F769B813A6}" type="datetimeFigureOut">
              <a:rPr lang="en-US" smtClean="0"/>
              <a:t>5/28/14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422259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680" y="9006008"/>
            <a:ext cx="17776825"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4" name="Content Placeholder 3"/>
          <p:cNvSpPr>
            <a:spLocks noGrp="1"/>
          </p:cNvSpPr>
          <p:nvPr>
            <p:ph sz="half" idx="2"/>
          </p:nvPr>
        </p:nvSpPr>
        <p:spPr>
          <a:xfrm>
            <a:off x="2011680" y="12759296"/>
            <a:ext cx="17776825"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8110" y="9006008"/>
            <a:ext cx="17783810" cy="3753288"/>
          </a:xfrm>
        </p:spPr>
        <p:txBody>
          <a:bodyPr anchor="b"/>
          <a:lstStyle>
            <a:lvl1pPr marL="0" indent="0">
              <a:buNone/>
              <a:defRPr sz="11700" b="1"/>
            </a:lvl1pPr>
            <a:lvl2pPr marL="2298659" indent="0">
              <a:buNone/>
              <a:defRPr sz="9800" b="1"/>
            </a:lvl2pPr>
            <a:lvl3pPr marL="4597318" indent="0">
              <a:buNone/>
              <a:defRPr sz="8800" b="1"/>
            </a:lvl3pPr>
            <a:lvl4pPr marL="6895987" indent="0">
              <a:buNone/>
              <a:defRPr sz="7800" b="1"/>
            </a:lvl4pPr>
            <a:lvl5pPr marL="9194646" indent="0">
              <a:buNone/>
              <a:defRPr sz="7800" b="1"/>
            </a:lvl5pPr>
            <a:lvl6pPr marL="11493305" indent="0">
              <a:buNone/>
              <a:defRPr sz="7800" b="1"/>
            </a:lvl6pPr>
            <a:lvl7pPr marL="13791964" indent="0">
              <a:buNone/>
              <a:defRPr sz="7800" b="1"/>
            </a:lvl7pPr>
            <a:lvl8pPr marL="16090633" indent="0">
              <a:buNone/>
              <a:defRPr sz="7800" b="1"/>
            </a:lvl8pPr>
            <a:lvl9pPr marL="18389292" indent="0">
              <a:buNone/>
              <a:defRPr sz="7800" b="1"/>
            </a:lvl9pPr>
          </a:lstStyle>
          <a:p>
            <a:pPr lvl="0"/>
            <a:r>
              <a:rPr lang="en-US" smtClean="0"/>
              <a:t>Click to edit Master text styles</a:t>
            </a:r>
          </a:p>
        </p:txBody>
      </p:sp>
      <p:sp>
        <p:nvSpPr>
          <p:cNvPr id="6" name="Content Placeholder 5"/>
          <p:cNvSpPr>
            <a:spLocks noGrp="1"/>
          </p:cNvSpPr>
          <p:nvPr>
            <p:ph sz="quarter" idx="4"/>
          </p:nvPr>
        </p:nvSpPr>
        <p:spPr>
          <a:xfrm>
            <a:off x="20438110" y="12759296"/>
            <a:ext cx="17783810" cy="23180872"/>
          </a:xfrm>
        </p:spPr>
        <p:txBody>
          <a:bodyPr/>
          <a:lstStyle>
            <a:lvl1pPr>
              <a:defRPr sz="11700"/>
            </a:lvl1pPr>
            <a:lvl2pPr>
              <a:defRPr sz="9800"/>
            </a:lvl2pPr>
            <a:lvl3pPr>
              <a:defRPr sz="88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11C0CE-8487-D242-AD41-D3F769B813A6}" type="datetimeFigureOut">
              <a:rPr lang="en-US" smtClean="0"/>
              <a:t>5/28/14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33287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1C0CE-8487-D242-AD41-D3F769B813A6}" type="datetimeFigureOut">
              <a:rPr lang="en-US" smtClean="0"/>
              <a:t>5/28/14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64663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1C0CE-8487-D242-AD41-D3F769B813A6}" type="datetimeFigureOut">
              <a:rPr lang="en-US" smtClean="0"/>
              <a:t>5/28/14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6612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686" y="1601908"/>
            <a:ext cx="13236575" cy="6817360"/>
          </a:xfrm>
        </p:spPr>
        <p:txBody>
          <a:bodyPr anchor="b"/>
          <a:lstStyle>
            <a:lvl1pPr algn="l">
              <a:defRPr sz="9800" b="1"/>
            </a:lvl1pPr>
          </a:lstStyle>
          <a:p>
            <a:r>
              <a:rPr lang="en-US" smtClean="0"/>
              <a:t>Click to edit Master title style</a:t>
            </a:r>
            <a:endParaRPr lang="en-US"/>
          </a:p>
        </p:txBody>
      </p:sp>
      <p:sp>
        <p:nvSpPr>
          <p:cNvPr id="3" name="Content Placeholder 2"/>
          <p:cNvSpPr>
            <a:spLocks noGrp="1"/>
          </p:cNvSpPr>
          <p:nvPr>
            <p:ph idx="1"/>
          </p:nvPr>
        </p:nvSpPr>
        <p:spPr>
          <a:xfrm>
            <a:off x="15730220" y="1601930"/>
            <a:ext cx="22491700" cy="34338260"/>
          </a:xfrm>
        </p:spPr>
        <p:txBody>
          <a:bodyPr/>
          <a:lstStyle>
            <a:lvl1pPr>
              <a:defRPr sz="15600"/>
            </a:lvl1pPr>
            <a:lvl2pPr>
              <a:defRPr sz="13700"/>
            </a:lvl2pPr>
            <a:lvl3pPr>
              <a:defRPr sz="11700"/>
            </a:lvl3pPr>
            <a:lvl4pPr>
              <a:defRPr sz="9800"/>
            </a:lvl4pPr>
            <a:lvl5pPr>
              <a:defRPr sz="9800"/>
            </a:lvl5pPr>
            <a:lvl6pPr>
              <a:defRPr sz="9800"/>
            </a:lvl6pPr>
            <a:lvl7pPr>
              <a:defRPr sz="9800"/>
            </a:lvl7pPr>
            <a:lvl8pPr>
              <a:defRPr sz="9800"/>
            </a:lvl8pPr>
            <a:lvl9pPr>
              <a:defRPr sz="9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686" y="8419290"/>
            <a:ext cx="13236575" cy="2752090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13892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065" y="28163542"/>
            <a:ext cx="24140160" cy="3324860"/>
          </a:xfrm>
        </p:spPr>
        <p:txBody>
          <a:bodyPr anchor="b"/>
          <a:lstStyle>
            <a:lvl1pPr algn="l">
              <a:defRPr sz="9800" b="1"/>
            </a:lvl1pPr>
          </a:lstStyle>
          <a:p>
            <a:r>
              <a:rPr lang="en-US" smtClean="0"/>
              <a:t>Click to edit Master title style</a:t>
            </a:r>
            <a:endParaRPr lang="en-US"/>
          </a:p>
        </p:txBody>
      </p:sp>
      <p:sp>
        <p:nvSpPr>
          <p:cNvPr id="3" name="Picture Placeholder 2"/>
          <p:cNvSpPr>
            <a:spLocks noGrp="1"/>
          </p:cNvSpPr>
          <p:nvPr>
            <p:ph type="pic" idx="1"/>
          </p:nvPr>
        </p:nvSpPr>
        <p:spPr>
          <a:xfrm>
            <a:off x="7886065" y="3594932"/>
            <a:ext cx="24140160" cy="24140160"/>
          </a:xfrm>
        </p:spPr>
        <p:txBody>
          <a:bodyPr/>
          <a:lstStyle>
            <a:lvl1pPr marL="0" indent="0">
              <a:buNone/>
              <a:defRPr sz="15600"/>
            </a:lvl1pPr>
            <a:lvl2pPr marL="2298659" indent="0">
              <a:buNone/>
              <a:defRPr sz="13700"/>
            </a:lvl2pPr>
            <a:lvl3pPr marL="4597318" indent="0">
              <a:buNone/>
              <a:defRPr sz="11700"/>
            </a:lvl3pPr>
            <a:lvl4pPr marL="6895987" indent="0">
              <a:buNone/>
              <a:defRPr sz="9800"/>
            </a:lvl4pPr>
            <a:lvl5pPr marL="9194646" indent="0">
              <a:buNone/>
              <a:defRPr sz="9800"/>
            </a:lvl5pPr>
            <a:lvl6pPr marL="11493305" indent="0">
              <a:buNone/>
              <a:defRPr sz="9800"/>
            </a:lvl6pPr>
            <a:lvl7pPr marL="13791964" indent="0">
              <a:buNone/>
              <a:defRPr sz="9800"/>
            </a:lvl7pPr>
            <a:lvl8pPr marL="16090633" indent="0">
              <a:buNone/>
              <a:defRPr sz="9800"/>
            </a:lvl8pPr>
            <a:lvl9pPr marL="18389292" indent="0">
              <a:buNone/>
              <a:defRPr sz="9800"/>
            </a:lvl9pPr>
          </a:lstStyle>
          <a:p>
            <a:endParaRPr lang="en-US" dirty="0"/>
          </a:p>
        </p:txBody>
      </p:sp>
      <p:sp>
        <p:nvSpPr>
          <p:cNvPr id="4" name="Text Placeholder 3"/>
          <p:cNvSpPr>
            <a:spLocks noGrp="1"/>
          </p:cNvSpPr>
          <p:nvPr>
            <p:ph type="body" sz="half" idx="2"/>
          </p:nvPr>
        </p:nvSpPr>
        <p:spPr>
          <a:xfrm>
            <a:off x="7886065" y="31488402"/>
            <a:ext cx="24140160" cy="4721860"/>
          </a:xfrm>
        </p:spPr>
        <p:txBody>
          <a:bodyPr/>
          <a:lstStyle>
            <a:lvl1pPr marL="0" indent="0">
              <a:buNone/>
              <a:defRPr sz="6800"/>
            </a:lvl1pPr>
            <a:lvl2pPr marL="2298659" indent="0">
              <a:buNone/>
              <a:defRPr sz="5900"/>
            </a:lvl2pPr>
            <a:lvl3pPr marL="4597318" indent="0">
              <a:buNone/>
              <a:defRPr sz="4900"/>
            </a:lvl3pPr>
            <a:lvl4pPr marL="6895987" indent="0">
              <a:buNone/>
              <a:defRPr sz="4900"/>
            </a:lvl4pPr>
            <a:lvl5pPr marL="9194646" indent="0">
              <a:buNone/>
              <a:defRPr sz="4900"/>
            </a:lvl5pPr>
            <a:lvl6pPr marL="11493305" indent="0">
              <a:buNone/>
              <a:defRPr sz="4900"/>
            </a:lvl6pPr>
            <a:lvl7pPr marL="13791964" indent="0">
              <a:buNone/>
              <a:defRPr sz="4900"/>
            </a:lvl7pPr>
            <a:lvl8pPr marL="16090633" indent="0">
              <a:buNone/>
              <a:defRPr sz="4900"/>
            </a:lvl8pPr>
            <a:lvl9pPr marL="18389292"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1C0CE-8487-D242-AD41-D3F769B813A6}" type="datetimeFigureOut">
              <a:rPr lang="en-US" smtClean="0"/>
              <a:t>5/28/14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D8FB53-1703-E941-926C-1594C46476D9}" type="slidenum">
              <a:rPr lang="en-US" smtClean="0"/>
              <a:t>‹#›</a:t>
            </a:fld>
            <a:endParaRPr lang="en-US" dirty="0"/>
          </a:p>
        </p:txBody>
      </p:sp>
    </p:spTree>
    <p:extLst>
      <p:ext uri="{BB962C8B-B14F-4D97-AF65-F5344CB8AC3E}">
        <p14:creationId xmlns:p14="http://schemas.microsoft.com/office/powerpoint/2010/main" val="2126989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611192"/>
            <a:ext cx="36210240" cy="6705600"/>
          </a:xfrm>
          <a:prstGeom prst="rect">
            <a:avLst/>
          </a:prstGeom>
        </p:spPr>
        <p:txBody>
          <a:bodyPr vert="horz" lIns="459728" tIns="229864" rIns="459728" bIns="22986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11680" y="9387840"/>
            <a:ext cx="36210240" cy="26552328"/>
          </a:xfrm>
          <a:prstGeom prst="rect">
            <a:avLst/>
          </a:prstGeom>
        </p:spPr>
        <p:txBody>
          <a:bodyPr vert="horz" lIns="459728" tIns="229864" rIns="459728" bIns="22986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11680" y="37290638"/>
            <a:ext cx="9387840" cy="2142052"/>
          </a:xfrm>
          <a:prstGeom prst="rect">
            <a:avLst/>
          </a:prstGeom>
        </p:spPr>
        <p:txBody>
          <a:bodyPr vert="horz" lIns="459728" tIns="229864" rIns="459728" bIns="229864" rtlCol="0" anchor="ctr"/>
          <a:lstStyle>
            <a:lvl1pPr algn="l">
              <a:defRPr sz="5900">
                <a:solidFill>
                  <a:schemeClr val="tx1">
                    <a:tint val="75000"/>
                  </a:schemeClr>
                </a:solidFill>
              </a:defRPr>
            </a:lvl1pPr>
          </a:lstStyle>
          <a:p>
            <a:fld id="{7A11C0CE-8487-D242-AD41-D3F769B813A6}" type="datetimeFigureOut">
              <a:rPr lang="en-US" smtClean="0"/>
              <a:t>5/28/14</a:t>
            </a:fld>
            <a:endParaRPr lang="en-US" dirty="0"/>
          </a:p>
        </p:txBody>
      </p:sp>
      <p:sp>
        <p:nvSpPr>
          <p:cNvPr id="5" name="Footer Placeholder 4"/>
          <p:cNvSpPr>
            <a:spLocks noGrp="1"/>
          </p:cNvSpPr>
          <p:nvPr>
            <p:ph type="ftr" sz="quarter" idx="3"/>
          </p:nvPr>
        </p:nvSpPr>
        <p:spPr>
          <a:xfrm>
            <a:off x="13746480" y="37290638"/>
            <a:ext cx="12740640" cy="2142052"/>
          </a:xfrm>
          <a:prstGeom prst="rect">
            <a:avLst/>
          </a:prstGeom>
        </p:spPr>
        <p:txBody>
          <a:bodyPr vert="horz" lIns="459728" tIns="229864" rIns="459728" bIns="229864" rtlCol="0" anchor="ctr"/>
          <a:lstStyle>
            <a:lvl1pPr algn="ctr">
              <a:defRPr sz="5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834080" y="37290638"/>
            <a:ext cx="9387840" cy="2142052"/>
          </a:xfrm>
          <a:prstGeom prst="rect">
            <a:avLst/>
          </a:prstGeom>
        </p:spPr>
        <p:txBody>
          <a:bodyPr vert="horz" lIns="459728" tIns="229864" rIns="459728" bIns="229864" rtlCol="0" anchor="ctr"/>
          <a:lstStyle>
            <a:lvl1pPr algn="r">
              <a:defRPr sz="5900">
                <a:solidFill>
                  <a:schemeClr val="tx1">
                    <a:tint val="75000"/>
                  </a:schemeClr>
                </a:solidFill>
              </a:defRPr>
            </a:lvl1pPr>
          </a:lstStyle>
          <a:p>
            <a:fld id="{BDD8FB53-1703-E941-926C-1594C46476D9}" type="slidenum">
              <a:rPr lang="en-US" smtClean="0"/>
              <a:t>‹#›</a:t>
            </a:fld>
            <a:endParaRPr lang="en-US" dirty="0"/>
          </a:p>
        </p:txBody>
      </p:sp>
    </p:spTree>
    <p:extLst>
      <p:ext uri="{BB962C8B-B14F-4D97-AF65-F5344CB8AC3E}">
        <p14:creationId xmlns:p14="http://schemas.microsoft.com/office/powerpoint/2010/main" val="292829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98659" rtl="0" eaLnBrk="1" latinLnBrk="0" hangingPunct="1">
        <a:spcBef>
          <a:spcPct val="0"/>
        </a:spcBef>
        <a:buNone/>
        <a:defRPr sz="22500" kern="1200">
          <a:solidFill>
            <a:schemeClr val="tx1"/>
          </a:solidFill>
          <a:latin typeface="+mj-lt"/>
          <a:ea typeface="+mj-ea"/>
          <a:cs typeface="+mj-cs"/>
        </a:defRPr>
      </a:lvl1pPr>
    </p:titleStyle>
    <p:bodyStyle>
      <a:lvl1pPr marL="1723994" indent="-1723994" algn="l" defTabSz="2298659" rtl="0" eaLnBrk="1" latinLnBrk="0" hangingPunct="1">
        <a:spcBef>
          <a:spcPct val="20000"/>
        </a:spcBef>
        <a:buFont typeface="Arial"/>
        <a:buChar char="•"/>
        <a:defRPr sz="15600" kern="1200">
          <a:solidFill>
            <a:schemeClr val="tx1"/>
          </a:solidFill>
          <a:latin typeface="+mn-lt"/>
          <a:ea typeface="+mn-ea"/>
          <a:cs typeface="+mn-cs"/>
        </a:defRPr>
      </a:lvl1pPr>
      <a:lvl2pPr marL="3735326" indent="-1436667" algn="l" defTabSz="2298659" rtl="0" eaLnBrk="1" latinLnBrk="0" hangingPunct="1">
        <a:spcBef>
          <a:spcPct val="20000"/>
        </a:spcBef>
        <a:buFont typeface="Arial"/>
        <a:buChar char="–"/>
        <a:defRPr sz="13700" kern="1200">
          <a:solidFill>
            <a:schemeClr val="tx1"/>
          </a:solidFill>
          <a:latin typeface="+mn-lt"/>
          <a:ea typeface="+mn-ea"/>
          <a:cs typeface="+mn-cs"/>
        </a:defRPr>
      </a:lvl2pPr>
      <a:lvl3pPr marL="5746657" indent="-1149330" algn="l" defTabSz="2298659" rtl="0" eaLnBrk="1" latinLnBrk="0" hangingPunct="1">
        <a:spcBef>
          <a:spcPct val="20000"/>
        </a:spcBef>
        <a:buFont typeface="Arial"/>
        <a:buChar char="•"/>
        <a:defRPr sz="11700" kern="1200">
          <a:solidFill>
            <a:schemeClr val="tx1"/>
          </a:solidFill>
          <a:latin typeface="+mn-lt"/>
          <a:ea typeface="+mn-ea"/>
          <a:cs typeface="+mn-cs"/>
        </a:defRPr>
      </a:lvl3pPr>
      <a:lvl4pPr marL="8045316" indent="-1149330" algn="l" defTabSz="2298659" rtl="0" eaLnBrk="1" latinLnBrk="0" hangingPunct="1">
        <a:spcBef>
          <a:spcPct val="20000"/>
        </a:spcBef>
        <a:buFont typeface="Arial"/>
        <a:buChar char="–"/>
        <a:defRPr sz="9800" kern="1200">
          <a:solidFill>
            <a:schemeClr val="tx1"/>
          </a:solidFill>
          <a:latin typeface="+mn-lt"/>
          <a:ea typeface="+mn-ea"/>
          <a:cs typeface="+mn-cs"/>
        </a:defRPr>
      </a:lvl4pPr>
      <a:lvl5pPr marL="10343975" indent="-1149330" algn="l" defTabSz="2298659" rtl="0" eaLnBrk="1" latinLnBrk="0" hangingPunct="1">
        <a:spcBef>
          <a:spcPct val="20000"/>
        </a:spcBef>
        <a:buFont typeface="Arial"/>
        <a:buChar char="»"/>
        <a:defRPr sz="9800" kern="1200">
          <a:solidFill>
            <a:schemeClr val="tx1"/>
          </a:solidFill>
          <a:latin typeface="+mn-lt"/>
          <a:ea typeface="+mn-ea"/>
          <a:cs typeface="+mn-cs"/>
        </a:defRPr>
      </a:lvl5pPr>
      <a:lvl6pPr marL="12642635" indent="-1149330" algn="l" defTabSz="2298659" rtl="0" eaLnBrk="1" latinLnBrk="0" hangingPunct="1">
        <a:spcBef>
          <a:spcPct val="20000"/>
        </a:spcBef>
        <a:buFont typeface="Arial"/>
        <a:buChar char="•"/>
        <a:defRPr sz="9800" kern="1200">
          <a:solidFill>
            <a:schemeClr val="tx1"/>
          </a:solidFill>
          <a:latin typeface="+mn-lt"/>
          <a:ea typeface="+mn-ea"/>
          <a:cs typeface="+mn-cs"/>
        </a:defRPr>
      </a:lvl6pPr>
      <a:lvl7pPr marL="14941303" indent="-1149330" algn="l" defTabSz="2298659" rtl="0" eaLnBrk="1" latinLnBrk="0" hangingPunct="1">
        <a:spcBef>
          <a:spcPct val="20000"/>
        </a:spcBef>
        <a:buFont typeface="Arial"/>
        <a:buChar char="•"/>
        <a:defRPr sz="9800" kern="1200">
          <a:solidFill>
            <a:schemeClr val="tx1"/>
          </a:solidFill>
          <a:latin typeface="+mn-lt"/>
          <a:ea typeface="+mn-ea"/>
          <a:cs typeface="+mn-cs"/>
        </a:defRPr>
      </a:lvl7pPr>
      <a:lvl8pPr marL="17239962" indent="-1149330" algn="l" defTabSz="2298659" rtl="0" eaLnBrk="1" latinLnBrk="0" hangingPunct="1">
        <a:spcBef>
          <a:spcPct val="20000"/>
        </a:spcBef>
        <a:buFont typeface="Arial"/>
        <a:buChar char="•"/>
        <a:defRPr sz="9800" kern="1200">
          <a:solidFill>
            <a:schemeClr val="tx1"/>
          </a:solidFill>
          <a:latin typeface="+mn-lt"/>
          <a:ea typeface="+mn-ea"/>
          <a:cs typeface="+mn-cs"/>
        </a:defRPr>
      </a:lvl8pPr>
      <a:lvl9pPr marL="19538621" indent="-1149330" algn="l" defTabSz="2298659" rtl="0" eaLnBrk="1" latinLnBrk="0" hangingPunct="1">
        <a:spcBef>
          <a:spcPct val="20000"/>
        </a:spcBef>
        <a:buFont typeface="Arial"/>
        <a:buChar char="•"/>
        <a:defRPr sz="9800" kern="1200">
          <a:solidFill>
            <a:schemeClr val="tx1"/>
          </a:solidFill>
          <a:latin typeface="+mn-lt"/>
          <a:ea typeface="+mn-ea"/>
          <a:cs typeface="+mn-cs"/>
        </a:defRPr>
      </a:lvl9pPr>
    </p:bodyStyle>
    <p:otherStyle>
      <a:defPPr>
        <a:defRPr lang="en-US"/>
      </a:defPPr>
      <a:lvl1pPr marL="0" algn="l" defTabSz="2298659" rtl="0" eaLnBrk="1" latinLnBrk="0" hangingPunct="1">
        <a:defRPr sz="8800" kern="1200">
          <a:solidFill>
            <a:schemeClr val="tx1"/>
          </a:solidFill>
          <a:latin typeface="+mn-lt"/>
          <a:ea typeface="+mn-ea"/>
          <a:cs typeface="+mn-cs"/>
        </a:defRPr>
      </a:lvl1pPr>
      <a:lvl2pPr marL="2298659" algn="l" defTabSz="2298659" rtl="0" eaLnBrk="1" latinLnBrk="0" hangingPunct="1">
        <a:defRPr sz="8800" kern="1200">
          <a:solidFill>
            <a:schemeClr val="tx1"/>
          </a:solidFill>
          <a:latin typeface="+mn-lt"/>
          <a:ea typeface="+mn-ea"/>
          <a:cs typeface="+mn-cs"/>
        </a:defRPr>
      </a:lvl2pPr>
      <a:lvl3pPr marL="4597318" algn="l" defTabSz="2298659" rtl="0" eaLnBrk="1" latinLnBrk="0" hangingPunct="1">
        <a:defRPr sz="8800" kern="1200">
          <a:solidFill>
            <a:schemeClr val="tx1"/>
          </a:solidFill>
          <a:latin typeface="+mn-lt"/>
          <a:ea typeface="+mn-ea"/>
          <a:cs typeface="+mn-cs"/>
        </a:defRPr>
      </a:lvl3pPr>
      <a:lvl4pPr marL="6895987" algn="l" defTabSz="2298659" rtl="0" eaLnBrk="1" latinLnBrk="0" hangingPunct="1">
        <a:defRPr sz="8800" kern="1200">
          <a:solidFill>
            <a:schemeClr val="tx1"/>
          </a:solidFill>
          <a:latin typeface="+mn-lt"/>
          <a:ea typeface="+mn-ea"/>
          <a:cs typeface="+mn-cs"/>
        </a:defRPr>
      </a:lvl4pPr>
      <a:lvl5pPr marL="9194646" algn="l" defTabSz="2298659" rtl="0" eaLnBrk="1" latinLnBrk="0" hangingPunct="1">
        <a:defRPr sz="8800" kern="1200">
          <a:solidFill>
            <a:schemeClr val="tx1"/>
          </a:solidFill>
          <a:latin typeface="+mn-lt"/>
          <a:ea typeface="+mn-ea"/>
          <a:cs typeface="+mn-cs"/>
        </a:defRPr>
      </a:lvl5pPr>
      <a:lvl6pPr marL="11493305" algn="l" defTabSz="2298659" rtl="0" eaLnBrk="1" latinLnBrk="0" hangingPunct="1">
        <a:defRPr sz="8800" kern="1200">
          <a:solidFill>
            <a:schemeClr val="tx1"/>
          </a:solidFill>
          <a:latin typeface="+mn-lt"/>
          <a:ea typeface="+mn-ea"/>
          <a:cs typeface="+mn-cs"/>
        </a:defRPr>
      </a:lvl6pPr>
      <a:lvl7pPr marL="13791964" algn="l" defTabSz="2298659" rtl="0" eaLnBrk="1" latinLnBrk="0" hangingPunct="1">
        <a:defRPr sz="8800" kern="1200">
          <a:solidFill>
            <a:schemeClr val="tx1"/>
          </a:solidFill>
          <a:latin typeface="+mn-lt"/>
          <a:ea typeface="+mn-ea"/>
          <a:cs typeface="+mn-cs"/>
        </a:defRPr>
      </a:lvl7pPr>
      <a:lvl8pPr marL="16090633" algn="l" defTabSz="2298659" rtl="0" eaLnBrk="1" latinLnBrk="0" hangingPunct="1">
        <a:defRPr sz="8800" kern="1200">
          <a:solidFill>
            <a:schemeClr val="tx1"/>
          </a:solidFill>
          <a:latin typeface="+mn-lt"/>
          <a:ea typeface="+mn-ea"/>
          <a:cs typeface="+mn-cs"/>
        </a:defRPr>
      </a:lvl8pPr>
      <a:lvl9pPr marL="18389292" algn="l" defTabSz="2298659" rtl="0" eaLnBrk="1" latinLnBrk="0" hangingPunct="1">
        <a:defRPr sz="8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justincely.github.io/lightcurve/" TargetMode="External"/><Relationship Id="rId12" Type="http://schemas.openxmlformats.org/officeDocument/2006/relationships/image" Target="../media/image9.emf"/><Relationship Id="rId13" Type="http://schemas.openxmlformats.org/officeDocument/2006/relationships/hyperlink" Target="http://www.stsci.edu/hst/cos/documents/handbooks/datahandbook/ch2_cos_data5.html%23460902" TargetMode="External"/><Relationship Id="rId14"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hyperlink" Target="https://github.com/justincely/AAS224" TargetMode="External"/><Relationship Id="rId9" Type="http://schemas.openxmlformats.org/officeDocument/2006/relationships/image" Target="../media/image7.emf"/><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84667" y="-51568"/>
            <a:ext cx="40396990" cy="9601200"/>
          </a:xfrm>
          <a:prstGeom prst="rect">
            <a:avLst/>
          </a:prstGeom>
        </p:spPr>
      </p:pic>
      <p:pic>
        <p:nvPicPr>
          <p:cNvPr id="43" name="Picture 42" descr="20090521101712!Hubble_telescope_2009.jpg"/>
          <p:cNvPicPr>
            <a:picLocks noChangeAspect="1"/>
          </p:cNvPicPr>
          <p:nvPr/>
        </p:nvPicPr>
        <p:blipFill rotWithShape="1">
          <a:blip r:embed="rId2">
            <a:extLst>
              <a:ext uri="{28A0092B-C50C-407E-A947-70E740481C1C}">
                <a14:useLocalDpi xmlns:a14="http://schemas.microsoft.com/office/drawing/2010/main" val="0"/>
              </a:ext>
            </a:extLst>
          </a:blip>
          <a:srcRect t="3165" b="62041"/>
          <a:stretch/>
        </p:blipFill>
        <p:spPr>
          <a:xfrm flipH="1">
            <a:off x="-103910" y="8851006"/>
            <a:ext cx="40396990" cy="31421078"/>
          </a:xfrm>
          <a:prstGeom prst="rect">
            <a:avLst/>
          </a:prstGeom>
        </p:spPr>
      </p:pic>
      <p:sp>
        <p:nvSpPr>
          <p:cNvPr id="5" name="TextBox 4"/>
          <p:cNvSpPr txBox="1"/>
          <p:nvPr/>
        </p:nvSpPr>
        <p:spPr>
          <a:xfrm>
            <a:off x="8723880" y="533400"/>
            <a:ext cx="22466299" cy="5016758"/>
          </a:xfrm>
          <a:prstGeom prst="rect">
            <a:avLst/>
          </a:prstGeom>
          <a:noFill/>
        </p:spPr>
        <p:txBody>
          <a:bodyPr wrap="square" rtlCol="0">
            <a:spAutoFit/>
          </a:bodyPr>
          <a:lstStyle/>
          <a:p>
            <a:pPr algn="ctr"/>
            <a:r>
              <a:rPr lang="en-US" dirty="0">
                <a:solidFill>
                  <a:schemeClr val="bg1"/>
                </a:solidFill>
              </a:rPr>
              <a:t>Advanced Time-domain Calibrations and Data-</a:t>
            </a:r>
            <a:r>
              <a:rPr lang="en-US" dirty="0" smtClean="0">
                <a:solidFill>
                  <a:schemeClr val="bg1"/>
                </a:solidFill>
              </a:rPr>
              <a:t>reduction Techniques </a:t>
            </a:r>
            <a:r>
              <a:rPr lang="en-US" dirty="0">
                <a:solidFill>
                  <a:schemeClr val="bg1"/>
                </a:solidFill>
              </a:rPr>
              <a:t>with HST/</a:t>
            </a:r>
            <a:r>
              <a:rPr lang="en-US" dirty="0" smtClean="0">
                <a:solidFill>
                  <a:schemeClr val="bg1"/>
                </a:solidFill>
              </a:rPr>
              <a:t>COS</a:t>
            </a:r>
            <a:endParaRPr lang="en-US" b="1" i="1" dirty="0">
              <a:solidFill>
                <a:srgbClr val="FFFFFF"/>
              </a:solidFill>
            </a:endParaRPr>
          </a:p>
          <a:p>
            <a:pPr algn="ctr"/>
            <a:r>
              <a:rPr lang="en-US" sz="3600" b="1" u="sng" dirty="0">
                <a:solidFill>
                  <a:srgbClr val="FFFFFF"/>
                </a:solidFill>
              </a:rPr>
              <a:t>Justin Ely</a:t>
            </a:r>
            <a:r>
              <a:rPr lang="en-US" sz="3600" b="1" baseline="30000" dirty="0">
                <a:solidFill>
                  <a:srgbClr val="FFFFFF"/>
                </a:solidFill>
              </a:rPr>
              <a:t>1</a:t>
            </a:r>
            <a:r>
              <a:rPr lang="en-US" sz="3600" dirty="0">
                <a:solidFill>
                  <a:srgbClr val="FFFFFF"/>
                </a:solidFill>
              </a:rPr>
              <a:t>, K. A. Bostroem</a:t>
            </a:r>
            <a:r>
              <a:rPr lang="en-US" sz="3600" baseline="30000" dirty="0">
                <a:solidFill>
                  <a:srgbClr val="FFFFFF"/>
                </a:solidFill>
              </a:rPr>
              <a:t>1</a:t>
            </a:r>
            <a:r>
              <a:rPr lang="en-US" sz="3600" dirty="0">
                <a:solidFill>
                  <a:srgbClr val="FFFFFF"/>
                </a:solidFill>
              </a:rPr>
              <a:t>, John H. Debes</a:t>
            </a:r>
            <a:r>
              <a:rPr lang="en-US" sz="3600" baseline="30000" dirty="0">
                <a:solidFill>
                  <a:srgbClr val="FFFFFF"/>
                </a:solidFill>
              </a:rPr>
              <a:t>1, 3</a:t>
            </a:r>
            <a:r>
              <a:rPr lang="en-US" sz="3600" dirty="0">
                <a:solidFill>
                  <a:srgbClr val="FFFFFF"/>
                </a:solidFill>
              </a:rPr>
              <a:t>, </a:t>
            </a:r>
            <a:r>
              <a:rPr lang="en-US" sz="3600" dirty="0" err="1">
                <a:solidFill>
                  <a:srgbClr val="FFFFFF"/>
                </a:solidFill>
              </a:rPr>
              <a:t>Svea</a:t>
            </a:r>
            <a:r>
              <a:rPr lang="en-US" sz="3600" dirty="0">
                <a:solidFill>
                  <a:srgbClr val="FFFFFF"/>
                </a:solidFill>
              </a:rPr>
              <a:t> Hernandez</a:t>
            </a:r>
            <a:r>
              <a:rPr lang="en-US" sz="3600" baseline="30000" dirty="0">
                <a:solidFill>
                  <a:srgbClr val="FFFFFF"/>
                </a:solidFill>
              </a:rPr>
              <a:t>1</a:t>
            </a:r>
            <a:r>
              <a:rPr lang="en-US" sz="3600" dirty="0">
                <a:solidFill>
                  <a:srgbClr val="FFFFFF"/>
                </a:solidFill>
              </a:rPr>
              <a:t>, Philip Hodge</a:t>
            </a:r>
            <a:r>
              <a:rPr lang="en-US" sz="3600" baseline="30000" dirty="0">
                <a:solidFill>
                  <a:srgbClr val="FFFFFF"/>
                </a:solidFill>
              </a:rPr>
              <a:t>1</a:t>
            </a:r>
            <a:r>
              <a:rPr lang="en-US" sz="3600" dirty="0">
                <a:solidFill>
                  <a:srgbClr val="FFFFFF"/>
                </a:solidFill>
              </a:rPr>
              <a:t>, Robert I. Jedrzejewski</a:t>
            </a:r>
            <a:r>
              <a:rPr lang="en-US" sz="3600" baseline="30000" dirty="0">
                <a:solidFill>
                  <a:srgbClr val="FFFFFF"/>
                </a:solidFill>
              </a:rPr>
              <a:t>1</a:t>
            </a:r>
            <a:r>
              <a:rPr lang="en-US" sz="3600" dirty="0">
                <a:solidFill>
                  <a:srgbClr val="FFFFFF"/>
                </a:solidFill>
              </a:rPr>
              <a:t>, Kevin Lindsay</a:t>
            </a:r>
            <a:r>
              <a:rPr lang="en-US" sz="3600" baseline="30000" dirty="0">
                <a:solidFill>
                  <a:srgbClr val="FFFFFF"/>
                </a:solidFill>
              </a:rPr>
              <a:t>1</a:t>
            </a:r>
            <a:r>
              <a:rPr lang="en-US" sz="3600" dirty="0">
                <a:solidFill>
                  <a:srgbClr val="FFFFFF"/>
                </a:solidFill>
              </a:rPr>
              <a:t>, </a:t>
            </a:r>
            <a:r>
              <a:rPr lang="en-US" sz="3600" dirty="0" err="1">
                <a:solidFill>
                  <a:srgbClr val="FFFFFF"/>
                </a:solidFill>
              </a:rPr>
              <a:t>Derck</a:t>
            </a:r>
            <a:r>
              <a:rPr lang="en-US" sz="3600" dirty="0">
                <a:solidFill>
                  <a:srgbClr val="FFFFFF"/>
                </a:solidFill>
              </a:rPr>
              <a:t> Massa</a:t>
            </a:r>
            <a:r>
              <a:rPr lang="en-US" sz="3600" baseline="30000" dirty="0">
                <a:solidFill>
                  <a:srgbClr val="FFFFFF"/>
                </a:solidFill>
              </a:rPr>
              <a:t>1, 4</a:t>
            </a:r>
            <a:r>
              <a:rPr lang="en-US" sz="3600" dirty="0">
                <a:solidFill>
                  <a:srgbClr val="FFFFFF"/>
                </a:solidFill>
              </a:rPr>
              <a:t>, Cristina M. Oliveira</a:t>
            </a:r>
            <a:r>
              <a:rPr lang="en-US" sz="3600" baseline="30000" dirty="0">
                <a:solidFill>
                  <a:srgbClr val="FFFFFF"/>
                </a:solidFill>
              </a:rPr>
              <a:t>1, 3</a:t>
            </a:r>
            <a:r>
              <a:rPr lang="en-US" sz="3600" dirty="0">
                <a:solidFill>
                  <a:srgbClr val="FFFFFF"/>
                </a:solidFill>
              </a:rPr>
              <a:t>, Steven V. Penton</a:t>
            </a:r>
            <a:r>
              <a:rPr lang="en-US" sz="3600" baseline="30000" dirty="0">
                <a:solidFill>
                  <a:srgbClr val="FFFFFF"/>
                </a:solidFill>
              </a:rPr>
              <a:t>1</a:t>
            </a:r>
            <a:r>
              <a:rPr lang="en-US" sz="3600" dirty="0">
                <a:solidFill>
                  <a:srgbClr val="FFFFFF"/>
                </a:solidFill>
              </a:rPr>
              <a:t>, Charles R. Proffitt</a:t>
            </a:r>
            <a:r>
              <a:rPr lang="en-US" sz="3600" baseline="30000" dirty="0">
                <a:solidFill>
                  <a:srgbClr val="FFFFFF"/>
                </a:solidFill>
              </a:rPr>
              <a:t>2, 1</a:t>
            </a:r>
            <a:r>
              <a:rPr lang="en-US" sz="3600" dirty="0">
                <a:solidFill>
                  <a:srgbClr val="FFFFFF"/>
                </a:solidFill>
              </a:rPr>
              <a:t>, Julia Roman-Duval</a:t>
            </a:r>
            <a:r>
              <a:rPr lang="en-US" sz="3600" baseline="30000" dirty="0">
                <a:solidFill>
                  <a:srgbClr val="FFFFFF"/>
                </a:solidFill>
              </a:rPr>
              <a:t>1, 3</a:t>
            </a:r>
            <a:r>
              <a:rPr lang="en-US" sz="3600" dirty="0">
                <a:solidFill>
                  <a:srgbClr val="FFFFFF"/>
                </a:solidFill>
              </a:rPr>
              <a:t>, David J. Sahnow</a:t>
            </a:r>
            <a:r>
              <a:rPr lang="en-US" sz="3600" baseline="30000" dirty="0">
                <a:solidFill>
                  <a:srgbClr val="FFFFFF"/>
                </a:solidFill>
              </a:rPr>
              <a:t>1</a:t>
            </a:r>
            <a:r>
              <a:rPr lang="en-US" sz="3600" dirty="0">
                <a:solidFill>
                  <a:srgbClr val="FFFFFF"/>
                </a:solidFill>
              </a:rPr>
              <a:t>, </a:t>
            </a:r>
            <a:r>
              <a:rPr lang="en-US" sz="3600" dirty="0" err="1">
                <a:solidFill>
                  <a:srgbClr val="FFFFFF"/>
                </a:solidFill>
              </a:rPr>
              <a:t>Hugues</a:t>
            </a:r>
            <a:r>
              <a:rPr lang="en-US" sz="3600" dirty="0">
                <a:solidFill>
                  <a:srgbClr val="FFFFFF"/>
                </a:solidFill>
              </a:rPr>
              <a:t> Sana</a:t>
            </a:r>
            <a:r>
              <a:rPr lang="en-US" sz="3600" baseline="30000" dirty="0">
                <a:solidFill>
                  <a:srgbClr val="FFFFFF"/>
                </a:solidFill>
              </a:rPr>
              <a:t>1, 3</a:t>
            </a:r>
            <a:r>
              <a:rPr lang="en-US" sz="3600" dirty="0">
                <a:solidFill>
                  <a:srgbClr val="FFFFFF"/>
                </a:solidFill>
              </a:rPr>
              <a:t>, </a:t>
            </a:r>
            <a:r>
              <a:rPr lang="en-US" sz="3600" dirty="0" err="1">
                <a:solidFill>
                  <a:srgbClr val="FFFFFF"/>
                </a:solidFill>
              </a:rPr>
              <a:t>Paule</a:t>
            </a:r>
            <a:r>
              <a:rPr lang="en-US" sz="3600" dirty="0">
                <a:solidFill>
                  <a:srgbClr val="FFFFFF"/>
                </a:solidFill>
              </a:rPr>
              <a:t> Sonnentrucker</a:t>
            </a:r>
            <a:r>
              <a:rPr lang="en-US" sz="3600" baseline="30000" dirty="0">
                <a:solidFill>
                  <a:srgbClr val="FFFFFF"/>
                </a:solidFill>
              </a:rPr>
              <a:t>1, 3</a:t>
            </a:r>
            <a:r>
              <a:rPr lang="en-US" sz="3600" dirty="0">
                <a:solidFill>
                  <a:srgbClr val="FFFFFF"/>
                </a:solidFill>
              </a:rPr>
              <a:t>, Joanna M. Taylor</a:t>
            </a:r>
            <a:r>
              <a:rPr lang="en-US" sz="3600" baseline="30000" dirty="0">
                <a:solidFill>
                  <a:srgbClr val="FFFFFF"/>
                </a:solidFill>
              </a:rPr>
              <a:t>1</a:t>
            </a:r>
            <a:r>
              <a:rPr lang="en-US" sz="3600" dirty="0">
                <a:solidFill>
                  <a:srgbClr val="FFFFFF"/>
                </a:solidFill>
              </a:rPr>
              <a:t> </a:t>
            </a:r>
            <a:endParaRPr lang="en-US" sz="3600" b="1" dirty="0">
              <a:solidFill>
                <a:srgbClr val="FFFFFF"/>
              </a:solidFill>
            </a:endParaRPr>
          </a:p>
          <a:p>
            <a:pPr algn="ctr"/>
            <a:r>
              <a:rPr lang="en-US" sz="3600" b="1" dirty="0" smtClean="0">
                <a:solidFill>
                  <a:srgbClr val="FFFFFF"/>
                </a:solidFill>
              </a:rPr>
              <a:t> </a:t>
            </a:r>
            <a:r>
              <a:rPr lang="en-US" sz="3600" dirty="0">
                <a:solidFill>
                  <a:srgbClr val="FFFFFF"/>
                </a:solidFill>
              </a:rPr>
              <a:t>1. </a:t>
            </a:r>
            <a:r>
              <a:rPr lang="en-US" sz="3600" dirty="0" smtClean="0">
                <a:solidFill>
                  <a:srgbClr val="FFFFFF"/>
                </a:solidFill>
              </a:rPr>
              <a:t>STSCI, 2</a:t>
            </a:r>
            <a:r>
              <a:rPr lang="en-US" sz="3600" dirty="0">
                <a:solidFill>
                  <a:srgbClr val="FFFFFF"/>
                </a:solidFill>
              </a:rPr>
              <a:t>. </a:t>
            </a:r>
            <a:r>
              <a:rPr lang="en-US" sz="3600" dirty="0" smtClean="0">
                <a:solidFill>
                  <a:srgbClr val="FFFFFF"/>
                </a:solidFill>
              </a:rPr>
              <a:t>CSC, 3. ESA, 4</a:t>
            </a:r>
            <a:r>
              <a:rPr lang="en-US" sz="3600" dirty="0">
                <a:solidFill>
                  <a:srgbClr val="FFFFFF"/>
                </a:solidFill>
              </a:rPr>
              <a:t>. </a:t>
            </a:r>
            <a:r>
              <a:rPr lang="en-US" sz="3600" dirty="0" smtClean="0">
                <a:solidFill>
                  <a:srgbClr val="FFFFFF"/>
                </a:solidFill>
              </a:rPr>
              <a:t>SSI</a:t>
            </a:r>
            <a:endParaRPr lang="en-US" sz="3600" b="1" dirty="0" smtClean="0">
              <a:solidFill>
                <a:srgbClr val="FFFFFF"/>
              </a:solidFill>
            </a:endParaRPr>
          </a:p>
        </p:txBody>
      </p:sp>
      <p:sp>
        <p:nvSpPr>
          <p:cNvPr id="47" name="Rounded Rectangle 46"/>
          <p:cNvSpPr/>
          <p:nvPr/>
        </p:nvSpPr>
        <p:spPr>
          <a:xfrm>
            <a:off x="366383" y="6059516"/>
            <a:ext cx="39575413" cy="3490116"/>
          </a:xfrm>
          <a:prstGeom prst="roundRect">
            <a:avLst>
              <a:gd name="adj" fmla="val 19297"/>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366383" y="6039011"/>
            <a:ext cx="39575413" cy="3693318"/>
          </a:xfrm>
          <a:prstGeom prst="rect">
            <a:avLst/>
          </a:prstGeom>
          <a:noFill/>
        </p:spPr>
        <p:txBody>
          <a:bodyPr wrap="square" rtlCol="0">
            <a:spAutoFit/>
          </a:bodyPr>
          <a:lstStyle/>
          <a:p>
            <a:pPr algn="ctr"/>
            <a:r>
              <a:rPr lang="en-US" sz="5400" b="1" i="1" dirty="0" smtClean="0">
                <a:solidFill>
                  <a:srgbClr val="FFFFFF"/>
                </a:solidFill>
              </a:rPr>
              <a:t>Abstract</a:t>
            </a:r>
            <a:endParaRPr lang="en-US" sz="3600" b="1" i="1" dirty="0">
              <a:solidFill>
                <a:srgbClr val="FFFFFF"/>
              </a:solidFill>
            </a:endParaRPr>
          </a:p>
          <a:p>
            <a:pPr algn="just"/>
            <a:r>
              <a:rPr lang="en-US" sz="3600" i="1" dirty="0">
                <a:solidFill>
                  <a:srgbClr val="FFFFFF"/>
                </a:solidFill>
              </a:rPr>
              <a:t>The Hubble Space Telescope/Cosmic Origins Spectrograph (HST/COS) detectors have a time-tag mode of observation in which the arrival time of each photon is recorded individually. Although the COS calibration pipeline (</a:t>
            </a:r>
            <a:r>
              <a:rPr lang="en-US" sz="3600" i="1" dirty="0" err="1">
                <a:solidFill>
                  <a:srgbClr val="FFFFFF"/>
                </a:solidFill>
              </a:rPr>
              <a:t>CalCOS</a:t>
            </a:r>
            <a:r>
              <a:rPr lang="en-US" sz="3600" i="1" dirty="0">
                <a:solidFill>
                  <a:srgbClr val="FFFFFF"/>
                </a:solidFill>
              </a:rPr>
              <a:t>) makes use of this capability in many aspects of routine processing, there remains a number other ways that this information can be used to improve the calibration for specific science cases. This has led to the development of tools and techniques to perform additional calibrations that are not part of the standard data products output by </a:t>
            </a:r>
            <a:r>
              <a:rPr lang="en-US" sz="3600" i="1" dirty="0" err="1">
                <a:solidFill>
                  <a:srgbClr val="FFFFFF"/>
                </a:solidFill>
              </a:rPr>
              <a:t>CalCOS</a:t>
            </a:r>
            <a:r>
              <a:rPr lang="en-US" sz="3600" i="1" dirty="0">
                <a:solidFill>
                  <a:srgbClr val="FFFFFF"/>
                </a:solidFill>
              </a:rPr>
              <a:t>, but have been made available to the user. Here we demonstrate a few of these techniques including day/night filtering, extracting spectra on sub-exposure timescales, producing photometric light-curves, and performing additional dark-count screening. </a:t>
            </a:r>
          </a:p>
          <a:p>
            <a:pPr algn="just"/>
            <a:endParaRPr lang="en-US" sz="3600" b="1" i="1" dirty="0" smtClean="0">
              <a:solidFill>
                <a:srgbClr val="FFFFFF"/>
              </a:solidFill>
            </a:endParaRPr>
          </a:p>
        </p:txBody>
      </p:sp>
      <p:pic>
        <p:nvPicPr>
          <p:cNvPr id="30" name="Picture 29" descr="stlogoplus_inver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99" y="482600"/>
            <a:ext cx="7556711" cy="4902200"/>
          </a:xfrm>
          <a:prstGeom prst="rect">
            <a:avLst/>
          </a:prstGeom>
        </p:spPr>
      </p:pic>
      <p:pic>
        <p:nvPicPr>
          <p:cNvPr id="38" name="Picture 37" descr="COSlogo_noburst.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56601" y="-254386"/>
            <a:ext cx="5234616" cy="6543270"/>
          </a:xfrm>
          <a:prstGeom prst="rect">
            <a:avLst/>
          </a:prstGeom>
        </p:spPr>
      </p:pic>
      <p:sp>
        <p:nvSpPr>
          <p:cNvPr id="105" name="Rounded Rectangle 104"/>
          <p:cNvSpPr/>
          <p:nvPr/>
        </p:nvSpPr>
        <p:spPr>
          <a:xfrm>
            <a:off x="30435055"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Rounded Rectangle 109"/>
          <p:cNvSpPr/>
          <p:nvPr/>
        </p:nvSpPr>
        <p:spPr>
          <a:xfrm>
            <a:off x="20428037" y="10175128"/>
            <a:ext cx="9140358" cy="2271787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Rounded Rectangle 110"/>
          <p:cNvSpPr/>
          <p:nvPr/>
        </p:nvSpPr>
        <p:spPr>
          <a:xfrm>
            <a:off x="10465352" y="16789400"/>
            <a:ext cx="9140358" cy="22790222"/>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Rounded Rectangle 111"/>
          <p:cNvSpPr/>
          <p:nvPr/>
        </p:nvSpPr>
        <p:spPr>
          <a:xfrm>
            <a:off x="555155" y="16789400"/>
            <a:ext cx="9140358" cy="22834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0619170" y="16819348"/>
            <a:ext cx="8899184" cy="6340197"/>
          </a:xfrm>
          <a:prstGeom prst="rect">
            <a:avLst/>
          </a:prstGeom>
          <a:noFill/>
        </p:spPr>
        <p:txBody>
          <a:bodyPr wrap="square" rtlCol="0">
            <a:spAutoFit/>
          </a:bodyPr>
          <a:lstStyle/>
          <a:p>
            <a:pPr algn="ctr"/>
            <a:r>
              <a:rPr lang="en-US" sz="5400" b="1" i="1" dirty="0" err="1" smtClean="0">
                <a:solidFill>
                  <a:srgbClr val="FFFFFF"/>
                </a:solidFill>
              </a:rPr>
              <a:t>TimeFilter</a:t>
            </a:r>
            <a:endParaRPr lang="en-US" sz="5400" b="1" i="1" dirty="0" smtClean="0">
              <a:solidFill>
                <a:srgbClr val="FFFFFF"/>
              </a:solidFill>
            </a:endParaRPr>
          </a:p>
          <a:p>
            <a:pPr algn="just"/>
            <a:r>
              <a:rPr lang="en-US" sz="3200" b="1" i="1" dirty="0" smtClean="0">
                <a:solidFill>
                  <a:srgbClr val="FFFFFF"/>
                </a:solidFill>
              </a:rPr>
              <a:t>The TimeFilter </a:t>
            </a:r>
            <a:r>
              <a:rPr lang="en-US" sz="3200" b="1" i="1" dirty="0" smtClean="0">
                <a:solidFill>
                  <a:srgbClr val="FFFFFF"/>
                </a:solidFill>
              </a:rPr>
              <a:t>task can </a:t>
            </a:r>
            <a:r>
              <a:rPr lang="en-US" sz="3200" b="1" i="1" dirty="0" smtClean="0">
                <a:solidFill>
                  <a:srgbClr val="FFFFFF"/>
                </a:solidFill>
              </a:rPr>
              <a:t>be used to exclude unwanted times from a COS dataset.  Primarily, this is done to remove the contamination from geo-coronal airglow emission in the COS bandpass, but the data can be filtered on a variety of </a:t>
            </a:r>
            <a:r>
              <a:rPr lang="en-US" sz="3200" b="1" i="1" dirty="0" smtClean="0">
                <a:solidFill>
                  <a:srgbClr val="FFFFFF"/>
                </a:solidFill>
              </a:rPr>
              <a:t>parameters such as:</a:t>
            </a:r>
          </a:p>
          <a:p>
            <a:pPr marL="457200" indent="-457200">
              <a:buFont typeface="Arial"/>
              <a:buChar char="•"/>
            </a:pPr>
            <a:r>
              <a:rPr lang="en-US" sz="3200" b="1" i="1" dirty="0" smtClean="0">
                <a:solidFill>
                  <a:srgbClr val="FFFFFF"/>
                </a:solidFill>
              </a:rPr>
              <a:t>Sun Altitude</a:t>
            </a:r>
          </a:p>
          <a:p>
            <a:pPr marL="457200" indent="-457200">
              <a:buFont typeface="Arial"/>
              <a:buChar char="•"/>
            </a:pPr>
            <a:r>
              <a:rPr lang="en-US" sz="3200" b="1" i="1" dirty="0" smtClean="0">
                <a:solidFill>
                  <a:srgbClr val="FFFFFF"/>
                </a:solidFill>
              </a:rPr>
              <a:t>Airglow Strength (Ly Alpha, OI)</a:t>
            </a:r>
          </a:p>
          <a:p>
            <a:pPr marL="457200" indent="-457200">
              <a:buFont typeface="Arial"/>
              <a:buChar char="•"/>
            </a:pPr>
            <a:r>
              <a:rPr lang="en-US" sz="3200" b="1" i="1" dirty="0" smtClean="0">
                <a:solidFill>
                  <a:srgbClr val="FFFFFF"/>
                </a:solidFill>
              </a:rPr>
              <a:t>Longitude, Latitude</a:t>
            </a:r>
          </a:p>
          <a:p>
            <a:pPr marL="457200" indent="-457200">
              <a:buFont typeface="Arial"/>
              <a:buChar char="•"/>
            </a:pPr>
            <a:r>
              <a:rPr lang="en-US" sz="3200" b="1" i="1" dirty="0" smtClean="0">
                <a:solidFill>
                  <a:srgbClr val="FFFFFF"/>
                </a:solidFill>
              </a:rPr>
              <a:t>Darkrate</a:t>
            </a:r>
            <a:endParaRPr lang="en-US" sz="3200" b="1" i="1" dirty="0" smtClean="0">
              <a:solidFill>
                <a:srgbClr val="FFFFFF"/>
              </a:solidFill>
            </a:endParaRPr>
          </a:p>
          <a:p>
            <a:pPr algn="ctr"/>
            <a:endParaRPr lang="en-US" sz="3200" b="1" i="1" dirty="0" smtClean="0">
              <a:solidFill>
                <a:srgbClr val="FFFFFF"/>
              </a:solidFill>
            </a:endParaRPr>
          </a:p>
        </p:txBody>
      </p:sp>
      <p:sp>
        <p:nvSpPr>
          <p:cNvPr id="113" name="Rounded Rectangle 112"/>
          <p:cNvSpPr/>
          <p:nvPr/>
        </p:nvSpPr>
        <p:spPr>
          <a:xfrm>
            <a:off x="20428036" y="33680400"/>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github_rep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35213" y="34958891"/>
            <a:ext cx="3810000" cy="3810000"/>
          </a:xfrm>
          <a:prstGeom prst="rect">
            <a:avLst/>
          </a:prstGeom>
        </p:spPr>
      </p:pic>
      <p:pic>
        <p:nvPicPr>
          <p:cNvPr id="14" name="Picture 13" descr="spectrum_before.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9970" y="23889989"/>
            <a:ext cx="8686800" cy="4368701"/>
          </a:xfrm>
          <a:prstGeom prst="rect">
            <a:avLst/>
          </a:prstGeom>
        </p:spPr>
      </p:pic>
      <p:pic>
        <p:nvPicPr>
          <p:cNvPr id="15" name="Picture 14" descr="spectrum_afte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9970" y="31292899"/>
            <a:ext cx="8686800" cy="4368701"/>
          </a:xfrm>
          <a:prstGeom prst="rect">
            <a:avLst/>
          </a:prstGeom>
        </p:spPr>
      </p:pic>
      <p:sp>
        <p:nvSpPr>
          <p:cNvPr id="114" name="TextBox 113"/>
          <p:cNvSpPr txBox="1"/>
          <p:nvPr/>
        </p:nvSpPr>
        <p:spPr>
          <a:xfrm>
            <a:off x="20589443" y="33747257"/>
            <a:ext cx="14662763" cy="5847754"/>
          </a:xfrm>
          <a:prstGeom prst="rect">
            <a:avLst/>
          </a:prstGeom>
          <a:noFill/>
        </p:spPr>
        <p:txBody>
          <a:bodyPr wrap="square" rtlCol="0">
            <a:spAutoFit/>
          </a:bodyPr>
          <a:lstStyle/>
          <a:p>
            <a:pPr algn="ctr"/>
            <a:r>
              <a:rPr lang="en-US" sz="5400" b="1" i="1" dirty="0" smtClean="0">
                <a:solidFill>
                  <a:srgbClr val="FFFFFF"/>
                </a:solidFill>
              </a:rPr>
              <a:t>Tutorials</a:t>
            </a:r>
          </a:p>
          <a:p>
            <a:pPr algn="just"/>
            <a:r>
              <a:rPr lang="en-US" sz="3200" b="1" i="1" dirty="0" smtClean="0">
                <a:solidFill>
                  <a:schemeClr val="bg1"/>
                </a:solidFill>
              </a:rPr>
              <a:t>Running the calibration and analysis shown here can be a complicated process, and not very amenable to display in </a:t>
            </a:r>
            <a:r>
              <a:rPr lang="en-US" sz="3200" b="1" i="1" dirty="0">
                <a:solidFill>
                  <a:schemeClr val="bg1"/>
                </a:solidFill>
              </a:rPr>
              <a:t>a</a:t>
            </a:r>
            <a:r>
              <a:rPr lang="en-US" sz="3200" b="1" i="1" dirty="0" smtClean="0">
                <a:solidFill>
                  <a:schemeClr val="bg1"/>
                </a:solidFill>
              </a:rPr>
              <a:t> </a:t>
            </a:r>
            <a:r>
              <a:rPr lang="en-US" sz="3200" b="1" i="1" dirty="0" smtClean="0">
                <a:solidFill>
                  <a:schemeClr val="bg1"/>
                </a:solidFill>
              </a:rPr>
              <a:t>poster format.  As such, In-depth tutorials for each of the topics explained here can be found at the following location. </a:t>
            </a:r>
            <a:r>
              <a:rPr lang="en-US" sz="3200" b="1" i="1" dirty="0" smtClean="0">
                <a:solidFill>
                  <a:schemeClr val="bg1"/>
                </a:solidFill>
                <a:hlinkClick r:id="rId8"/>
              </a:rPr>
              <a:t>https://github.com/justincely/AAS224</a:t>
            </a:r>
            <a:r>
              <a:rPr lang="en-US" sz="3200" b="1" i="1" dirty="0" smtClean="0">
                <a:solidFill>
                  <a:schemeClr val="bg1"/>
                </a:solidFill>
              </a:rPr>
              <a:t> </a:t>
            </a:r>
          </a:p>
          <a:p>
            <a:pPr algn="just"/>
            <a:endParaRPr lang="en-US" sz="3200" b="1" i="1" dirty="0">
              <a:solidFill>
                <a:schemeClr val="bg1"/>
              </a:solidFill>
            </a:endParaRPr>
          </a:p>
          <a:p>
            <a:pPr algn="just"/>
            <a:r>
              <a:rPr lang="en-US" sz="3200" b="1" i="1" dirty="0" smtClean="0">
                <a:solidFill>
                  <a:schemeClr val="bg1"/>
                </a:solidFill>
              </a:rPr>
              <a:t>This link connects to a </a:t>
            </a:r>
            <a:r>
              <a:rPr lang="en-US" sz="3200" b="1" i="1" dirty="0" err="1" smtClean="0">
                <a:solidFill>
                  <a:schemeClr val="bg1"/>
                </a:solidFill>
              </a:rPr>
              <a:t>GitHub</a:t>
            </a:r>
            <a:r>
              <a:rPr lang="en-US" sz="3200" b="1" i="1" dirty="0" smtClean="0">
                <a:solidFill>
                  <a:schemeClr val="bg1"/>
                </a:solidFill>
              </a:rPr>
              <a:t> repository containing step-by-step demonstrations  using the mentioned tools and techniques.  Each tutorial is written in Python and  contained in an </a:t>
            </a:r>
            <a:r>
              <a:rPr lang="en-US" sz="3200" b="1" i="1" dirty="0" err="1" smtClean="0">
                <a:solidFill>
                  <a:schemeClr val="bg1"/>
                </a:solidFill>
              </a:rPr>
              <a:t>iPython</a:t>
            </a:r>
            <a:r>
              <a:rPr lang="en-US" sz="3200" b="1" i="1" dirty="0" smtClean="0">
                <a:solidFill>
                  <a:schemeClr val="bg1"/>
                </a:solidFill>
              </a:rPr>
              <a:t> notebook such that they can be re-run and modified at will.  PDF and HTML versions of the tutorials, this poster, all plots, and the raw datasets are also included</a:t>
            </a:r>
            <a:r>
              <a:rPr lang="en-US" sz="3200" b="1" i="1" dirty="0" smtClean="0">
                <a:solidFill>
                  <a:schemeClr val="bg1"/>
                </a:solidFill>
              </a:rPr>
              <a:t>.  </a:t>
            </a:r>
            <a:endParaRPr lang="en-US" sz="3200" b="1" i="1" dirty="0" smtClean="0">
              <a:solidFill>
                <a:schemeClr val="bg1"/>
              </a:solidFill>
            </a:endParaRPr>
          </a:p>
        </p:txBody>
      </p:sp>
      <p:sp>
        <p:nvSpPr>
          <p:cNvPr id="115" name="TextBox 114"/>
          <p:cNvSpPr txBox="1"/>
          <p:nvPr/>
        </p:nvSpPr>
        <p:spPr>
          <a:xfrm>
            <a:off x="616430" y="16819348"/>
            <a:ext cx="8927391" cy="9294853"/>
          </a:xfrm>
          <a:prstGeom prst="rect">
            <a:avLst/>
          </a:prstGeom>
          <a:noFill/>
        </p:spPr>
        <p:txBody>
          <a:bodyPr wrap="square" rtlCol="0">
            <a:spAutoFit/>
          </a:bodyPr>
          <a:lstStyle/>
          <a:p>
            <a:pPr algn="ctr"/>
            <a:r>
              <a:rPr lang="en-US" sz="5400" b="1" i="1" dirty="0" err="1" smtClean="0">
                <a:solidFill>
                  <a:srgbClr val="FFFFFF"/>
                </a:solidFill>
              </a:rPr>
              <a:t>Lightcurves</a:t>
            </a:r>
            <a:endParaRPr lang="en-US" sz="5400" b="1" i="1" dirty="0" smtClean="0">
              <a:solidFill>
                <a:srgbClr val="FFFFFF"/>
              </a:solidFill>
            </a:endParaRPr>
          </a:p>
          <a:p>
            <a:pPr algn="just"/>
            <a:r>
              <a:rPr lang="en-US" sz="3200" b="1" i="1" dirty="0" smtClean="0">
                <a:solidFill>
                  <a:schemeClr val="bg1"/>
                </a:solidFill>
              </a:rPr>
              <a:t>1D dispersed spectra are the standard products produced by CalCOS, but their time-averaged nature intrinsically masks any small-scale variability </a:t>
            </a:r>
            <a:r>
              <a:rPr lang="en-US" sz="3200" b="1" i="1" dirty="0" smtClean="0">
                <a:solidFill>
                  <a:schemeClr val="bg1"/>
                </a:solidFill>
              </a:rPr>
              <a:t>inherent </a:t>
            </a:r>
            <a:r>
              <a:rPr lang="en-US" sz="3200" b="1" i="1" dirty="0" smtClean="0">
                <a:solidFill>
                  <a:schemeClr val="bg1"/>
                </a:solidFill>
              </a:rPr>
              <a:t>in the source.  However, </a:t>
            </a:r>
            <a:r>
              <a:rPr lang="en-US" sz="3200" b="1" i="1" dirty="0" smtClean="0">
                <a:solidFill>
                  <a:schemeClr val="bg1"/>
                </a:solidFill>
              </a:rPr>
              <a:t>COS typically operates </a:t>
            </a:r>
            <a:r>
              <a:rPr lang="en-US" sz="3200" b="1" i="1" dirty="0" smtClean="0">
                <a:solidFill>
                  <a:schemeClr val="bg1"/>
                </a:solidFill>
              </a:rPr>
              <a:t>in time-tag mode, </a:t>
            </a:r>
            <a:r>
              <a:rPr lang="en-US" sz="3200" b="1" i="1" dirty="0" smtClean="0">
                <a:solidFill>
                  <a:schemeClr val="bg1"/>
                </a:solidFill>
              </a:rPr>
              <a:t>counting </a:t>
            </a:r>
            <a:r>
              <a:rPr lang="en-US" sz="3200" b="1" i="1" dirty="0" smtClean="0">
                <a:solidFill>
                  <a:schemeClr val="bg1"/>
                </a:solidFill>
              </a:rPr>
              <a:t>photons with a precision of 32 ms, </a:t>
            </a:r>
            <a:r>
              <a:rPr lang="en-US" sz="3200" b="1" i="1" dirty="0" smtClean="0">
                <a:solidFill>
                  <a:schemeClr val="bg1"/>
                </a:solidFill>
              </a:rPr>
              <a:t>which making </a:t>
            </a:r>
            <a:r>
              <a:rPr lang="en-US" sz="3200" b="1" i="1" dirty="0" smtClean="0">
                <a:solidFill>
                  <a:schemeClr val="bg1"/>
                </a:solidFill>
              </a:rPr>
              <a:t>it possible to uncover this </a:t>
            </a:r>
            <a:r>
              <a:rPr lang="en-US" sz="3200" b="1" i="1" dirty="0" smtClean="0">
                <a:solidFill>
                  <a:schemeClr val="bg1"/>
                </a:solidFill>
              </a:rPr>
              <a:t>variability with special extraction software.</a:t>
            </a:r>
          </a:p>
          <a:p>
            <a:pPr algn="just"/>
            <a:endParaRPr lang="en-US" sz="3200" b="1" i="1" dirty="0" smtClean="0">
              <a:solidFill>
                <a:schemeClr val="bg1"/>
              </a:solidFill>
            </a:endParaRPr>
          </a:p>
          <a:p>
            <a:pPr algn="just"/>
            <a:r>
              <a:rPr lang="en-US" sz="3200" b="1" i="1" dirty="0" smtClean="0">
                <a:solidFill>
                  <a:schemeClr val="bg1"/>
                </a:solidFill>
              </a:rPr>
              <a:t>Additionally, the spatial information associated with each event makes it possible include only specific wavelength or detector regions during extraction.  Given adequate signal-to-noise, multiple lightcurves over different wavelengths can be extracted from a single dataset; providing the means to perform wavelength-dependent variability studies.</a:t>
            </a:r>
          </a:p>
        </p:txBody>
      </p:sp>
      <p:pic>
        <p:nvPicPr>
          <p:cNvPr id="16" name="Picture 15" descr="spectrum_vs_lightcurve.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121" y="26437047"/>
            <a:ext cx="8686800" cy="4575997"/>
          </a:xfrm>
          <a:prstGeom prst="rect">
            <a:avLst/>
          </a:prstGeom>
        </p:spPr>
      </p:pic>
      <p:pic>
        <p:nvPicPr>
          <p:cNvPr id="18" name="Picture 17" descr="lightcurve_webpag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51665" y="37291596"/>
            <a:ext cx="2092156" cy="2092156"/>
          </a:xfrm>
          <a:prstGeom prst="rect">
            <a:avLst/>
          </a:prstGeom>
        </p:spPr>
      </p:pic>
      <p:sp>
        <p:nvSpPr>
          <p:cNvPr id="116" name="TextBox 115"/>
          <p:cNvSpPr txBox="1"/>
          <p:nvPr/>
        </p:nvSpPr>
        <p:spPr>
          <a:xfrm>
            <a:off x="768121" y="34303950"/>
            <a:ext cx="8686800" cy="3385542"/>
          </a:xfrm>
          <a:prstGeom prst="rect">
            <a:avLst/>
          </a:prstGeom>
          <a:noFill/>
        </p:spPr>
        <p:txBody>
          <a:bodyPr wrap="square" rtlCol="0">
            <a:spAutoFit/>
          </a:bodyPr>
          <a:lstStyle/>
          <a:p>
            <a:pPr algn="ctr"/>
            <a:r>
              <a:rPr lang="en-US" sz="5400" b="1" i="1" dirty="0">
                <a:solidFill>
                  <a:srgbClr val="FFFFFF"/>
                </a:solidFill>
              </a:rPr>
              <a:t>L</a:t>
            </a:r>
            <a:r>
              <a:rPr lang="en-US" sz="5400" b="1" i="1" dirty="0" smtClean="0">
                <a:solidFill>
                  <a:srgbClr val="FFFFFF"/>
                </a:solidFill>
              </a:rPr>
              <a:t>ightcurve Source</a:t>
            </a:r>
          </a:p>
          <a:p>
            <a:r>
              <a:rPr lang="en-US" sz="3200" b="1" i="1" dirty="0" smtClean="0">
                <a:solidFill>
                  <a:schemeClr val="bg1"/>
                </a:solidFill>
              </a:rPr>
              <a:t>The </a:t>
            </a:r>
            <a:r>
              <a:rPr lang="en-US" sz="3200" b="1" i="1" dirty="0" smtClean="0">
                <a:solidFill>
                  <a:schemeClr val="bg1"/>
                </a:solidFill>
              </a:rPr>
              <a:t>library used to extract the lightcurves on this poster is available on both GitHub and the Python Package Index.  You can find more information, download the source, or contribute to the library at the following:</a:t>
            </a:r>
          </a:p>
        </p:txBody>
      </p:sp>
      <p:sp>
        <p:nvSpPr>
          <p:cNvPr id="117" name="TextBox 116"/>
          <p:cNvSpPr txBox="1"/>
          <p:nvPr/>
        </p:nvSpPr>
        <p:spPr>
          <a:xfrm>
            <a:off x="616430" y="38184115"/>
            <a:ext cx="6792380" cy="584776"/>
          </a:xfrm>
          <a:prstGeom prst="rect">
            <a:avLst/>
          </a:prstGeom>
          <a:noFill/>
        </p:spPr>
        <p:txBody>
          <a:bodyPr wrap="square" rtlCol="0">
            <a:spAutoFit/>
          </a:bodyPr>
          <a:lstStyle/>
          <a:p>
            <a:pPr algn="ctr"/>
            <a:r>
              <a:rPr lang="en-US" sz="3200" b="1" i="1" dirty="0" smtClean="0">
                <a:solidFill>
                  <a:srgbClr val="FFFFFF"/>
                </a:solidFill>
                <a:hlinkClick r:id="rId11"/>
              </a:rPr>
              <a:t>http://justincely.github.io/lightcurve/</a:t>
            </a:r>
            <a:endParaRPr lang="en-US" sz="3200" b="1" i="1" dirty="0" smtClean="0">
              <a:solidFill>
                <a:srgbClr val="FFFFFF"/>
              </a:solidFill>
            </a:endParaRPr>
          </a:p>
        </p:txBody>
      </p:sp>
      <p:sp>
        <p:nvSpPr>
          <p:cNvPr id="118" name="TextBox 117"/>
          <p:cNvSpPr txBox="1"/>
          <p:nvPr/>
        </p:nvSpPr>
        <p:spPr>
          <a:xfrm>
            <a:off x="20589443" y="10175128"/>
            <a:ext cx="8949985" cy="9787297"/>
          </a:xfrm>
          <a:prstGeom prst="rect">
            <a:avLst/>
          </a:prstGeom>
          <a:noFill/>
        </p:spPr>
        <p:txBody>
          <a:bodyPr wrap="square" rtlCol="0">
            <a:spAutoFit/>
          </a:bodyPr>
          <a:lstStyle/>
          <a:p>
            <a:pPr algn="ctr"/>
            <a:r>
              <a:rPr lang="en-US" sz="5400" b="1" i="1" dirty="0" err="1" smtClean="0">
                <a:solidFill>
                  <a:srgbClr val="FFFFFF"/>
                </a:solidFill>
              </a:rPr>
              <a:t>Splittag</a:t>
            </a:r>
            <a:endParaRPr lang="en-US" sz="5400" b="1" i="1" dirty="0" smtClean="0">
              <a:solidFill>
                <a:srgbClr val="FFFFFF"/>
              </a:solidFill>
            </a:endParaRPr>
          </a:p>
          <a:p>
            <a:pPr algn="just"/>
            <a:r>
              <a:rPr lang="en-US" sz="3200" b="1" i="1" dirty="0" smtClean="0">
                <a:solidFill>
                  <a:schemeClr val="bg1"/>
                </a:solidFill>
              </a:rPr>
              <a:t>Another way to sample variability in a target is to split up an observation in time and re-extract a dispersed spectrum from each.  This means that, data quality permitting, each individual COS exposure can become a sample of spectra separated in time.</a:t>
            </a:r>
          </a:p>
          <a:p>
            <a:pPr algn="just"/>
            <a:endParaRPr lang="en-US" sz="3200" b="1" i="1" dirty="0">
              <a:solidFill>
                <a:schemeClr val="bg1"/>
              </a:solidFill>
            </a:endParaRPr>
          </a:p>
          <a:p>
            <a:pPr algn="just"/>
            <a:r>
              <a:rPr lang="en-US" sz="3200" b="1" i="1" dirty="0" smtClean="0">
                <a:solidFill>
                  <a:schemeClr val="bg1"/>
                </a:solidFill>
              </a:rPr>
              <a:t>Splittag can be used to separate data by specifying either: </a:t>
            </a:r>
          </a:p>
          <a:p>
            <a:pPr marL="514350" indent="-514350" algn="ctr">
              <a:buFont typeface="Arial"/>
              <a:buChar char="•"/>
            </a:pPr>
            <a:r>
              <a:rPr lang="en-US" sz="3200" b="1" i="1" dirty="0" smtClean="0">
                <a:solidFill>
                  <a:schemeClr val="bg1"/>
                </a:solidFill>
              </a:rPr>
              <a:t>Start, stop and increment times</a:t>
            </a:r>
          </a:p>
          <a:p>
            <a:pPr algn="ctr"/>
            <a:r>
              <a:rPr lang="en-US" sz="3200" b="1" i="1" dirty="0" smtClean="0">
                <a:solidFill>
                  <a:schemeClr val="bg1"/>
                </a:solidFill>
              </a:rPr>
              <a:t> or </a:t>
            </a:r>
          </a:p>
          <a:p>
            <a:pPr marL="514350" indent="-514350" algn="ctr">
              <a:buFont typeface="Arial"/>
              <a:buChar char="•"/>
            </a:pPr>
            <a:r>
              <a:rPr lang="en-US" sz="3200" b="1" i="1" dirty="0" smtClean="0">
                <a:solidFill>
                  <a:schemeClr val="bg1"/>
                </a:solidFill>
              </a:rPr>
              <a:t>An explicit list of time intervals.</a:t>
            </a:r>
          </a:p>
          <a:p>
            <a:pPr marL="514350" indent="-514350" algn="ctr">
              <a:buFont typeface="Arial"/>
              <a:buChar char="•"/>
            </a:pPr>
            <a:endParaRPr lang="en-US" sz="3200" b="1" i="1" dirty="0">
              <a:solidFill>
                <a:schemeClr val="bg1"/>
              </a:solidFill>
            </a:endParaRPr>
          </a:p>
          <a:p>
            <a:pPr algn="just"/>
            <a:r>
              <a:rPr lang="en-US" sz="3200" b="1" i="1" dirty="0" smtClean="0">
                <a:solidFill>
                  <a:schemeClr val="bg1"/>
                </a:solidFill>
              </a:rPr>
              <a:t>The task will break apart the input corrtag file, copying the events from the specified times to new output files.  After that, simply re-running CalCOS on the newly created corrtag files will re-extracted the spectrum from each.</a:t>
            </a:r>
          </a:p>
        </p:txBody>
      </p:sp>
      <p:pic>
        <p:nvPicPr>
          <p:cNvPr id="21" name="Picture 20" descr="eclipse_split.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589443" y="21272463"/>
            <a:ext cx="8686800" cy="6126175"/>
          </a:xfrm>
          <a:prstGeom prst="rect">
            <a:avLst/>
          </a:prstGeom>
        </p:spPr>
      </p:pic>
      <p:sp>
        <p:nvSpPr>
          <p:cNvPr id="119" name="TextBox 118"/>
          <p:cNvSpPr txBox="1"/>
          <p:nvPr/>
        </p:nvSpPr>
        <p:spPr>
          <a:xfrm>
            <a:off x="30666267" y="10175128"/>
            <a:ext cx="8578945" cy="9787297"/>
          </a:xfrm>
          <a:prstGeom prst="rect">
            <a:avLst/>
          </a:prstGeom>
          <a:noFill/>
        </p:spPr>
        <p:txBody>
          <a:bodyPr wrap="square" rtlCol="0">
            <a:spAutoFit/>
          </a:bodyPr>
          <a:lstStyle/>
          <a:p>
            <a:pPr algn="ctr"/>
            <a:r>
              <a:rPr lang="en-US" sz="5400" b="1" i="1" dirty="0" smtClean="0">
                <a:solidFill>
                  <a:srgbClr val="FFFFFF"/>
                </a:solidFill>
              </a:rPr>
              <a:t>Pulse Height Filtering</a:t>
            </a:r>
          </a:p>
          <a:p>
            <a:pPr algn="just"/>
            <a:r>
              <a:rPr lang="en-US" sz="3200" b="1" i="1" dirty="0" smtClean="0">
                <a:solidFill>
                  <a:schemeClr val="bg1"/>
                </a:solidFill>
              </a:rPr>
              <a:t>The typical Pulse Height Amplitude (PHA) of detected photons continues to evolve as the detectors continue to be used.  Regions of the detector that experience heavy count rates, particularly those that see the LyA airglow emission, evolve faster than others.  </a:t>
            </a:r>
          </a:p>
          <a:p>
            <a:pPr algn="just"/>
            <a:endParaRPr lang="en-US" sz="3200" b="1" i="1" dirty="0">
              <a:solidFill>
                <a:schemeClr val="bg1"/>
              </a:solidFill>
            </a:endParaRPr>
          </a:p>
          <a:p>
            <a:pPr algn="just"/>
            <a:r>
              <a:rPr lang="en-US" sz="3200" b="1" i="1" dirty="0" smtClean="0">
                <a:solidFill>
                  <a:schemeClr val="bg1"/>
                </a:solidFill>
              </a:rPr>
              <a:t>To reduce the observed background, events are screened on PHA during CalCOS processing.  The standard pulse height parameters table (PHATAB) specifies a lower bound of 2 and an upper bound of 23 for good data.  Everything outdside of these bounds is excluded.</a:t>
            </a:r>
          </a:p>
          <a:p>
            <a:pPr algn="just"/>
            <a:endParaRPr lang="en-US" sz="3200" b="1" i="1" dirty="0">
              <a:solidFill>
                <a:schemeClr val="bg1"/>
              </a:solidFill>
            </a:endParaRPr>
          </a:p>
          <a:p>
            <a:pPr algn="just"/>
            <a:r>
              <a:rPr lang="en-US" sz="3200" b="1" i="1" dirty="0" smtClean="0">
                <a:solidFill>
                  <a:schemeClr val="bg1"/>
                </a:solidFill>
              </a:rPr>
              <a:t>While these values are applicible for the entiretly of the COS archive to date, individual datasets could instead use tighter boundaries to further remove background contamination in spectra.</a:t>
            </a:r>
            <a:endParaRPr lang="en-US" sz="3200" b="1" i="1" dirty="0" smtClean="0">
              <a:solidFill>
                <a:schemeClr val="bg1"/>
              </a:solidFill>
            </a:endParaRPr>
          </a:p>
        </p:txBody>
      </p:sp>
      <p:sp>
        <p:nvSpPr>
          <p:cNvPr id="120" name="Rounded Rectangle 119"/>
          <p:cNvSpPr/>
          <p:nvPr/>
        </p:nvSpPr>
        <p:spPr>
          <a:xfrm>
            <a:off x="540969" y="10175128"/>
            <a:ext cx="19147377" cy="5943600"/>
          </a:xfrm>
          <a:prstGeom prst="roundRect">
            <a:avLst>
              <a:gd name="adj" fmla="val 3938"/>
            </a:avLst>
          </a:prstGeom>
          <a:solidFill>
            <a:schemeClr val="bg1">
              <a:lumMod val="65000"/>
              <a:alpha val="3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TextBox 120"/>
          <p:cNvSpPr txBox="1"/>
          <p:nvPr/>
        </p:nvSpPr>
        <p:spPr>
          <a:xfrm>
            <a:off x="558799" y="10244617"/>
            <a:ext cx="19046911" cy="5847754"/>
          </a:xfrm>
          <a:prstGeom prst="rect">
            <a:avLst/>
          </a:prstGeom>
          <a:noFill/>
        </p:spPr>
        <p:txBody>
          <a:bodyPr wrap="square" rtlCol="0">
            <a:spAutoFit/>
          </a:bodyPr>
          <a:lstStyle/>
          <a:p>
            <a:pPr algn="ctr"/>
            <a:r>
              <a:rPr lang="en-US" sz="5400" b="1" i="1" dirty="0" smtClean="0">
                <a:solidFill>
                  <a:srgbClr val="FFFFFF"/>
                </a:solidFill>
              </a:rPr>
              <a:t>CORRTAG files</a:t>
            </a:r>
          </a:p>
          <a:p>
            <a:pPr algn="just"/>
            <a:r>
              <a:rPr lang="en-US" sz="3200" b="1" i="1" dirty="0" smtClean="0">
                <a:solidFill>
                  <a:schemeClr val="bg1"/>
                </a:solidFill>
              </a:rPr>
              <a:t>There are many data products associated with the </a:t>
            </a:r>
            <a:r>
              <a:rPr lang="en-US" sz="3200" b="1" i="1" dirty="0" err="1" smtClean="0">
                <a:solidFill>
                  <a:schemeClr val="bg1"/>
                </a:solidFill>
              </a:rPr>
              <a:t>CalCOS</a:t>
            </a:r>
            <a:r>
              <a:rPr lang="en-US" sz="3200" b="1" i="1" dirty="0" smtClean="0">
                <a:solidFill>
                  <a:schemeClr val="bg1"/>
                </a:solidFill>
              </a:rPr>
              <a:t> calibration pipeline, but one file at the heart of COS data is the *_</a:t>
            </a:r>
            <a:r>
              <a:rPr lang="en-US" sz="3200" b="1" i="1" dirty="0" err="1" smtClean="0">
                <a:solidFill>
                  <a:schemeClr val="bg1"/>
                </a:solidFill>
              </a:rPr>
              <a:t>corrtag</a:t>
            </a:r>
            <a:r>
              <a:rPr lang="en-US" sz="3200" b="1" i="1" dirty="0" smtClean="0">
                <a:solidFill>
                  <a:schemeClr val="bg1"/>
                </a:solidFill>
              </a:rPr>
              <a:t>_* file.  This file contains a list of every event detected during an observation, along with a large amount of associated formation used in later processing: incident time, detector position, data quality, wavelength, and pulse-height </a:t>
            </a:r>
            <a:r>
              <a:rPr lang="en-US" sz="3200" b="1" i="1" dirty="0" err="1" smtClean="0">
                <a:solidFill>
                  <a:schemeClr val="bg1"/>
                </a:solidFill>
              </a:rPr>
              <a:t>amplitutde</a:t>
            </a:r>
            <a:r>
              <a:rPr lang="en-US" sz="3200" b="1" i="1" dirty="0" smtClean="0">
                <a:solidFill>
                  <a:schemeClr val="bg1"/>
                </a:solidFill>
              </a:rPr>
              <a:t> (PHA) to name just a few.  Other extensions in the file also include tables of times with good data quality and a second-by-second accounting of various orbital parameters.</a:t>
            </a:r>
          </a:p>
          <a:p>
            <a:pPr algn="just"/>
            <a:endParaRPr lang="en-US" sz="3200" b="1" i="1" dirty="0" smtClean="0">
              <a:solidFill>
                <a:schemeClr val="bg1"/>
              </a:solidFill>
            </a:endParaRPr>
          </a:p>
          <a:p>
            <a:pPr algn="just"/>
            <a:r>
              <a:rPr lang="en-US" sz="3200" b="1" i="1" dirty="0" smtClean="0">
                <a:solidFill>
                  <a:schemeClr val="bg1"/>
                </a:solidFill>
              </a:rPr>
              <a:t>It is this file that makes possible the special calibrations mentioned here.  Each one is a specialized re-arranging, slicing, or filtering of that event list and associated metadata followed by re-extraction with </a:t>
            </a:r>
            <a:r>
              <a:rPr lang="en-US" sz="3200" b="1" i="1" dirty="0" err="1" smtClean="0">
                <a:solidFill>
                  <a:schemeClr val="bg1"/>
                </a:solidFill>
              </a:rPr>
              <a:t>CalCOS</a:t>
            </a:r>
            <a:r>
              <a:rPr lang="en-US" sz="3200" b="1" i="1" dirty="0" smtClean="0">
                <a:solidFill>
                  <a:schemeClr val="bg1"/>
                </a:solidFill>
              </a:rPr>
              <a:t> or other specialized software.  For more information, </a:t>
            </a:r>
            <a:r>
              <a:rPr lang="en-US" sz="3200" b="1" i="1" dirty="0" smtClean="0">
                <a:solidFill>
                  <a:schemeClr val="bg1"/>
                </a:solidFill>
              </a:rPr>
              <a:t>you can</a:t>
            </a:r>
            <a:r>
              <a:rPr lang="en-US" sz="3200" b="1" i="1" dirty="0" smtClean="0">
                <a:solidFill>
                  <a:schemeClr val="bg1"/>
                </a:solidFill>
              </a:rPr>
              <a:t> </a:t>
            </a:r>
            <a:r>
              <a:rPr lang="en-US" sz="3200" b="1" i="1" dirty="0" smtClean="0">
                <a:solidFill>
                  <a:schemeClr val="bg1"/>
                </a:solidFill>
              </a:rPr>
              <a:t>review the </a:t>
            </a:r>
            <a:r>
              <a:rPr lang="en-US" sz="3200" b="1" i="1" dirty="0" smtClean="0">
                <a:solidFill>
                  <a:schemeClr val="bg1"/>
                </a:solidFill>
                <a:hlinkClick r:id="rId13"/>
              </a:rPr>
              <a:t>COS Data Products</a:t>
            </a:r>
            <a:r>
              <a:rPr lang="en-US" sz="3200" b="1" i="1" dirty="0" smtClean="0">
                <a:solidFill>
                  <a:schemeClr val="bg1"/>
                </a:solidFill>
              </a:rPr>
              <a:t> section of the current Data Handbook.</a:t>
            </a:r>
          </a:p>
        </p:txBody>
      </p:sp>
      <p:sp>
        <p:nvSpPr>
          <p:cNvPr id="122" name="TextBox 121"/>
          <p:cNvSpPr txBox="1"/>
          <p:nvPr/>
        </p:nvSpPr>
        <p:spPr>
          <a:xfrm>
            <a:off x="540969" y="31071541"/>
            <a:ext cx="9140357" cy="3600986"/>
          </a:xfrm>
          <a:prstGeom prst="rect">
            <a:avLst/>
          </a:prstGeom>
          <a:noFill/>
        </p:spPr>
        <p:txBody>
          <a:bodyPr wrap="square" rtlCol="0">
            <a:spAutoFit/>
          </a:bodyPr>
          <a:lstStyle/>
          <a:p>
            <a:pPr algn="just"/>
            <a:r>
              <a:rPr lang="en-US" sz="2800" b="1" i="1" dirty="0" smtClean="0">
                <a:solidFill>
                  <a:schemeClr val="bg1"/>
                </a:solidFill>
              </a:rPr>
              <a:t>Figure 1 gives an example of the time-series information contained in a single COS </a:t>
            </a:r>
            <a:r>
              <a:rPr lang="en-US" sz="2800" b="1" i="1" dirty="0" smtClean="0">
                <a:solidFill>
                  <a:schemeClr val="bg1"/>
                </a:solidFill>
              </a:rPr>
              <a:t>exposure of the Cataclysmic Variable IY-UMa.  </a:t>
            </a:r>
            <a:r>
              <a:rPr lang="en-US" sz="2800" b="1" i="1" dirty="0" smtClean="0">
                <a:solidFill>
                  <a:schemeClr val="bg1"/>
                </a:solidFill>
              </a:rPr>
              <a:t>The top panel shows the standard </a:t>
            </a:r>
            <a:r>
              <a:rPr lang="en-US" sz="2800" b="1" i="1" dirty="0" err="1" smtClean="0">
                <a:solidFill>
                  <a:schemeClr val="bg1"/>
                </a:solidFill>
              </a:rPr>
              <a:t>CalCOS</a:t>
            </a:r>
            <a:r>
              <a:rPr lang="en-US" sz="2800" b="1" i="1" dirty="0" smtClean="0">
                <a:solidFill>
                  <a:schemeClr val="bg1"/>
                </a:solidFill>
              </a:rPr>
              <a:t> x1d spectrum, and the bottom panel displays the summed counts in each second of the exposure.  Clearly evident in the lightcurve is variability on ~sub 100 second timescalse, along with an evident transit.  </a:t>
            </a:r>
            <a:endParaRPr lang="en-US" sz="2800" b="1" i="1" dirty="0" smtClean="0">
              <a:solidFill>
                <a:schemeClr val="bg1"/>
              </a:solidFill>
            </a:endParaRPr>
          </a:p>
          <a:p>
            <a:pPr algn="just"/>
            <a:endParaRPr lang="en-US" sz="3200" b="1" i="1" dirty="0">
              <a:solidFill>
                <a:schemeClr val="bg1"/>
              </a:solidFill>
            </a:endParaRPr>
          </a:p>
        </p:txBody>
      </p:sp>
      <p:sp>
        <p:nvSpPr>
          <p:cNvPr id="123" name="TextBox 122"/>
          <p:cNvSpPr txBox="1"/>
          <p:nvPr/>
        </p:nvSpPr>
        <p:spPr>
          <a:xfrm>
            <a:off x="10593769" y="28258690"/>
            <a:ext cx="8949985" cy="2677656"/>
          </a:xfrm>
          <a:prstGeom prst="rect">
            <a:avLst/>
          </a:prstGeom>
          <a:noFill/>
        </p:spPr>
        <p:txBody>
          <a:bodyPr wrap="square" rtlCol="0">
            <a:spAutoFit/>
          </a:bodyPr>
          <a:lstStyle/>
          <a:p>
            <a:pPr algn="just"/>
            <a:r>
              <a:rPr lang="en-US" sz="2800" b="1" i="1" dirty="0" smtClean="0">
                <a:solidFill>
                  <a:srgbClr val="FFFFFF"/>
                </a:solidFill>
              </a:rPr>
              <a:t>Figure 2 shows two COS x1d spectra as extracted by </a:t>
            </a:r>
            <a:r>
              <a:rPr lang="en-US" sz="2800" b="1" i="1" dirty="0" err="1" smtClean="0">
                <a:solidFill>
                  <a:srgbClr val="FFFFFF"/>
                </a:solidFill>
              </a:rPr>
              <a:t>CalCOS</a:t>
            </a:r>
            <a:r>
              <a:rPr lang="en-US" sz="2800" b="1" i="1" dirty="0" smtClean="0">
                <a:solidFill>
                  <a:srgbClr val="FFFFFF"/>
                </a:solidFill>
              </a:rPr>
              <a:t>.  The variable emission features seen between 1300 and 1310 Angstroms are due to Oxygen I in the atmosphere at HST’s orbit.  Their </a:t>
            </a:r>
            <a:r>
              <a:rPr lang="en-US" sz="2800" b="1" i="1" dirty="0" err="1" smtClean="0">
                <a:solidFill>
                  <a:srgbClr val="FFFFFF"/>
                </a:solidFill>
              </a:rPr>
              <a:t>presense</a:t>
            </a:r>
            <a:r>
              <a:rPr lang="en-US" sz="2800" b="1" i="1" dirty="0" smtClean="0">
                <a:solidFill>
                  <a:srgbClr val="FFFFFF"/>
                </a:solidFill>
              </a:rPr>
              <a:t> in the spectrum can be hiding the presence of intrinsic features in the spectrum.</a:t>
            </a:r>
          </a:p>
        </p:txBody>
      </p:sp>
      <p:sp>
        <p:nvSpPr>
          <p:cNvPr id="124" name="TextBox 123"/>
          <p:cNvSpPr txBox="1"/>
          <p:nvPr/>
        </p:nvSpPr>
        <p:spPr>
          <a:xfrm>
            <a:off x="10568369" y="35844321"/>
            <a:ext cx="8949985" cy="3539431"/>
          </a:xfrm>
          <a:prstGeom prst="rect">
            <a:avLst/>
          </a:prstGeom>
          <a:noFill/>
        </p:spPr>
        <p:txBody>
          <a:bodyPr wrap="square" rtlCol="0">
            <a:spAutoFit/>
          </a:bodyPr>
          <a:lstStyle/>
          <a:p>
            <a:pPr algn="just"/>
            <a:r>
              <a:rPr lang="en-US" sz="2800" b="1" i="1" dirty="0" smtClean="0">
                <a:solidFill>
                  <a:srgbClr val="FFFFFF"/>
                </a:solidFill>
              </a:rPr>
              <a:t>Figure 3 shows the same spectra extracted by </a:t>
            </a:r>
            <a:r>
              <a:rPr lang="en-US" sz="2800" b="1" i="1" dirty="0" err="1" smtClean="0">
                <a:solidFill>
                  <a:srgbClr val="FFFFFF"/>
                </a:solidFill>
              </a:rPr>
              <a:t>CalCOS</a:t>
            </a:r>
            <a:r>
              <a:rPr lang="en-US" sz="2800" b="1" i="1" dirty="0" smtClean="0">
                <a:solidFill>
                  <a:srgbClr val="FFFFFF"/>
                </a:solidFill>
              </a:rPr>
              <a:t> after first being processed with the </a:t>
            </a:r>
            <a:r>
              <a:rPr lang="en-US" sz="2800" b="1" i="1" dirty="0" err="1" smtClean="0">
                <a:solidFill>
                  <a:srgbClr val="FFFFFF"/>
                </a:solidFill>
              </a:rPr>
              <a:t>TimeFilter</a:t>
            </a:r>
            <a:r>
              <a:rPr lang="en-US" sz="2800" b="1" i="1" dirty="0" smtClean="0">
                <a:solidFill>
                  <a:srgbClr val="FFFFFF"/>
                </a:solidFill>
              </a:rPr>
              <a:t> tool.  Any data taken during orbital day (when the sun’s altitude was above the horizon as seen by HST) was excluded by the processing.  Since data was removed, the signal-to-noise of the remaining spectrum was reduced, and one spectrum was removed entirely.  However, absorption features in the airglow region can now be detected and analyzed.</a:t>
            </a:r>
          </a:p>
        </p:txBody>
      </p:sp>
      <p:sp>
        <p:nvSpPr>
          <p:cNvPr id="32" name="TextBox 31"/>
          <p:cNvSpPr txBox="1"/>
          <p:nvPr/>
        </p:nvSpPr>
        <p:spPr>
          <a:xfrm>
            <a:off x="20589443" y="27827802"/>
            <a:ext cx="8949985" cy="3970318"/>
          </a:xfrm>
          <a:prstGeom prst="rect">
            <a:avLst/>
          </a:prstGeom>
          <a:noFill/>
        </p:spPr>
        <p:txBody>
          <a:bodyPr wrap="square" rtlCol="0">
            <a:spAutoFit/>
          </a:bodyPr>
          <a:lstStyle/>
          <a:p>
            <a:pPr algn="just"/>
            <a:r>
              <a:rPr lang="en-US" sz="2800" b="1" i="1" dirty="0" smtClean="0">
                <a:solidFill>
                  <a:srgbClr val="FFFFFF"/>
                </a:solidFill>
              </a:rPr>
              <a:t>Figure </a:t>
            </a:r>
            <a:r>
              <a:rPr lang="en-US" sz="2800" b="1" i="1" dirty="0" smtClean="0">
                <a:solidFill>
                  <a:srgbClr val="FFFFFF"/>
                </a:solidFill>
              </a:rPr>
              <a:t>4 shows spectra of IY-UMa; the archival spectrum (top panel), and the split and re-extracted spectra from 3 different time segments (bottom panel) of the same data.  The dataset used here is the same as in Figure 1, and the datasets have been split up into segments of before (0-400 seconds), during (400-900 seconds), and after (900-1300 seconds) the observed transit and re-extracted with CalCOS.  Large differences in the flux leves of the time periods can be seen.  Data has been binned by 15 pixels.</a:t>
            </a:r>
            <a:endParaRPr lang="en-US" sz="2800" b="1" i="1" dirty="0" smtClean="0">
              <a:solidFill>
                <a:srgbClr val="FFFFFF"/>
              </a:solidFill>
            </a:endParaRPr>
          </a:p>
        </p:txBody>
      </p:sp>
      <p:pic>
        <p:nvPicPr>
          <p:cNvPr id="2" name="Picture 1" descr="filtering_by_segment.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9250" y="20274689"/>
            <a:ext cx="8286749" cy="7553113"/>
          </a:xfrm>
          <a:prstGeom prst="rect">
            <a:avLst/>
          </a:prstGeom>
        </p:spPr>
      </p:pic>
      <p:sp>
        <p:nvSpPr>
          <p:cNvPr id="34" name="TextBox 33"/>
          <p:cNvSpPr txBox="1"/>
          <p:nvPr/>
        </p:nvSpPr>
        <p:spPr>
          <a:xfrm>
            <a:off x="30473155" y="27926722"/>
            <a:ext cx="8949985" cy="3108544"/>
          </a:xfrm>
          <a:prstGeom prst="rect">
            <a:avLst/>
          </a:prstGeom>
          <a:noFill/>
        </p:spPr>
        <p:txBody>
          <a:bodyPr wrap="square" rtlCol="0">
            <a:spAutoFit/>
          </a:bodyPr>
          <a:lstStyle/>
          <a:p>
            <a:pPr algn="just"/>
            <a:r>
              <a:rPr lang="en-US" sz="2800" b="1" i="1" dirty="0" smtClean="0">
                <a:solidFill>
                  <a:srgbClr val="FFFFFF"/>
                </a:solidFill>
              </a:rPr>
              <a:t>Figure </a:t>
            </a:r>
            <a:r>
              <a:rPr lang="en-US" sz="2800" b="1" i="1" dirty="0">
                <a:solidFill>
                  <a:srgbClr val="FFFFFF"/>
                </a:solidFill>
              </a:rPr>
              <a:t>5</a:t>
            </a:r>
            <a:r>
              <a:rPr lang="en-US" sz="2800" b="1" i="1" dirty="0" smtClean="0">
                <a:solidFill>
                  <a:srgbClr val="FFFFFF"/>
                </a:solidFill>
              </a:rPr>
              <a:t> shows the pulse height distributions for FUVA (top) and FUVB (bottom) for a dataset taken in 2010.  Red lines indicate the PHA limits imposed by the current reference file.  Grey regions indicate the approximate additional range of pulse-heights that could be screened out for this particular dataset.  Data has been binned across the entire detector.</a:t>
            </a:r>
            <a:endParaRPr lang="en-US" sz="2800" b="1" i="1" dirty="0" smtClean="0">
              <a:solidFill>
                <a:srgbClr val="FFFFFF"/>
              </a:solidFill>
            </a:endParaRPr>
          </a:p>
        </p:txBody>
      </p:sp>
    </p:spTree>
    <p:extLst>
      <p:ext uri="{BB962C8B-B14F-4D97-AF65-F5344CB8AC3E}">
        <p14:creationId xmlns:p14="http://schemas.microsoft.com/office/powerpoint/2010/main" val="20836803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20291</TotalTime>
  <Words>1420</Words>
  <Application>Microsoft Macintosh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STScI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Ely</dc:creator>
  <cp:lastModifiedBy>Justin Ely</cp:lastModifiedBy>
  <cp:revision>273</cp:revision>
  <dcterms:created xsi:type="dcterms:W3CDTF">2011-03-09T14:53:20Z</dcterms:created>
  <dcterms:modified xsi:type="dcterms:W3CDTF">2014-05-28T13:50:58Z</dcterms:modified>
</cp:coreProperties>
</file>