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p:scale>
          <a:sx n="50" d="100"/>
          <a:sy n="50" d="100"/>
        </p:scale>
        <p:origin x="-1792" y="3472"/>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5/28/14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emf"/><Relationship Id="rId13" Type="http://schemas.openxmlformats.org/officeDocument/2006/relationships/image" Target="../media/image9.emf"/><Relationship Id="rId14"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hyperlink" Target="http://justincely.github.io/AAS224/" TargetMode="External"/><Relationship Id="rId6" Type="http://schemas.openxmlformats.org/officeDocument/2006/relationships/image" Target="../media/image4.png"/><Relationship Id="rId7" Type="http://schemas.openxmlformats.org/officeDocument/2006/relationships/hyperlink" Target="http://justincely.github.io/lightcurve/" TargetMode="External"/><Relationship Id="rId8" Type="http://schemas.openxmlformats.org/officeDocument/2006/relationships/image" Target="../media/image5.emf"/><Relationship Id="rId9" Type="http://schemas.openxmlformats.org/officeDocument/2006/relationships/hyperlink" Target="http://www.stsci.edu/hst/cos/documents/handbooks/datahandbook/ch2_cos_data5.html%23460902" TargetMode="External"/><Relationship Id="rId10"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a:t>
            </a:r>
            <a:r>
              <a:rPr lang="en-US" dirty="0" smtClean="0">
                <a:solidFill>
                  <a:schemeClr val="bg1"/>
                </a:solidFill>
              </a:rPr>
              <a:t>-Domain </a:t>
            </a:r>
            <a:r>
              <a:rPr lang="en-US" dirty="0">
                <a:solidFill>
                  <a:schemeClr val="bg1"/>
                </a:solidFill>
              </a:rPr>
              <a:t>Calibrations and Data</a:t>
            </a:r>
            <a:r>
              <a:rPr lang="en-US" dirty="0" smtClean="0">
                <a:solidFill>
                  <a:schemeClr val="bg1"/>
                </a:solidFill>
              </a:rPr>
              <a:t>-</a:t>
            </a:r>
            <a:r>
              <a:rPr lang="en-US" dirty="0">
                <a:solidFill>
                  <a:schemeClr val="bg1"/>
                </a:solidFill>
              </a:rPr>
              <a:t>R</a:t>
            </a:r>
            <a:r>
              <a:rPr lang="en-US" dirty="0" smtClean="0">
                <a:solidFill>
                  <a:schemeClr val="bg1"/>
                </a:solidFill>
              </a:rPr>
              <a:t>eduction </a:t>
            </a:r>
            <a:r>
              <a:rPr lang="en-US" dirty="0" smtClean="0">
                <a:solidFill>
                  <a:schemeClr val="bg1"/>
                </a:solidFill>
              </a:rPr>
              <a:t>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a:t>
            </a:r>
            <a:r>
              <a:rPr lang="en-US" sz="3600" dirty="0" smtClean="0">
                <a:solidFill>
                  <a:srgbClr val="FFFFFF"/>
                </a:solidFill>
              </a:rPr>
              <a:t>Debes</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Svea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smtClean="0">
                <a:solidFill>
                  <a:srgbClr val="FFFFFF"/>
                </a:solidFill>
              </a:rPr>
              <a:t>Sean Lockwood</a:t>
            </a:r>
            <a:r>
              <a:rPr lang="en-US" sz="3600" baseline="30000" dirty="0">
                <a:solidFill>
                  <a:srgbClr val="FFFFFF"/>
                </a:solidFill>
              </a:rPr>
              <a:t>1</a:t>
            </a:r>
            <a:r>
              <a:rPr lang="en-US" sz="3600" dirty="0" smtClean="0">
                <a:solidFill>
                  <a:srgbClr val="FFFFFF"/>
                </a:solidFill>
              </a:rPr>
              <a:t>, Derck Massa</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Cristina M. </a:t>
            </a:r>
            <a:r>
              <a:rPr lang="en-US" sz="3600" dirty="0" smtClean="0">
                <a:solidFill>
                  <a:srgbClr val="FFFFFF"/>
                </a:solidFill>
              </a:rPr>
              <a:t>Oliveira</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a:t>
            </a:r>
            <a:r>
              <a:rPr lang="en-US" sz="3600" dirty="0" smtClean="0">
                <a:solidFill>
                  <a:srgbClr val="FFFFFF"/>
                </a:solidFill>
              </a:rPr>
              <a:t>Duval</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David J. Sahnow</a:t>
            </a:r>
            <a:r>
              <a:rPr lang="en-US" sz="3600" baseline="30000" dirty="0">
                <a:solidFill>
                  <a:srgbClr val="FFFFFF"/>
                </a:solidFill>
              </a:rPr>
              <a:t>1</a:t>
            </a:r>
            <a:r>
              <a:rPr lang="en-US" sz="3600" dirty="0">
                <a:solidFill>
                  <a:srgbClr val="FFFFFF"/>
                </a:solidFill>
              </a:rPr>
              <a:t>, Hugues </a:t>
            </a:r>
            <a:r>
              <a:rPr lang="en-US" sz="3600" dirty="0" smtClean="0">
                <a:solidFill>
                  <a:srgbClr val="FFFFFF"/>
                </a:solidFill>
              </a:rPr>
              <a:t>Sana</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Paule </a:t>
            </a:r>
            <a:r>
              <a:rPr lang="en-US" sz="3600" dirty="0" smtClean="0">
                <a:solidFill>
                  <a:srgbClr val="FFFFFF"/>
                </a:solidFill>
              </a:rPr>
              <a:t>Sonnentrucker</a:t>
            </a:r>
            <a:r>
              <a:rPr lang="en-US" sz="3600" baseline="30000" dirty="0" smtClean="0">
                <a:solidFill>
                  <a:srgbClr val="FFFFFF"/>
                </a:solidFill>
              </a:rPr>
              <a:t>1</a:t>
            </a:r>
            <a:r>
              <a:rPr lang="en-US" sz="3600" dirty="0" smtClean="0">
                <a:solidFill>
                  <a:srgbClr val="FFFFFF"/>
                </a:solidFill>
              </a:rPr>
              <a:t>, </a:t>
            </a:r>
            <a:r>
              <a:rPr lang="en-US" sz="3600" dirty="0">
                <a:solidFill>
                  <a:srgbClr val="FFFFFF"/>
                </a:solidFill>
              </a:rPr>
              <a:t>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a:t>
            </a:r>
            <a:r>
              <a:rPr lang="en-US" sz="3600" dirty="0" smtClean="0">
                <a:solidFill>
                  <a:srgbClr val="FFFFFF"/>
                </a:solidFill>
              </a:rPr>
              <a:t>, 2</a:t>
            </a:r>
            <a:r>
              <a:rPr lang="en-US" sz="3600" dirty="0">
                <a:solidFill>
                  <a:srgbClr val="FFFFFF"/>
                </a:solidFill>
              </a:rPr>
              <a:t>. </a:t>
            </a:r>
            <a:r>
              <a:rPr lang="en-US" sz="3600" dirty="0" smtClean="0">
                <a:solidFill>
                  <a:srgbClr val="FFFFFF"/>
                </a:solidFill>
              </a:rPr>
              <a:t>CSC</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(CalCOS) makes use of this capability in many aspects of routine processing, there remains a </a:t>
            </a:r>
            <a:r>
              <a:rPr lang="en-US" sz="3600" i="1" dirty="0" smtClean="0">
                <a:solidFill>
                  <a:srgbClr val="FFFFFF"/>
                </a:solidFill>
              </a:rPr>
              <a:t>number of </a:t>
            </a:r>
            <a:r>
              <a:rPr lang="en-US" sz="3600" i="1" dirty="0">
                <a:solidFill>
                  <a:srgbClr val="FFFFFF"/>
                </a:solidFill>
              </a:rPr>
              <a:t>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65352" y="16789400"/>
            <a:ext cx="9140358" cy="2279022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5155" y="16789400"/>
            <a:ext cx="9140358" cy="22834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0619170" y="16819348"/>
            <a:ext cx="8899184" cy="6340197"/>
          </a:xfrm>
          <a:prstGeom prst="rect">
            <a:avLst/>
          </a:prstGeom>
          <a:noFill/>
        </p:spPr>
        <p:txBody>
          <a:bodyPr wrap="square" rtlCol="0">
            <a:spAutoFit/>
          </a:bodyPr>
          <a:lstStyle/>
          <a:p>
            <a:pPr algn="ctr"/>
            <a:r>
              <a:rPr lang="en-US" sz="5400" b="1" i="1" dirty="0" smtClean="0">
                <a:solidFill>
                  <a:srgbClr val="FFFFFF"/>
                </a:solidFill>
              </a:rPr>
              <a:t>Day/Night Filtering</a:t>
            </a:r>
            <a:endParaRPr lang="en-US" sz="5400" b="1" i="1" dirty="0" smtClean="0">
              <a:solidFill>
                <a:srgbClr val="FFFFFF"/>
              </a:solidFill>
            </a:endParaRPr>
          </a:p>
          <a:p>
            <a:pPr algn="just"/>
            <a:r>
              <a:rPr lang="en-US" sz="3200" b="1" i="1" dirty="0" smtClean="0">
                <a:solidFill>
                  <a:srgbClr val="FFFFFF"/>
                </a:solidFill>
              </a:rPr>
              <a:t>The TimeFilter </a:t>
            </a:r>
            <a:r>
              <a:rPr lang="en-US" sz="3200" b="1" i="1" dirty="0" smtClean="0">
                <a:solidFill>
                  <a:srgbClr val="FFFFFF"/>
                </a:solidFill>
              </a:rPr>
              <a:t>module, part of the stsci_python release,</a:t>
            </a:r>
            <a:r>
              <a:rPr lang="en-US" sz="3200" b="1" i="1" dirty="0" smtClean="0">
                <a:solidFill>
                  <a:srgbClr val="FFFFFF"/>
                </a:solidFill>
              </a:rPr>
              <a:t> can </a:t>
            </a:r>
            <a:r>
              <a:rPr lang="en-US" sz="3200" b="1" i="1" dirty="0" smtClean="0">
                <a:solidFill>
                  <a:srgbClr val="FFFFFF"/>
                </a:solidFill>
              </a:rPr>
              <a:t>be used to exclude unwanted times </a:t>
            </a:r>
            <a:r>
              <a:rPr lang="en-US" sz="3200" b="1" i="1" dirty="0" smtClean="0">
                <a:solidFill>
                  <a:srgbClr val="FFFFFF"/>
                </a:solidFill>
              </a:rPr>
              <a:t>from COS datasets.  </a:t>
            </a:r>
            <a:r>
              <a:rPr lang="en-US" sz="3200" b="1" i="1" dirty="0" smtClean="0">
                <a:solidFill>
                  <a:srgbClr val="FFFFFF"/>
                </a:solidFill>
              </a:rPr>
              <a:t>Primarily, this is done to remove the contamination from geo-coronal airglow emission in the COS bandpass, but the data can be filtered on a variety of </a:t>
            </a:r>
            <a:r>
              <a:rPr lang="en-US" sz="3200" b="1" i="1" dirty="0" smtClean="0">
                <a:solidFill>
                  <a:srgbClr val="FFFFFF"/>
                </a:solidFill>
              </a:rPr>
              <a:t>parameters such as:</a:t>
            </a:r>
          </a:p>
          <a:p>
            <a:pPr marL="457200" indent="-457200">
              <a:buFont typeface="Arial"/>
              <a:buChar char="•"/>
            </a:pPr>
            <a:r>
              <a:rPr lang="en-US" sz="3200" b="1" i="1" dirty="0" smtClean="0">
                <a:solidFill>
                  <a:srgbClr val="FFFFFF"/>
                </a:solidFill>
              </a:rPr>
              <a:t>Sun Altitude</a:t>
            </a:r>
          </a:p>
          <a:p>
            <a:pPr marL="457200" indent="-457200">
              <a:buFont typeface="Arial"/>
              <a:buChar char="•"/>
            </a:pPr>
            <a:r>
              <a:rPr lang="en-US" sz="3200" b="1" i="1" dirty="0" smtClean="0">
                <a:solidFill>
                  <a:srgbClr val="FFFFFF"/>
                </a:solidFill>
              </a:rPr>
              <a:t>Airglow Strength (LyA, OI)</a:t>
            </a:r>
          </a:p>
          <a:p>
            <a:pPr marL="457200" indent="-457200">
              <a:buFont typeface="Arial"/>
              <a:buChar char="•"/>
            </a:pPr>
            <a:r>
              <a:rPr lang="en-US" sz="3200" b="1" i="1" dirty="0" smtClean="0">
                <a:solidFill>
                  <a:srgbClr val="FFFFFF"/>
                </a:solidFill>
              </a:rPr>
              <a:t>Longitude and Latitude of HST</a:t>
            </a:r>
          </a:p>
          <a:p>
            <a:pPr marL="457200" indent="-457200">
              <a:buFont typeface="Arial"/>
              <a:buChar char="•"/>
            </a:pPr>
            <a:r>
              <a:rPr lang="en-US" sz="3200" b="1" i="1" dirty="0" smtClean="0">
                <a:solidFill>
                  <a:srgbClr val="FFFFFF"/>
                </a:solidFill>
              </a:rPr>
              <a:t>Dark rate</a:t>
            </a:r>
            <a:endParaRPr lang="en-US" sz="3200" b="1" i="1" dirty="0" smtClean="0">
              <a:solidFill>
                <a:srgbClr val="FFFFFF"/>
              </a:solidFill>
            </a:endParaRPr>
          </a:p>
          <a:p>
            <a:pPr algn="ctr"/>
            <a:endParaRPr lang="en-US" sz="3200" b="1" i="1" dirty="0" smtClean="0">
              <a:solidFill>
                <a:srgbClr val="FFFFFF"/>
              </a:solidFill>
            </a:endParaRPr>
          </a:p>
        </p:txBody>
      </p:sp>
      <p:sp>
        <p:nvSpPr>
          <p:cNvPr id="113" name="Rounded Rectangle 112"/>
          <p:cNvSpPr/>
          <p:nvPr/>
        </p:nvSpPr>
        <p:spPr>
          <a:xfrm>
            <a:off x="20428036" y="33636022"/>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TextBox 113"/>
          <p:cNvSpPr txBox="1"/>
          <p:nvPr/>
        </p:nvSpPr>
        <p:spPr>
          <a:xfrm>
            <a:off x="20599149" y="33731868"/>
            <a:ext cx="14662763" cy="5355312"/>
          </a:xfrm>
          <a:prstGeom prst="rect">
            <a:avLst/>
          </a:prstGeom>
          <a:noFill/>
        </p:spPr>
        <p:txBody>
          <a:bodyPr wrap="square" rtlCol="0">
            <a:spAutoFit/>
          </a:bodyPr>
          <a:lstStyle/>
          <a:p>
            <a:pPr algn="ctr"/>
            <a:r>
              <a:rPr lang="en-US" sz="5400" b="1" i="1" dirty="0" smtClean="0">
                <a:solidFill>
                  <a:srgbClr val="FFFFFF"/>
                </a:solidFill>
              </a:rPr>
              <a:t>Online Tutorials</a:t>
            </a:r>
            <a:endParaRPr lang="en-US" sz="5400" b="1" i="1" dirty="0" smtClean="0">
              <a:solidFill>
                <a:srgbClr val="FFFFFF"/>
              </a:solidFill>
            </a:endParaRPr>
          </a:p>
          <a:p>
            <a:pPr algn="just"/>
            <a:r>
              <a:rPr lang="en-US" sz="3200" b="1" i="1" dirty="0" smtClean="0">
                <a:solidFill>
                  <a:schemeClr val="bg1"/>
                </a:solidFill>
              </a:rPr>
              <a:t>Running the calibration and analysis shown here can be a complicated process, and not very amenable to display in </a:t>
            </a:r>
            <a:r>
              <a:rPr lang="en-US" sz="3200" b="1" i="1" dirty="0">
                <a:solidFill>
                  <a:schemeClr val="bg1"/>
                </a:solidFill>
              </a:rPr>
              <a:t>a</a:t>
            </a:r>
            <a:r>
              <a:rPr lang="en-US" sz="3200" b="1" i="1" dirty="0" smtClean="0">
                <a:solidFill>
                  <a:schemeClr val="bg1"/>
                </a:solidFill>
              </a:rPr>
              <a:t> </a:t>
            </a:r>
            <a:r>
              <a:rPr lang="en-US" sz="3200" b="1" i="1" dirty="0" smtClean="0">
                <a:solidFill>
                  <a:schemeClr val="bg1"/>
                </a:solidFill>
              </a:rPr>
              <a:t>poster format.  As such, In-depth </a:t>
            </a:r>
            <a:r>
              <a:rPr lang="en-US" sz="3200" b="1" i="1" dirty="0" smtClean="0">
                <a:solidFill>
                  <a:schemeClr val="bg1"/>
                </a:solidFill>
              </a:rPr>
              <a:t>tutorials with step-by-step instructions </a:t>
            </a:r>
            <a:r>
              <a:rPr lang="en-US" sz="3200" b="1" i="1" dirty="0" smtClean="0">
                <a:solidFill>
                  <a:schemeClr val="bg1"/>
                </a:solidFill>
              </a:rPr>
              <a:t>for each of the topics explained here can be found </a:t>
            </a:r>
            <a:r>
              <a:rPr lang="en-US" sz="3200" b="1" i="1" dirty="0" smtClean="0">
                <a:solidFill>
                  <a:schemeClr val="bg1"/>
                </a:solidFill>
              </a:rPr>
              <a:t>on the web at </a:t>
            </a:r>
            <a:r>
              <a:rPr lang="en-US" sz="3200" b="1" i="1" dirty="0" smtClean="0">
                <a:solidFill>
                  <a:schemeClr val="bg1"/>
                </a:solidFill>
                <a:hlinkClick r:id="rId5"/>
              </a:rPr>
              <a:t>http://justincely.github.io/AAS224/</a:t>
            </a:r>
            <a:r>
              <a:rPr lang="en-US" sz="3200" b="1" i="1" dirty="0" smtClean="0">
                <a:solidFill>
                  <a:schemeClr val="bg1"/>
                </a:solidFill>
              </a:rPr>
              <a:t> , or by scanning the QR code to the right.</a:t>
            </a:r>
            <a:endParaRPr lang="en-US" sz="3200" b="1" i="1" dirty="0" smtClean="0">
              <a:solidFill>
                <a:schemeClr val="bg1"/>
              </a:solidFill>
            </a:endParaRPr>
          </a:p>
          <a:p>
            <a:pPr algn="just"/>
            <a:endParaRPr lang="en-US" sz="3200" b="1" i="1" dirty="0">
              <a:solidFill>
                <a:schemeClr val="bg1"/>
              </a:solidFill>
            </a:endParaRPr>
          </a:p>
          <a:p>
            <a:pPr algn="just"/>
            <a:r>
              <a:rPr lang="en-US" sz="3200" b="1" i="1" dirty="0" smtClean="0">
                <a:solidFill>
                  <a:schemeClr val="bg1"/>
                </a:solidFill>
              </a:rPr>
              <a:t>This link connects to a </a:t>
            </a:r>
            <a:r>
              <a:rPr lang="en-US" sz="3200" b="1" i="1" dirty="0" smtClean="0">
                <a:solidFill>
                  <a:schemeClr val="bg1"/>
                </a:solidFill>
              </a:rPr>
              <a:t>website where HTML tutorials can be viewed.  Additionally, the website links to a Github repository containing the source for this poster and all the tutorials.  </a:t>
            </a:r>
            <a:r>
              <a:rPr lang="en-US" sz="3200" b="1" i="1" dirty="0" smtClean="0">
                <a:solidFill>
                  <a:schemeClr val="bg1"/>
                </a:solidFill>
              </a:rPr>
              <a:t>Each </a:t>
            </a:r>
            <a:r>
              <a:rPr lang="en-US" sz="3200" b="1" i="1" dirty="0" smtClean="0">
                <a:solidFill>
                  <a:schemeClr val="bg1"/>
                </a:solidFill>
              </a:rPr>
              <a:t>tutorial is written in Python </a:t>
            </a:r>
            <a:r>
              <a:rPr lang="en-US" sz="3200" b="1" i="1" dirty="0" smtClean="0">
                <a:solidFill>
                  <a:schemeClr val="bg1"/>
                </a:solidFill>
              </a:rPr>
              <a:t>in the </a:t>
            </a:r>
            <a:r>
              <a:rPr lang="en-US" sz="3200" b="1" i="1" dirty="0" smtClean="0">
                <a:solidFill>
                  <a:schemeClr val="bg1"/>
                </a:solidFill>
              </a:rPr>
              <a:t>iPython notebook such that they can be re-run and modified at will. </a:t>
            </a:r>
          </a:p>
        </p:txBody>
      </p:sp>
      <p:sp>
        <p:nvSpPr>
          <p:cNvPr id="115" name="TextBox 114"/>
          <p:cNvSpPr txBox="1"/>
          <p:nvPr/>
        </p:nvSpPr>
        <p:spPr>
          <a:xfrm>
            <a:off x="616430" y="16819348"/>
            <a:ext cx="8927391" cy="9294853"/>
          </a:xfrm>
          <a:prstGeom prst="rect">
            <a:avLst/>
          </a:prstGeom>
          <a:noFill/>
        </p:spPr>
        <p:txBody>
          <a:bodyPr wrap="square" rtlCol="0">
            <a:spAutoFit/>
          </a:bodyPr>
          <a:lstStyle/>
          <a:p>
            <a:pPr algn="ctr"/>
            <a:r>
              <a:rPr lang="en-US" sz="5400" b="1" i="1" dirty="0" smtClean="0">
                <a:solidFill>
                  <a:srgbClr val="FFFFFF"/>
                </a:solidFill>
              </a:rPr>
              <a:t>Light Curves</a:t>
            </a:r>
            <a:endParaRPr lang="en-US" sz="5400" b="1" i="1" dirty="0" smtClean="0">
              <a:solidFill>
                <a:srgbClr val="FFFFFF"/>
              </a:solidFill>
            </a:endParaRPr>
          </a:p>
          <a:p>
            <a:pPr algn="just"/>
            <a:r>
              <a:rPr lang="en-US" sz="3200" b="1" i="1" dirty="0" smtClean="0">
                <a:solidFill>
                  <a:schemeClr val="bg1"/>
                </a:solidFill>
              </a:rPr>
              <a:t>1D dispersed spectra are the standard products produced by CalCOS, but their time-averaged nature intrinsically masks any small-scale variability </a:t>
            </a:r>
            <a:r>
              <a:rPr lang="en-US" sz="3200" b="1" i="1" dirty="0" smtClean="0">
                <a:solidFill>
                  <a:schemeClr val="bg1"/>
                </a:solidFill>
              </a:rPr>
              <a:t>inherent </a:t>
            </a:r>
            <a:r>
              <a:rPr lang="en-US" sz="3200" b="1" i="1" dirty="0" smtClean="0">
                <a:solidFill>
                  <a:schemeClr val="bg1"/>
                </a:solidFill>
              </a:rPr>
              <a:t>in the source.  However, </a:t>
            </a:r>
            <a:r>
              <a:rPr lang="en-US" sz="3200" b="1" i="1" dirty="0" smtClean="0">
                <a:solidFill>
                  <a:schemeClr val="bg1"/>
                </a:solidFill>
              </a:rPr>
              <a:t>COS typically operates </a:t>
            </a:r>
            <a:r>
              <a:rPr lang="en-US" sz="3200" b="1" i="1" dirty="0" smtClean="0">
                <a:solidFill>
                  <a:schemeClr val="bg1"/>
                </a:solidFill>
              </a:rPr>
              <a:t>in </a:t>
            </a:r>
            <a:r>
              <a:rPr lang="en-US" sz="3200" b="1" i="1" dirty="0" smtClean="0">
                <a:solidFill>
                  <a:schemeClr val="bg1"/>
                </a:solidFill>
              </a:rPr>
              <a:t>TIME-TAG mode</a:t>
            </a:r>
            <a:r>
              <a:rPr lang="en-US" sz="3200" b="1" i="1" dirty="0" smtClean="0">
                <a:solidFill>
                  <a:schemeClr val="bg1"/>
                </a:solidFill>
              </a:rPr>
              <a:t>, </a:t>
            </a:r>
            <a:r>
              <a:rPr lang="en-US" sz="3200" b="1" i="1" dirty="0" smtClean="0">
                <a:solidFill>
                  <a:schemeClr val="bg1"/>
                </a:solidFill>
              </a:rPr>
              <a:t>counting </a:t>
            </a:r>
            <a:r>
              <a:rPr lang="en-US" sz="3200" b="1" i="1" dirty="0" smtClean="0">
                <a:solidFill>
                  <a:schemeClr val="bg1"/>
                </a:solidFill>
              </a:rPr>
              <a:t>photons with a precision of 32 ms</a:t>
            </a:r>
            <a:r>
              <a:rPr lang="en-US" sz="3200" b="1" i="1" dirty="0" smtClean="0">
                <a:solidFill>
                  <a:schemeClr val="bg1"/>
                </a:solidFill>
              </a:rPr>
              <a:t>, making </a:t>
            </a:r>
            <a:r>
              <a:rPr lang="en-US" sz="3200" b="1" i="1" dirty="0" smtClean="0">
                <a:solidFill>
                  <a:schemeClr val="bg1"/>
                </a:solidFill>
              </a:rPr>
              <a:t>it possible to uncover this </a:t>
            </a:r>
            <a:r>
              <a:rPr lang="en-US" sz="3200" b="1" i="1" dirty="0" smtClean="0">
                <a:solidFill>
                  <a:schemeClr val="bg1"/>
                </a:solidFill>
              </a:rPr>
              <a:t>variability with special extraction software.</a:t>
            </a:r>
          </a:p>
          <a:p>
            <a:pPr algn="just"/>
            <a:endParaRPr lang="en-US" sz="3200" b="1" i="1" dirty="0" smtClean="0">
              <a:solidFill>
                <a:schemeClr val="bg1"/>
              </a:solidFill>
            </a:endParaRPr>
          </a:p>
          <a:p>
            <a:pPr algn="just"/>
            <a:r>
              <a:rPr lang="en-US" sz="3200" b="1" i="1" dirty="0" smtClean="0">
                <a:solidFill>
                  <a:schemeClr val="bg1"/>
                </a:solidFill>
              </a:rPr>
              <a:t>Additionally, the spatial information associated with each event makes it possible to include only specific wavelength or detector regions during extraction.  Given adequate signal-to-noise, multiple lightcurves over different wavelengths can be extracted from a single dataset; providing the means to perform wavelength-dependent variability studies.</a:t>
            </a:r>
          </a:p>
        </p:txBody>
      </p:sp>
      <p:pic>
        <p:nvPicPr>
          <p:cNvPr id="18" name="Picture 17" descr="lightcurve_webpage.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632699" y="37472630"/>
            <a:ext cx="1911121" cy="1911121"/>
          </a:xfrm>
          <a:prstGeom prst="rect">
            <a:avLst/>
          </a:prstGeom>
        </p:spPr>
      </p:pic>
      <p:sp>
        <p:nvSpPr>
          <p:cNvPr id="116" name="TextBox 115"/>
          <p:cNvSpPr txBox="1"/>
          <p:nvPr/>
        </p:nvSpPr>
        <p:spPr>
          <a:xfrm>
            <a:off x="616430" y="34579530"/>
            <a:ext cx="8927391" cy="2646879"/>
          </a:xfrm>
          <a:prstGeom prst="rect">
            <a:avLst/>
          </a:prstGeom>
          <a:noFill/>
        </p:spPr>
        <p:txBody>
          <a:bodyPr wrap="square" rtlCol="0">
            <a:spAutoFit/>
          </a:bodyPr>
          <a:lstStyle/>
          <a:p>
            <a:pPr algn="ctr"/>
            <a:r>
              <a:rPr lang="en-US" sz="5400" b="1" i="1" dirty="0">
                <a:solidFill>
                  <a:srgbClr val="FFFFFF"/>
                </a:solidFill>
              </a:rPr>
              <a:t>L</a:t>
            </a:r>
            <a:r>
              <a:rPr lang="en-US" sz="5400" b="1" i="1" dirty="0" smtClean="0">
                <a:solidFill>
                  <a:srgbClr val="FFFFFF"/>
                </a:solidFill>
              </a:rPr>
              <a:t>ightcurve Software</a:t>
            </a:r>
          </a:p>
          <a:p>
            <a:pPr algn="just"/>
            <a:r>
              <a:rPr lang="en-US" sz="2800" b="1" i="1" dirty="0" smtClean="0">
                <a:solidFill>
                  <a:schemeClr val="bg1"/>
                </a:solidFill>
              </a:rPr>
              <a:t>The </a:t>
            </a:r>
            <a:r>
              <a:rPr lang="en-US" sz="2800" b="1" i="1" dirty="0" smtClean="0">
                <a:solidFill>
                  <a:schemeClr val="bg1"/>
                </a:solidFill>
              </a:rPr>
              <a:t>library used to extract the lightcurves on this poster </a:t>
            </a:r>
            <a:r>
              <a:rPr lang="en-US" sz="2800" b="1" i="1" dirty="0" smtClean="0">
                <a:solidFill>
                  <a:schemeClr val="bg1"/>
                </a:solidFill>
              </a:rPr>
              <a:t>is an open-source package maintained by Justin Ely. </a:t>
            </a:r>
            <a:r>
              <a:rPr lang="en-US" sz="2800" b="1" i="1" dirty="0">
                <a:solidFill>
                  <a:schemeClr val="bg1"/>
                </a:solidFill>
              </a:rPr>
              <a:t>This code is under development and has not been extensively tested and so </a:t>
            </a:r>
            <a:r>
              <a:rPr lang="en-US" sz="2800" b="1" i="1" dirty="0" smtClean="0">
                <a:solidFill>
                  <a:schemeClr val="bg1"/>
                </a:solidFill>
              </a:rPr>
              <a:t>its </a:t>
            </a:r>
            <a:r>
              <a:rPr lang="en-US" sz="2800" b="1" i="1" dirty="0">
                <a:solidFill>
                  <a:schemeClr val="bg1"/>
                </a:solidFill>
              </a:rPr>
              <a:t>scientific validity cannot be </a:t>
            </a:r>
            <a:r>
              <a:rPr lang="en-US" sz="2800" b="1" i="1" dirty="0" smtClean="0">
                <a:solidFill>
                  <a:schemeClr val="bg1"/>
                </a:solidFill>
              </a:rPr>
              <a:t>guaranteed.</a:t>
            </a:r>
            <a:endParaRPr lang="en-US" sz="2800" b="1" i="1" dirty="0" smtClean="0">
              <a:solidFill>
                <a:schemeClr val="bg1"/>
              </a:solidFill>
            </a:endParaRPr>
          </a:p>
        </p:txBody>
      </p:sp>
      <p:sp>
        <p:nvSpPr>
          <p:cNvPr id="117" name="TextBox 116"/>
          <p:cNvSpPr txBox="1"/>
          <p:nvPr/>
        </p:nvSpPr>
        <p:spPr>
          <a:xfrm>
            <a:off x="659285" y="37629975"/>
            <a:ext cx="6792380" cy="1569660"/>
          </a:xfrm>
          <a:prstGeom prst="rect">
            <a:avLst/>
          </a:prstGeom>
          <a:noFill/>
        </p:spPr>
        <p:txBody>
          <a:bodyPr wrap="square" rtlCol="0">
            <a:spAutoFit/>
          </a:bodyPr>
          <a:lstStyle/>
          <a:p>
            <a:pPr algn="just"/>
            <a:r>
              <a:rPr lang="en-US" sz="2400" b="1" i="1" dirty="0">
                <a:solidFill>
                  <a:schemeClr val="bg1"/>
                </a:solidFill>
              </a:rPr>
              <a:t>It is available on both GitHub and the Python Package Index.  You can find more information, download the source, or contribute to the library at </a:t>
            </a:r>
            <a:endParaRPr lang="en-US" sz="2400" b="1" i="1" dirty="0" smtClean="0">
              <a:solidFill>
                <a:srgbClr val="FFFFFF"/>
              </a:solidFill>
              <a:hlinkClick r:id="rId7"/>
            </a:endParaRPr>
          </a:p>
          <a:p>
            <a:pPr algn="ctr"/>
            <a:r>
              <a:rPr lang="en-US" sz="2400" b="1" i="1" dirty="0" smtClean="0">
                <a:solidFill>
                  <a:srgbClr val="FFFFFF"/>
                </a:solidFill>
                <a:hlinkClick r:id="rId7"/>
              </a:rPr>
              <a:t>http</a:t>
            </a:r>
            <a:r>
              <a:rPr lang="en-US" sz="2400" b="1" i="1" dirty="0" smtClean="0">
                <a:solidFill>
                  <a:srgbClr val="FFFFFF"/>
                </a:solidFill>
                <a:hlinkClick r:id="rId7"/>
              </a:rPr>
              <a:t>://justincely.github.io/lightcurve/</a:t>
            </a:r>
            <a:endParaRPr lang="en-US" sz="2400" b="1" i="1" dirty="0" smtClean="0">
              <a:solidFill>
                <a:srgbClr val="FFFFFF"/>
              </a:solidFill>
            </a:endParaRPr>
          </a:p>
        </p:txBody>
      </p:sp>
      <p:sp>
        <p:nvSpPr>
          <p:cNvPr id="118" name="TextBox 117"/>
          <p:cNvSpPr txBox="1"/>
          <p:nvPr/>
        </p:nvSpPr>
        <p:spPr>
          <a:xfrm>
            <a:off x="20589443" y="10175128"/>
            <a:ext cx="8949985" cy="9787297"/>
          </a:xfrm>
          <a:prstGeom prst="rect">
            <a:avLst/>
          </a:prstGeom>
          <a:noFill/>
        </p:spPr>
        <p:txBody>
          <a:bodyPr wrap="square" rtlCol="0">
            <a:spAutoFit/>
          </a:bodyPr>
          <a:lstStyle/>
          <a:p>
            <a:pPr algn="ctr"/>
            <a:r>
              <a:rPr lang="en-US" sz="5400" b="1" i="1" dirty="0" smtClean="0">
                <a:solidFill>
                  <a:srgbClr val="FFFFFF"/>
                </a:solidFill>
              </a:rPr>
              <a:t>Extracting Sub-Exposures</a:t>
            </a:r>
            <a:endParaRPr lang="en-US" sz="5400" b="1" i="1" dirty="0" smtClean="0">
              <a:solidFill>
                <a:srgbClr val="FFFFFF"/>
              </a:solidFill>
            </a:endParaRPr>
          </a:p>
          <a:p>
            <a:pPr algn="just"/>
            <a:r>
              <a:rPr lang="en-US" sz="3200" b="1" i="1" dirty="0" smtClean="0">
                <a:solidFill>
                  <a:schemeClr val="bg1"/>
                </a:solidFill>
              </a:rPr>
              <a:t>Another way to sample variability in a target is to split up an observation in time and re-extract a dispersed spectrum from each.  This means that, data quality permitting, each individual COS exposure can become a sample of spectra separated in time.</a:t>
            </a:r>
          </a:p>
          <a:p>
            <a:pPr algn="just"/>
            <a:endParaRPr lang="en-US" sz="3200" b="1" i="1" dirty="0">
              <a:solidFill>
                <a:schemeClr val="bg1"/>
              </a:solidFill>
            </a:endParaRPr>
          </a:p>
          <a:p>
            <a:pPr algn="just"/>
            <a:r>
              <a:rPr lang="en-US" sz="3200" b="1" i="1" dirty="0" smtClean="0">
                <a:solidFill>
                  <a:schemeClr val="bg1"/>
                </a:solidFill>
              </a:rPr>
              <a:t>The Splittag module, </a:t>
            </a:r>
            <a:r>
              <a:rPr lang="en-US" sz="3200" b="1" i="1" dirty="0">
                <a:solidFill>
                  <a:srgbClr val="FFFFFF"/>
                </a:solidFill>
              </a:rPr>
              <a:t>part of the stsci_python </a:t>
            </a:r>
            <a:r>
              <a:rPr lang="en-US" sz="3200" b="1" i="1" dirty="0" smtClean="0">
                <a:solidFill>
                  <a:srgbClr val="FFFFFF"/>
                </a:solidFill>
              </a:rPr>
              <a:t>release, </a:t>
            </a:r>
            <a:r>
              <a:rPr lang="en-US" sz="3200" b="1" i="1" dirty="0" smtClean="0">
                <a:solidFill>
                  <a:schemeClr val="bg1"/>
                </a:solidFill>
              </a:rPr>
              <a:t>can be used to separate data by specifying either: </a:t>
            </a:r>
          </a:p>
          <a:p>
            <a:pPr marL="514350" indent="-514350" algn="ctr">
              <a:buFont typeface="Arial"/>
              <a:buChar char="•"/>
            </a:pPr>
            <a:r>
              <a:rPr lang="en-US" sz="3200" b="1" i="1" dirty="0" smtClean="0">
                <a:solidFill>
                  <a:schemeClr val="bg1"/>
                </a:solidFill>
              </a:rPr>
              <a:t>Start, stop and increment times</a:t>
            </a:r>
          </a:p>
          <a:p>
            <a:pPr algn="ctr"/>
            <a:r>
              <a:rPr lang="en-US" sz="3200" b="1" i="1" dirty="0" smtClean="0">
                <a:solidFill>
                  <a:schemeClr val="bg1"/>
                </a:solidFill>
              </a:rPr>
              <a:t> or </a:t>
            </a:r>
          </a:p>
          <a:p>
            <a:pPr marL="514350" indent="-514350" algn="ctr">
              <a:buFont typeface="Arial"/>
              <a:buChar char="•"/>
            </a:pPr>
            <a:r>
              <a:rPr lang="en-US" sz="3200" b="1" i="1" dirty="0" smtClean="0">
                <a:solidFill>
                  <a:schemeClr val="bg1"/>
                </a:solidFill>
              </a:rPr>
              <a:t>An explicit list of time intervals.</a:t>
            </a:r>
          </a:p>
          <a:p>
            <a:pPr algn="just"/>
            <a:endParaRPr lang="en-US" sz="3200" b="1" i="1" dirty="0">
              <a:solidFill>
                <a:schemeClr val="bg1"/>
              </a:solidFill>
            </a:endParaRPr>
          </a:p>
          <a:p>
            <a:pPr algn="just"/>
            <a:r>
              <a:rPr lang="en-US" sz="3200" b="1" i="1" dirty="0">
                <a:solidFill>
                  <a:srgbClr val="FFFFFF"/>
                </a:solidFill>
              </a:rPr>
              <a:t>The task will break apart the input corrtag file, copying the events from the specified times to new output files that can then be re-reduced with CalCOS to produce a spectrum for each time period.</a:t>
            </a:r>
            <a:endParaRPr lang="en-US" sz="3200" b="1" i="1" dirty="0" smtClean="0">
              <a:solidFill>
                <a:srgbClr val="FFFFFF"/>
              </a:solidFill>
            </a:endParaRPr>
          </a:p>
        </p:txBody>
      </p:sp>
      <p:pic>
        <p:nvPicPr>
          <p:cNvPr id="21" name="Picture 20" descr="eclipse_split.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0602143" y="21272463"/>
            <a:ext cx="8686800" cy="6126175"/>
          </a:xfrm>
          <a:prstGeom prst="rect">
            <a:avLst/>
          </a:prstGeom>
        </p:spPr>
      </p:pic>
      <p:sp>
        <p:nvSpPr>
          <p:cNvPr id="119" name="TextBox 118"/>
          <p:cNvSpPr txBox="1"/>
          <p:nvPr/>
        </p:nvSpPr>
        <p:spPr>
          <a:xfrm>
            <a:off x="30666267" y="10175128"/>
            <a:ext cx="8578945" cy="11264624"/>
          </a:xfrm>
          <a:prstGeom prst="rect">
            <a:avLst/>
          </a:prstGeom>
          <a:noFill/>
        </p:spPr>
        <p:txBody>
          <a:bodyPr wrap="square" rtlCol="0">
            <a:spAutoFit/>
          </a:bodyPr>
          <a:lstStyle/>
          <a:p>
            <a:pPr algn="ctr"/>
            <a:r>
              <a:rPr lang="en-US" sz="5400" b="1" i="1" dirty="0" smtClean="0">
                <a:solidFill>
                  <a:srgbClr val="FFFFFF"/>
                </a:solidFill>
              </a:rPr>
              <a:t>Dark-Count Screening</a:t>
            </a:r>
          </a:p>
          <a:p>
            <a:pPr algn="just"/>
            <a:r>
              <a:rPr lang="en-US" sz="3200" b="1" i="1" dirty="0" smtClean="0">
                <a:solidFill>
                  <a:schemeClr val="bg1"/>
                </a:solidFill>
              </a:rPr>
              <a:t>The typical Pulse Height Amplitude (PHA) of detected photons continues to evolve as the detectors are used.  Regions of the detector that experience heavy count rates, particularly those that see the LyA airglow emission, evolve faster than others.  </a:t>
            </a:r>
          </a:p>
          <a:p>
            <a:pPr algn="just"/>
            <a:endParaRPr lang="en-US" sz="3200" b="1" i="1" dirty="0">
              <a:solidFill>
                <a:schemeClr val="bg1"/>
              </a:solidFill>
            </a:endParaRPr>
          </a:p>
          <a:p>
            <a:pPr algn="just"/>
            <a:r>
              <a:rPr lang="en-US" sz="3200" b="1" i="1" dirty="0" smtClean="0">
                <a:solidFill>
                  <a:schemeClr val="bg1"/>
                </a:solidFill>
              </a:rPr>
              <a:t>To reduce the observed background, events are screened on PHA during CalCOS processing.  The standard pulse height parameters table (PHATAB) specifies a lower bound of 2 and an upper bound of 23 for good data across the whole detector.  Everything outside of these boundaries is excluded.</a:t>
            </a:r>
          </a:p>
          <a:p>
            <a:pPr algn="just"/>
            <a:endParaRPr lang="en-US" sz="3200" b="1" i="1" dirty="0">
              <a:solidFill>
                <a:schemeClr val="bg1"/>
              </a:solidFill>
            </a:endParaRPr>
          </a:p>
          <a:p>
            <a:pPr algn="just"/>
            <a:r>
              <a:rPr lang="en-US" sz="3200" b="1" i="1" dirty="0" smtClean="0">
                <a:solidFill>
                  <a:schemeClr val="bg1"/>
                </a:solidFill>
              </a:rPr>
              <a:t>While these values are applicible for the entirety of the COS archive to date, individual datasets could instead use tighter boundaries to further remove background contamination in spectra.  By simple modifications to the standard reference files, additional filtering can be imposed. </a:t>
            </a:r>
            <a:endParaRPr lang="en-US" sz="3200" b="1" i="1" dirty="0" smtClean="0">
              <a:solidFill>
                <a:schemeClr val="bg1"/>
              </a:solidFill>
            </a:endParaRPr>
          </a:p>
        </p:txBody>
      </p:sp>
      <p:sp>
        <p:nvSpPr>
          <p:cNvPr id="120" name="Rounded Rectangle 119"/>
          <p:cNvSpPr/>
          <p:nvPr/>
        </p:nvSpPr>
        <p:spPr>
          <a:xfrm>
            <a:off x="540969" y="10175128"/>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p:cNvSpPr txBox="1"/>
          <p:nvPr/>
        </p:nvSpPr>
        <p:spPr>
          <a:xfrm>
            <a:off x="558799" y="10244617"/>
            <a:ext cx="19046911" cy="5847754"/>
          </a:xfrm>
          <a:prstGeom prst="rect">
            <a:avLst/>
          </a:prstGeom>
          <a:noFill/>
        </p:spPr>
        <p:txBody>
          <a:bodyPr wrap="square" rtlCol="0">
            <a:spAutoFit/>
          </a:bodyPr>
          <a:lstStyle/>
          <a:p>
            <a:pPr algn="ctr"/>
            <a:r>
              <a:rPr lang="en-US" sz="5400" b="1" i="1" dirty="0" smtClean="0">
                <a:solidFill>
                  <a:srgbClr val="FFFFFF"/>
                </a:solidFill>
              </a:rPr>
              <a:t>CORRTAG files</a:t>
            </a:r>
          </a:p>
          <a:p>
            <a:pPr algn="just"/>
            <a:r>
              <a:rPr lang="en-US" sz="3200" b="1" i="1" dirty="0" smtClean="0">
                <a:solidFill>
                  <a:schemeClr val="bg1"/>
                </a:solidFill>
              </a:rPr>
              <a:t>There are many data products associated with the </a:t>
            </a:r>
            <a:r>
              <a:rPr lang="en-US" sz="3200" b="1" i="1" dirty="0" err="1" smtClean="0">
                <a:solidFill>
                  <a:schemeClr val="bg1"/>
                </a:solidFill>
              </a:rPr>
              <a:t>CalCOS</a:t>
            </a:r>
            <a:r>
              <a:rPr lang="en-US" sz="3200" b="1" i="1" dirty="0" smtClean="0">
                <a:solidFill>
                  <a:schemeClr val="bg1"/>
                </a:solidFill>
              </a:rPr>
              <a:t> calibration pipeline, but one file at the heart of COS data is the *_</a:t>
            </a:r>
            <a:r>
              <a:rPr lang="en-US" sz="3200" b="1" i="1" dirty="0" err="1" smtClean="0">
                <a:solidFill>
                  <a:schemeClr val="bg1"/>
                </a:solidFill>
              </a:rPr>
              <a:t>corrtag</a:t>
            </a:r>
            <a:r>
              <a:rPr lang="en-US" sz="3200" b="1" i="1" dirty="0" smtClean="0">
                <a:solidFill>
                  <a:schemeClr val="bg1"/>
                </a:solidFill>
              </a:rPr>
              <a:t>_* file.  This file contains a list of every event detected during an observation, along with a large amount of associated </a:t>
            </a:r>
            <a:r>
              <a:rPr lang="en-US" sz="3200" b="1" i="1" dirty="0" smtClean="0">
                <a:solidFill>
                  <a:schemeClr val="bg1"/>
                </a:solidFill>
              </a:rPr>
              <a:t>information </a:t>
            </a:r>
            <a:r>
              <a:rPr lang="en-US" sz="3200" b="1" i="1" dirty="0" smtClean="0">
                <a:solidFill>
                  <a:schemeClr val="bg1"/>
                </a:solidFill>
              </a:rPr>
              <a:t>used in later processing: incident time, detector position, data quality, wavelength, and pulse-height </a:t>
            </a:r>
            <a:r>
              <a:rPr lang="en-US" sz="3200" b="1" i="1" dirty="0" smtClean="0">
                <a:solidFill>
                  <a:schemeClr val="bg1"/>
                </a:solidFill>
              </a:rPr>
              <a:t>amplitude </a:t>
            </a:r>
            <a:r>
              <a:rPr lang="en-US" sz="3200" b="1" i="1" dirty="0" smtClean="0">
                <a:solidFill>
                  <a:schemeClr val="bg1"/>
                </a:solidFill>
              </a:rPr>
              <a:t>(PHA) to name just a few.  Other extensions in the file also include tables of times with good data quality and a second-by-second accounting of various orbital parameters.</a:t>
            </a:r>
          </a:p>
          <a:p>
            <a:pPr algn="just"/>
            <a:endParaRPr lang="en-US" sz="3200" b="1" i="1" dirty="0" smtClean="0">
              <a:solidFill>
                <a:schemeClr val="bg1"/>
              </a:solidFill>
            </a:endParaRPr>
          </a:p>
          <a:p>
            <a:pPr algn="just"/>
            <a:r>
              <a:rPr lang="en-US" sz="3200" b="1" i="1" dirty="0" smtClean="0">
                <a:solidFill>
                  <a:schemeClr val="bg1"/>
                </a:solidFill>
              </a:rPr>
              <a:t>It is this file that makes possible the special calibrations mentioned here.  Each one is a specialized re-arranging, slicing, or filtering of that event list and associated metadata followed by re-extraction with </a:t>
            </a:r>
            <a:r>
              <a:rPr lang="en-US" sz="3200" b="1" i="1" dirty="0" err="1" smtClean="0">
                <a:solidFill>
                  <a:schemeClr val="bg1"/>
                </a:solidFill>
              </a:rPr>
              <a:t>CalCOS</a:t>
            </a:r>
            <a:r>
              <a:rPr lang="en-US" sz="3200" b="1" i="1" dirty="0" smtClean="0">
                <a:solidFill>
                  <a:schemeClr val="bg1"/>
                </a:solidFill>
              </a:rPr>
              <a:t> or other specialized software.  For more </a:t>
            </a:r>
            <a:r>
              <a:rPr lang="en-US" sz="3200" b="1" i="1" dirty="0" smtClean="0">
                <a:solidFill>
                  <a:schemeClr val="bg1"/>
                </a:solidFill>
              </a:rPr>
              <a:t>information, visit the data products section of the COS Data Handbook: </a:t>
            </a:r>
            <a:r>
              <a:rPr lang="en-US" sz="3200" b="1" i="1" dirty="0" smtClean="0">
                <a:solidFill>
                  <a:srgbClr val="FF0000"/>
                </a:solidFill>
                <a:hlinkClick r:id="rId9"/>
              </a:rPr>
              <a:t>http://www.stsci.edu/hst/cos/documents/handbooks/datahandbook/ch2_cos_data5.html#460902</a:t>
            </a:r>
            <a:r>
              <a:rPr lang="en-US" sz="3200" b="1" i="1" dirty="0" smtClean="0">
                <a:solidFill>
                  <a:srgbClr val="FF0000"/>
                </a:solidFill>
              </a:rPr>
              <a:t> </a:t>
            </a:r>
            <a:endParaRPr lang="en-US" sz="3200" b="1" i="1" dirty="0" smtClean="0">
              <a:solidFill>
                <a:schemeClr val="bg1"/>
              </a:solidFill>
            </a:endParaRPr>
          </a:p>
        </p:txBody>
      </p:sp>
      <p:sp>
        <p:nvSpPr>
          <p:cNvPr id="122" name="TextBox 121"/>
          <p:cNvSpPr txBox="1"/>
          <p:nvPr/>
        </p:nvSpPr>
        <p:spPr>
          <a:xfrm>
            <a:off x="540969" y="31071541"/>
            <a:ext cx="9140357" cy="3600986"/>
          </a:xfrm>
          <a:prstGeom prst="rect">
            <a:avLst/>
          </a:prstGeom>
          <a:noFill/>
        </p:spPr>
        <p:txBody>
          <a:bodyPr wrap="square" rtlCol="0">
            <a:spAutoFit/>
          </a:bodyPr>
          <a:lstStyle/>
          <a:p>
            <a:pPr algn="just"/>
            <a:r>
              <a:rPr lang="en-US" sz="2800" b="1" i="1" dirty="0" smtClean="0">
                <a:solidFill>
                  <a:schemeClr val="bg1"/>
                </a:solidFill>
              </a:rPr>
              <a:t>Figure 1 gives an example of the time-series information contained in a single COS </a:t>
            </a:r>
            <a:r>
              <a:rPr lang="en-US" sz="2800" b="1" i="1" dirty="0" smtClean="0">
                <a:solidFill>
                  <a:schemeClr val="bg1"/>
                </a:solidFill>
              </a:rPr>
              <a:t>exposure of the Cataclysmic Variable IY-UMa.  </a:t>
            </a:r>
            <a:r>
              <a:rPr lang="en-US" sz="2800" b="1" i="1" dirty="0" smtClean="0">
                <a:solidFill>
                  <a:schemeClr val="bg1"/>
                </a:solidFill>
              </a:rPr>
              <a:t>The top panel shows the standard CalCOS x1d spectrum, and the bottom panel displays the summed counts in each second of the </a:t>
            </a:r>
            <a:r>
              <a:rPr lang="en-US" sz="2800" b="1" i="1" dirty="0" smtClean="0">
                <a:solidFill>
                  <a:schemeClr val="bg1"/>
                </a:solidFill>
              </a:rPr>
              <a:t>exposure extracted by custom software.  </a:t>
            </a:r>
            <a:r>
              <a:rPr lang="en-US" sz="2800" b="1" i="1" dirty="0" smtClean="0">
                <a:solidFill>
                  <a:schemeClr val="bg1"/>
                </a:solidFill>
              </a:rPr>
              <a:t>Clearly evident in the lightcurve is variability on ~sub 100 second </a:t>
            </a:r>
            <a:r>
              <a:rPr lang="en-US" sz="2800" b="1" i="1" dirty="0" smtClean="0">
                <a:solidFill>
                  <a:schemeClr val="bg1"/>
                </a:solidFill>
              </a:rPr>
              <a:t>timescales, </a:t>
            </a:r>
            <a:r>
              <a:rPr lang="en-US" sz="2800" b="1" i="1" dirty="0" smtClean="0">
                <a:solidFill>
                  <a:schemeClr val="bg1"/>
                </a:solidFill>
              </a:rPr>
              <a:t>along with an evident transit.  </a:t>
            </a:r>
            <a:endParaRPr lang="en-US" sz="2800" b="1" i="1" dirty="0" smtClean="0">
              <a:solidFill>
                <a:schemeClr val="bg1"/>
              </a:solidFill>
            </a:endParaRPr>
          </a:p>
          <a:p>
            <a:pPr algn="just"/>
            <a:endParaRPr lang="en-US" sz="3200" b="1" i="1" dirty="0">
              <a:solidFill>
                <a:schemeClr val="bg1"/>
              </a:solidFill>
            </a:endParaRPr>
          </a:p>
        </p:txBody>
      </p:sp>
      <p:sp>
        <p:nvSpPr>
          <p:cNvPr id="123" name="TextBox 122"/>
          <p:cNvSpPr txBox="1"/>
          <p:nvPr/>
        </p:nvSpPr>
        <p:spPr>
          <a:xfrm>
            <a:off x="10593769" y="28258690"/>
            <a:ext cx="8949985" cy="2677656"/>
          </a:xfrm>
          <a:prstGeom prst="rect">
            <a:avLst/>
          </a:prstGeom>
          <a:noFill/>
        </p:spPr>
        <p:txBody>
          <a:bodyPr wrap="square" rtlCol="0">
            <a:spAutoFit/>
          </a:bodyPr>
          <a:lstStyle/>
          <a:p>
            <a:pPr algn="just"/>
            <a:r>
              <a:rPr lang="en-US" sz="2800" b="1" i="1" dirty="0" smtClean="0">
                <a:solidFill>
                  <a:srgbClr val="FFFFFF"/>
                </a:solidFill>
              </a:rPr>
              <a:t>Figure 2 shows two COS x1d spectra as extracted by </a:t>
            </a:r>
            <a:r>
              <a:rPr lang="en-US" sz="2800" b="1" i="1" dirty="0" err="1" smtClean="0">
                <a:solidFill>
                  <a:srgbClr val="FFFFFF"/>
                </a:solidFill>
              </a:rPr>
              <a:t>CalCOS</a:t>
            </a:r>
            <a:r>
              <a:rPr lang="en-US" sz="2800" b="1" i="1" dirty="0" smtClean="0">
                <a:solidFill>
                  <a:srgbClr val="FFFFFF"/>
                </a:solidFill>
              </a:rPr>
              <a:t>.  The variable emission features seen between 1300 and 1310 Angstroms are due to Oxygen I in the atmosphere at HST’s orbit.  Their </a:t>
            </a:r>
            <a:r>
              <a:rPr lang="en-US" sz="2800" b="1" i="1" dirty="0" smtClean="0">
                <a:solidFill>
                  <a:srgbClr val="FFFFFF"/>
                </a:solidFill>
              </a:rPr>
              <a:t>presence </a:t>
            </a:r>
            <a:r>
              <a:rPr lang="en-US" sz="2800" b="1" i="1" dirty="0" smtClean="0">
                <a:solidFill>
                  <a:srgbClr val="FFFFFF"/>
                </a:solidFill>
              </a:rPr>
              <a:t>in the spectrum can </a:t>
            </a:r>
            <a:r>
              <a:rPr lang="en-US" sz="2800" b="1" i="1" dirty="0" smtClean="0">
                <a:solidFill>
                  <a:srgbClr val="FFFFFF"/>
                </a:solidFill>
              </a:rPr>
              <a:t>hide the presence of spectral features intrinsic to the source.</a:t>
            </a:r>
            <a:endParaRPr lang="en-US" sz="2800" b="1" i="1" dirty="0" smtClean="0">
              <a:solidFill>
                <a:srgbClr val="FFFFFF"/>
              </a:solidFill>
            </a:endParaRPr>
          </a:p>
        </p:txBody>
      </p:sp>
      <p:sp>
        <p:nvSpPr>
          <p:cNvPr id="124" name="TextBox 123"/>
          <p:cNvSpPr txBox="1"/>
          <p:nvPr/>
        </p:nvSpPr>
        <p:spPr>
          <a:xfrm>
            <a:off x="10568369" y="35844321"/>
            <a:ext cx="8949985" cy="3539431"/>
          </a:xfrm>
          <a:prstGeom prst="rect">
            <a:avLst/>
          </a:prstGeom>
          <a:noFill/>
        </p:spPr>
        <p:txBody>
          <a:bodyPr wrap="square" rtlCol="0">
            <a:spAutoFit/>
          </a:bodyPr>
          <a:lstStyle/>
          <a:p>
            <a:pPr algn="just"/>
            <a:r>
              <a:rPr lang="en-US" sz="2800" b="1" i="1" dirty="0" smtClean="0">
                <a:solidFill>
                  <a:srgbClr val="FFFFFF"/>
                </a:solidFill>
              </a:rPr>
              <a:t>Figure 3 shows the same spectra extracted by </a:t>
            </a:r>
            <a:r>
              <a:rPr lang="en-US" sz="2800" b="1" i="1" dirty="0" err="1" smtClean="0">
                <a:solidFill>
                  <a:srgbClr val="FFFFFF"/>
                </a:solidFill>
              </a:rPr>
              <a:t>CalCOS</a:t>
            </a:r>
            <a:r>
              <a:rPr lang="en-US" sz="2800" b="1" i="1" dirty="0" smtClean="0">
                <a:solidFill>
                  <a:srgbClr val="FFFFFF"/>
                </a:solidFill>
              </a:rPr>
              <a:t> after first being processed with the </a:t>
            </a:r>
            <a:r>
              <a:rPr lang="en-US" sz="2800" b="1" i="1" dirty="0" err="1" smtClean="0">
                <a:solidFill>
                  <a:srgbClr val="FFFFFF"/>
                </a:solidFill>
              </a:rPr>
              <a:t>TimeFilter</a:t>
            </a:r>
            <a:r>
              <a:rPr lang="en-US" sz="2800" b="1" i="1" dirty="0" smtClean="0">
                <a:solidFill>
                  <a:srgbClr val="FFFFFF"/>
                </a:solidFill>
              </a:rPr>
              <a:t> tool.  Any data taken during orbital day (when the sun’s altitude was above the horizon as seen by HST) was excluded by the processing.  Since data was removed, the signal-to-noise of the remaining spectrum was reduced, and one spectrum was removed entirely.  However, absorption features in the airglow region can now be detected and analyzed.</a:t>
            </a:r>
          </a:p>
        </p:txBody>
      </p:sp>
      <p:sp>
        <p:nvSpPr>
          <p:cNvPr id="32" name="TextBox 31"/>
          <p:cNvSpPr txBox="1"/>
          <p:nvPr/>
        </p:nvSpPr>
        <p:spPr>
          <a:xfrm>
            <a:off x="20589443" y="27652104"/>
            <a:ext cx="8949985" cy="4401205"/>
          </a:xfrm>
          <a:prstGeom prst="rect">
            <a:avLst/>
          </a:prstGeom>
          <a:noFill/>
        </p:spPr>
        <p:txBody>
          <a:bodyPr wrap="square" rtlCol="0">
            <a:spAutoFit/>
          </a:bodyPr>
          <a:lstStyle/>
          <a:p>
            <a:pPr algn="just"/>
            <a:r>
              <a:rPr lang="en-US" sz="2800" b="1" i="1" dirty="0" smtClean="0">
                <a:solidFill>
                  <a:srgbClr val="FFFFFF"/>
                </a:solidFill>
              </a:rPr>
              <a:t>Figure </a:t>
            </a:r>
            <a:r>
              <a:rPr lang="en-US" sz="2800" b="1" i="1" dirty="0" smtClean="0">
                <a:solidFill>
                  <a:srgbClr val="FFFFFF"/>
                </a:solidFill>
              </a:rPr>
              <a:t>4 shows spectra of IY-UMa; the archival spectrum (top panel), and the split and re-extracted spectra from 3 different time segments (bottom panel) of the same data.  The dataset used here is the same as in Figure 1, and the datasets have been split up into segments of before (0-400 seconds), during (400-900 seconds), and after (900-1300 seconds) the observed transit and re-extracted with CalCOS.  Large differences in the flux levels of the different time periods can be seen.  The data have been binned by 15 pixels.</a:t>
            </a:r>
            <a:endParaRPr lang="en-US" sz="2800" b="1" i="1" dirty="0" smtClean="0">
              <a:solidFill>
                <a:srgbClr val="FFFFFF"/>
              </a:solidFill>
            </a:endParaRPr>
          </a:p>
        </p:txBody>
      </p:sp>
      <p:pic>
        <p:nvPicPr>
          <p:cNvPr id="2" name="Picture 1" descr="filtering_by_segment.pdf"/>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30829250" y="22017021"/>
            <a:ext cx="8286749" cy="7553113"/>
          </a:xfrm>
          <a:prstGeom prst="rect">
            <a:avLst/>
          </a:prstGeom>
        </p:spPr>
      </p:pic>
      <p:sp>
        <p:nvSpPr>
          <p:cNvPr id="34" name="TextBox 33"/>
          <p:cNvSpPr txBox="1"/>
          <p:nvPr/>
        </p:nvSpPr>
        <p:spPr>
          <a:xfrm>
            <a:off x="30473155" y="29617590"/>
            <a:ext cx="8949985" cy="3108544"/>
          </a:xfrm>
          <a:prstGeom prst="rect">
            <a:avLst/>
          </a:prstGeom>
          <a:noFill/>
        </p:spPr>
        <p:txBody>
          <a:bodyPr wrap="square" rtlCol="0">
            <a:spAutoFit/>
          </a:bodyPr>
          <a:lstStyle/>
          <a:p>
            <a:pPr algn="just"/>
            <a:r>
              <a:rPr lang="en-US" sz="2800" b="1" i="1" dirty="0" smtClean="0">
                <a:solidFill>
                  <a:srgbClr val="FFFFFF"/>
                </a:solidFill>
              </a:rPr>
              <a:t>Figure </a:t>
            </a:r>
            <a:r>
              <a:rPr lang="en-US" sz="2800" b="1" i="1" dirty="0">
                <a:solidFill>
                  <a:srgbClr val="FFFFFF"/>
                </a:solidFill>
              </a:rPr>
              <a:t>5</a:t>
            </a:r>
            <a:r>
              <a:rPr lang="en-US" sz="2800" b="1" i="1" dirty="0" smtClean="0">
                <a:solidFill>
                  <a:srgbClr val="FFFFFF"/>
                </a:solidFill>
              </a:rPr>
              <a:t> shows the pulse height distributions for FUVA (top) and FUVB (bottom) for a dataset taken in 2010.  Red lines indicate the PHA limits imposed by the current reference file.  Grey regions indicate the approximate additional range of pulse-heights that could be screened out for this particular dataset.  Data have been binned across the entire detector.</a:t>
            </a:r>
            <a:endParaRPr lang="en-US" sz="2800" b="1" i="1" dirty="0" smtClean="0">
              <a:solidFill>
                <a:srgbClr val="FFFFFF"/>
              </a:solidFill>
            </a:endParaRPr>
          </a:p>
        </p:txBody>
      </p:sp>
      <p:pic>
        <p:nvPicPr>
          <p:cNvPr id="3" name="Picture 2" descr="poster_webpage.png"/>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35435212" y="34958891"/>
            <a:ext cx="3810000" cy="3810000"/>
          </a:xfrm>
          <a:prstGeom prst="rect">
            <a:avLst/>
          </a:prstGeom>
        </p:spPr>
      </p:pic>
      <p:pic>
        <p:nvPicPr>
          <p:cNvPr id="8" name="Picture 7" descr="spectrum_vs_lightcurve.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8185" y="26495544"/>
            <a:ext cx="8686800" cy="4575997"/>
          </a:xfrm>
          <a:prstGeom prst="rect">
            <a:avLst/>
          </a:prstGeom>
        </p:spPr>
      </p:pic>
      <p:pic>
        <p:nvPicPr>
          <p:cNvPr id="9" name="Picture 8" descr="spectrum_before.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9970" y="23723600"/>
            <a:ext cx="8686800" cy="4410870"/>
          </a:xfrm>
          <a:prstGeom prst="rect">
            <a:avLst/>
          </a:prstGeom>
          <a:ln>
            <a:noFill/>
          </a:ln>
          <a:effectLst>
            <a:outerShdw blurRad="292100" dist="139700" dir="2700000" algn="tl" rotWithShape="0">
              <a:srgbClr val="333333">
                <a:alpha val="65000"/>
              </a:srgbClr>
            </a:outerShdw>
          </a:effectLst>
        </p:spPr>
      </p:pic>
      <p:pic>
        <p:nvPicPr>
          <p:cNvPr id="10" name="Picture 9" descr="spectrum_after.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69970" y="31430587"/>
            <a:ext cx="8686800" cy="4410870"/>
          </a:xfrm>
          <a:prstGeom prst="rect">
            <a:avLst/>
          </a:prstGeom>
        </p:spPr>
      </p:pic>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4E0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23295</TotalTime>
  <Words>1483</Words>
  <Application>Microsoft Macintosh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292</cp:revision>
  <dcterms:created xsi:type="dcterms:W3CDTF">2011-03-09T14:53:20Z</dcterms:created>
  <dcterms:modified xsi:type="dcterms:W3CDTF">2014-05-30T15:54:40Z</dcterms:modified>
</cp:coreProperties>
</file>