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layfair Displ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font" Target="fonts/PlayfairDisplay-regular.fntdata"/><Relationship Id="rId7" Type="http://schemas.openxmlformats.org/officeDocument/2006/relationships/font" Target="fonts/PlayfairDisplay-bold.fntdata"/><Relationship Id="rId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8" y="2235350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7"/>
            <a:ext cx="79706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7"/>
            <a:ext cx="79706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4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899" cy="315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3" y="1417772"/>
            <a:ext cx="3851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7999" cy="29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0" y="0"/>
            <a:ext cx="7970699" cy="66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0" y="5076900"/>
            <a:ext cx="7970699" cy="66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199" cy="170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199" cy="1421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599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599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196800" y="4767750"/>
            <a:ext cx="1545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Justin Griffiths</a:t>
            </a:r>
          </a:p>
        </p:txBody>
      </p:sp>
      <p:sp>
        <p:nvSpPr>
          <p:cNvPr id="69" name="Shape 69"/>
          <p:cNvSpPr txBox="1"/>
          <p:nvPr>
            <p:ph idx="4294967295" type="title"/>
          </p:nvPr>
        </p:nvSpPr>
        <p:spPr>
          <a:xfrm>
            <a:off x="374200" y="103525"/>
            <a:ext cx="83682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Projects: SEM Bidding &amp; Email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x="431825" y="813445"/>
            <a:ext cx="2683300" cy="3859535"/>
            <a:chOff x="431825" y="1342525"/>
            <a:chExt cx="2683300" cy="3302700"/>
          </a:xfrm>
        </p:grpSpPr>
        <p:sp>
          <p:nvSpPr>
            <p:cNvPr id="71" name="Shape 71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431925" y="1342525"/>
              <a:ext cx="2683200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idx="4294967295" type="body"/>
          </p:nvPr>
        </p:nvSpPr>
        <p:spPr>
          <a:xfrm>
            <a:off x="489191" y="804325"/>
            <a:ext cx="3495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857675" y="9813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933875" y="804325"/>
            <a:ext cx="21018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CLV at Point of Sale</a:t>
            </a:r>
          </a:p>
        </p:txBody>
      </p:sp>
      <p:grpSp>
        <p:nvGrpSpPr>
          <p:cNvPr id="76" name="Shape 76"/>
          <p:cNvGrpSpPr/>
          <p:nvPr/>
        </p:nvGrpSpPr>
        <p:grpSpPr>
          <a:xfrm>
            <a:off x="3221804" y="808043"/>
            <a:ext cx="2673003" cy="3859535"/>
            <a:chOff x="3221799" y="1342525"/>
            <a:chExt cx="2673003" cy="3302700"/>
          </a:xfrm>
        </p:grpSpPr>
        <p:sp>
          <p:nvSpPr>
            <p:cNvPr id="77" name="Shape 77"/>
            <p:cNvSpPr/>
            <p:nvPr/>
          </p:nvSpPr>
          <p:spPr>
            <a:xfrm>
              <a:off x="3221803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>
              <a:off x="3221799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275767" y="804325"/>
            <a:ext cx="3495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3647550" y="9813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" name="Shape 81"/>
          <p:cNvGrpSpPr/>
          <p:nvPr/>
        </p:nvGrpSpPr>
        <p:grpSpPr>
          <a:xfrm>
            <a:off x="6007124" y="809149"/>
            <a:ext cx="2672999" cy="3859535"/>
            <a:chOff x="6007125" y="1342525"/>
            <a:chExt cx="2672999" cy="3302700"/>
          </a:xfrm>
        </p:grpSpPr>
        <p:sp>
          <p:nvSpPr>
            <p:cNvPr id="82" name="Shape 82"/>
            <p:cNvSpPr/>
            <p:nvPr/>
          </p:nvSpPr>
          <p:spPr>
            <a:xfrm>
              <a:off x="6007125" y="1342525"/>
              <a:ext cx="2672999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007125" y="1342525"/>
              <a:ext cx="2672999" cy="8231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6058742" y="804325"/>
            <a:ext cx="3495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6427225" y="9813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503425" y="809125"/>
            <a:ext cx="21018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Email Creative Improvement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723750" y="809125"/>
            <a:ext cx="2101800" cy="82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Email Purchase Drivers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508125" y="1811750"/>
            <a:ext cx="2530800" cy="28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Problem:</a:t>
            </a:r>
            <a:r>
              <a:rPr lang="en" sz="1200"/>
              <a:t> </a:t>
            </a:r>
            <a:r>
              <a:rPr lang="en" sz="1100"/>
              <a:t>Current CLV prediction methods are too slow of digital marketing decisions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Hypothesis: </a:t>
            </a:r>
            <a:r>
              <a:rPr lang="en" sz="1100"/>
              <a:t>creating better CLV estimates at time of purchase will let us spend more efficiently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Available Data: </a:t>
            </a:r>
            <a:r>
              <a:rPr lang="en" sz="1100"/>
              <a:t>CLV data, customer data (order, address, etc.), on-site session data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3294700" y="1811750"/>
            <a:ext cx="2530800" cy="28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Problem:</a:t>
            </a:r>
            <a:r>
              <a:rPr lang="en" sz="1200"/>
              <a:t> </a:t>
            </a:r>
            <a:r>
              <a:rPr lang="en" sz="1100"/>
              <a:t>Customers don’t always need what we sell, we can’t identify likelihood to purchase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Hypothesis: </a:t>
            </a:r>
            <a:r>
              <a:rPr lang="en" sz="1100"/>
              <a:t>identifying people most likely to purchase will create a better experience for all users and boost retention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/>
              <a:t>Available Data: </a:t>
            </a:r>
            <a:r>
              <a:rPr lang="en" sz="1100"/>
              <a:t>customer data (order, address, etc.), email behavior (opens, clicks, reads, unsubscribes)</a:t>
            </a:r>
          </a:p>
        </p:txBody>
      </p: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6077675" y="1811750"/>
            <a:ext cx="2530800" cy="281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Problem:</a:t>
            </a:r>
            <a:r>
              <a:rPr lang="en" sz="1200"/>
              <a:t> </a:t>
            </a:r>
            <a:r>
              <a:rPr lang="en" sz="1100"/>
              <a:t>Subject lines impact email engagement, but we don’t know who reacts to what communications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Hypothesis: </a:t>
            </a:r>
            <a:r>
              <a:rPr lang="en" sz="1100"/>
              <a:t>identifying clusters of customers who react to specific types of CTA’s will increase engagement with email and improve customer experience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Available Data: </a:t>
            </a:r>
            <a:r>
              <a:rPr lang="en" sz="1100"/>
              <a:t>customer data (order, address, etc.), email behavior (opens, clicks, reads, unsubscribes)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-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