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257" r:id="rId2"/>
    <p:sldId id="262"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8C1"/>
    <a:srgbClr val="EF79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2856" autoAdjust="0"/>
  </p:normalViewPr>
  <p:slideViewPr>
    <p:cSldViewPr snapToGrid="0">
      <p:cViewPr varScale="1">
        <p:scale>
          <a:sx n="64" d="100"/>
          <a:sy n="64" d="100"/>
        </p:scale>
        <p:origin x="1320" y="36"/>
      </p:cViewPr>
      <p:guideLst/>
    </p:cSldViewPr>
  </p:slideViewPr>
  <p:outlineViewPr>
    <p:cViewPr>
      <p:scale>
        <a:sx n="33" d="100"/>
        <a:sy n="33" d="100"/>
      </p:scale>
      <p:origin x="0" y="0"/>
    </p:cViewPr>
  </p:outlineViewPr>
  <p:notesTextViewPr>
    <p:cViewPr>
      <p:scale>
        <a:sx n="99" d="100"/>
        <a:sy n="99" d="100"/>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10FB0-3C42-4DA0-8D08-3843F21CDF86}"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27171BAE-7492-4480-B80F-0E06BB0B2331}">
      <dgm:prSet phldrT="[Text]"/>
      <dgm:spPr/>
      <dgm:t>
        <a:bodyPr/>
        <a:lstStyle/>
        <a:p>
          <a:r>
            <a:rPr lang="en-US" dirty="0"/>
            <a:t>Define</a:t>
          </a:r>
        </a:p>
      </dgm:t>
    </dgm:pt>
    <dgm:pt modelId="{AED7D900-1BA3-4607-8E49-F628D4ADB16C}" type="parTrans" cxnId="{7E8B07CF-CA2F-4F8B-AF3D-9067574157E0}">
      <dgm:prSet/>
      <dgm:spPr/>
      <dgm:t>
        <a:bodyPr/>
        <a:lstStyle/>
        <a:p>
          <a:endParaRPr lang="en-US"/>
        </a:p>
      </dgm:t>
    </dgm:pt>
    <dgm:pt modelId="{096A0FB4-A882-434D-8275-F5724AADE31D}" type="sibTrans" cxnId="{7E8B07CF-CA2F-4F8B-AF3D-9067574157E0}">
      <dgm:prSet/>
      <dgm:spPr/>
      <dgm:t>
        <a:bodyPr/>
        <a:lstStyle/>
        <a:p>
          <a:endParaRPr lang="en-US"/>
        </a:p>
      </dgm:t>
    </dgm:pt>
    <dgm:pt modelId="{F09302DF-F076-4B28-A1FC-CA6B67D7E493}">
      <dgm:prSet phldrT="[Text]"/>
      <dgm:spPr/>
      <dgm:t>
        <a:bodyPr/>
        <a:lstStyle/>
        <a:p>
          <a:r>
            <a:rPr lang="en-US" dirty="0"/>
            <a:t>Develop</a:t>
          </a:r>
        </a:p>
      </dgm:t>
    </dgm:pt>
    <dgm:pt modelId="{49B04D3E-8A81-41DA-B983-50918F45C349}" type="parTrans" cxnId="{EAF889CA-0A44-45D6-81A5-E6BC5646694C}">
      <dgm:prSet/>
      <dgm:spPr/>
      <dgm:t>
        <a:bodyPr/>
        <a:lstStyle/>
        <a:p>
          <a:endParaRPr lang="en-US"/>
        </a:p>
      </dgm:t>
    </dgm:pt>
    <dgm:pt modelId="{6C3152E1-9432-45BA-A2A6-8DBA778D0769}" type="sibTrans" cxnId="{EAF889CA-0A44-45D6-81A5-E6BC5646694C}">
      <dgm:prSet/>
      <dgm:spPr/>
      <dgm:t>
        <a:bodyPr/>
        <a:lstStyle/>
        <a:p>
          <a:endParaRPr lang="en-US"/>
        </a:p>
      </dgm:t>
    </dgm:pt>
    <dgm:pt modelId="{CCA33C96-16B3-45BF-9E0B-FA50C28A5D56}">
      <dgm:prSet phldrT="[Text]"/>
      <dgm:spPr/>
      <dgm:t>
        <a:bodyPr/>
        <a:lstStyle/>
        <a:p>
          <a:r>
            <a:rPr lang="en-US" dirty="0"/>
            <a:t>Deliver</a:t>
          </a:r>
        </a:p>
      </dgm:t>
    </dgm:pt>
    <dgm:pt modelId="{1B5268FE-FB97-4886-B6BC-88F141FE3306}" type="parTrans" cxnId="{16AEC81B-131D-4770-B7D8-2C991571C848}">
      <dgm:prSet/>
      <dgm:spPr/>
      <dgm:t>
        <a:bodyPr/>
        <a:lstStyle/>
        <a:p>
          <a:endParaRPr lang="en-US"/>
        </a:p>
      </dgm:t>
    </dgm:pt>
    <dgm:pt modelId="{D89ECE26-6C10-4F89-8650-FC356B2ED1FD}" type="sibTrans" cxnId="{16AEC81B-131D-4770-B7D8-2C991571C848}">
      <dgm:prSet/>
      <dgm:spPr/>
      <dgm:t>
        <a:bodyPr/>
        <a:lstStyle/>
        <a:p>
          <a:endParaRPr lang="en-US"/>
        </a:p>
      </dgm:t>
    </dgm:pt>
    <dgm:pt modelId="{5B09094B-A0B1-4AD9-AA69-2294EA91B9D9}">
      <dgm:prSet phldrT="[Text]"/>
      <dgm:spPr/>
      <dgm:t>
        <a:bodyPr/>
        <a:lstStyle/>
        <a:p>
          <a:r>
            <a:rPr lang="en-US" dirty="0"/>
            <a:t>Do it again…</a:t>
          </a:r>
        </a:p>
      </dgm:t>
    </dgm:pt>
    <dgm:pt modelId="{CDCD7C6D-E1F5-4746-A52B-D9ECC6D199A9}" type="parTrans" cxnId="{B2BC1638-6836-4754-AC9F-B8D62A696265}">
      <dgm:prSet/>
      <dgm:spPr/>
      <dgm:t>
        <a:bodyPr/>
        <a:lstStyle/>
        <a:p>
          <a:endParaRPr lang="en-US"/>
        </a:p>
      </dgm:t>
    </dgm:pt>
    <dgm:pt modelId="{0381C599-4A24-4964-BDA1-4D5A3C73AF3B}" type="sibTrans" cxnId="{B2BC1638-6836-4754-AC9F-B8D62A696265}">
      <dgm:prSet/>
      <dgm:spPr/>
      <dgm:t>
        <a:bodyPr/>
        <a:lstStyle/>
        <a:p>
          <a:endParaRPr lang="en-US"/>
        </a:p>
      </dgm:t>
    </dgm:pt>
    <dgm:pt modelId="{79F3565B-4C41-4756-B12A-A50C9E5B1EB2}">
      <dgm:prSet phldrT="[Text]"/>
      <dgm:spPr/>
      <dgm:t>
        <a:bodyPr/>
        <a:lstStyle/>
        <a:p>
          <a:r>
            <a:rPr lang="en-US" dirty="0"/>
            <a:t>Design</a:t>
          </a:r>
        </a:p>
      </dgm:t>
    </dgm:pt>
    <dgm:pt modelId="{E505EB56-E42E-49F4-9740-7E359A60A488}" type="parTrans" cxnId="{73B0F636-4941-400A-A70D-4EABA6493C3D}">
      <dgm:prSet/>
      <dgm:spPr/>
      <dgm:t>
        <a:bodyPr/>
        <a:lstStyle/>
        <a:p>
          <a:endParaRPr lang="en-US"/>
        </a:p>
      </dgm:t>
    </dgm:pt>
    <dgm:pt modelId="{137FFD1D-CD78-4337-B830-0006A9F4CE4D}" type="sibTrans" cxnId="{73B0F636-4941-400A-A70D-4EABA6493C3D}">
      <dgm:prSet/>
      <dgm:spPr/>
      <dgm:t>
        <a:bodyPr/>
        <a:lstStyle/>
        <a:p>
          <a:endParaRPr lang="en-US"/>
        </a:p>
      </dgm:t>
    </dgm:pt>
    <dgm:pt modelId="{BFBD991B-555D-47CF-8922-2DA2EDEB1037}" type="pres">
      <dgm:prSet presAssocID="{41B10FB0-3C42-4DA0-8D08-3843F21CDF86}" presName="Name0" presStyleCnt="0">
        <dgm:presLayoutVars>
          <dgm:chMax val="7"/>
          <dgm:chPref val="7"/>
          <dgm:dir/>
          <dgm:animLvl val="lvl"/>
        </dgm:presLayoutVars>
      </dgm:prSet>
      <dgm:spPr/>
    </dgm:pt>
    <dgm:pt modelId="{56B289C2-AA05-499D-BD47-4F2725FF6620}" type="pres">
      <dgm:prSet presAssocID="{27171BAE-7492-4480-B80F-0E06BB0B2331}" presName="Accent1" presStyleCnt="0"/>
      <dgm:spPr/>
    </dgm:pt>
    <dgm:pt modelId="{B7317E77-EC5F-4A25-8944-0DF9132A5270}" type="pres">
      <dgm:prSet presAssocID="{27171BAE-7492-4480-B80F-0E06BB0B2331}" presName="Accent" presStyleLbl="node1" presStyleIdx="0" presStyleCnt="5"/>
      <dgm:spPr/>
    </dgm:pt>
    <dgm:pt modelId="{E1772024-7520-42B7-ADEB-1EA1ACF67579}" type="pres">
      <dgm:prSet presAssocID="{27171BAE-7492-4480-B80F-0E06BB0B2331}" presName="Parent1" presStyleLbl="revTx" presStyleIdx="0" presStyleCnt="5">
        <dgm:presLayoutVars>
          <dgm:chMax val="1"/>
          <dgm:chPref val="1"/>
          <dgm:bulletEnabled val="1"/>
        </dgm:presLayoutVars>
      </dgm:prSet>
      <dgm:spPr/>
    </dgm:pt>
    <dgm:pt modelId="{C0C6C150-7AA9-4A90-819A-EA6A306FB64E}" type="pres">
      <dgm:prSet presAssocID="{79F3565B-4C41-4756-B12A-A50C9E5B1EB2}" presName="Accent2" presStyleCnt="0"/>
      <dgm:spPr/>
    </dgm:pt>
    <dgm:pt modelId="{BC284A5A-B2AA-418F-9C4D-CD916D7E4F10}" type="pres">
      <dgm:prSet presAssocID="{79F3565B-4C41-4756-B12A-A50C9E5B1EB2}" presName="Accent" presStyleLbl="node1" presStyleIdx="1" presStyleCnt="5"/>
      <dgm:spPr/>
    </dgm:pt>
    <dgm:pt modelId="{E760A388-E565-40B2-B83D-58CD15672264}" type="pres">
      <dgm:prSet presAssocID="{79F3565B-4C41-4756-B12A-A50C9E5B1EB2}" presName="Parent2" presStyleLbl="revTx" presStyleIdx="1" presStyleCnt="5">
        <dgm:presLayoutVars>
          <dgm:chMax val="1"/>
          <dgm:chPref val="1"/>
          <dgm:bulletEnabled val="1"/>
        </dgm:presLayoutVars>
      </dgm:prSet>
      <dgm:spPr/>
    </dgm:pt>
    <dgm:pt modelId="{235B6F66-0285-4695-8474-C6CBDB15F8CB}" type="pres">
      <dgm:prSet presAssocID="{F09302DF-F076-4B28-A1FC-CA6B67D7E493}" presName="Accent3" presStyleCnt="0"/>
      <dgm:spPr/>
    </dgm:pt>
    <dgm:pt modelId="{E0977A14-B11A-4A1E-AAAF-4349B3ABEDE1}" type="pres">
      <dgm:prSet presAssocID="{F09302DF-F076-4B28-A1FC-CA6B67D7E493}" presName="Accent" presStyleLbl="node1" presStyleIdx="2" presStyleCnt="5"/>
      <dgm:spPr/>
    </dgm:pt>
    <dgm:pt modelId="{5C2A84A2-A2F6-43E0-B852-4740C81826CF}" type="pres">
      <dgm:prSet presAssocID="{F09302DF-F076-4B28-A1FC-CA6B67D7E493}" presName="Parent3" presStyleLbl="revTx" presStyleIdx="2" presStyleCnt="5">
        <dgm:presLayoutVars>
          <dgm:chMax val="1"/>
          <dgm:chPref val="1"/>
          <dgm:bulletEnabled val="1"/>
        </dgm:presLayoutVars>
      </dgm:prSet>
      <dgm:spPr/>
    </dgm:pt>
    <dgm:pt modelId="{A12AF3C1-4A6F-400D-ADDA-A169FC17DD0D}" type="pres">
      <dgm:prSet presAssocID="{CCA33C96-16B3-45BF-9E0B-FA50C28A5D56}" presName="Accent4" presStyleCnt="0"/>
      <dgm:spPr/>
    </dgm:pt>
    <dgm:pt modelId="{03069967-7013-48F9-8689-9E39E6F80E24}" type="pres">
      <dgm:prSet presAssocID="{CCA33C96-16B3-45BF-9E0B-FA50C28A5D56}" presName="Accent" presStyleLbl="node1" presStyleIdx="3" presStyleCnt="5"/>
      <dgm:spPr/>
    </dgm:pt>
    <dgm:pt modelId="{82CDC8E6-5260-471C-9ED9-1402785381C3}" type="pres">
      <dgm:prSet presAssocID="{CCA33C96-16B3-45BF-9E0B-FA50C28A5D56}" presName="Parent4" presStyleLbl="revTx" presStyleIdx="3" presStyleCnt="5">
        <dgm:presLayoutVars>
          <dgm:chMax val="1"/>
          <dgm:chPref val="1"/>
          <dgm:bulletEnabled val="1"/>
        </dgm:presLayoutVars>
      </dgm:prSet>
      <dgm:spPr/>
    </dgm:pt>
    <dgm:pt modelId="{F63494FB-B1DC-487B-984D-77DF6778DB22}" type="pres">
      <dgm:prSet presAssocID="{5B09094B-A0B1-4AD9-AA69-2294EA91B9D9}" presName="Accent5" presStyleCnt="0"/>
      <dgm:spPr/>
    </dgm:pt>
    <dgm:pt modelId="{D57C2A02-627D-48FA-8D2C-F036E2FD3F29}" type="pres">
      <dgm:prSet presAssocID="{5B09094B-A0B1-4AD9-AA69-2294EA91B9D9}" presName="Accent" presStyleLbl="node1" presStyleIdx="4" presStyleCnt="5"/>
      <dgm:spPr/>
    </dgm:pt>
    <dgm:pt modelId="{6D9B4377-8000-4A6C-9549-25732AAC3A01}" type="pres">
      <dgm:prSet presAssocID="{5B09094B-A0B1-4AD9-AA69-2294EA91B9D9}" presName="Parent5" presStyleLbl="revTx" presStyleIdx="4" presStyleCnt="5">
        <dgm:presLayoutVars>
          <dgm:chMax val="1"/>
          <dgm:chPref val="1"/>
          <dgm:bulletEnabled val="1"/>
        </dgm:presLayoutVars>
      </dgm:prSet>
      <dgm:spPr/>
    </dgm:pt>
  </dgm:ptLst>
  <dgm:cxnLst>
    <dgm:cxn modelId="{5BB2190C-450E-426C-BC61-69B96FB98470}" type="presOf" srcId="{CCA33C96-16B3-45BF-9E0B-FA50C28A5D56}" destId="{82CDC8E6-5260-471C-9ED9-1402785381C3}" srcOrd="0" destOrd="0" presId="urn:microsoft.com/office/officeart/2009/layout/CircleArrowProcess"/>
    <dgm:cxn modelId="{16AEC81B-131D-4770-B7D8-2C991571C848}" srcId="{41B10FB0-3C42-4DA0-8D08-3843F21CDF86}" destId="{CCA33C96-16B3-45BF-9E0B-FA50C28A5D56}" srcOrd="3" destOrd="0" parTransId="{1B5268FE-FB97-4886-B6BC-88F141FE3306}" sibTransId="{D89ECE26-6C10-4F89-8650-FC356B2ED1FD}"/>
    <dgm:cxn modelId="{2B259923-D420-4A44-BDF6-E858B0D6FF4F}" type="presOf" srcId="{5B09094B-A0B1-4AD9-AA69-2294EA91B9D9}" destId="{6D9B4377-8000-4A6C-9549-25732AAC3A01}" srcOrd="0" destOrd="0" presId="urn:microsoft.com/office/officeart/2009/layout/CircleArrowProcess"/>
    <dgm:cxn modelId="{73B0F636-4941-400A-A70D-4EABA6493C3D}" srcId="{41B10FB0-3C42-4DA0-8D08-3843F21CDF86}" destId="{79F3565B-4C41-4756-B12A-A50C9E5B1EB2}" srcOrd="1" destOrd="0" parTransId="{E505EB56-E42E-49F4-9740-7E359A60A488}" sibTransId="{137FFD1D-CD78-4337-B830-0006A9F4CE4D}"/>
    <dgm:cxn modelId="{B2BC1638-6836-4754-AC9F-B8D62A696265}" srcId="{41B10FB0-3C42-4DA0-8D08-3843F21CDF86}" destId="{5B09094B-A0B1-4AD9-AA69-2294EA91B9D9}" srcOrd="4" destOrd="0" parTransId="{CDCD7C6D-E1F5-4746-A52B-D9ECC6D199A9}" sibTransId="{0381C599-4A24-4964-BDA1-4D5A3C73AF3B}"/>
    <dgm:cxn modelId="{B4276845-1F01-4B3F-9115-9F68B10E1FB9}" type="presOf" srcId="{79F3565B-4C41-4756-B12A-A50C9E5B1EB2}" destId="{E760A388-E565-40B2-B83D-58CD15672264}" srcOrd="0" destOrd="0" presId="urn:microsoft.com/office/officeart/2009/layout/CircleArrowProcess"/>
    <dgm:cxn modelId="{84D39F54-303A-497F-A6D3-948016A3F84A}" type="presOf" srcId="{F09302DF-F076-4B28-A1FC-CA6B67D7E493}" destId="{5C2A84A2-A2F6-43E0-B852-4740C81826CF}" srcOrd="0" destOrd="0" presId="urn:microsoft.com/office/officeart/2009/layout/CircleArrowProcess"/>
    <dgm:cxn modelId="{EAF889CA-0A44-45D6-81A5-E6BC5646694C}" srcId="{41B10FB0-3C42-4DA0-8D08-3843F21CDF86}" destId="{F09302DF-F076-4B28-A1FC-CA6B67D7E493}" srcOrd="2" destOrd="0" parTransId="{49B04D3E-8A81-41DA-B983-50918F45C349}" sibTransId="{6C3152E1-9432-45BA-A2A6-8DBA778D0769}"/>
    <dgm:cxn modelId="{153EF4CC-99B4-4B53-94AE-9FC5C486AAF6}" type="presOf" srcId="{41B10FB0-3C42-4DA0-8D08-3843F21CDF86}" destId="{BFBD991B-555D-47CF-8922-2DA2EDEB1037}" srcOrd="0" destOrd="0" presId="urn:microsoft.com/office/officeart/2009/layout/CircleArrowProcess"/>
    <dgm:cxn modelId="{7E8B07CF-CA2F-4F8B-AF3D-9067574157E0}" srcId="{41B10FB0-3C42-4DA0-8D08-3843F21CDF86}" destId="{27171BAE-7492-4480-B80F-0E06BB0B2331}" srcOrd="0" destOrd="0" parTransId="{AED7D900-1BA3-4607-8E49-F628D4ADB16C}" sibTransId="{096A0FB4-A882-434D-8275-F5724AADE31D}"/>
    <dgm:cxn modelId="{D04E03E1-DFF3-42B4-8F8C-FA081305007B}" type="presOf" srcId="{27171BAE-7492-4480-B80F-0E06BB0B2331}" destId="{E1772024-7520-42B7-ADEB-1EA1ACF67579}" srcOrd="0" destOrd="0" presId="urn:microsoft.com/office/officeart/2009/layout/CircleArrowProcess"/>
    <dgm:cxn modelId="{477122F0-9D1F-45CD-8364-D514416EE725}" type="presParOf" srcId="{BFBD991B-555D-47CF-8922-2DA2EDEB1037}" destId="{56B289C2-AA05-499D-BD47-4F2725FF6620}" srcOrd="0" destOrd="0" presId="urn:microsoft.com/office/officeart/2009/layout/CircleArrowProcess"/>
    <dgm:cxn modelId="{BA228630-F035-470B-AA1C-FD8E29672C0C}" type="presParOf" srcId="{56B289C2-AA05-499D-BD47-4F2725FF6620}" destId="{B7317E77-EC5F-4A25-8944-0DF9132A5270}" srcOrd="0" destOrd="0" presId="urn:microsoft.com/office/officeart/2009/layout/CircleArrowProcess"/>
    <dgm:cxn modelId="{521B0915-918B-4F1C-91A0-65A4F3628265}" type="presParOf" srcId="{BFBD991B-555D-47CF-8922-2DA2EDEB1037}" destId="{E1772024-7520-42B7-ADEB-1EA1ACF67579}" srcOrd="1" destOrd="0" presId="urn:microsoft.com/office/officeart/2009/layout/CircleArrowProcess"/>
    <dgm:cxn modelId="{F6C0DCD6-20E0-4318-B997-49CCB2A929EC}" type="presParOf" srcId="{BFBD991B-555D-47CF-8922-2DA2EDEB1037}" destId="{C0C6C150-7AA9-4A90-819A-EA6A306FB64E}" srcOrd="2" destOrd="0" presId="urn:microsoft.com/office/officeart/2009/layout/CircleArrowProcess"/>
    <dgm:cxn modelId="{9F1D046B-4F6B-4628-BE90-61BC25DEE290}" type="presParOf" srcId="{C0C6C150-7AA9-4A90-819A-EA6A306FB64E}" destId="{BC284A5A-B2AA-418F-9C4D-CD916D7E4F10}" srcOrd="0" destOrd="0" presId="urn:microsoft.com/office/officeart/2009/layout/CircleArrowProcess"/>
    <dgm:cxn modelId="{2451E174-8CAB-449B-895B-99FA597E28E4}" type="presParOf" srcId="{BFBD991B-555D-47CF-8922-2DA2EDEB1037}" destId="{E760A388-E565-40B2-B83D-58CD15672264}" srcOrd="3" destOrd="0" presId="urn:microsoft.com/office/officeart/2009/layout/CircleArrowProcess"/>
    <dgm:cxn modelId="{4099D541-BEFC-4466-BB23-B10BBFB637A1}" type="presParOf" srcId="{BFBD991B-555D-47CF-8922-2DA2EDEB1037}" destId="{235B6F66-0285-4695-8474-C6CBDB15F8CB}" srcOrd="4" destOrd="0" presId="urn:microsoft.com/office/officeart/2009/layout/CircleArrowProcess"/>
    <dgm:cxn modelId="{70AC75CD-F78F-4554-A465-C0CF256813C8}" type="presParOf" srcId="{235B6F66-0285-4695-8474-C6CBDB15F8CB}" destId="{E0977A14-B11A-4A1E-AAAF-4349B3ABEDE1}" srcOrd="0" destOrd="0" presId="urn:microsoft.com/office/officeart/2009/layout/CircleArrowProcess"/>
    <dgm:cxn modelId="{FAE5937C-1A33-41A3-BC6B-3E87AF4222E4}" type="presParOf" srcId="{BFBD991B-555D-47CF-8922-2DA2EDEB1037}" destId="{5C2A84A2-A2F6-43E0-B852-4740C81826CF}" srcOrd="5" destOrd="0" presId="urn:microsoft.com/office/officeart/2009/layout/CircleArrowProcess"/>
    <dgm:cxn modelId="{F45006AB-C59D-4296-B0C9-656ED0717B9E}" type="presParOf" srcId="{BFBD991B-555D-47CF-8922-2DA2EDEB1037}" destId="{A12AF3C1-4A6F-400D-ADDA-A169FC17DD0D}" srcOrd="6" destOrd="0" presId="urn:microsoft.com/office/officeart/2009/layout/CircleArrowProcess"/>
    <dgm:cxn modelId="{BEAE1B8C-F486-4CF7-84ED-CEAF325F56C2}" type="presParOf" srcId="{A12AF3C1-4A6F-400D-ADDA-A169FC17DD0D}" destId="{03069967-7013-48F9-8689-9E39E6F80E24}" srcOrd="0" destOrd="0" presId="urn:microsoft.com/office/officeart/2009/layout/CircleArrowProcess"/>
    <dgm:cxn modelId="{53B0ED0E-139F-4145-99D7-D6F86949FAA6}" type="presParOf" srcId="{BFBD991B-555D-47CF-8922-2DA2EDEB1037}" destId="{82CDC8E6-5260-471C-9ED9-1402785381C3}" srcOrd="7" destOrd="0" presId="urn:microsoft.com/office/officeart/2009/layout/CircleArrowProcess"/>
    <dgm:cxn modelId="{6CA390AF-5845-4DB9-B625-C82C1C497D7A}" type="presParOf" srcId="{BFBD991B-555D-47CF-8922-2DA2EDEB1037}" destId="{F63494FB-B1DC-487B-984D-77DF6778DB22}" srcOrd="8" destOrd="0" presId="urn:microsoft.com/office/officeart/2009/layout/CircleArrowProcess"/>
    <dgm:cxn modelId="{7159A2E4-509E-4493-A4F4-CC648CE052F8}" type="presParOf" srcId="{F63494FB-B1DC-487B-984D-77DF6778DB22}" destId="{D57C2A02-627D-48FA-8D2C-F036E2FD3F29}" srcOrd="0" destOrd="0" presId="urn:microsoft.com/office/officeart/2009/layout/CircleArrowProcess"/>
    <dgm:cxn modelId="{6ACF4331-19A9-4B74-837D-3A89851E2602}" type="presParOf" srcId="{BFBD991B-555D-47CF-8922-2DA2EDEB1037}" destId="{6D9B4377-8000-4A6C-9549-25732AAC3A01}" srcOrd="9"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17E77-EC5F-4A25-8944-0DF9132A5270}">
      <dsp:nvSpPr>
        <dsp:cNvPr id="0" name=""/>
        <dsp:cNvSpPr/>
      </dsp:nvSpPr>
      <dsp:spPr>
        <a:xfrm>
          <a:off x="2264324" y="0"/>
          <a:ext cx="1457834" cy="145790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72024-7520-42B7-ADEB-1EA1ACF67579}">
      <dsp:nvSpPr>
        <dsp:cNvPr id="0" name=""/>
        <dsp:cNvSpPr/>
      </dsp:nvSpPr>
      <dsp:spPr>
        <a:xfrm>
          <a:off x="2586190" y="528009"/>
          <a:ext cx="813554" cy="40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Define</a:t>
          </a:r>
        </a:p>
      </dsp:txBody>
      <dsp:txXfrm>
        <a:off x="2586190" y="528009"/>
        <a:ext cx="813554" cy="406595"/>
      </dsp:txXfrm>
    </dsp:sp>
    <dsp:sp modelId="{BC284A5A-B2AA-418F-9C4D-CD916D7E4F10}">
      <dsp:nvSpPr>
        <dsp:cNvPr id="0" name=""/>
        <dsp:cNvSpPr/>
      </dsp:nvSpPr>
      <dsp:spPr>
        <a:xfrm>
          <a:off x="1859324" y="837661"/>
          <a:ext cx="1457834" cy="145790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60A388-E565-40B2-B83D-58CD15672264}">
      <dsp:nvSpPr>
        <dsp:cNvPr id="0" name=""/>
        <dsp:cNvSpPr/>
      </dsp:nvSpPr>
      <dsp:spPr>
        <a:xfrm>
          <a:off x="2179550" y="1367553"/>
          <a:ext cx="813554" cy="40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Design</a:t>
          </a:r>
        </a:p>
      </dsp:txBody>
      <dsp:txXfrm>
        <a:off x="2179550" y="1367553"/>
        <a:ext cx="813554" cy="406595"/>
      </dsp:txXfrm>
    </dsp:sp>
    <dsp:sp modelId="{E0977A14-B11A-4A1E-AAAF-4349B3ABEDE1}">
      <dsp:nvSpPr>
        <dsp:cNvPr id="0" name=""/>
        <dsp:cNvSpPr/>
      </dsp:nvSpPr>
      <dsp:spPr>
        <a:xfrm>
          <a:off x="2264324" y="1679088"/>
          <a:ext cx="1457834" cy="1457907"/>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A84A2-A2F6-43E0-B852-4740C81826CF}">
      <dsp:nvSpPr>
        <dsp:cNvPr id="0" name=""/>
        <dsp:cNvSpPr/>
      </dsp:nvSpPr>
      <dsp:spPr>
        <a:xfrm>
          <a:off x="2586190" y="2206626"/>
          <a:ext cx="813554" cy="40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Develop</a:t>
          </a:r>
        </a:p>
      </dsp:txBody>
      <dsp:txXfrm>
        <a:off x="2586190" y="2206626"/>
        <a:ext cx="813554" cy="406595"/>
      </dsp:txXfrm>
    </dsp:sp>
    <dsp:sp modelId="{03069967-7013-48F9-8689-9E39E6F80E24}">
      <dsp:nvSpPr>
        <dsp:cNvPr id="0" name=""/>
        <dsp:cNvSpPr/>
      </dsp:nvSpPr>
      <dsp:spPr>
        <a:xfrm>
          <a:off x="1859324" y="2518161"/>
          <a:ext cx="1457834" cy="145790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DC8E6-5260-471C-9ED9-1402785381C3}">
      <dsp:nvSpPr>
        <dsp:cNvPr id="0" name=""/>
        <dsp:cNvSpPr/>
      </dsp:nvSpPr>
      <dsp:spPr>
        <a:xfrm>
          <a:off x="2179550" y="3046171"/>
          <a:ext cx="813554" cy="40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Deliver</a:t>
          </a:r>
        </a:p>
      </dsp:txBody>
      <dsp:txXfrm>
        <a:off x="2179550" y="3046171"/>
        <a:ext cx="813554" cy="406595"/>
      </dsp:txXfrm>
    </dsp:sp>
    <dsp:sp modelId="{D57C2A02-627D-48FA-8D2C-F036E2FD3F29}">
      <dsp:nvSpPr>
        <dsp:cNvPr id="0" name=""/>
        <dsp:cNvSpPr/>
      </dsp:nvSpPr>
      <dsp:spPr>
        <a:xfrm>
          <a:off x="2367966" y="3452766"/>
          <a:ext cx="1252463" cy="1253198"/>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B4377-8000-4A6C-9549-25732AAC3A01}">
      <dsp:nvSpPr>
        <dsp:cNvPr id="0" name=""/>
        <dsp:cNvSpPr/>
      </dsp:nvSpPr>
      <dsp:spPr>
        <a:xfrm>
          <a:off x="2586190" y="3885715"/>
          <a:ext cx="813554" cy="40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Do it again…</a:t>
          </a:r>
        </a:p>
      </dsp:txBody>
      <dsp:txXfrm>
        <a:off x="2586190" y="3885715"/>
        <a:ext cx="813554" cy="40659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10/3/2021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D3B45"/>
                </a:solidFill>
                <a:effectLst/>
                <a:latin typeface="Lato Extended"/>
              </a:rPr>
              <a:t>Advantages</a:t>
            </a:r>
          </a:p>
          <a:p>
            <a:pPr marL="0" indent="0">
              <a:lnSpc>
                <a:spcPct val="150000"/>
              </a:lnSpc>
              <a:buFont typeface="Arial" panose="020B0604020202020204" pitchFamily="34" charset="0"/>
              <a:buNone/>
            </a:pPr>
            <a:r>
              <a:rPr lang="en-US" sz="1200" dirty="0"/>
              <a:t>Without being bogged-down with many processes and procedures, especially if it doesn’t make sense for particular projects, there is much more time available to do actual development work.  Plus, by working more collaboratively with a project focus, ideas are able flow much freely between team members who are focused on different aspects as they work towards the shared goals.  The shorter times with smaller deliverables allow for mistake in planning or expectations to come to the surface much quicker, thus enabling much quicker course correction.  This in turn greatly helps lower development costs.  Lastly, Agile is primarily focused on increasing value by continually making a product better by adding usable features and updates within very short Sprint cycles.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D3B45"/>
                </a:solidFill>
                <a:effectLst/>
                <a:latin typeface="Lato Extended"/>
              </a:rPr>
              <a:t>Disadvantages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Having Agile implemented haphazardly or not fully, plus a lack of structure can lead to potential ambiguity on unmotivated developers.  For example, I was on a team that tried to implement aspects of Agile without fully embracing it and we ended up having developers siloed even worse than when we started.  The lack of collaboration forced developers to work in a Waterfall fashion while touting the banner of Agility.  Lack of documentation is another aspect of Agile that I have personal experience with.  On the same project there was so much focus on individual developers making quick turnarounds for the business segment customers that there lacked much important documentation on what work was being done or why, that when a main developer left I inherited mess of “copies of copies of copies” of code, all of which had minor tweaks and each copy with its own unique bugs.  And because there was such a lack of documentation, and a high amount of bugs, it was really difficult to understand what segments of code were doing… not to mention trying to figure out the interrelated cross-dependencies.  Lastly, Agile is not meant for all project types.  For example, if Elon Musk wants to fly people to the Planet Mars, there would need to be very extensive planning for all aspects before anyone can launch on such a perilous adventure.  You simply can’t make revisions to a rocket after it launches with humans aboard.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D3B45"/>
                </a:solidFill>
                <a:effectLst/>
                <a:latin typeface="Lato Extended"/>
              </a:rPr>
              <a:t>C</a:t>
            </a:r>
            <a:r>
              <a:rPr lang="en-US" sz="1200" dirty="0"/>
              <a:t>an lack structure</a:t>
            </a:r>
          </a:p>
          <a:p>
            <a:pPr marL="171450" indent="-171450">
              <a:lnSpc>
                <a:spcPct val="150000"/>
              </a:lnSpc>
              <a:buFont typeface="Arial" panose="020B0604020202020204" pitchFamily="34" charset="0"/>
              <a:buChar char="•"/>
            </a:pPr>
            <a:r>
              <a:rPr lang="en-US" sz="1200" dirty="0"/>
              <a:t>Documentation deficiencies</a:t>
            </a:r>
          </a:p>
          <a:p>
            <a:pPr marL="171450" indent="-171450">
              <a:lnSpc>
                <a:spcPct val="150000"/>
              </a:lnSpc>
              <a:buFont typeface="Arial" panose="020B0604020202020204" pitchFamily="34" charset="0"/>
              <a:buChar char="•"/>
            </a:pPr>
            <a:r>
              <a:rPr lang="en-US" sz="1200" dirty="0"/>
              <a:t>Potential ambiguity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2</a:t>
            </a:fld>
            <a:endParaRPr lang="en-US"/>
          </a:p>
        </p:txBody>
      </p:sp>
    </p:spTree>
    <p:extLst>
      <p:ext uri="{BB962C8B-B14F-4D97-AF65-F5344CB8AC3E}">
        <p14:creationId xmlns:p14="http://schemas.microsoft.com/office/powerpoint/2010/main" val="203219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Individuals and interaction over processes and tools.</a:t>
            </a:r>
          </a:p>
          <a:p>
            <a:pPr marL="628650" lvl="1" indent="-171450">
              <a:buFont typeface="Arial" panose="020B0604020202020204" pitchFamily="34" charset="0"/>
              <a:buChar char="•"/>
            </a:pPr>
            <a:r>
              <a:rPr lang="en-US" sz="1200" dirty="0"/>
              <a:t>Having a group of motivated developers that know how to communicate effectively and organize appropriately opens the door to greater innovative solutions, rather than having a bunch of disparate teams churning over lifeless processes that kill the soul.</a:t>
            </a:r>
          </a:p>
          <a:p>
            <a:pPr marL="171450" indent="-171450">
              <a:buFont typeface="Arial" panose="020B0604020202020204" pitchFamily="34" charset="0"/>
              <a:buChar char="•"/>
            </a:pPr>
            <a:r>
              <a:rPr lang="en-US" sz="1200" dirty="0"/>
              <a:t>Working software over comprehensive documentation.</a:t>
            </a:r>
          </a:p>
          <a:p>
            <a:pPr marL="628650" lvl="1" indent="-171450">
              <a:buFont typeface="Arial" panose="020B0604020202020204" pitchFamily="34" charset="0"/>
              <a:buChar char="•"/>
            </a:pPr>
            <a:r>
              <a:rPr lang="en-US" sz="1200" dirty="0"/>
              <a:t>If software works then it provides value, if that same software won’t be ready until all its comprehensive documentation is flushed out 3 months from now, then there is no value until the software is finally released.</a:t>
            </a:r>
          </a:p>
          <a:p>
            <a:pPr marL="171450" indent="-171450">
              <a:buFont typeface="Arial" panose="020B0604020202020204" pitchFamily="34" charset="0"/>
              <a:buChar char="•"/>
            </a:pPr>
            <a:r>
              <a:rPr lang="en-US" sz="1200" dirty="0"/>
              <a:t>Customer collaboration over contract negotiation.</a:t>
            </a:r>
          </a:p>
          <a:p>
            <a:pPr marL="628650" lvl="1" indent="-171450">
              <a:buFont typeface="Arial" panose="020B0604020202020204" pitchFamily="34" charset="0"/>
              <a:buChar char="•"/>
            </a:pPr>
            <a:r>
              <a:rPr lang="en-US" sz="1200" dirty="0"/>
              <a:t>Oftentimes customers don’t really know what they need until they have something to work with, and what they think they need vs what the really need is not quite the same.  So having a contract to do something that might end up being irrelevant can waste a lot of time and money.</a:t>
            </a:r>
          </a:p>
          <a:p>
            <a:pPr marL="171450" indent="-171450">
              <a:buFont typeface="Arial" panose="020B0604020202020204" pitchFamily="34" charset="0"/>
              <a:buChar char="•"/>
            </a:pPr>
            <a:r>
              <a:rPr lang="en-US" sz="1200" dirty="0"/>
              <a:t>Responding to change over following a plan.</a:t>
            </a:r>
          </a:p>
          <a:p>
            <a:pPr marL="628650" lvl="1" indent="-171450">
              <a:buFont typeface="Arial" panose="020B0604020202020204" pitchFamily="34" charset="0"/>
              <a:buChar char="•"/>
            </a:pPr>
            <a:r>
              <a:rPr lang="en-US" sz="1200" dirty="0"/>
              <a:t>Things change, and plans need to change when needed.  If a plan has been generated that doesn’t make since, or if a situation changes then developers need to be able to respond to the change quickly.</a:t>
            </a:r>
          </a:p>
          <a:p>
            <a:pPr marL="171450" indent="-171450">
              <a:buFont typeface="Arial" panose="020B0604020202020204" pitchFamily="34" charset="0"/>
              <a:buChar char="•"/>
            </a:pPr>
            <a:endParaRPr lang="en-US" sz="1200" dirty="0"/>
          </a:p>
          <a:p>
            <a:pPr marL="0" indent="0">
              <a:buFont typeface="Arial" panose="020B0604020202020204" pitchFamily="34" charset="0"/>
              <a:buNone/>
            </a:pPr>
            <a:endParaRPr lang="en-US" sz="1200" dirty="0"/>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405438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10/3/2021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10/3/2021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10/3/2021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10/3/2021</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10/3/2021</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10/3/2021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10/3/2021</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10/3/2021</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10/3/2021</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10/3/2021</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10/3/2021</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18"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diagramColors" Target="../diagrams/colors1.xml"/><Relationship Id="rId12" Type="http://schemas.openxmlformats.org/officeDocument/2006/relationships/image" Target="../media/image5.sv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svg"/><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rrow: Circular 49">
            <a:extLst>
              <a:ext uri="{FF2B5EF4-FFF2-40B4-BE49-F238E27FC236}">
                <a16:creationId xmlns:a16="http://schemas.microsoft.com/office/drawing/2014/main" id="{F3E70A45-E4B0-424A-A21E-11B1479F73EA}"/>
              </a:ext>
            </a:extLst>
          </p:cNvPr>
          <p:cNvSpPr/>
          <p:nvPr/>
        </p:nvSpPr>
        <p:spPr>
          <a:xfrm>
            <a:off x="646180" y="253120"/>
            <a:ext cx="6555916" cy="6681080"/>
          </a:xfrm>
          <a:prstGeom prst="circularArrow">
            <a:avLst>
              <a:gd name="adj1" fmla="val 7163"/>
              <a:gd name="adj2" fmla="val 884170"/>
              <a:gd name="adj3" fmla="val 4395883"/>
              <a:gd name="adj4" fmla="val 5923008"/>
              <a:gd name="adj5" fmla="val 8631"/>
            </a:avLst>
          </a:prstGeom>
          <a:solidFill>
            <a:srgbClr val="EF792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itle 1"/>
          <p:cNvSpPr>
            <a:spLocks noGrp="1"/>
          </p:cNvSpPr>
          <p:nvPr>
            <p:ph type="ctrTitle"/>
          </p:nvPr>
        </p:nvSpPr>
        <p:spPr>
          <a:xfrm>
            <a:off x="156211" y="0"/>
            <a:ext cx="4282441" cy="830092"/>
          </a:xfrm>
        </p:spPr>
        <p:txBody>
          <a:bodyPr>
            <a:normAutofit/>
          </a:bodyPr>
          <a:lstStyle/>
          <a:p>
            <a:r>
              <a:rPr lang="en-US" sz="4400" b="1" i="1" spc="300" dirty="0"/>
              <a:t>Agile</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156211" y="639949"/>
            <a:ext cx="4740834" cy="770965"/>
          </a:xfrm>
        </p:spPr>
        <p:txBody>
          <a:bodyPr>
            <a:normAutofit/>
          </a:bodyPr>
          <a:lstStyle/>
          <a:p>
            <a:r>
              <a:rPr lang="en-US" sz="2800" spc="-150" dirty="0"/>
              <a:t>Development</a:t>
            </a:r>
          </a:p>
        </p:txBody>
      </p:sp>
      <p:graphicFrame>
        <p:nvGraphicFramePr>
          <p:cNvPr id="10" name="Diagram 9">
            <a:extLst>
              <a:ext uri="{FF2B5EF4-FFF2-40B4-BE49-F238E27FC236}">
                <a16:creationId xmlns:a16="http://schemas.microsoft.com/office/drawing/2014/main" id="{42B1BBCC-85B2-44A1-AB09-09FF9F82A498}"/>
              </a:ext>
            </a:extLst>
          </p:cNvPr>
          <p:cNvGraphicFramePr/>
          <p:nvPr>
            <p:extLst>
              <p:ext uri="{D42A27DB-BD31-4B8C-83A1-F6EECF244321}">
                <p14:modId xmlns:p14="http://schemas.microsoft.com/office/powerpoint/2010/main" val="1485926552"/>
              </p:ext>
            </p:extLst>
          </p:nvPr>
        </p:nvGraphicFramePr>
        <p:xfrm>
          <a:off x="925287" y="1076017"/>
          <a:ext cx="5581483" cy="47059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Head with gears">
            <a:extLst>
              <a:ext uri="{FF2B5EF4-FFF2-40B4-BE49-F238E27FC236}">
                <a16:creationId xmlns:a16="http://schemas.microsoft.com/office/drawing/2014/main" id="{249B21B4-DD85-45F1-9D36-A75947856E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16898" y="2224848"/>
            <a:ext cx="914400" cy="914400"/>
          </a:xfrm>
          <a:prstGeom prst="rect">
            <a:avLst/>
          </a:prstGeom>
        </p:spPr>
      </p:pic>
      <p:pic>
        <p:nvPicPr>
          <p:cNvPr id="17" name="Graphic 16" descr="Rocket">
            <a:extLst>
              <a:ext uri="{FF2B5EF4-FFF2-40B4-BE49-F238E27FC236}">
                <a16:creationId xmlns:a16="http://schemas.microsoft.com/office/drawing/2014/main" id="{3D36086B-BBCD-400E-A10E-B5870A5913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16898" y="4003415"/>
            <a:ext cx="914400" cy="914400"/>
          </a:xfrm>
          <a:prstGeom prst="rect">
            <a:avLst/>
          </a:prstGeom>
        </p:spPr>
      </p:pic>
      <p:pic>
        <p:nvPicPr>
          <p:cNvPr id="33" name="Graphic 32" descr="Web design">
            <a:extLst>
              <a:ext uri="{FF2B5EF4-FFF2-40B4-BE49-F238E27FC236}">
                <a16:creationId xmlns:a16="http://schemas.microsoft.com/office/drawing/2014/main" id="{27684EDC-8897-4654-BC6D-B76DE88BA5A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67241" y="3060260"/>
            <a:ext cx="914400" cy="914400"/>
          </a:xfrm>
          <a:prstGeom prst="rect">
            <a:avLst/>
          </a:prstGeom>
        </p:spPr>
      </p:pic>
      <p:pic>
        <p:nvPicPr>
          <p:cNvPr id="47" name="Graphic 46" descr="Customer review">
            <a:extLst>
              <a:ext uri="{FF2B5EF4-FFF2-40B4-BE49-F238E27FC236}">
                <a16:creationId xmlns:a16="http://schemas.microsoft.com/office/drawing/2014/main" id="{B6A553DF-BD65-44F4-9A9A-FF5CC5AB99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67241" y="1560619"/>
            <a:ext cx="914400" cy="914400"/>
          </a:xfrm>
          <a:prstGeom prst="rect">
            <a:avLst/>
          </a:prstGeom>
        </p:spPr>
      </p:pic>
      <p:pic>
        <p:nvPicPr>
          <p:cNvPr id="54" name="Graphic 53" descr="Arrow Counterclockwise curve">
            <a:extLst>
              <a:ext uri="{FF2B5EF4-FFF2-40B4-BE49-F238E27FC236}">
                <a16:creationId xmlns:a16="http://schemas.microsoft.com/office/drawing/2014/main" id="{B080BFFE-C856-4C47-8D84-FDA89BD0386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38652" y="4559901"/>
            <a:ext cx="914400" cy="914400"/>
          </a:xfrm>
          <a:prstGeom prst="rect">
            <a:avLst/>
          </a:prstGeom>
        </p:spPr>
      </p:pic>
      <p:sp>
        <p:nvSpPr>
          <p:cNvPr id="58" name="Subtitle 2">
            <a:extLst>
              <a:ext uri="{FF2B5EF4-FFF2-40B4-BE49-F238E27FC236}">
                <a16:creationId xmlns:a16="http://schemas.microsoft.com/office/drawing/2014/main" id="{67306E3F-E5BD-4081-B08C-1AB6E8B63174}"/>
              </a:ext>
            </a:extLst>
          </p:cNvPr>
          <p:cNvSpPr txBox="1">
            <a:spLocks/>
          </p:cNvSpPr>
          <p:nvPr/>
        </p:nvSpPr>
        <p:spPr>
          <a:xfrm>
            <a:off x="2530631" y="681635"/>
            <a:ext cx="2787014" cy="5007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bg1"/>
                </a:solidFill>
              </a:rPr>
              <a:t>Sprint</a:t>
            </a:r>
            <a:r>
              <a:rPr lang="en-US" sz="2000" dirty="0">
                <a:solidFill>
                  <a:schemeClr val="bg1"/>
                </a:solidFill>
              </a:rPr>
              <a:t> Cycle</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24597D-CB6C-45EB-8954-D90C3129CA9D}"/>
              </a:ext>
            </a:extLst>
          </p:cNvPr>
          <p:cNvSpPr txBox="1"/>
          <p:nvPr/>
        </p:nvSpPr>
        <p:spPr>
          <a:xfrm>
            <a:off x="9604333" y="641005"/>
            <a:ext cx="2311743" cy="1569660"/>
          </a:xfrm>
          <a:prstGeom prst="rect">
            <a:avLst/>
          </a:prstGeom>
          <a:noFill/>
        </p:spPr>
        <p:txBody>
          <a:bodyPr wrap="square" rtlCol="0">
            <a:spAutoFit/>
          </a:bodyPr>
          <a:lstStyle/>
          <a:p>
            <a:r>
              <a:rPr lang="en-US" sz="1600" i="1" dirty="0">
                <a:solidFill>
                  <a:schemeClr val="bg1"/>
                </a:solidFill>
              </a:rPr>
              <a:t>“Agile is a collection of evolving delivery and management frameworks for dynamic and innovative delivery environments.”</a:t>
            </a:r>
          </a:p>
        </p:txBody>
      </p:sp>
      <p:sp>
        <p:nvSpPr>
          <p:cNvPr id="9" name="TextBox 8">
            <a:extLst>
              <a:ext uri="{FF2B5EF4-FFF2-40B4-BE49-F238E27FC236}">
                <a16:creationId xmlns:a16="http://schemas.microsoft.com/office/drawing/2014/main" id="{EBCC7A02-6D81-4C9B-A59E-7DB9542F64C9}"/>
              </a:ext>
            </a:extLst>
          </p:cNvPr>
          <p:cNvSpPr txBox="1"/>
          <p:nvPr/>
        </p:nvSpPr>
        <p:spPr>
          <a:xfrm>
            <a:off x="617902" y="1247010"/>
            <a:ext cx="5657770" cy="1815882"/>
          </a:xfrm>
          <a:prstGeom prst="rect">
            <a:avLst/>
          </a:prstGeom>
          <a:noFill/>
        </p:spPr>
        <p:txBody>
          <a:bodyPr wrap="square" rtlCol="0">
            <a:spAutoFit/>
          </a:bodyPr>
          <a:lstStyle/>
          <a:p>
            <a:r>
              <a:rPr lang="en-US" sz="1400" dirty="0"/>
              <a:t>We are uncovering better ways of developing software by doing it and helping others do it.  Through this work we have come to value:</a:t>
            </a:r>
          </a:p>
          <a:p>
            <a:pPr marL="171450" indent="-171450">
              <a:buFont typeface="Arial" panose="020B0604020202020204" pitchFamily="34" charset="0"/>
              <a:buChar char="•"/>
            </a:pPr>
            <a:r>
              <a:rPr lang="en-US" sz="1400" dirty="0"/>
              <a:t>Individuals and interaction over processes and tools.</a:t>
            </a:r>
          </a:p>
          <a:p>
            <a:pPr marL="171450" indent="-171450">
              <a:buFont typeface="Arial" panose="020B0604020202020204" pitchFamily="34" charset="0"/>
              <a:buChar char="•"/>
            </a:pPr>
            <a:r>
              <a:rPr lang="en-US" sz="1400" dirty="0"/>
              <a:t>Working software over comprehensive documentation.</a:t>
            </a:r>
          </a:p>
          <a:p>
            <a:pPr marL="171450" indent="-171450">
              <a:buFont typeface="Arial" panose="020B0604020202020204" pitchFamily="34" charset="0"/>
              <a:buChar char="•"/>
            </a:pPr>
            <a:r>
              <a:rPr lang="en-US" sz="1400" dirty="0"/>
              <a:t>Customer collaboration over contract negotiation.</a:t>
            </a:r>
          </a:p>
          <a:p>
            <a:pPr marL="171450" indent="-171450">
              <a:buFont typeface="Arial" panose="020B0604020202020204" pitchFamily="34" charset="0"/>
              <a:buChar char="•"/>
            </a:pPr>
            <a:r>
              <a:rPr lang="en-US" sz="1400" dirty="0"/>
              <a:t>Responding to change over following a plan.</a:t>
            </a:r>
          </a:p>
          <a:p>
            <a:r>
              <a:rPr lang="en-US" sz="1400" dirty="0"/>
              <a:t>That is, while there is value in the items on the right, we value the items on the left more.</a:t>
            </a:r>
          </a:p>
        </p:txBody>
      </p:sp>
      <p:pic>
        <p:nvPicPr>
          <p:cNvPr id="10" name="Graphic 9" descr="Map compass">
            <a:extLst>
              <a:ext uri="{FF2B5EF4-FFF2-40B4-BE49-F238E27FC236}">
                <a16:creationId xmlns:a16="http://schemas.microsoft.com/office/drawing/2014/main" id="{51F409BA-4850-45C8-BCFF-6DB68FC20E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820" y="247072"/>
            <a:ext cx="914400" cy="914400"/>
          </a:xfrm>
          <a:prstGeom prst="rect">
            <a:avLst/>
          </a:prstGeom>
        </p:spPr>
      </p:pic>
      <p:pic>
        <p:nvPicPr>
          <p:cNvPr id="11" name="Graphic 10" descr="Scales of justice">
            <a:extLst>
              <a:ext uri="{FF2B5EF4-FFF2-40B4-BE49-F238E27FC236}">
                <a16:creationId xmlns:a16="http://schemas.microsoft.com/office/drawing/2014/main" id="{93E994BF-84EB-4E2C-9AE9-8B3C974FEA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1201" y="3504801"/>
            <a:ext cx="2787014" cy="2787014"/>
          </a:xfrm>
          <a:prstGeom prst="rect">
            <a:avLst/>
          </a:prstGeom>
        </p:spPr>
      </p:pic>
      <p:sp>
        <p:nvSpPr>
          <p:cNvPr id="18" name="TextBox 17">
            <a:extLst>
              <a:ext uri="{FF2B5EF4-FFF2-40B4-BE49-F238E27FC236}">
                <a16:creationId xmlns:a16="http://schemas.microsoft.com/office/drawing/2014/main" id="{4998B7F5-26F7-4C31-BA76-6CC9C84E5528}"/>
              </a:ext>
            </a:extLst>
          </p:cNvPr>
          <p:cNvSpPr txBox="1"/>
          <p:nvPr/>
        </p:nvSpPr>
        <p:spPr>
          <a:xfrm>
            <a:off x="1528220" y="442662"/>
            <a:ext cx="3080732" cy="523220"/>
          </a:xfrm>
          <a:prstGeom prst="rect">
            <a:avLst/>
          </a:prstGeom>
          <a:noFill/>
        </p:spPr>
        <p:txBody>
          <a:bodyPr wrap="square" rtlCol="0">
            <a:spAutoFit/>
          </a:bodyPr>
          <a:lstStyle/>
          <a:p>
            <a:r>
              <a:rPr lang="en-US" sz="2800" dirty="0"/>
              <a:t>Agile Manifesto</a:t>
            </a:r>
          </a:p>
        </p:txBody>
      </p:sp>
      <p:sp>
        <p:nvSpPr>
          <p:cNvPr id="19" name="TextBox 18">
            <a:extLst>
              <a:ext uri="{FF2B5EF4-FFF2-40B4-BE49-F238E27FC236}">
                <a16:creationId xmlns:a16="http://schemas.microsoft.com/office/drawing/2014/main" id="{8B95BE94-1CC6-4643-A206-C70D4AFFE5B2}"/>
              </a:ext>
            </a:extLst>
          </p:cNvPr>
          <p:cNvSpPr txBox="1"/>
          <p:nvPr/>
        </p:nvSpPr>
        <p:spPr>
          <a:xfrm>
            <a:off x="2295437" y="3528231"/>
            <a:ext cx="2049271" cy="461665"/>
          </a:xfrm>
          <a:prstGeom prst="rect">
            <a:avLst/>
          </a:prstGeom>
          <a:noFill/>
        </p:spPr>
        <p:txBody>
          <a:bodyPr wrap="square" rtlCol="0">
            <a:spAutoFit/>
          </a:bodyPr>
          <a:lstStyle/>
          <a:p>
            <a:r>
              <a:rPr lang="en-US" sz="2400" dirty="0"/>
              <a:t>Advantages</a:t>
            </a:r>
          </a:p>
        </p:txBody>
      </p:sp>
      <p:sp>
        <p:nvSpPr>
          <p:cNvPr id="20" name="TextBox 19">
            <a:extLst>
              <a:ext uri="{FF2B5EF4-FFF2-40B4-BE49-F238E27FC236}">
                <a16:creationId xmlns:a16="http://schemas.microsoft.com/office/drawing/2014/main" id="{35CD0819-1E88-436C-B1F7-19E12991F6DC}"/>
              </a:ext>
            </a:extLst>
          </p:cNvPr>
          <p:cNvSpPr txBox="1"/>
          <p:nvPr/>
        </p:nvSpPr>
        <p:spPr>
          <a:xfrm>
            <a:off x="4608952" y="3537998"/>
            <a:ext cx="3221680" cy="461665"/>
          </a:xfrm>
          <a:prstGeom prst="rect">
            <a:avLst/>
          </a:prstGeom>
          <a:noFill/>
        </p:spPr>
        <p:txBody>
          <a:bodyPr wrap="square" rtlCol="0">
            <a:spAutoFit/>
          </a:bodyPr>
          <a:lstStyle/>
          <a:p>
            <a:r>
              <a:rPr lang="en-US" sz="2400" dirty="0"/>
              <a:t>Disadvantages</a:t>
            </a:r>
          </a:p>
        </p:txBody>
      </p:sp>
      <p:sp>
        <p:nvSpPr>
          <p:cNvPr id="21" name="TextBox 20">
            <a:extLst>
              <a:ext uri="{FF2B5EF4-FFF2-40B4-BE49-F238E27FC236}">
                <a16:creationId xmlns:a16="http://schemas.microsoft.com/office/drawing/2014/main" id="{FEFBD5C1-8B7D-438C-A3FC-FA8E0FA59004}"/>
              </a:ext>
            </a:extLst>
          </p:cNvPr>
          <p:cNvSpPr txBox="1"/>
          <p:nvPr/>
        </p:nvSpPr>
        <p:spPr>
          <a:xfrm>
            <a:off x="232209" y="4099091"/>
            <a:ext cx="2917021" cy="153324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600" dirty="0"/>
              <a:t>Speeds up development</a:t>
            </a:r>
          </a:p>
          <a:p>
            <a:pPr marL="171450" indent="-171450">
              <a:lnSpc>
                <a:spcPct val="150000"/>
              </a:lnSpc>
              <a:buFont typeface="Arial" panose="020B0604020202020204" pitchFamily="34" charset="0"/>
              <a:buChar char="•"/>
            </a:pPr>
            <a:r>
              <a:rPr lang="en-US" sz="1600" dirty="0"/>
              <a:t>Quicker course correction</a:t>
            </a:r>
          </a:p>
          <a:p>
            <a:pPr marL="171450" indent="-171450">
              <a:lnSpc>
                <a:spcPct val="150000"/>
              </a:lnSpc>
              <a:buFont typeface="Arial" panose="020B0604020202020204" pitchFamily="34" charset="0"/>
              <a:buChar char="•"/>
            </a:pPr>
            <a:r>
              <a:rPr lang="en-US" sz="1600" dirty="0"/>
              <a:t>Lowers costs</a:t>
            </a:r>
          </a:p>
          <a:p>
            <a:pPr marL="171450" indent="-171450">
              <a:lnSpc>
                <a:spcPct val="150000"/>
              </a:lnSpc>
              <a:buFont typeface="Arial" panose="020B0604020202020204" pitchFamily="34" charset="0"/>
              <a:buChar char="•"/>
            </a:pPr>
            <a:r>
              <a:rPr lang="en-US" sz="1600" dirty="0"/>
              <a:t>Increases value</a:t>
            </a:r>
          </a:p>
        </p:txBody>
      </p:sp>
      <p:sp>
        <p:nvSpPr>
          <p:cNvPr id="23" name="TextBox 22">
            <a:extLst>
              <a:ext uri="{FF2B5EF4-FFF2-40B4-BE49-F238E27FC236}">
                <a16:creationId xmlns:a16="http://schemas.microsoft.com/office/drawing/2014/main" id="{E727CE53-C855-4B7C-B7E3-3A2F6E53E0D5}"/>
              </a:ext>
            </a:extLst>
          </p:cNvPr>
          <p:cNvSpPr txBox="1"/>
          <p:nvPr/>
        </p:nvSpPr>
        <p:spPr>
          <a:xfrm>
            <a:off x="5868222" y="4097820"/>
            <a:ext cx="2917021" cy="190257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600" dirty="0"/>
              <a:t>Not meant for all projects</a:t>
            </a:r>
          </a:p>
          <a:p>
            <a:pPr marL="171450" indent="-171450">
              <a:lnSpc>
                <a:spcPct val="150000"/>
              </a:lnSpc>
              <a:buFont typeface="Arial" panose="020B0604020202020204" pitchFamily="34" charset="0"/>
              <a:buChar char="•"/>
            </a:pPr>
            <a:r>
              <a:rPr lang="en-US" sz="1600" dirty="0"/>
              <a:t>Documentation deficiencies</a:t>
            </a:r>
          </a:p>
          <a:p>
            <a:pPr marL="171450" indent="-171450">
              <a:lnSpc>
                <a:spcPct val="150000"/>
              </a:lnSpc>
              <a:buFont typeface="Arial" panose="020B0604020202020204" pitchFamily="34" charset="0"/>
              <a:buChar char="•"/>
            </a:pPr>
            <a:r>
              <a:rPr lang="en-US" sz="1600" dirty="0"/>
              <a:t>Can lack structure</a:t>
            </a:r>
          </a:p>
          <a:p>
            <a:pPr marL="171450" indent="-171450">
              <a:lnSpc>
                <a:spcPct val="150000"/>
              </a:lnSpc>
              <a:buFont typeface="Arial" panose="020B0604020202020204" pitchFamily="34" charset="0"/>
              <a:buChar char="•"/>
            </a:pPr>
            <a:r>
              <a:rPr lang="en-US" sz="1600" dirty="0"/>
              <a:t>Potential ambiguity </a:t>
            </a:r>
          </a:p>
          <a:p>
            <a:pPr marL="171450" indent="-171450">
              <a:lnSpc>
                <a:spcPct val="150000"/>
              </a:lnSpc>
              <a:buFont typeface="Arial" panose="020B0604020202020204" pitchFamily="34" charset="0"/>
              <a:buChar char="•"/>
            </a:pPr>
            <a:endParaRPr lang="en-US" sz="1600" dirty="0"/>
          </a:p>
        </p:txBody>
      </p:sp>
      <p:sp>
        <p:nvSpPr>
          <p:cNvPr id="25" name="TextBox 24">
            <a:extLst>
              <a:ext uri="{FF2B5EF4-FFF2-40B4-BE49-F238E27FC236}">
                <a16:creationId xmlns:a16="http://schemas.microsoft.com/office/drawing/2014/main" id="{B3A52121-7D2B-450E-AAF4-720430773E5C}"/>
              </a:ext>
            </a:extLst>
          </p:cNvPr>
          <p:cNvSpPr txBox="1"/>
          <p:nvPr/>
        </p:nvSpPr>
        <p:spPr>
          <a:xfrm>
            <a:off x="1528220" y="796605"/>
            <a:ext cx="6364497" cy="338554"/>
          </a:xfrm>
          <a:prstGeom prst="rect">
            <a:avLst/>
          </a:prstGeom>
          <a:noFill/>
        </p:spPr>
        <p:txBody>
          <a:bodyPr wrap="square" rtlCol="0">
            <a:spAutoFit/>
          </a:bodyPr>
          <a:lstStyle/>
          <a:p>
            <a:r>
              <a:rPr lang="en-US" sz="1600" i="1" dirty="0"/>
              <a:t>The Manifesto for Agile Software Development</a:t>
            </a:r>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998B7F5-26F7-4C31-BA76-6CC9C84E5528}"/>
              </a:ext>
            </a:extLst>
          </p:cNvPr>
          <p:cNvSpPr txBox="1"/>
          <p:nvPr/>
        </p:nvSpPr>
        <p:spPr>
          <a:xfrm>
            <a:off x="1528220" y="442662"/>
            <a:ext cx="3080732" cy="523220"/>
          </a:xfrm>
          <a:prstGeom prst="rect">
            <a:avLst/>
          </a:prstGeom>
          <a:noFill/>
        </p:spPr>
        <p:txBody>
          <a:bodyPr wrap="square" rtlCol="0">
            <a:spAutoFit/>
          </a:bodyPr>
          <a:lstStyle/>
          <a:p>
            <a:r>
              <a:rPr lang="en-US" sz="2800" dirty="0"/>
              <a:t>Best Practices</a:t>
            </a:r>
          </a:p>
        </p:txBody>
      </p:sp>
      <p:pic>
        <p:nvPicPr>
          <p:cNvPr id="3" name="Graphic 2" descr="Classroom">
            <a:extLst>
              <a:ext uri="{FF2B5EF4-FFF2-40B4-BE49-F238E27FC236}">
                <a16:creationId xmlns:a16="http://schemas.microsoft.com/office/drawing/2014/main" id="{62D0E6EF-1839-49EC-BC96-BF9014EF0C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7902" y="247072"/>
            <a:ext cx="914400" cy="914400"/>
          </a:xfrm>
          <a:prstGeom prst="rect">
            <a:avLst/>
          </a:prstGeom>
        </p:spPr>
      </p:pic>
      <p:sp>
        <p:nvSpPr>
          <p:cNvPr id="17" name="TextBox 16">
            <a:extLst>
              <a:ext uri="{FF2B5EF4-FFF2-40B4-BE49-F238E27FC236}">
                <a16:creationId xmlns:a16="http://schemas.microsoft.com/office/drawing/2014/main" id="{9612208F-F2A5-4F01-98B1-E10B4501C439}"/>
              </a:ext>
            </a:extLst>
          </p:cNvPr>
          <p:cNvSpPr txBox="1"/>
          <p:nvPr/>
        </p:nvSpPr>
        <p:spPr>
          <a:xfrm>
            <a:off x="617902" y="1574961"/>
            <a:ext cx="6668422" cy="425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600" dirty="0"/>
              <a:t>Individuals and interaction over processes and tools.</a:t>
            </a:r>
          </a:p>
        </p:txBody>
      </p:sp>
      <p:sp>
        <p:nvSpPr>
          <p:cNvPr id="22" name="TextBox 21">
            <a:extLst>
              <a:ext uri="{FF2B5EF4-FFF2-40B4-BE49-F238E27FC236}">
                <a16:creationId xmlns:a16="http://schemas.microsoft.com/office/drawing/2014/main" id="{A292C73B-4F00-4D12-BE69-96702E65F27B}"/>
              </a:ext>
            </a:extLst>
          </p:cNvPr>
          <p:cNvSpPr txBox="1"/>
          <p:nvPr/>
        </p:nvSpPr>
        <p:spPr>
          <a:xfrm>
            <a:off x="1528220" y="796605"/>
            <a:ext cx="6364497" cy="338554"/>
          </a:xfrm>
          <a:prstGeom prst="rect">
            <a:avLst/>
          </a:prstGeom>
          <a:noFill/>
        </p:spPr>
        <p:txBody>
          <a:bodyPr wrap="square" rtlCol="0">
            <a:spAutoFit/>
          </a:bodyPr>
          <a:lstStyle/>
          <a:p>
            <a:r>
              <a:rPr lang="en-US" sz="1600" i="1" dirty="0"/>
              <a:t>Follow the 4 Agile Values</a:t>
            </a:r>
          </a:p>
        </p:txBody>
      </p:sp>
      <p:pic>
        <p:nvPicPr>
          <p:cNvPr id="15" name="Graphic 14" descr="Group brainstorm">
            <a:extLst>
              <a:ext uri="{FF2B5EF4-FFF2-40B4-BE49-F238E27FC236}">
                <a16:creationId xmlns:a16="http://schemas.microsoft.com/office/drawing/2014/main" id="{B4FFCEF4-5671-4858-A743-FB25CD875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2783216"/>
            <a:ext cx="914400" cy="914400"/>
          </a:xfrm>
          <a:prstGeom prst="rect">
            <a:avLst/>
          </a:prstGeom>
        </p:spPr>
      </p:pic>
      <p:pic>
        <p:nvPicPr>
          <p:cNvPr id="24" name="Graphic 23" descr="Connections">
            <a:extLst>
              <a:ext uri="{FF2B5EF4-FFF2-40B4-BE49-F238E27FC236}">
                <a16:creationId xmlns:a16="http://schemas.microsoft.com/office/drawing/2014/main" id="{F1388A10-BCC1-4D6A-A266-5A3C369C34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21924" y="1330383"/>
            <a:ext cx="914400" cy="914400"/>
          </a:xfrm>
          <a:prstGeom prst="rect">
            <a:avLst/>
          </a:prstGeom>
        </p:spPr>
      </p:pic>
      <p:pic>
        <p:nvPicPr>
          <p:cNvPr id="28" name="Graphic 27" descr="Eraser">
            <a:extLst>
              <a:ext uri="{FF2B5EF4-FFF2-40B4-BE49-F238E27FC236}">
                <a16:creationId xmlns:a16="http://schemas.microsoft.com/office/drawing/2014/main" id="{94678A46-CA0D-4ADE-BE28-A93E80AAE4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3820" y="3452131"/>
            <a:ext cx="914400" cy="914400"/>
          </a:xfrm>
          <a:prstGeom prst="rect">
            <a:avLst/>
          </a:prstGeom>
        </p:spPr>
      </p:pic>
      <p:pic>
        <p:nvPicPr>
          <p:cNvPr id="40" name="Graphic 39" descr="Browser window">
            <a:extLst>
              <a:ext uri="{FF2B5EF4-FFF2-40B4-BE49-F238E27FC236}">
                <a16:creationId xmlns:a16="http://schemas.microsoft.com/office/drawing/2014/main" id="{8067D728-1FF7-4103-85B6-DA7E1F3075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7902" y="2035754"/>
            <a:ext cx="914400" cy="914400"/>
          </a:xfrm>
          <a:prstGeom prst="rect">
            <a:avLst/>
          </a:prstGeom>
        </p:spPr>
      </p:pic>
      <p:sp>
        <p:nvSpPr>
          <p:cNvPr id="41" name="TextBox 40">
            <a:extLst>
              <a:ext uri="{FF2B5EF4-FFF2-40B4-BE49-F238E27FC236}">
                <a16:creationId xmlns:a16="http://schemas.microsoft.com/office/drawing/2014/main" id="{D713DFDD-FDE4-4B92-86BA-0FAA0FD1BEF2}"/>
              </a:ext>
            </a:extLst>
          </p:cNvPr>
          <p:cNvSpPr txBox="1"/>
          <p:nvPr/>
        </p:nvSpPr>
        <p:spPr>
          <a:xfrm>
            <a:off x="1751040" y="2184953"/>
            <a:ext cx="6668422" cy="425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600" dirty="0"/>
              <a:t>Working software over comprehensive documentation.</a:t>
            </a:r>
          </a:p>
        </p:txBody>
      </p:sp>
      <p:sp>
        <p:nvSpPr>
          <p:cNvPr id="42" name="TextBox 41">
            <a:extLst>
              <a:ext uri="{FF2B5EF4-FFF2-40B4-BE49-F238E27FC236}">
                <a16:creationId xmlns:a16="http://schemas.microsoft.com/office/drawing/2014/main" id="{02ABC080-3EDF-4A91-B0AA-E8F88B730314}"/>
              </a:ext>
            </a:extLst>
          </p:cNvPr>
          <p:cNvSpPr txBox="1"/>
          <p:nvPr/>
        </p:nvSpPr>
        <p:spPr>
          <a:xfrm>
            <a:off x="617902" y="2988520"/>
            <a:ext cx="6668422" cy="425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600" dirty="0"/>
              <a:t>Customer collaboration over contract negotiation.</a:t>
            </a:r>
          </a:p>
        </p:txBody>
      </p:sp>
      <p:sp>
        <p:nvSpPr>
          <p:cNvPr id="43" name="TextBox 42">
            <a:extLst>
              <a:ext uri="{FF2B5EF4-FFF2-40B4-BE49-F238E27FC236}">
                <a16:creationId xmlns:a16="http://schemas.microsoft.com/office/drawing/2014/main" id="{E3318142-32D9-4EC3-A5ED-5AACBAF4BECB}"/>
              </a:ext>
            </a:extLst>
          </p:cNvPr>
          <p:cNvSpPr txBox="1"/>
          <p:nvPr/>
        </p:nvSpPr>
        <p:spPr>
          <a:xfrm>
            <a:off x="1693651" y="3697616"/>
            <a:ext cx="6668422" cy="425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600" dirty="0"/>
              <a:t>Responding to change over following a plan.</a:t>
            </a:r>
          </a:p>
        </p:txBody>
      </p:sp>
    </p:spTree>
    <p:extLst>
      <p:ext uri="{BB962C8B-B14F-4D97-AF65-F5344CB8AC3E}">
        <p14:creationId xmlns:p14="http://schemas.microsoft.com/office/powerpoint/2010/main" val="178713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751</TotalTime>
  <Words>809</Words>
  <Application>Microsoft Office PowerPoint</Application>
  <PresentationFormat>Widescreen</PresentationFormat>
  <Paragraphs>58</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Book Antiqua</vt:lpstr>
      <vt:lpstr>Lato Extended</vt:lpstr>
      <vt:lpstr>Sales Direction 16X9</vt:lpstr>
      <vt:lpstr>Agile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Justin Clark</dc:creator>
  <cp:lastModifiedBy>Justin Clark</cp:lastModifiedBy>
  <cp:revision>5</cp:revision>
  <dcterms:created xsi:type="dcterms:W3CDTF">2021-10-03T18:24:05Z</dcterms:created>
  <dcterms:modified xsi:type="dcterms:W3CDTF">2021-10-04T06:55:31Z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