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6"/>
  </p:notesMasterIdLst>
  <p:handoutMasterIdLst>
    <p:handoutMasterId r:id="rId17"/>
  </p:handoutMasterIdLst>
  <p:sldIdLst>
    <p:sldId id="257" r:id="rId2"/>
    <p:sldId id="267" r:id="rId3"/>
    <p:sldId id="258" r:id="rId4"/>
    <p:sldId id="266" r:id="rId5"/>
    <p:sldId id="268" r:id="rId6"/>
    <p:sldId id="272" r:id="rId7"/>
    <p:sldId id="260" r:id="rId8"/>
    <p:sldId id="261" r:id="rId9"/>
    <p:sldId id="270" r:id="rId10"/>
    <p:sldId id="264" r:id="rId11"/>
    <p:sldId id="263" r:id="rId12"/>
    <p:sldId id="271" r:id="rId13"/>
    <p:sldId id="265" r:id="rId14"/>
    <p:sldId id="269" r:id="rId15"/>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3366"/>
    <a:srgbClr val="333399"/>
    <a:srgbClr val="F8F8F8"/>
    <a:srgbClr val="006666"/>
    <a:srgbClr val="336699"/>
    <a:srgbClr val="FFFFCC"/>
    <a:srgbClr val="DDDD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187" autoAdjust="0"/>
    <p:restoredTop sz="79230" autoAdjust="0"/>
  </p:normalViewPr>
  <p:slideViewPr>
    <p:cSldViewPr showGuides="1">
      <p:cViewPr varScale="1">
        <p:scale>
          <a:sx n="128" d="100"/>
          <a:sy n="128" d="100"/>
        </p:scale>
        <p:origin x="374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2" d="100"/>
          <a:sy n="102" d="100"/>
        </p:scale>
        <p:origin x="3426" y="7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Project Management 6e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EF8921-E59C-4F64-8E04-4B6B82E38B95}" type="datetimeFigureOut">
              <a:rPr lang="en-US" smtClean="0"/>
              <a:t>6/18/2019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Copyright © 2014 McGraw-Hill Education. All Rights Reserved.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3AD8A-A2E3-4903-843D-93F86D5849CB}" type="slidenum">
              <a:rPr lang="en-US" smtClean="0"/>
              <a:t>‹#›</a:t>
            </a:fld>
            <a:endParaRPr lang="en-US"/>
          </a:p>
        </p:txBody>
      </p:sp>
    </p:spTree>
    <p:extLst>
      <p:ext uri="{BB962C8B-B14F-4D97-AF65-F5344CB8AC3E}">
        <p14:creationId xmlns:p14="http://schemas.microsoft.com/office/powerpoint/2010/main" val="1912780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1400" b="1">
                <a:latin typeface="Arial" panose="020B0604020202020204" pitchFamily="34" charset="0"/>
                <a:cs typeface="Arial" panose="020B0604020202020204" pitchFamily="34" charset="0"/>
              </a:defRPr>
            </a:lvl1pPr>
          </a:lstStyle>
          <a:p>
            <a:pPr>
              <a:defRPr/>
            </a:pPr>
            <a:r>
              <a:rPr lang="en-US"/>
              <a:t>Project Management 6e</a:t>
            </a:r>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5542" name="Rectangle 6"/>
          <p:cNvSpPr>
            <a:spLocks noGrp="1" noChangeArrowheads="1"/>
          </p:cNvSpPr>
          <p:nvPr>
            <p:ph type="ftr" sz="quarter" idx="4"/>
          </p:nvPr>
        </p:nvSpPr>
        <p:spPr bwMode="auto">
          <a:xfrm>
            <a:off x="0" y="8685213"/>
            <a:ext cx="36118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900">
                <a:latin typeface="Arial" panose="020B0604020202020204" pitchFamily="34" charset="0"/>
                <a:cs typeface="Arial" panose="020B0604020202020204" pitchFamily="34" charset="0"/>
              </a:defRPr>
            </a:lvl1pPr>
          </a:lstStyle>
          <a:p>
            <a:pPr>
              <a:defRPr/>
            </a:pPr>
            <a:endParaRPr lang="en-US" dirty="0"/>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900">
                <a:latin typeface="Arial" panose="020B0604020202020204" pitchFamily="34" charset="0"/>
                <a:cs typeface="Arial" panose="020B0604020202020204" pitchFamily="34" charset="0"/>
              </a:defRPr>
            </a:lvl1pPr>
          </a:lstStyle>
          <a:p>
            <a:pPr>
              <a:defRPr/>
            </a:pPr>
            <a:r>
              <a:rPr lang="en-US"/>
              <a:t>1-</a:t>
            </a:r>
            <a:fld id="{01DC014E-91F4-40AD-A60D-7DAFC02808DD}" type="slidenum">
              <a:rPr lang="en-US" smtClean="0"/>
              <a:pPr>
                <a:defRPr/>
              </a:pPr>
              <a:t>‹#›</a:t>
            </a:fld>
            <a:endParaRPr lang="en-US" dirty="0"/>
          </a:p>
        </p:txBody>
      </p:sp>
    </p:spTree>
    <p:extLst>
      <p:ext uri="{BB962C8B-B14F-4D97-AF65-F5344CB8AC3E}">
        <p14:creationId xmlns:p14="http://schemas.microsoft.com/office/powerpoint/2010/main" val="831810350"/>
      </p:ext>
    </p:extLst>
  </p:cSld>
  <p:clrMap bg1="lt1" tx1="dk1" bg2="lt2" tx2="dk2" accent1="accent1" accent2="accent2" accent3="accent3" accent4="accent4" accent5="accent5" accent6="accent6" hlink="hlink" folHlink="folHlink"/>
  <p:hf ftr="0" dt="0"/>
  <p:notesStyle>
    <a:lvl1pPr marL="0" indent="227013"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0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algn="ctr"/>
            <a:r>
              <a:rPr lang="en-US" b="1" dirty="0"/>
              <a:t>Image: Chapter One: Modern Project Management Title Slide</a:t>
            </a:r>
          </a:p>
          <a:p>
            <a:r>
              <a:rPr lang="en-US" dirty="0"/>
              <a:t>This is a good time to be reading a book about project management. Project management skills are both valuable and critical to sustainable economic growth. New jobs and competitive advantage are achieved by constant innovation, developing new products and services, and improving both productivity and quality of work.</a:t>
            </a:r>
          </a:p>
          <a:p>
            <a:r>
              <a:rPr lang="en-US" dirty="0"/>
              <a:t>This text is written to provide the reader with a comprehensive, integrative understanding of the project management process. The text focuses both on the science of project management and the art of managing projects. Throughout this text you will be exposed to the major aspects of the project management system.</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1</a:t>
            </a:fld>
            <a:endParaRPr lang="en-US" dirty="0"/>
          </a:p>
        </p:txBody>
      </p:sp>
    </p:spTree>
    <p:extLst>
      <p:ext uri="{BB962C8B-B14F-4D97-AF65-F5344CB8AC3E}">
        <p14:creationId xmlns:p14="http://schemas.microsoft.com/office/powerpoint/2010/main" val="405486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dirty="0"/>
          </a:p>
          <a:p>
            <a:pPr algn="ctr"/>
            <a:r>
              <a:rPr lang="en-US" b="1" dirty="0"/>
              <a:t>Figure 1.2 Integrated Management of Projects</a:t>
            </a:r>
          </a:p>
          <a:p>
            <a:r>
              <a:rPr lang="en-US" b="1" dirty="0"/>
              <a:t>Figure 1.2 </a:t>
            </a:r>
            <a:r>
              <a:rPr lang="en-US" dirty="0"/>
              <a:t>shows how integrating all of the major dimensions of project management enables management to have greater flexibility and better control of all project management activities to move the organization toward its strategic goals. It necessitates combining all of the major dimensions of project management under one umbrella. Each dimension is connected to another in one seamless, integrated domain. Governance means applying a set of knowledge, skills, tools, and techniques to a collection of projects in order to move the organization toward its strategic goals. This integrative movement represents a major thrust of project driven organizations across all industries.</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10</a:t>
            </a:fld>
            <a:endParaRPr lang="en-US" dirty="0"/>
          </a:p>
        </p:txBody>
      </p:sp>
    </p:spTree>
    <p:extLst>
      <p:ext uri="{BB962C8B-B14F-4D97-AF65-F5344CB8AC3E}">
        <p14:creationId xmlns:p14="http://schemas.microsoft.com/office/powerpoint/2010/main" val="4204652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algn="ctr"/>
            <a:r>
              <a:rPr lang="en-US" b="1" dirty="0"/>
              <a:t>Alignment of Projects with Organizational Strategy</a:t>
            </a:r>
          </a:p>
          <a:p>
            <a:r>
              <a:rPr lang="en-US" dirty="0"/>
              <a:t>Failure to strategically align the tangible and intangible resources of an organization results in efforts wasted on non-value-added activities/projects and increases an organization’s competitive risk.</a:t>
            </a:r>
          </a:p>
          <a:p>
            <a:r>
              <a:rPr lang="en-US" dirty="0"/>
              <a:t>Problems resulting from the uncoordinated project management systems include:</a:t>
            </a:r>
          </a:p>
          <a:p>
            <a:pPr marL="628650" lvl="1" indent="-171450">
              <a:buFont typeface="Arial" panose="020B0604020202020204" pitchFamily="34" charset="0"/>
              <a:buChar char="•"/>
            </a:pPr>
            <a:r>
              <a:rPr lang="en-US" dirty="0"/>
              <a:t>Projects that do not support the organization’s overall strategic plan and goals.</a:t>
            </a:r>
          </a:p>
          <a:p>
            <a:pPr marL="628650" lvl="1" indent="-171450">
              <a:buFont typeface="Arial" panose="020B0604020202020204" pitchFamily="34" charset="0"/>
              <a:buChar char="•"/>
            </a:pPr>
            <a:r>
              <a:rPr lang="en-US" dirty="0"/>
              <a:t>Independent managerial decisions that create internal imbalances, conflicts and confusion resulting in dissatisfied customers.</a:t>
            </a:r>
          </a:p>
          <a:p>
            <a:pPr marL="628650" lvl="1" indent="-171450">
              <a:buFont typeface="Arial" panose="020B0604020202020204" pitchFamily="34" charset="0"/>
              <a:buChar char="•"/>
            </a:pPr>
            <a:r>
              <a:rPr lang="en-US" dirty="0"/>
              <a:t>Failure to prioritize projects results in the waste of resources on non-value-added activities/projects.</a:t>
            </a:r>
          </a:p>
          <a:p>
            <a:endParaRPr lang="en-US" dirty="0"/>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11</a:t>
            </a:fld>
            <a:endParaRPr lang="en-US" dirty="0"/>
          </a:p>
        </p:txBody>
      </p:sp>
    </p:spTree>
    <p:extLst>
      <p:ext uri="{BB962C8B-B14F-4D97-AF65-F5344CB8AC3E}">
        <p14:creationId xmlns:p14="http://schemas.microsoft.com/office/powerpoint/2010/main" val="1409916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indent="0"/>
            <a:r>
              <a:rPr lang="en-US" b="1" dirty="0"/>
              <a:t>Major Functions of Portfolio Management: The “Science” and “Art” of Project Management</a:t>
            </a:r>
          </a:p>
          <a:p>
            <a:r>
              <a:rPr lang="en-US" dirty="0"/>
              <a:t>Successful project management is a continuous process that requires managers be instigators, implementers, communicators, organization structure developers, and strategic goals minders while they:</a:t>
            </a:r>
          </a:p>
          <a:p>
            <a:pPr marL="628650" lvl="1" indent="-171450" eaLnBrk="1" hangingPunct="1">
              <a:spcBef>
                <a:spcPct val="40000"/>
              </a:spcBef>
              <a:buFont typeface="Arial" panose="020B0604020202020204" pitchFamily="34" charset="0"/>
              <a:buChar char="•"/>
            </a:pPr>
            <a:r>
              <a:rPr lang="en-US" dirty="0"/>
              <a:t>Oversee project selection.</a:t>
            </a:r>
          </a:p>
          <a:p>
            <a:pPr marL="628650" lvl="1" indent="-171450" eaLnBrk="1" hangingPunct="1">
              <a:spcBef>
                <a:spcPct val="40000"/>
              </a:spcBef>
              <a:buFont typeface="Arial" panose="020B0604020202020204" pitchFamily="34" charset="0"/>
              <a:buChar char="•"/>
            </a:pPr>
            <a:r>
              <a:rPr lang="en-US" dirty="0"/>
              <a:t>Monitor aggregate resource levels and skills.</a:t>
            </a:r>
          </a:p>
          <a:p>
            <a:pPr marL="628650" lvl="1" indent="-171450" eaLnBrk="1" hangingPunct="1">
              <a:spcBef>
                <a:spcPct val="40000"/>
              </a:spcBef>
              <a:buFont typeface="Arial" panose="020B0604020202020204" pitchFamily="34" charset="0"/>
              <a:buChar char="•"/>
            </a:pPr>
            <a:r>
              <a:rPr lang="en-US" dirty="0"/>
              <a:t>Encourage use of best practices.</a:t>
            </a:r>
          </a:p>
          <a:p>
            <a:pPr marL="628650" lvl="1" indent="-171450" eaLnBrk="1" hangingPunct="1">
              <a:spcBef>
                <a:spcPct val="40000"/>
              </a:spcBef>
              <a:buFont typeface="Arial" panose="020B0604020202020204" pitchFamily="34" charset="0"/>
              <a:buChar char="•"/>
            </a:pPr>
            <a:r>
              <a:rPr lang="en-US" dirty="0"/>
              <a:t>Balance projects in the portfolio in order to represent a risk level appropriate to the organization.</a:t>
            </a:r>
          </a:p>
          <a:p>
            <a:pPr marL="628650" lvl="1" indent="-171450" eaLnBrk="1" hangingPunct="1">
              <a:spcBef>
                <a:spcPct val="40000"/>
              </a:spcBef>
              <a:buFont typeface="Arial" panose="020B0604020202020204" pitchFamily="34" charset="0"/>
              <a:buChar char="•"/>
            </a:pPr>
            <a:r>
              <a:rPr lang="en-US" dirty="0"/>
              <a:t>Improve communication among all stakeholders.</a:t>
            </a:r>
          </a:p>
          <a:p>
            <a:pPr marL="628650" lvl="1" indent="-171450" eaLnBrk="1" hangingPunct="1">
              <a:spcBef>
                <a:spcPct val="40000"/>
              </a:spcBef>
              <a:buFont typeface="Arial" panose="020B0604020202020204" pitchFamily="34" charset="0"/>
              <a:buChar char="•"/>
            </a:pPr>
            <a:r>
              <a:rPr lang="en-US" dirty="0"/>
              <a:t>Create a total organization perspective that goes beyond silo thinking.</a:t>
            </a:r>
          </a:p>
          <a:p>
            <a:pPr marL="628650" lvl="1" indent="-171450" eaLnBrk="1" hangingPunct="1">
              <a:spcBef>
                <a:spcPct val="40000"/>
              </a:spcBef>
              <a:buFont typeface="Arial" panose="020B0604020202020204" pitchFamily="34" charset="0"/>
              <a:buChar char="•"/>
            </a:pPr>
            <a:r>
              <a:rPr lang="en-US" dirty="0"/>
              <a:t>Improve overall management of projects over time.</a:t>
            </a:r>
          </a:p>
          <a:p>
            <a:endParaRPr lang="en-US" dirty="0"/>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12</a:t>
            </a:fld>
            <a:endParaRPr lang="en-US" dirty="0"/>
          </a:p>
        </p:txBody>
      </p:sp>
    </p:spTree>
    <p:extLst>
      <p:ext uri="{BB962C8B-B14F-4D97-AF65-F5344CB8AC3E}">
        <p14:creationId xmlns:p14="http://schemas.microsoft.com/office/powerpoint/2010/main" val="20436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indent="0" algn="ctr"/>
            <a:r>
              <a:rPr lang="en-US" b="1" dirty="0"/>
              <a:t>The Technical and Sociocultural Dimensions of the Project Management Process</a:t>
            </a:r>
          </a:p>
          <a:p>
            <a:r>
              <a:rPr lang="en-US" b="1" dirty="0"/>
              <a:t>Figure 1.3 </a:t>
            </a:r>
            <a:r>
              <a:rPr lang="en-US" dirty="0"/>
              <a:t>(which closely resembles a “yin and yang” symbol) illustrates the necessity for project managers to have the skills sets required to successfully manage the two opposing dimensions of the project management process. They must administer the technical aspects of the management process while attending to the sociocultural side of project management.</a:t>
            </a:r>
          </a:p>
          <a:p>
            <a:r>
              <a:rPr lang="en-US" dirty="0"/>
              <a:t>The first dimension is the technical includes planning, scheduling, and controlling projects. Clear project scope statements are written to link the project and customer and to facilitate planning and control. Creation of the deliverables and work breakdown structures facilitates planning and monitoring the progress of the project. The work breakdown structure serves as a database that links all levels in the organization, major deliverables, and all work—right down to the tasks in a work package. Effects of project changes are documented and traceable. Thus, any change in one part  of the project is traceable to the source by the integrated linkages of the system. This integrated information approach can provide all project managers and the customer with decision information appropriate to their level and needs. A successful project manager will be well trained in the technical side of managing projects.</a:t>
            </a:r>
          </a:p>
          <a:p>
            <a:r>
              <a:rPr lang="en-US" dirty="0"/>
              <a:t>The second and opposing dimension is the sociocultural side of project management which. involves creating a temporary social system within a larger organizational environment that combines the talents of a divergent set of professionals working to complete the project. The socio-cultural dimension also involves managing the interface between the project and external environment to build a cooperative social network among a divergent set of allies with different standards, commitments, and perspectives.</a:t>
            </a:r>
          </a:p>
          <a:p>
            <a:endParaRPr lang="en-US" dirty="0"/>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13</a:t>
            </a:fld>
            <a:endParaRPr lang="en-US" dirty="0"/>
          </a:p>
        </p:txBody>
      </p:sp>
    </p:spTree>
    <p:extLst>
      <p:ext uri="{BB962C8B-B14F-4D97-AF65-F5344CB8AC3E}">
        <p14:creationId xmlns:p14="http://schemas.microsoft.com/office/powerpoint/2010/main" val="180074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indent="0"/>
            <a:r>
              <a:rPr lang="en-US" dirty="0"/>
              <a:t>Key project management terms with which students should be familiar after studying this chapter:</a:t>
            </a:r>
          </a:p>
          <a:p>
            <a:pPr marL="171450" indent="-171450">
              <a:buFont typeface="Arial" panose="020B0604020202020204" pitchFamily="34" charset="0"/>
              <a:buChar char="•"/>
            </a:pPr>
            <a:r>
              <a:rPr lang="en-US" dirty="0"/>
              <a:t>A program is a group of related projects designed to accomplish a common goal over an extended period of time.</a:t>
            </a:r>
          </a:p>
          <a:p>
            <a:pPr marL="171450" indent="-171450">
              <a:buFont typeface="Arial" panose="020B0604020202020204" pitchFamily="34" charset="0"/>
              <a:buChar char="•"/>
            </a:pPr>
            <a:r>
              <a:rPr lang="en-US" dirty="0"/>
              <a:t>A project is a temporary endeavor undertaken to create a unique product, service, or result.</a:t>
            </a:r>
          </a:p>
          <a:p>
            <a:pPr marL="171450" indent="-171450">
              <a:buFont typeface="Arial" panose="020B0604020202020204" pitchFamily="34" charset="0"/>
              <a:buChar char="•"/>
            </a:pPr>
            <a:r>
              <a:rPr lang="en-US" dirty="0"/>
              <a:t>A project life cycle is used to depict the sequential timing of the four major stages (defining,</a:t>
            </a:r>
          </a:p>
          <a:p>
            <a:pPr marL="171450" indent="-171450">
              <a:buFont typeface="Arial" panose="020B0604020202020204" pitchFamily="34" charset="0"/>
              <a:buChar char="•"/>
            </a:pPr>
            <a:r>
              <a:rPr lang="en-US" dirty="0"/>
              <a:t>planning, executing, and delivering tasks) that occur over the life of the project.</a:t>
            </a:r>
          </a:p>
          <a:p>
            <a:pPr marL="171450" indent="-171450">
              <a:buFont typeface="Arial" panose="020B0604020202020204" pitchFamily="34" charset="0"/>
              <a:buChar char="•"/>
            </a:pPr>
            <a:r>
              <a:rPr lang="en-US" dirty="0"/>
              <a:t>Project Management Professional (PMP) is someone who has documented sufficient project experience, has agreed to follow the Project Management Institute code of professional conduct, and has demonstrated mastery of the field of project management by passing a comprehensive examination.</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sz="900">
                <a:latin typeface="Arial" panose="020B0604020202020204" pitchFamily="34" charset="0"/>
                <a:cs typeface="Arial" panose="020B0604020202020204" pitchFamily="34" charset="0"/>
              </a:rPr>
              <a:t>1-</a:t>
            </a:r>
            <a:fld id="{01DC014E-91F4-40AD-A60D-7DAFC02808DD}" type="slidenum">
              <a:rPr lang="en-US" sz="900" smtClean="0">
                <a:latin typeface="Arial" panose="020B0604020202020204" pitchFamily="34" charset="0"/>
                <a:cs typeface="Arial" panose="020B0604020202020204" pitchFamily="34" charset="0"/>
              </a:rPr>
              <a:pPr>
                <a:defRPr/>
              </a:pPr>
              <a:t>14</a:t>
            </a:fld>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94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marL="0" marR="0" indent="227013" algn="ctr" defTabSz="914400" rtl="0" eaLnBrk="0" fontAlgn="base" latinLnBrk="0" hangingPunct="0">
              <a:lnSpc>
                <a:spcPct val="100000"/>
              </a:lnSpc>
              <a:spcBef>
                <a:spcPct val="30000"/>
              </a:spcBef>
              <a:spcAft>
                <a:spcPct val="0"/>
              </a:spcAft>
              <a:buClrTx/>
              <a:buSzTx/>
              <a:buFontTx/>
              <a:buNone/>
              <a:tabLst/>
              <a:defRPr/>
            </a:pPr>
            <a:r>
              <a:rPr lang="en-US" b="1" dirty="0"/>
              <a:t>Image: An Overview of Project Management 6e.</a:t>
            </a:r>
            <a:endParaRPr lang="en-US" dirty="0"/>
          </a:p>
          <a:p>
            <a:pPr indent="227013"/>
            <a:r>
              <a:rPr lang="en-US" dirty="0"/>
              <a:t>Following this introductory chapter, Chapter 2 focuses on how organizations go about evaluating and selecting projects and the importance of aligning project selection to the mission and strategy of the firm. Chapter 3 examines matrix management and organizational forms and the role an organization’s culture plays in the implementation of projects.</a:t>
            </a:r>
          </a:p>
          <a:p>
            <a:pPr indent="227013"/>
            <a:r>
              <a:rPr lang="en-US" dirty="0"/>
              <a:t>Chapter 4 deals with defining project scope and developing a work breakdown structure (WBS). Formulating cost and time estimates is the subject of Chapter 5. Chapter 6 focuses on utilizing WBS information to create a project plan in the form of a timed and sequenced network of activities.</a:t>
            </a:r>
          </a:p>
          <a:p>
            <a:pPr indent="227013"/>
            <a:r>
              <a:rPr lang="en-US" dirty="0"/>
              <a:t>Chapter 7 examines how to identify and manage risks associated with project work. Resource allocation is the focus of Chapter 8 with special attention devoted to how resource limitations impact the project schedule. Chapter 9 examines strategies for reducing (“crashing”) project time either prior to project start or in response to problems or new demands placed on the project.</a:t>
            </a:r>
          </a:p>
          <a:p>
            <a:r>
              <a:rPr lang="en-US" dirty="0"/>
              <a:t>Chapters 10 focuses on the role of the project manager as a leader and stresses the importance of managing project stakeholders within the organization. Chapter 11 reviews the leadership skills and techniques required for developing a high-performance core project team. Chapter 12 discusses how to outsource project work and negotiate with contractors, customers, and suppliers.</a:t>
            </a:r>
          </a:p>
          <a:p>
            <a:r>
              <a:rPr lang="en-US" dirty="0"/>
              <a:t>Chapter 13 focuses on the information managers use to monitor project progress, with special attention devoted to the key concept of earned value. Chapter 14 covers closing out a project and the assessment of performance and lessons learned. Implementation of project management in multicultural, international environments is the subject of Chapter 15. Chapter 16 focuses the need for and the impact of organizational oversight. Agile project management, is the subject of Chapter 17. Finally, Chapter 18 concludes with coverage of career issues in the field of project management.</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2</a:t>
            </a:fld>
            <a:endParaRPr lang="en-US" dirty="0"/>
          </a:p>
        </p:txBody>
      </p:sp>
    </p:spTree>
    <p:extLst>
      <p:ext uri="{BB962C8B-B14F-4D97-AF65-F5344CB8AC3E}">
        <p14:creationId xmlns:p14="http://schemas.microsoft.com/office/powerpoint/2010/main" val="232743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algn="ctr"/>
            <a:r>
              <a:rPr lang="en-US" b="1" dirty="0"/>
              <a:t>What is a Project?</a:t>
            </a:r>
          </a:p>
          <a:p>
            <a:r>
              <a:rPr lang="en-US" dirty="0"/>
              <a:t>A project is a temporary endeavor undertaken to create a unique product, service, </a:t>
            </a:r>
            <a:r>
              <a:rPr lang="en-US"/>
              <a:t>or result to </a:t>
            </a:r>
            <a:r>
              <a:rPr lang="en-US" dirty="0"/>
              <a:t>meet customer needs. The characteristics of a project help differentiate it from other endeavors of the organization.</a:t>
            </a:r>
          </a:p>
          <a:p>
            <a:pPr eaLnBrk="1" hangingPunct="1"/>
            <a:r>
              <a:rPr lang="en-US" dirty="0"/>
              <a:t>Project Defined</a:t>
            </a:r>
          </a:p>
          <a:p>
            <a:pPr lvl="1" eaLnBrk="1" hangingPunct="1"/>
            <a:r>
              <a:rPr lang="en-US" dirty="0"/>
              <a:t>A complex, nonroutine, one-time effort limited by time, budget, resources, and performance specifications designed to meet customer needs.</a:t>
            </a:r>
          </a:p>
          <a:p>
            <a:pPr eaLnBrk="1" hangingPunct="1"/>
            <a:r>
              <a:rPr lang="en-US" dirty="0"/>
              <a:t>Major Characteristics of a Project</a:t>
            </a:r>
          </a:p>
          <a:p>
            <a:pPr lvl="1" eaLnBrk="1" hangingPunct="1"/>
            <a:r>
              <a:rPr lang="en-US" dirty="0"/>
              <a:t>Has an established objective.</a:t>
            </a:r>
          </a:p>
          <a:p>
            <a:pPr lvl="1" eaLnBrk="1" hangingPunct="1"/>
            <a:r>
              <a:rPr lang="en-US" dirty="0"/>
              <a:t>Has a defined life span with a beginning and an end.</a:t>
            </a:r>
          </a:p>
          <a:p>
            <a:pPr lvl="1" eaLnBrk="1" hangingPunct="1"/>
            <a:r>
              <a:rPr lang="en-US" dirty="0"/>
              <a:t>Requires across-the-organizational participation.</a:t>
            </a:r>
          </a:p>
          <a:p>
            <a:pPr lvl="1" eaLnBrk="1" hangingPunct="1"/>
            <a:r>
              <a:rPr lang="en-US" dirty="0"/>
              <a:t>Involves doing something never been done before.</a:t>
            </a:r>
          </a:p>
          <a:p>
            <a:pPr lvl="1" eaLnBrk="1" hangingPunct="1"/>
            <a:r>
              <a:rPr lang="en-US" dirty="0"/>
              <a:t>Has specific time, cost, and performance requirements.</a:t>
            </a:r>
          </a:p>
        </p:txBody>
      </p:sp>
      <p:sp>
        <p:nvSpPr>
          <p:cNvPr id="3" name="Header Placeholder 2"/>
          <p:cNvSpPr>
            <a:spLocks noGrp="1"/>
          </p:cNvSpPr>
          <p:nvPr>
            <p:ph type="hdr" sz="quarter" idx="11"/>
          </p:nvPr>
        </p:nvSpPr>
        <p:spPr/>
        <p:txBody>
          <a:bodyPr/>
          <a:lstStyle/>
          <a:p>
            <a:pPr>
              <a:defRPr/>
            </a:pPr>
            <a:r>
              <a:rPr lang="en-US" dirty="0"/>
              <a:t>Project Management 6e</a:t>
            </a:r>
          </a:p>
        </p:txBody>
      </p:sp>
      <p:sp>
        <p:nvSpPr>
          <p:cNvPr id="6"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imes New Roman" panose="02020603050405020304" pitchFamily="18" charset="0"/>
              </a:defRPr>
            </a:lvl1pPr>
          </a:lstStyle>
          <a:p>
            <a:pPr>
              <a:defRPr/>
            </a:pPr>
            <a:r>
              <a:rPr lang="en-US" dirty="0"/>
              <a:t>1-2</a:t>
            </a:r>
          </a:p>
        </p:txBody>
      </p:sp>
    </p:spTree>
    <p:extLst>
      <p:ext uri="{BB962C8B-B14F-4D97-AF65-F5344CB8AC3E}">
        <p14:creationId xmlns:p14="http://schemas.microsoft.com/office/powerpoint/2010/main" val="395200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indent="0" algn="ctr"/>
            <a:r>
              <a:rPr lang="en-US" b="1" dirty="0"/>
              <a:t>Program versus Project</a:t>
            </a:r>
          </a:p>
          <a:p>
            <a:r>
              <a:rPr lang="en-US" dirty="0"/>
              <a:t>The terms </a:t>
            </a:r>
            <a:r>
              <a:rPr lang="en-US" i="1" dirty="0"/>
              <a:t>project</a:t>
            </a:r>
            <a:r>
              <a:rPr lang="en-US" dirty="0"/>
              <a:t> and </a:t>
            </a:r>
            <a:r>
              <a:rPr lang="en-US" i="1" dirty="0"/>
              <a:t>program</a:t>
            </a:r>
            <a:r>
              <a:rPr lang="en-US" dirty="0"/>
              <a:t> can cause confusion as they are often used synonymously, however a program has a longer time span and is of a larger scale as it is typically comprised of a group of related projects.</a:t>
            </a:r>
          </a:p>
          <a:p>
            <a:pPr eaLnBrk="1" hangingPunct="1">
              <a:tabLst>
                <a:tab pos="2057400" algn="l"/>
              </a:tabLst>
            </a:pPr>
            <a:r>
              <a:rPr lang="en-US" dirty="0"/>
              <a:t>Program Defined</a:t>
            </a:r>
          </a:p>
          <a:p>
            <a:pPr lvl="1" eaLnBrk="1" hangingPunct="1">
              <a:tabLst>
                <a:tab pos="2057400" algn="l"/>
              </a:tabLst>
            </a:pPr>
            <a:r>
              <a:rPr lang="en-US" dirty="0"/>
              <a:t>A series of coordinated, related, multiple projects that continue over an extended time and are intended to achieve a goal.</a:t>
            </a:r>
          </a:p>
          <a:p>
            <a:pPr lvl="1" eaLnBrk="1" hangingPunct="1">
              <a:tabLst>
                <a:tab pos="2057400" algn="l"/>
              </a:tabLst>
            </a:pPr>
            <a:r>
              <a:rPr lang="en-US" dirty="0"/>
              <a:t>A higher level group of projects targeted at a common goal.</a:t>
            </a:r>
          </a:p>
          <a:p>
            <a:pPr lvl="1" eaLnBrk="1" hangingPunct="1">
              <a:tabLst>
                <a:tab pos="2057400" algn="l"/>
              </a:tabLst>
            </a:pPr>
            <a:r>
              <a:rPr lang="en-US" dirty="0"/>
              <a:t>Examples:</a:t>
            </a:r>
          </a:p>
          <a:p>
            <a:pPr marL="628650" lvl="1" indent="-171450" eaLnBrk="1" hangingPunct="1">
              <a:buFont typeface="Arial" panose="020B0604020202020204" pitchFamily="34" charset="0"/>
              <a:buChar char="•"/>
              <a:tabLst>
                <a:tab pos="2057400" algn="l"/>
              </a:tabLst>
            </a:pPr>
            <a:r>
              <a:rPr lang="en-US" dirty="0"/>
              <a:t>Project: completion of a required course in project management.</a:t>
            </a:r>
          </a:p>
          <a:p>
            <a:pPr marL="628650" lvl="1" indent="-171450" eaLnBrk="1" hangingPunct="1">
              <a:buFont typeface="Arial" panose="020B0604020202020204" pitchFamily="34" charset="0"/>
              <a:buChar char="•"/>
              <a:tabLst>
                <a:tab pos="2057400" algn="l"/>
              </a:tabLst>
            </a:pPr>
            <a:r>
              <a:rPr lang="en-US" dirty="0"/>
              <a:t>Program: completion of all courses required for a business major.</a:t>
            </a:r>
          </a:p>
          <a:p>
            <a:endParaRPr lang="en-US" dirty="0"/>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4</a:t>
            </a:fld>
            <a:endParaRPr lang="en-US" dirty="0"/>
          </a:p>
        </p:txBody>
      </p:sp>
    </p:spTree>
    <p:extLst>
      <p:ext uri="{BB962C8B-B14F-4D97-AF65-F5344CB8AC3E}">
        <p14:creationId xmlns:p14="http://schemas.microsoft.com/office/powerpoint/2010/main" val="117907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algn="ctr"/>
            <a:r>
              <a:rPr lang="en-US" sz="1000" b="1" dirty="0"/>
              <a:t>Comparison of Routine Work with Projects</a:t>
            </a:r>
          </a:p>
          <a:p>
            <a:r>
              <a:rPr lang="en-US" dirty="0"/>
              <a:t>Projects should not be confused with everyday work. A project is not routine, repetitive work! Ordinary daily work typically requires doing the same or similar work over and over, while a project is done only once; a new product or service exists when the project is completed.</a:t>
            </a:r>
          </a:p>
          <a:p>
            <a:endParaRPr lang="en-US" dirty="0"/>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5</a:t>
            </a:fld>
            <a:endParaRPr lang="en-US" dirty="0"/>
          </a:p>
        </p:txBody>
      </p:sp>
      <p:sp>
        <p:nvSpPr>
          <p:cNvPr id="7" name="Rectangle 6"/>
          <p:cNvSpPr>
            <a:spLocks noChangeArrowheads="1"/>
          </p:cNvSpPr>
          <p:nvPr/>
        </p:nvSpPr>
        <p:spPr bwMode="auto">
          <a:xfrm>
            <a:off x="777269" y="5181135"/>
            <a:ext cx="2560450" cy="17543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a:lstStyle>
          <a:p>
            <a:pPr eaLnBrk="1" hangingPunct="1">
              <a:spcBef>
                <a:spcPct val="50000"/>
              </a:spcBef>
            </a:pPr>
            <a:r>
              <a:rPr lang="en-US" sz="900" b="1" dirty="0">
                <a:latin typeface="Times New Roman" panose="02020603050405020304" pitchFamily="18" charset="0"/>
                <a:cs typeface="Times New Roman" panose="02020603050405020304" pitchFamily="18" charset="0"/>
              </a:rPr>
              <a:t>Routine, Repetitive Work</a:t>
            </a:r>
            <a:r>
              <a:rPr lang="en-US" sz="900" dirty="0">
                <a:latin typeface="Times New Roman" panose="02020603050405020304" pitchFamily="18" charset="0"/>
                <a:cs typeface="Times New Roman" panose="02020603050405020304" pitchFamily="18" charset="0"/>
              </a:rPr>
              <a:t>	 </a:t>
            </a:r>
          </a:p>
          <a:p>
            <a:pPr eaLnBrk="1" hangingPunct="1">
              <a:spcBef>
                <a:spcPct val="50000"/>
              </a:spcBef>
            </a:pPr>
            <a:r>
              <a:rPr lang="en-US" sz="900" dirty="0">
                <a:latin typeface="Times New Roman" panose="02020603050405020304" pitchFamily="18" charset="0"/>
                <a:cs typeface="Times New Roman" panose="02020603050405020304" pitchFamily="18" charset="0"/>
              </a:rPr>
              <a:t>Taking class notes 	 </a:t>
            </a:r>
          </a:p>
          <a:p>
            <a:pPr eaLnBrk="1" hangingPunct="1">
              <a:spcBef>
                <a:spcPct val="50000"/>
              </a:spcBef>
            </a:pPr>
            <a:r>
              <a:rPr lang="en-US" sz="900" dirty="0">
                <a:latin typeface="Times New Roman" panose="02020603050405020304" pitchFamily="18" charset="0"/>
                <a:cs typeface="Times New Roman" panose="02020603050405020304" pitchFamily="18" charset="0"/>
              </a:rPr>
              <a:t>Daily entering sales receipts into the accounting ledger  </a:t>
            </a:r>
          </a:p>
          <a:p>
            <a:pPr eaLnBrk="1" hangingPunct="1">
              <a:spcBef>
                <a:spcPct val="50000"/>
              </a:spcBef>
            </a:pPr>
            <a:r>
              <a:rPr lang="en-US" sz="900" dirty="0">
                <a:latin typeface="Times New Roman" panose="02020603050405020304" pitchFamily="18" charset="0"/>
                <a:cs typeface="Times New Roman" panose="02020603050405020304" pitchFamily="18" charset="0"/>
              </a:rPr>
              <a:t>Responding to a supply-chain request 	 </a:t>
            </a:r>
          </a:p>
          <a:p>
            <a:pPr eaLnBrk="1" hangingPunct="1">
              <a:spcBef>
                <a:spcPct val="50000"/>
              </a:spcBef>
            </a:pPr>
            <a:r>
              <a:rPr lang="en-US" sz="900" dirty="0">
                <a:latin typeface="Times New Roman" panose="02020603050405020304" pitchFamily="18" charset="0"/>
                <a:cs typeface="Times New Roman" panose="02020603050405020304" pitchFamily="18" charset="0"/>
              </a:rPr>
              <a:t>Practicing scales on the piano </a:t>
            </a:r>
          </a:p>
          <a:p>
            <a:pPr eaLnBrk="1" hangingPunct="1">
              <a:spcBef>
                <a:spcPct val="50000"/>
              </a:spcBef>
            </a:pPr>
            <a:r>
              <a:rPr lang="en-US" sz="900" dirty="0">
                <a:latin typeface="Times New Roman" panose="02020603050405020304" pitchFamily="18" charset="0"/>
                <a:cs typeface="Times New Roman" panose="02020603050405020304" pitchFamily="18" charset="0"/>
              </a:rPr>
              <a:t>Routine manufacture of an Apple iPod</a:t>
            </a:r>
          </a:p>
          <a:p>
            <a:pPr eaLnBrk="1" hangingPunct="1">
              <a:spcBef>
                <a:spcPct val="50000"/>
              </a:spcBef>
            </a:pPr>
            <a:r>
              <a:rPr lang="en-US" sz="900" dirty="0">
                <a:latin typeface="Times New Roman" panose="02020603050405020304" pitchFamily="18" charset="0"/>
                <a:cs typeface="Times New Roman" panose="02020603050405020304" pitchFamily="18" charset="0"/>
              </a:rPr>
              <a:t>Attaching tags on a manufactured product 	 </a:t>
            </a:r>
          </a:p>
        </p:txBody>
      </p:sp>
      <p:sp>
        <p:nvSpPr>
          <p:cNvPr id="8" name="Rectangle 7"/>
          <p:cNvSpPr>
            <a:spLocks noChangeArrowheads="1"/>
          </p:cNvSpPr>
          <p:nvPr/>
        </p:nvSpPr>
        <p:spPr bwMode="auto">
          <a:xfrm>
            <a:off x="3703317" y="5181135"/>
            <a:ext cx="2560450" cy="20313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a:lstStyle>
          <a:p>
            <a:pPr eaLnBrk="1" hangingPunct="1">
              <a:spcBef>
                <a:spcPct val="50000"/>
              </a:spcBef>
            </a:pPr>
            <a:r>
              <a:rPr lang="en-US" sz="900" b="1" dirty="0">
                <a:solidFill>
                  <a:srgbClr val="C00000"/>
                </a:solidFill>
                <a:latin typeface="Times New Roman" panose="02020603050405020304" pitchFamily="18" charset="0"/>
                <a:cs typeface="Times New Roman" panose="02020603050405020304" pitchFamily="18" charset="0"/>
              </a:rPr>
              <a:t>Projects</a:t>
            </a:r>
          </a:p>
          <a:p>
            <a:pPr eaLnBrk="1" hangingPunct="1">
              <a:spcBef>
                <a:spcPct val="50000"/>
              </a:spcBef>
            </a:pPr>
            <a:r>
              <a:rPr lang="en-US" sz="900" dirty="0">
                <a:latin typeface="Times New Roman" panose="02020603050405020304" pitchFamily="18" charset="0"/>
                <a:cs typeface="Times New Roman" panose="02020603050405020304" pitchFamily="18" charset="0"/>
              </a:rPr>
              <a:t>Writing a term paper 	 </a:t>
            </a:r>
          </a:p>
          <a:p>
            <a:pPr eaLnBrk="1" hangingPunct="1">
              <a:spcBef>
                <a:spcPct val="50000"/>
              </a:spcBef>
            </a:pPr>
            <a:r>
              <a:rPr lang="en-US" sz="900" dirty="0">
                <a:latin typeface="Times New Roman" panose="02020603050405020304" pitchFamily="18" charset="0"/>
                <a:cs typeface="Times New Roman" panose="02020603050405020304" pitchFamily="18" charset="0"/>
              </a:rPr>
              <a:t>Setting up a sales kiosk for a professional accounting meeting</a:t>
            </a:r>
          </a:p>
          <a:p>
            <a:pPr eaLnBrk="1" hangingPunct="1">
              <a:spcBef>
                <a:spcPct val="50000"/>
              </a:spcBef>
            </a:pPr>
            <a:r>
              <a:rPr lang="en-US" sz="900" dirty="0">
                <a:latin typeface="Times New Roman" panose="02020603050405020304" pitchFamily="18" charset="0"/>
                <a:cs typeface="Times New Roman" panose="02020603050405020304" pitchFamily="18" charset="0"/>
              </a:rPr>
              <a:t>Developing a supply-chain information system </a:t>
            </a:r>
          </a:p>
          <a:p>
            <a:pPr eaLnBrk="1" hangingPunct="1">
              <a:spcBef>
                <a:spcPct val="50000"/>
              </a:spcBef>
            </a:pPr>
            <a:r>
              <a:rPr lang="en-US" sz="900" dirty="0">
                <a:latin typeface="Times New Roman" panose="02020603050405020304" pitchFamily="18" charset="0"/>
                <a:cs typeface="Times New Roman" panose="02020603050405020304" pitchFamily="18" charset="0"/>
              </a:rPr>
              <a:t>Writing a new piano piece</a:t>
            </a:r>
          </a:p>
          <a:p>
            <a:pPr eaLnBrk="1" hangingPunct="1">
              <a:spcBef>
                <a:spcPct val="50000"/>
              </a:spcBef>
            </a:pPr>
            <a:r>
              <a:rPr lang="en-US" sz="900" dirty="0">
                <a:latin typeface="Times New Roman" panose="02020603050405020304" pitchFamily="18" charset="0"/>
                <a:cs typeface="Times New Roman" panose="02020603050405020304" pitchFamily="18" charset="0"/>
              </a:rPr>
              <a:t>Designing an iPod that is approximately 2 X 4 inches, interfaces with PC, and </a:t>
            </a:r>
            <a:br>
              <a:rPr lang="en-US" sz="900" dirty="0">
                <a:latin typeface="Times New Roman" panose="02020603050405020304" pitchFamily="18" charset="0"/>
                <a:cs typeface="Times New Roman" panose="02020603050405020304" pitchFamily="18" charset="0"/>
              </a:rPr>
            </a:br>
            <a:r>
              <a:rPr lang="en-US" sz="900" dirty="0">
                <a:latin typeface="Times New Roman" panose="02020603050405020304" pitchFamily="18" charset="0"/>
                <a:cs typeface="Times New Roman" panose="02020603050405020304" pitchFamily="18" charset="0"/>
              </a:rPr>
              <a:t>stores 10,000 songs </a:t>
            </a:r>
          </a:p>
          <a:p>
            <a:pPr eaLnBrk="1" hangingPunct="1">
              <a:spcBef>
                <a:spcPct val="50000"/>
              </a:spcBef>
            </a:pPr>
            <a:r>
              <a:rPr lang="en-US" sz="900" dirty="0">
                <a:latin typeface="Times New Roman" panose="02020603050405020304" pitchFamily="18" charset="0"/>
                <a:cs typeface="Times New Roman" panose="02020603050405020304" pitchFamily="18" charset="0"/>
              </a:rPr>
              <a:t>Wire-tag projects for GE and </a:t>
            </a:r>
            <a:br>
              <a:rPr lang="en-US" sz="900" dirty="0">
                <a:latin typeface="Times New Roman" panose="02020603050405020304" pitchFamily="18" charset="0"/>
                <a:cs typeface="Times New Roman" panose="02020603050405020304" pitchFamily="18" charset="0"/>
              </a:rPr>
            </a:br>
            <a:r>
              <a:rPr lang="en-US" sz="900" dirty="0">
                <a:latin typeface="Times New Roman" panose="02020603050405020304" pitchFamily="18" charset="0"/>
                <a:cs typeface="Times New Roman" panose="02020603050405020304" pitchFamily="18" charset="0"/>
              </a:rPr>
              <a:t>Wal-Mart 	 </a:t>
            </a:r>
          </a:p>
        </p:txBody>
      </p:sp>
    </p:spTree>
    <p:extLst>
      <p:ext uri="{BB962C8B-B14F-4D97-AF65-F5344CB8AC3E}">
        <p14:creationId xmlns:p14="http://schemas.microsoft.com/office/powerpoint/2010/main" val="74166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algn="ctr"/>
            <a:r>
              <a:rPr lang="en-US" b="1" dirty="0"/>
              <a:t>FIGURE 1.1 Project Life Cycle</a:t>
            </a:r>
          </a:p>
          <a:p>
            <a:r>
              <a:rPr lang="en-US" b="1" dirty="0"/>
              <a:t>Figure 1.1 </a:t>
            </a:r>
            <a:r>
              <a:rPr lang="en-US" dirty="0"/>
              <a:t>illustrates the typical four sequential stages of a project’s life cycle in terms of its limited life span and the changes in level of effort and focus over time. The project life cycle passes through four stages: defining, planning, executing, and delivering. As depicted in the figure, project effort starts slowly, builds to a peak, and then declines to delivery of the project to the customer.</a:t>
            </a:r>
          </a:p>
          <a:p>
            <a:r>
              <a:rPr lang="en-US" dirty="0"/>
              <a:t>1. Defining stage: Specifications of the project are defined; project objectives are established; teams are formed; major responsibilities are assigned. </a:t>
            </a:r>
          </a:p>
          <a:p>
            <a:r>
              <a:rPr lang="en-US" dirty="0"/>
              <a:t>2. Planning stage: Plans are developed to determine what the project will entail, its schedule, whom it will benefit, the quality level to be maintained, and its initial budget.</a:t>
            </a:r>
          </a:p>
          <a:p>
            <a:r>
              <a:rPr lang="en-US" dirty="0"/>
              <a:t>3. Executing stage: The physical product is produced (a bridge, a report, a software program). Time, cost, and specification measures are used to control scheduling, budgeting, change specifications and forecasts</a:t>
            </a:r>
          </a:p>
          <a:p>
            <a:r>
              <a:rPr lang="en-US" dirty="0"/>
              <a:t>4. Closing stage: Delivering the project product to the customer may include customer training and transferring documents. Resources are redeployed to other projects and team members are reassigned. Post-project reviews include assessing performance and capturing lessons learned.</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6</a:t>
            </a:fld>
            <a:endParaRPr lang="en-US" dirty="0"/>
          </a:p>
        </p:txBody>
      </p:sp>
    </p:spTree>
    <p:extLst>
      <p:ext uri="{BB962C8B-B14F-4D97-AF65-F5344CB8AC3E}">
        <p14:creationId xmlns:p14="http://schemas.microsoft.com/office/powerpoint/2010/main" val="386764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algn="ctr"/>
            <a:r>
              <a:rPr lang="en-US" b="1" dirty="0"/>
              <a:t>The Challenge of Project Management</a:t>
            </a:r>
          </a:p>
          <a:p>
            <a:r>
              <a:rPr lang="en-US" dirty="0"/>
              <a:t>Project managers, unlike functional managers who take over existing operations, must first successfully build a project team of diverse individuals. After accomplishing that, they are responsible for making decisions, providing direction, coordination, and integration of the project team during the project’s life span.</a:t>
            </a:r>
          </a:p>
          <a:p>
            <a:r>
              <a:rPr lang="en-US" dirty="0"/>
              <a:t>The Project Manager</a:t>
            </a:r>
          </a:p>
          <a:p>
            <a:pPr marL="628650" lvl="1" indent="-171450">
              <a:buFont typeface="Arial" panose="020B0604020202020204" pitchFamily="34" charset="0"/>
              <a:buChar char="•"/>
            </a:pPr>
            <a:r>
              <a:rPr lang="en-US" dirty="0"/>
              <a:t>Manages temporary, non-repetitive activities and frequently acts independently of the formal organization.</a:t>
            </a:r>
          </a:p>
          <a:p>
            <a:pPr marL="628650" lvl="1" indent="-171450">
              <a:buFont typeface="Arial" panose="020B0604020202020204" pitchFamily="34" charset="0"/>
              <a:buChar char="•"/>
            </a:pPr>
            <a:r>
              <a:rPr lang="en-US" dirty="0"/>
              <a:t>Marshals resources for the project.</a:t>
            </a:r>
          </a:p>
          <a:p>
            <a:pPr marL="628650" lvl="1" indent="-171450">
              <a:buFont typeface="Arial" panose="020B0604020202020204" pitchFamily="34" charset="0"/>
              <a:buChar char="•"/>
            </a:pPr>
            <a:r>
              <a:rPr lang="en-US" dirty="0"/>
              <a:t>Is linked directly to the customer interface.</a:t>
            </a:r>
          </a:p>
          <a:p>
            <a:pPr marL="628650" lvl="1" indent="-171450">
              <a:buFont typeface="Arial" panose="020B0604020202020204" pitchFamily="34" charset="0"/>
              <a:buChar char="•"/>
            </a:pPr>
            <a:r>
              <a:rPr lang="en-US" dirty="0"/>
              <a:t>Provides direction, coordination, and integration  to the project team.</a:t>
            </a:r>
          </a:p>
          <a:p>
            <a:pPr marL="628650" lvl="1" indent="-171450">
              <a:buFont typeface="Arial" panose="020B0604020202020204" pitchFamily="34" charset="0"/>
              <a:buChar char="•"/>
            </a:pPr>
            <a:r>
              <a:rPr lang="en-US" dirty="0"/>
              <a:t>Is responsible for performance and success of the project.</a:t>
            </a:r>
          </a:p>
          <a:p>
            <a:pPr marL="628650" lvl="1" indent="-171450">
              <a:buFont typeface="Arial" panose="020B0604020202020204" pitchFamily="34" charset="0"/>
              <a:buChar char="•"/>
            </a:pPr>
            <a:r>
              <a:rPr lang="en-US" dirty="0"/>
              <a:t>Must induce the right people at the right time to address the right issues and make the right decisions.</a:t>
            </a:r>
          </a:p>
          <a:p>
            <a:endParaRPr lang="en-US" dirty="0"/>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7</a:t>
            </a:fld>
            <a:endParaRPr lang="en-US" dirty="0"/>
          </a:p>
        </p:txBody>
      </p:sp>
    </p:spTree>
    <p:extLst>
      <p:ext uri="{BB962C8B-B14F-4D97-AF65-F5344CB8AC3E}">
        <p14:creationId xmlns:p14="http://schemas.microsoft.com/office/powerpoint/2010/main" val="53568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algn="ctr"/>
            <a:r>
              <a:rPr lang="en-US" b="1" dirty="0"/>
              <a:t>Current Drivers of Project Management</a:t>
            </a:r>
          </a:p>
          <a:p>
            <a:r>
              <a:rPr lang="en-US" dirty="0"/>
              <a:t>Several factors are contributing to the rapid increase in project management becoming a standard way of doing business. Project management is an increasingly important organizational skill as the role of projects grows in contributing to the strategic direction of organizations.</a:t>
            </a:r>
          </a:p>
          <a:p>
            <a:r>
              <a:rPr lang="en-US" dirty="0"/>
              <a:t>Factors leading to the increased use of project management:</a:t>
            </a:r>
          </a:p>
          <a:p>
            <a:pPr marL="628650" lvl="1" indent="-171450">
              <a:buFont typeface="Arial" panose="020B0604020202020204" pitchFamily="34" charset="0"/>
              <a:buChar char="•"/>
            </a:pPr>
            <a:r>
              <a:rPr lang="en-US" dirty="0"/>
              <a:t>Compression of the product life cycle</a:t>
            </a:r>
          </a:p>
          <a:p>
            <a:pPr marL="628650" lvl="1" indent="-171450">
              <a:buFont typeface="Arial" panose="020B0604020202020204" pitchFamily="34" charset="0"/>
              <a:buChar char="•"/>
            </a:pPr>
            <a:r>
              <a:rPr lang="en-US" dirty="0"/>
              <a:t>Knowledge explosion</a:t>
            </a:r>
          </a:p>
          <a:p>
            <a:pPr marL="628650" lvl="1" indent="-171450">
              <a:buFont typeface="Arial" panose="020B0604020202020204" pitchFamily="34" charset="0"/>
              <a:buChar char="•"/>
            </a:pPr>
            <a:r>
              <a:rPr lang="en-US" dirty="0"/>
              <a:t>Triple bottom line (planet, people, profit)</a:t>
            </a:r>
          </a:p>
          <a:p>
            <a:pPr marL="628650" lvl="1" indent="-171450">
              <a:buFont typeface="Arial" panose="020B0604020202020204" pitchFamily="34" charset="0"/>
              <a:buChar char="•"/>
            </a:pPr>
            <a:r>
              <a:rPr lang="en-US" dirty="0"/>
              <a:t>Corporate downsizing</a:t>
            </a:r>
          </a:p>
          <a:p>
            <a:pPr marL="628650" lvl="1" indent="-171450">
              <a:buFont typeface="Arial" panose="020B0604020202020204" pitchFamily="34" charset="0"/>
              <a:buChar char="•"/>
            </a:pPr>
            <a:r>
              <a:rPr lang="en-US" dirty="0"/>
              <a:t>Increased customer focus</a:t>
            </a:r>
          </a:p>
          <a:p>
            <a:pPr marL="628650" lvl="1" indent="-171450">
              <a:buFont typeface="Arial" panose="020B0604020202020204" pitchFamily="34" charset="0"/>
              <a:buChar char="•"/>
            </a:pPr>
            <a:r>
              <a:rPr lang="en-US" dirty="0"/>
              <a:t>Small projects represent big problems</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8</a:t>
            </a:fld>
            <a:endParaRPr lang="en-US" dirty="0"/>
          </a:p>
        </p:txBody>
      </p:sp>
    </p:spTree>
    <p:extLst>
      <p:ext uri="{BB962C8B-B14F-4D97-AF65-F5344CB8AC3E}">
        <p14:creationId xmlns:p14="http://schemas.microsoft.com/office/powerpoint/2010/main" val="319471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algn="ctr"/>
            <a:r>
              <a:rPr lang="en-US" b="1" dirty="0"/>
              <a:t>Project Governance: An Integrative Approach</a:t>
            </a:r>
          </a:p>
          <a:p>
            <a:r>
              <a:rPr lang="en-US" dirty="0"/>
              <a:t>Centralization of project management processes and practices is essential to the  success of firms competing in global markets influenced by rapid change, innovation, and the necessity to reduce time-to-market for products and services.</a:t>
            </a:r>
          </a:p>
          <a:p>
            <a:pPr eaLnBrk="1" hangingPunct="1"/>
            <a:r>
              <a:rPr lang="en-US" dirty="0"/>
              <a:t>Integration (or centralization) of project management provides senior management with:</a:t>
            </a:r>
          </a:p>
          <a:p>
            <a:pPr marL="628650" lvl="1" indent="-171450" eaLnBrk="1" hangingPunct="1">
              <a:buFont typeface="Arial" panose="020B0604020202020204" pitchFamily="34" charset="0"/>
              <a:buChar char="•"/>
            </a:pPr>
            <a:r>
              <a:rPr lang="en-US" dirty="0"/>
              <a:t>An overview of all project management activities</a:t>
            </a:r>
          </a:p>
          <a:p>
            <a:pPr marL="628650" lvl="1" indent="-171450" eaLnBrk="1" hangingPunct="1">
              <a:buFont typeface="Arial" panose="020B0604020202020204" pitchFamily="34" charset="0"/>
              <a:buChar char="•"/>
            </a:pPr>
            <a:r>
              <a:rPr lang="en-US" dirty="0"/>
              <a:t>A big picture of how organizational resources are used</a:t>
            </a:r>
          </a:p>
          <a:p>
            <a:pPr marL="628650" lvl="1" indent="-171450" eaLnBrk="1" hangingPunct="1">
              <a:buFont typeface="Arial" panose="020B0604020202020204" pitchFamily="34" charset="0"/>
              <a:buChar char="•"/>
            </a:pPr>
            <a:r>
              <a:rPr lang="en-US" dirty="0"/>
              <a:t>A risk assessment of their portfolio of projects</a:t>
            </a:r>
          </a:p>
          <a:p>
            <a:pPr marL="628650" lvl="1" indent="-171450" eaLnBrk="1" hangingPunct="1">
              <a:buFont typeface="Arial" panose="020B0604020202020204" pitchFamily="34" charset="0"/>
              <a:buChar char="•"/>
            </a:pPr>
            <a:r>
              <a:rPr lang="en-US" dirty="0"/>
              <a:t>A rough metric of the firm’s improvement in managing projects relative to others in the industry</a:t>
            </a:r>
          </a:p>
          <a:p>
            <a:pPr marL="628650" lvl="1" indent="-171450" eaLnBrk="1" hangingPunct="1">
              <a:buFont typeface="Arial" panose="020B0604020202020204" pitchFamily="34" charset="0"/>
              <a:buChar char="•"/>
            </a:pPr>
            <a:r>
              <a:rPr lang="en-US" dirty="0"/>
              <a:t>Linkages of senior management with actual project execution management</a:t>
            </a:r>
          </a:p>
        </p:txBody>
      </p:sp>
      <p:sp>
        <p:nvSpPr>
          <p:cNvPr id="3" name="Header Placeholder 2"/>
          <p:cNvSpPr>
            <a:spLocks noGrp="1"/>
          </p:cNvSpPr>
          <p:nvPr>
            <p:ph type="hdr" sz="quarter" idx="11"/>
          </p:nvPr>
        </p:nvSpPr>
        <p:spPr/>
        <p:txBody>
          <a:bodyPr/>
          <a:lstStyle/>
          <a:p>
            <a:pPr>
              <a:defRPr/>
            </a:pPr>
            <a:r>
              <a:rPr lang="en-US"/>
              <a:t>Project Management 6e</a:t>
            </a:r>
          </a:p>
        </p:txBody>
      </p:sp>
      <p:sp>
        <p:nvSpPr>
          <p:cNvPr id="4" name="Slide Number Placeholder 3"/>
          <p:cNvSpPr>
            <a:spLocks noGrp="1"/>
          </p:cNvSpPr>
          <p:nvPr>
            <p:ph type="sldNum" sz="quarter" idx="12"/>
          </p:nvPr>
        </p:nvSpPr>
        <p:spPr/>
        <p:txBody>
          <a:bodyPr/>
          <a:lstStyle/>
          <a:p>
            <a:pPr>
              <a:defRPr/>
            </a:pPr>
            <a:r>
              <a:rPr lang="en-US"/>
              <a:t>1-</a:t>
            </a:r>
            <a:fld id="{01DC014E-91F4-40AD-A60D-7DAFC02808DD}" type="slidenum">
              <a:rPr lang="en-US" smtClean="0"/>
              <a:pPr>
                <a:defRPr/>
              </a:pPr>
              <a:t>9</a:t>
            </a:fld>
            <a:endParaRPr lang="en-US" dirty="0"/>
          </a:p>
        </p:txBody>
      </p:sp>
    </p:spTree>
    <p:extLst>
      <p:ext uri="{BB962C8B-B14F-4D97-AF65-F5344CB8AC3E}">
        <p14:creationId xmlns:p14="http://schemas.microsoft.com/office/powerpoint/2010/main" val="1684261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 Box 31"/>
          <p:cNvSpPr txBox="1">
            <a:spLocks noChangeArrowheads="1"/>
          </p:cNvSpPr>
          <p:nvPr userDrawn="1"/>
        </p:nvSpPr>
        <p:spPr bwMode="auto">
          <a:xfrm>
            <a:off x="5528798" y="2606049"/>
            <a:ext cx="3470275" cy="107721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spcBef>
                <a:spcPct val="50000"/>
              </a:spcBef>
              <a:defRPr/>
            </a:pPr>
            <a:r>
              <a:rPr lang="en-US" sz="3200" b="1" dirty="0">
                <a:solidFill>
                  <a:srgbClr val="333399"/>
                </a:solidFill>
                <a:effectLst>
                  <a:outerShdw blurRad="38100" dist="38100" dir="2700000" algn="tl">
                    <a:srgbClr val="000000">
                      <a:alpha val="43137"/>
                    </a:srgbClr>
                  </a:outerShdw>
                </a:effectLst>
              </a:rPr>
              <a:t>Modern Project Management</a:t>
            </a:r>
          </a:p>
        </p:txBody>
      </p:sp>
      <p:sp>
        <p:nvSpPr>
          <p:cNvPr id="3" name="Rectangle 32"/>
          <p:cNvSpPr>
            <a:spLocks noChangeArrowheads="1"/>
          </p:cNvSpPr>
          <p:nvPr userDrawn="1"/>
        </p:nvSpPr>
        <p:spPr bwMode="auto">
          <a:xfrm>
            <a:off x="5915025" y="6172200"/>
            <a:ext cx="2803525"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outerShdw>
                </a:effectLst>
              </a14:hiddenEffects>
            </a:ext>
          </a:extLst>
        </p:spPr>
        <p:txBody>
          <a:bodyPr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900" b="1" i="1" dirty="0">
                <a:solidFill>
                  <a:schemeClr val="bg1"/>
                </a:solidFill>
                <a:effectLst>
                  <a:outerShdw blurRad="38100" dist="38100" dir="2700000" algn="tl">
                    <a:srgbClr val="000000">
                      <a:alpha val="43137"/>
                    </a:srgbClr>
                  </a:outerShdw>
                </a:effectLst>
              </a:rPr>
              <a:t>PowerPoint Presentation by Charlie Cook</a:t>
            </a:r>
          </a:p>
        </p:txBody>
      </p:sp>
      <p:sp>
        <p:nvSpPr>
          <p:cNvPr id="4" name="Rectangle 33"/>
          <p:cNvSpPr>
            <a:spLocks noChangeArrowheads="1"/>
          </p:cNvSpPr>
          <p:nvPr userDrawn="1"/>
        </p:nvSpPr>
        <p:spPr bwMode="auto">
          <a:xfrm>
            <a:off x="6072188" y="5802313"/>
            <a:ext cx="24876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tx1"/>
                  </a:outerShdw>
                </a:effectLst>
              </a14:hiddenEffects>
            </a:ext>
          </a:extLst>
        </p:spPr>
        <p:txBody>
          <a:bodyPr wrap="none"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defRPr/>
            </a:pPr>
            <a:r>
              <a:rPr lang="en-US" sz="900" b="1" i="1" dirty="0">
                <a:solidFill>
                  <a:schemeClr val="bg1"/>
                </a:solidFill>
                <a:effectLst>
                  <a:outerShdw blurRad="38100" dist="38100" dir="2700000" algn="tl">
                    <a:srgbClr val="000000">
                      <a:alpha val="43137"/>
                    </a:srgbClr>
                  </a:outerShdw>
                </a:effectLst>
              </a:rPr>
              <a:t>Copyright </a:t>
            </a:r>
            <a:r>
              <a:rPr lang="en-US" sz="900" b="1" i="1" dirty="0">
                <a:solidFill>
                  <a:schemeClr val="bg1"/>
                </a:solidFill>
                <a:effectLst>
                  <a:outerShdw blurRad="38100" dist="38100" dir="2700000" algn="tl">
                    <a:srgbClr val="000000">
                      <a:alpha val="43137"/>
                    </a:srgbClr>
                  </a:outerShdw>
                </a:effectLst>
                <a:cs typeface="Arial" panose="020B0604020202020204" pitchFamily="34" charset="0"/>
              </a:rPr>
              <a:t>© </a:t>
            </a:r>
            <a:r>
              <a:rPr lang="en-US" sz="900" b="1" i="1" dirty="0">
                <a:solidFill>
                  <a:schemeClr val="bg1"/>
                </a:solidFill>
                <a:effectLst>
                  <a:outerShdw blurRad="38100" dist="38100" dir="2700000" algn="tl">
                    <a:srgbClr val="000000">
                      <a:alpha val="43137"/>
                    </a:srgbClr>
                  </a:outerShdw>
                </a:effectLst>
              </a:rPr>
              <a:t>2014 McGraw-Hill Education. </a:t>
            </a:r>
            <a:br>
              <a:rPr lang="en-US" sz="900" b="1" i="1" dirty="0">
                <a:solidFill>
                  <a:schemeClr val="bg1"/>
                </a:solidFill>
                <a:effectLst>
                  <a:outerShdw blurRad="38100" dist="38100" dir="2700000" algn="tl">
                    <a:srgbClr val="000000">
                      <a:alpha val="43137"/>
                    </a:srgbClr>
                  </a:outerShdw>
                </a:effectLst>
              </a:rPr>
            </a:br>
            <a:r>
              <a:rPr lang="en-US" sz="900" b="1" i="1" dirty="0">
                <a:solidFill>
                  <a:schemeClr val="bg1"/>
                </a:solidFill>
                <a:effectLst>
                  <a:outerShdw blurRad="38100" dist="38100" dir="2700000" algn="tl">
                    <a:srgbClr val="000000">
                      <a:alpha val="43137"/>
                    </a:srgbClr>
                  </a:outerShdw>
                </a:effectLst>
              </a:rPr>
              <a:t>All Rights Reserved.</a:t>
            </a:r>
          </a:p>
        </p:txBody>
      </p:sp>
      <p:sp>
        <p:nvSpPr>
          <p:cNvPr id="5" name="Text Box 34"/>
          <p:cNvSpPr txBox="1">
            <a:spLocks noChangeArrowheads="1"/>
          </p:cNvSpPr>
          <p:nvPr userDrawn="1"/>
        </p:nvSpPr>
        <p:spPr bwMode="auto">
          <a:xfrm>
            <a:off x="5578475" y="1812925"/>
            <a:ext cx="2925763" cy="3365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1600" b="1" dirty="0">
                <a:solidFill>
                  <a:schemeClr val="accent3">
                    <a:lumMod val="75000"/>
                  </a:schemeClr>
                </a:solidFill>
              </a:rPr>
              <a:t>CHAPTER ONE</a:t>
            </a:r>
          </a:p>
        </p:txBody>
      </p:sp>
    </p:spTree>
    <p:extLst>
      <p:ext uri="{BB962C8B-B14F-4D97-AF65-F5344CB8AC3E}">
        <p14:creationId xmlns:p14="http://schemas.microsoft.com/office/powerpoint/2010/main" val="187154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i="1"/>
            </a:lvl1pPr>
          </a:lstStyle>
          <a:p>
            <a:pPr>
              <a:defRPr/>
            </a:pPr>
            <a:r>
              <a:rPr lang="en-US"/>
              <a:t>1</a:t>
            </a:r>
            <a:r>
              <a:rPr lang="en-US">
                <a:cs typeface="Times New Roman" panose="02020603050405020304" pitchFamily="18" charset="0"/>
              </a:rPr>
              <a:t>–</a:t>
            </a:r>
            <a:fld id="{00BCA5E8-39CF-4B97-B9D1-0E78871A2BE2}" type="slidenum">
              <a:rPr lang="en-US" smtClean="0"/>
              <a:pPr>
                <a:defRPr/>
              </a:pPr>
              <a:t>‹#›</a:t>
            </a:fld>
            <a:endParaRPr lang="en-US"/>
          </a:p>
        </p:txBody>
      </p:sp>
    </p:spTree>
    <p:extLst>
      <p:ext uri="{BB962C8B-B14F-4D97-AF65-F5344CB8AC3E}">
        <p14:creationId xmlns:p14="http://schemas.microsoft.com/office/powerpoint/2010/main" val="428411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45256"/>
          </a:xfrm>
        </p:spPr>
        <p:txBody>
          <a:bodyPr/>
          <a:lstStyle/>
          <a:p>
            <a:r>
              <a:rPr lang="en-US"/>
              <a:t>Click to edit Master title style</a:t>
            </a:r>
          </a:p>
        </p:txBody>
      </p:sp>
      <p:sp>
        <p:nvSpPr>
          <p:cNvPr id="3" name="Content Placeholder 2"/>
          <p:cNvSpPr>
            <a:spLocks noGrp="1"/>
          </p:cNvSpPr>
          <p:nvPr>
            <p:ph idx="1"/>
          </p:nvPr>
        </p:nvSpPr>
        <p:spPr>
          <a:xfrm>
            <a:off x="533400" y="1691658"/>
            <a:ext cx="8077200" cy="4404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00BCA5E8-39CF-4B97-B9D1-0E78871A2BE2}" type="slidenum">
              <a:rPr lang="en-US"/>
              <a:pPr>
                <a:defRPr/>
              </a:pPr>
              <a:t>‹#›</a:t>
            </a:fld>
            <a:endParaRPr lang="en-US"/>
          </a:p>
        </p:txBody>
      </p:sp>
    </p:spTree>
    <p:extLst>
      <p:ext uri="{BB962C8B-B14F-4D97-AF65-F5344CB8AC3E}">
        <p14:creationId xmlns:p14="http://schemas.microsoft.com/office/powerpoint/2010/main" val="400924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192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4D612B26-1AA2-473F-9674-651AE27E6CD9}" type="slidenum">
              <a:rPr lang="en-US"/>
              <a:pPr>
                <a:defRPr/>
              </a:pPr>
              <a:t>‹#›</a:t>
            </a:fld>
            <a:endParaRPr lang="en-US"/>
          </a:p>
        </p:txBody>
      </p:sp>
    </p:spTree>
    <p:extLst>
      <p:ext uri="{BB962C8B-B14F-4D97-AF65-F5344CB8AC3E}">
        <p14:creationId xmlns:p14="http://schemas.microsoft.com/office/powerpoint/2010/main" val="285310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1F9679AA-78B9-422B-B369-F2900AC5FC6C}" type="slidenum">
              <a:rPr lang="en-US"/>
              <a:pPr>
                <a:defRPr/>
              </a:pPr>
              <a:t>‹#›</a:t>
            </a:fld>
            <a:endParaRPr lang="en-US"/>
          </a:p>
        </p:txBody>
      </p:sp>
    </p:spTree>
    <p:extLst>
      <p:ext uri="{BB962C8B-B14F-4D97-AF65-F5344CB8AC3E}">
        <p14:creationId xmlns:p14="http://schemas.microsoft.com/office/powerpoint/2010/main" val="152409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pPr>
              <a:defRPr/>
            </a:pPr>
            <a:r>
              <a:rPr lang="en-US"/>
              <a:t>1</a:t>
            </a:r>
            <a:r>
              <a:rPr lang="en-US">
                <a:cs typeface="Times New Roman" panose="02020603050405020304" pitchFamily="18" charset="0"/>
              </a:rPr>
              <a:t>–</a:t>
            </a:r>
            <a:fld id="{1F9679AA-78B9-422B-B369-F2900AC5FC6C}" type="slidenum">
              <a:rPr lang="en-US"/>
              <a:pPr>
                <a:defRPr/>
              </a:pPr>
              <a:t>‹#›</a:t>
            </a:fld>
            <a:endParaRPr lang="en-US"/>
          </a:p>
        </p:txBody>
      </p:sp>
    </p:spTree>
    <p:extLst>
      <p:ext uri="{BB962C8B-B14F-4D97-AF65-F5344CB8AC3E}">
        <p14:creationId xmlns:p14="http://schemas.microsoft.com/office/powerpoint/2010/main" val="148210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defRPr b="1" i="1"/>
            </a:lvl1pPr>
          </a:lstStyle>
          <a:p>
            <a:pPr>
              <a:defRPr/>
            </a:pPr>
            <a:r>
              <a:rPr lang="en-US"/>
              <a:t>1</a:t>
            </a:r>
            <a:r>
              <a:rPr lang="en-US">
                <a:cs typeface="Times New Roman" panose="02020603050405020304" pitchFamily="18" charset="0"/>
              </a:rPr>
              <a:t>–</a:t>
            </a:r>
            <a:fld id="{337EE41D-3B76-4B02-A5FB-5008B8BBBC8F}" type="slidenum">
              <a:rPr lang="en-US" smtClean="0"/>
              <a:pPr>
                <a:defRPr/>
              </a:pPr>
              <a:t>‹#›</a:t>
            </a:fld>
            <a:endParaRPr lang="en-US"/>
          </a:p>
        </p:txBody>
      </p:sp>
      <p:sp>
        <p:nvSpPr>
          <p:cNvPr id="43012" name="Rectangle 4"/>
          <p:cNvSpPr>
            <a:spLocks noGrp="1" noChangeArrowheads="1"/>
          </p:cNvSpPr>
          <p:nvPr>
            <p:ph type="title"/>
          </p:nvPr>
        </p:nvSpPr>
        <p:spPr bwMode="blackWhite">
          <a:xfrm>
            <a:off x="495300" y="263525"/>
            <a:ext cx="8153400" cy="823913"/>
          </a:xfrm>
          <a:prstGeom prst="roundRect">
            <a:avLst>
              <a:gd name="adj" fmla="val 10668"/>
            </a:avLst>
          </a:prstGeom>
          <a:blipFill dpi="0" rotWithShape="1">
            <a:blip r:embed="rId8">
              <a:extLst>
                <a:ext uri="{28A0092B-C50C-407E-A947-70E740481C1C}">
                  <a14:useLocalDpi xmlns:a14="http://schemas.microsoft.com/office/drawing/2010/main" val="0"/>
                </a:ext>
              </a:extLst>
            </a:blip>
            <a:srcRect/>
            <a:stretch>
              <a:fillRect/>
            </a:stretch>
          </a:blipFill>
          <a:ln w="9525">
            <a:solidFill>
              <a:srgbClr val="003366"/>
            </a:solidFill>
            <a:round/>
            <a:headEnd/>
            <a:tailEnd/>
          </a:ln>
          <a:effectLst>
            <a:outerShdw blurRad="76200" dist="635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p>
            <a:pPr lvl="0"/>
            <a:endParaRPr lang="en-US" dirty="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14" r:id="rId3"/>
    <p:sldLayoutId id="2147483705" r:id="rId4"/>
    <p:sldLayoutId id="2147483707" r:id="rId5"/>
    <p:sldLayoutId id="2147483713" r:id="rId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ou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0" end="0"/>
                                            </p:txEl>
                                          </p:spTgt>
                                        </p:tgtEl>
                                        <p:attrNameLst>
                                          <p:attrName>style.visibility</p:attrName>
                                        </p:attrNameLst>
                                      </p:cBhvr>
                                      <p:to>
                                        <p:strVal val="visible"/>
                                      </p:to>
                                    </p:set>
                                    <p:animEffect transition="in" filter="wipe(left)">
                                      <p:cBhvr>
                                        <p:cTn id="12" dur="1000"/>
                                        <p:tgtEl>
                                          <p:spTgt spid="43013">
                                            <p:txEl>
                                              <p:pRg st="0" end="0"/>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3013">
                                            <p:txEl>
                                              <p:pRg st="1" end="1"/>
                                            </p:txEl>
                                          </p:spTgt>
                                        </p:tgtEl>
                                        <p:attrNameLst>
                                          <p:attrName>style.visibility</p:attrName>
                                        </p:attrNameLst>
                                      </p:cBhvr>
                                      <p:to>
                                        <p:strVal val="visible"/>
                                      </p:to>
                                    </p:set>
                                    <p:animEffect transition="in" filter="wipe(left)">
                                      <p:cBhvr>
                                        <p:cTn id="16" dur="1000"/>
                                        <p:tgtEl>
                                          <p:spTgt spid="43013">
                                            <p:txEl>
                                              <p:pRg st="1" end="1"/>
                                            </p:txEl>
                                          </p:spTgt>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3013">
                                            <p:txEl>
                                              <p:pRg st="2" end="2"/>
                                            </p:txEl>
                                          </p:spTgt>
                                        </p:tgtEl>
                                        <p:attrNameLst>
                                          <p:attrName>style.visibility</p:attrName>
                                        </p:attrNameLst>
                                      </p:cBhvr>
                                      <p:to>
                                        <p:strVal val="visible"/>
                                      </p:to>
                                    </p:set>
                                    <p:animEffect transition="in" filter="wipe(left)">
                                      <p:cBhvr>
                                        <p:cTn id="20" dur="1000"/>
                                        <p:tgtEl>
                                          <p:spTgt spid="43013">
                                            <p:txEl>
                                              <p:pRg st="2" end="2"/>
                                            </p:txEl>
                                          </p:spTgt>
                                        </p:tgtEl>
                                      </p:cBhvr>
                                    </p:animEffect>
                                  </p:childTnLst>
                                </p:cTn>
                              </p:par>
                            </p:childTnLst>
                          </p:cTn>
                        </p:par>
                        <p:par>
                          <p:cTn id="21" fill="hold" nodeType="afterGroup">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43013">
                                            <p:txEl>
                                              <p:pRg st="3" end="3"/>
                                            </p:txEl>
                                          </p:spTgt>
                                        </p:tgtEl>
                                        <p:attrNameLst>
                                          <p:attrName>style.visibility</p:attrName>
                                        </p:attrNameLst>
                                      </p:cBhvr>
                                      <p:to>
                                        <p:strVal val="visible"/>
                                      </p:to>
                                    </p:set>
                                    <p:animEffect transition="in" filter="wipe(left)">
                                      <p:cBhvr>
                                        <p:cTn id="24" dur="1000"/>
                                        <p:tgtEl>
                                          <p:spTgt spid="43013">
                                            <p:txEl>
                                              <p:pRg st="3" end="3"/>
                                            </p:txEl>
                                          </p:spTgt>
                                        </p:tgtEl>
                                      </p:cBhvr>
                                    </p:animEffect>
                                  </p:childTnLst>
                                </p:cTn>
                              </p:par>
                            </p:childTnLst>
                          </p:cTn>
                        </p:par>
                        <p:par>
                          <p:cTn id="25" fill="hold" nodeType="afterGroup">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43013">
                                            <p:txEl>
                                              <p:pRg st="4" end="4"/>
                                            </p:txEl>
                                          </p:spTgt>
                                        </p:tgtEl>
                                        <p:attrNameLst>
                                          <p:attrName>style.visibility</p:attrName>
                                        </p:attrNameLst>
                                      </p:cBhvr>
                                      <p:to>
                                        <p:strVal val="visible"/>
                                      </p:to>
                                    </p:set>
                                    <p:animEffect transition="in" filter="wipe(left)">
                                      <p:cBhvr>
                                        <p:cTn id="28" dur="10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1000"/>
                        <p:tgtEl>
                          <p:spTgt spid="43013"/>
                        </p:tgtEl>
                      </p:cBhvr>
                    </p:animEffect>
                  </p:childTnLst>
                </p:cTn>
              </p:par>
            </p:tnLst>
          </p:tmpl>
        </p:tmplLst>
      </p:bldP>
    </p:bldLst>
  </p:timing>
  <p:hf hdr="0" ftr="0" dt="0"/>
  <p:txStyles>
    <p:titleStyle>
      <a:lvl1pPr algn="ctr" rtl="0" eaLnBrk="0" fontAlgn="base" hangingPunct="0">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p:titleStyle>
    <p:bodyStyle>
      <a:lvl1pPr marL="222250" indent="-222250" algn="l" rtl="0" eaLnBrk="0" fontAlgn="base" hangingPunct="0">
        <a:spcBef>
          <a:spcPct val="20000"/>
        </a:spcBef>
        <a:spcAft>
          <a:spcPct val="0"/>
        </a:spcAft>
        <a:buChar char="•"/>
        <a:defRPr sz="2800" kern="1200">
          <a:solidFill>
            <a:schemeClr val="tx1"/>
          </a:solidFill>
          <a:latin typeface="+mn-lt"/>
          <a:ea typeface="+mn-ea"/>
          <a:cs typeface="+mn-cs"/>
        </a:defRPr>
      </a:lvl1pPr>
      <a:lvl2pPr marL="519113" indent="-182563" algn="l" rtl="0" eaLnBrk="0" fontAlgn="base" hangingPunct="0">
        <a:spcBef>
          <a:spcPct val="20000"/>
        </a:spcBef>
        <a:spcAft>
          <a:spcPct val="0"/>
        </a:spcAft>
        <a:buChar char="–"/>
        <a:defRPr sz="2400" kern="1200">
          <a:solidFill>
            <a:srgbClr val="990033"/>
          </a:solidFill>
          <a:latin typeface="+mn-lt"/>
          <a:ea typeface="+mn-ea"/>
          <a:cs typeface="+mn-cs"/>
        </a:defRPr>
      </a:lvl2pPr>
      <a:lvl3pPr marL="909638" indent="-174625" algn="l" rtl="0" eaLnBrk="0" fontAlgn="base" hangingPunct="0">
        <a:spcBef>
          <a:spcPct val="20000"/>
        </a:spcBef>
        <a:spcAft>
          <a:spcPct val="0"/>
        </a:spcAft>
        <a:buChar char="•"/>
        <a:defRPr sz="2000" kern="1200">
          <a:solidFill>
            <a:srgbClr val="006666"/>
          </a:solidFill>
          <a:latin typeface="Tahoma" panose="020B0604030504040204" pitchFamily="34" charset="0"/>
          <a:ea typeface="+mn-ea"/>
          <a:cs typeface="+mn-cs"/>
        </a:defRPr>
      </a:lvl3pPr>
      <a:lvl4pPr marL="1196975" indent="-173038"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595438" indent="-160338"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2"/>
          <p:cNvSpPr>
            <a:spLocks noGrp="1" noChangeArrowheads="1"/>
          </p:cNvSpPr>
          <p:nvPr>
            <p:ph type="title"/>
          </p:nvPr>
        </p:nvSpPr>
        <p:spPr>
          <a:solidFill>
            <a:srgbClr val="A50021"/>
          </a:solidFill>
        </p:spPr>
        <p:txBody>
          <a:bodyPr/>
          <a:lstStyle/>
          <a:p>
            <a:r>
              <a:rPr lang="en-US" dirty="0"/>
              <a:t>Integrated Management of Projects</a:t>
            </a:r>
          </a:p>
        </p:txBody>
      </p:sp>
      <p:sp>
        <p:nvSpPr>
          <p:cNvPr id="33795"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fld id="{0F548B9D-C9DF-4C02-A9CB-CAAA0D6786A6}" type="slidenum">
              <a:rPr lang="en-US" smtClean="0"/>
              <a:pPr/>
              <a:t>10</a:t>
            </a:fld>
            <a:endParaRPr lang="en-US"/>
          </a:p>
        </p:txBody>
      </p:sp>
      <p:sp>
        <p:nvSpPr>
          <p:cNvPr id="33798"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FIGURE 1.2</a:t>
            </a:r>
            <a:endParaRPr lang="en-US" sz="1200" b="1">
              <a:solidFill>
                <a:srgbClr val="006666"/>
              </a:solidFill>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300162" y="1327956"/>
            <a:ext cx="6543675" cy="472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a:xfrm>
            <a:off x="495300" y="263525"/>
            <a:ext cx="8153400" cy="1335107"/>
          </a:xfrm>
        </p:spPr>
        <p:txBody>
          <a:bodyPr/>
          <a:lstStyle/>
          <a:p>
            <a:r>
              <a:rPr lang="en-US" dirty="0"/>
              <a:t>Alignment of Projects with </a:t>
            </a:r>
            <a:br>
              <a:rPr lang="en-US" dirty="0"/>
            </a:br>
            <a:r>
              <a:rPr lang="en-US" dirty="0"/>
              <a:t>Organizational Strategy</a:t>
            </a:r>
          </a:p>
        </p:txBody>
      </p:sp>
      <p:sp>
        <p:nvSpPr>
          <p:cNvPr id="31749" name="Rectangle 3"/>
          <p:cNvSpPr>
            <a:spLocks noGrp="1" noChangeArrowheads="1"/>
          </p:cNvSpPr>
          <p:nvPr>
            <p:ph idx="1"/>
          </p:nvPr>
        </p:nvSpPr>
        <p:spPr/>
        <p:txBody>
          <a:bodyPr/>
          <a:lstStyle/>
          <a:p>
            <a:pPr>
              <a:spcBef>
                <a:spcPts val="1200"/>
              </a:spcBef>
            </a:pPr>
            <a:r>
              <a:rPr lang="en-US" dirty="0"/>
              <a:t>Problems resulting from the uncoordinated project management systems include:</a:t>
            </a:r>
          </a:p>
          <a:p>
            <a:pPr lvl="1">
              <a:spcBef>
                <a:spcPts val="1200"/>
              </a:spcBef>
            </a:pPr>
            <a:r>
              <a:rPr lang="en-US" dirty="0"/>
              <a:t>Projects that do not support the organization’s overall strategic plan and goals.</a:t>
            </a:r>
          </a:p>
          <a:p>
            <a:pPr lvl="1">
              <a:spcBef>
                <a:spcPts val="1200"/>
              </a:spcBef>
            </a:pPr>
            <a:r>
              <a:rPr lang="en-US" dirty="0"/>
              <a:t>Independent managerial decisions that create internal imbalances, conflicts and confusion resulting in dissatisfied customers.</a:t>
            </a:r>
          </a:p>
          <a:p>
            <a:pPr lvl="1">
              <a:spcBef>
                <a:spcPts val="1200"/>
              </a:spcBef>
            </a:pPr>
            <a:r>
              <a:rPr lang="en-US" dirty="0"/>
              <a:t>Failure to prioritize projects results in the waste of resources on non-value-added activities/projects.</a:t>
            </a:r>
          </a:p>
        </p:txBody>
      </p:sp>
      <p:sp>
        <p:nvSpPr>
          <p:cNvPr id="31747" name="Slide Number Placeholder 4"/>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fld id="{17CC6570-45D6-47CE-AEE6-70EBAB9D613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AutoShape 2"/>
          <p:cNvSpPr>
            <a:spLocks noGrp="1" noChangeArrowheads="1"/>
          </p:cNvSpPr>
          <p:nvPr>
            <p:ph type="title"/>
          </p:nvPr>
        </p:nvSpPr>
        <p:spPr>
          <a:xfrm>
            <a:off x="495300" y="263525"/>
            <a:ext cx="8153400" cy="1269980"/>
          </a:xfrm>
        </p:spPr>
        <p:txBody>
          <a:bodyPr/>
          <a:lstStyle/>
          <a:p>
            <a:pPr eaLnBrk="1" hangingPunct="1">
              <a:defRPr/>
            </a:pPr>
            <a:r>
              <a:rPr lang="en-US" dirty="0"/>
              <a:t>Major Functions of Portfolio Management: </a:t>
            </a:r>
            <a:r>
              <a:rPr lang="en-US" sz="2800" dirty="0"/>
              <a:t>The “Science” and “Art” of Project Management</a:t>
            </a:r>
            <a:endParaRPr lang="en-US" dirty="0"/>
          </a:p>
        </p:txBody>
      </p:sp>
      <p:sp>
        <p:nvSpPr>
          <p:cNvPr id="103427" name="Rectangle 3"/>
          <p:cNvSpPr>
            <a:spLocks noGrp="1" noChangeArrowheads="1"/>
          </p:cNvSpPr>
          <p:nvPr>
            <p:ph idx="1"/>
          </p:nvPr>
        </p:nvSpPr>
        <p:spPr/>
        <p:txBody>
          <a:bodyPr/>
          <a:lstStyle/>
          <a:p>
            <a:pPr eaLnBrk="1" hangingPunct="1">
              <a:spcBef>
                <a:spcPct val="40000"/>
              </a:spcBef>
            </a:pPr>
            <a:r>
              <a:rPr lang="en-US" sz="2400" dirty="0"/>
              <a:t>Oversee project selection.</a:t>
            </a:r>
          </a:p>
          <a:p>
            <a:pPr eaLnBrk="1" hangingPunct="1">
              <a:spcBef>
                <a:spcPct val="40000"/>
              </a:spcBef>
            </a:pPr>
            <a:r>
              <a:rPr lang="en-US" sz="2400" dirty="0"/>
              <a:t>Monitor aggregate resource levels and skills.</a:t>
            </a:r>
          </a:p>
          <a:p>
            <a:pPr eaLnBrk="1" hangingPunct="1">
              <a:spcBef>
                <a:spcPct val="40000"/>
              </a:spcBef>
            </a:pPr>
            <a:r>
              <a:rPr lang="en-US" sz="2400" dirty="0"/>
              <a:t>Encourage use of best practices.</a:t>
            </a:r>
          </a:p>
          <a:p>
            <a:pPr eaLnBrk="1" hangingPunct="1">
              <a:spcBef>
                <a:spcPct val="40000"/>
              </a:spcBef>
            </a:pPr>
            <a:r>
              <a:rPr lang="en-US" sz="2400" dirty="0"/>
              <a:t>Balance projects in the portfolio in order to represent a risk level appropriate to the organization.</a:t>
            </a:r>
          </a:p>
          <a:p>
            <a:pPr eaLnBrk="1" hangingPunct="1">
              <a:spcBef>
                <a:spcPct val="40000"/>
              </a:spcBef>
            </a:pPr>
            <a:r>
              <a:rPr lang="en-US" sz="2400" dirty="0"/>
              <a:t>Improve communication among all stakeholders.</a:t>
            </a:r>
          </a:p>
          <a:p>
            <a:pPr eaLnBrk="1" hangingPunct="1">
              <a:spcBef>
                <a:spcPct val="40000"/>
              </a:spcBef>
            </a:pPr>
            <a:r>
              <a:rPr lang="en-US" sz="2400" dirty="0"/>
              <a:t>Create a total organization perspective that goes beyond silo thinking.</a:t>
            </a:r>
          </a:p>
          <a:p>
            <a:pPr eaLnBrk="1" hangingPunct="1">
              <a:spcBef>
                <a:spcPct val="40000"/>
              </a:spcBef>
            </a:pPr>
            <a:r>
              <a:rPr lang="en-US" sz="2400" dirty="0"/>
              <a:t>Improve overall management of projects over time.</a:t>
            </a:r>
          </a:p>
        </p:txBody>
      </p:sp>
      <p:sp>
        <p:nvSpPr>
          <p:cNvPr id="35843"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3AC1A90A-352F-4F6B-85D8-F621EC6C5C3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ox(out)">
                                      <p:cBhvr>
                                        <p:cTn id="7" dur="500"/>
                                        <p:tgtEl>
                                          <p:spTgt spid="1034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427">
                                            <p:txEl>
                                              <p:pRg st="0" end="0"/>
                                            </p:txEl>
                                          </p:spTgt>
                                        </p:tgtEl>
                                        <p:attrNameLst>
                                          <p:attrName>style.visibility</p:attrName>
                                        </p:attrNameLst>
                                      </p:cBhvr>
                                      <p:to>
                                        <p:strVal val="visible"/>
                                      </p:to>
                                    </p:set>
                                    <p:animEffect transition="in" filter="wipe(left)">
                                      <p:cBhvr>
                                        <p:cTn id="11" dur="1000"/>
                                        <p:tgtEl>
                                          <p:spTgt spid="103427">
                                            <p:txEl>
                                              <p:pRg st="0" end="0"/>
                                            </p:txEl>
                                          </p:spTgt>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3427">
                                            <p:txEl>
                                              <p:pRg st="1" end="1"/>
                                            </p:txEl>
                                          </p:spTgt>
                                        </p:tgtEl>
                                        <p:attrNameLst>
                                          <p:attrName>style.visibility</p:attrName>
                                        </p:attrNameLst>
                                      </p:cBhvr>
                                      <p:to>
                                        <p:strVal val="visible"/>
                                      </p:to>
                                    </p:set>
                                    <p:animEffect transition="in" filter="wipe(left)">
                                      <p:cBhvr>
                                        <p:cTn id="15" dur="1000"/>
                                        <p:tgtEl>
                                          <p:spTgt spid="103427">
                                            <p:txEl>
                                              <p:pRg st="1" end="1"/>
                                            </p:txEl>
                                          </p:spTgt>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Effect transition="in" filter="wipe(left)">
                                      <p:cBhvr>
                                        <p:cTn id="19" dur="1000"/>
                                        <p:tgtEl>
                                          <p:spTgt spid="103427">
                                            <p:txEl>
                                              <p:pRg st="2" end="2"/>
                                            </p:txEl>
                                          </p:spTgt>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03427">
                                            <p:txEl>
                                              <p:pRg st="3" end="3"/>
                                            </p:txEl>
                                          </p:spTgt>
                                        </p:tgtEl>
                                        <p:attrNameLst>
                                          <p:attrName>style.visibility</p:attrName>
                                        </p:attrNameLst>
                                      </p:cBhvr>
                                      <p:to>
                                        <p:strVal val="visible"/>
                                      </p:to>
                                    </p:set>
                                    <p:animEffect transition="in" filter="wipe(left)">
                                      <p:cBhvr>
                                        <p:cTn id="23" dur="1000"/>
                                        <p:tgtEl>
                                          <p:spTgt spid="103427">
                                            <p:txEl>
                                              <p:pRg st="3" end="3"/>
                                            </p:txEl>
                                          </p:spTgt>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03427">
                                            <p:txEl>
                                              <p:pRg st="4" end="4"/>
                                            </p:txEl>
                                          </p:spTgt>
                                        </p:tgtEl>
                                        <p:attrNameLst>
                                          <p:attrName>style.visibility</p:attrName>
                                        </p:attrNameLst>
                                      </p:cBhvr>
                                      <p:to>
                                        <p:strVal val="visible"/>
                                      </p:to>
                                    </p:set>
                                    <p:animEffect transition="in" filter="wipe(left)">
                                      <p:cBhvr>
                                        <p:cTn id="27" dur="1000"/>
                                        <p:tgtEl>
                                          <p:spTgt spid="103427">
                                            <p:txEl>
                                              <p:pRg st="4" end="4"/>
                                            </p:txEl>
                                          </p:spTgt>
                                        </p:tgtEl>
                                      </p:cBhvr>
                                    </p:animEffect>
                                  </p:childTnLst>
                                </p:cTn>
                              </p:par>
                            </p:childTnLst>
                          </p:cTn>
                        </p:par>
                        <p:par>
                          <p:cTn id="28" fill="hold" nodeType="afterGroup">
                            <p:stCondLst>
                              <p:cond delay="5500"/>
                            </p:stCondLst>
                            <p:childTnLst>
                              <p:par>
                                <p:cTn id="29" presetID="22" presetClass="entr" presetSubtype="8" fill="hold" grpId="0" nodeType="afterEffect">
                                  <p:stCondLst>
                                    <p:cond delay="0"/>
                                  </p:stCondLst>
                                  <p:childTnLst>
                                    <p:set>
                                      <p:cBhvr>
                                        <p:cTn id="30" dur="1" fill="hold">
                                          <p:stCondLst>
                                            <p:cond delay="0"/>
                                          </p:stCondLst>
                                        </p:cTn>
                                        <p:tgtEl>
                                          <p:spTgt spid="103427">
                                            <p:txEl>
                                              <p:pRg st="5" end="5"/>
                                            </p:txEl>
                                          </p:spTgt>
                                        </p:tgtEl>
                                        <p:attrNameLst>
                                          <p:attrName>style.visibility</p:attrName>
                                        </p:attrNameLst>
                                      </p:cBhvr>
                                      <p:to>
                                        <p:strVal val="visible"/>
                                      </p:to>
                                    </p:set>
                                    <p:animEffect transition="in" filter="wipe(left)">
                                      <p:cBhvr>
                                        <p:cTn id="31" dur="1000"/>
                                        <p:tgtEl>
                                          <p:spTgt spid="103427">
                                            <p:txEl>
                                              <p:pRg st="5" end="5"/>
                                            </p:txEl>
                                          </p:spTgt>
                                        </p:tgtEl>
                                      </p:cBhvr>
                                    </p:animEffect>
                                  </p:childTnLst>
                                </p:cTn>
                              </p:par>
                            </p:childTnLst>
                          </p:cTn>
                        </p:par>
                        <p:par>
                          <p:cTn id="32" fill="hold" nodeType="afterGroup">
                            <p:stCondLst>
                              <p:cond delay="6500"/>
                            </p:stCondLst>
                            <p:childTnLst>
                              <p:par>
                                <p:cTn id="33" presetID="22" presetClass="entr" presetSubtype="8" fill="hold" grpId="0" nodeType="afterEffect">
                                  <p:stCondLst>
                                    <p:cond delay="0"/>
                                  </p:stCondLst>
                                  <p:childTnLst>
                                    <p:set>
                                      <p:cBhvr>
                                        <p:cTn id="34" dur="1" fill="hold">
                                          <p:stCondLst>
                                            <p:cond delay="0"/>
                                          </p:stCondLst>
                                        </p:cTn>
                                        <p:tgtEl>
                                          <p:spTgt spid="103427">
                                            <p:txEl>
                                              <p:pRg st="6" end="6"/>
                                            </p:txEl>
                                          </p:spTgt>
                                        </p:tgtEl>
                                        <p:attrNameLst>
                                          <p:attrName>style.visibility</p:attrName>
                                        </p:attrNameLst>
                                      </p:cBhvr>
                                      <p:to>
                                        <p:strVal val="visible"/>
                                      </p:to>
                                    </p:set>
                                    <p:animEffect transition="in" filter="wipe(left)">
                                      <p:cBhvr>
                                        <p:cTn id="35" dur="1000"/>
                                        <p:tgtEl>
                                          <p:spTgt spid="103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autoUpdateAnimBg="0"/>
      <p:bldP spid="1034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5806" y="557212"/>
            <a:ext cx="5715000" cy="5743575"/>
          </a:xfrm>
          <a:prstGeom prst="rect">
            <a:avLst/>
          </a:prstGeom>
        </p:spPr>
      </p:pic>
      <p:sp>
        <p:nvSpPr>
          <p:cNvPr id="37891" name="Slide Number Placeholder 3"/>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51F3A6D5-8AE0-40FC-A4A7-ED78BE3CD52D}" type="slidenum">
              <a:rPr lang="en-US" smtClean="0"/>
              <a:pPr/>
              <a:t>13</a:t>
            </a:fld>
            <a:endParaRPr lang="en-US"/>
          </a:p>
        </p:txBody>
      </p:sp>
      <p:sp>
        <p:nvSpPr>
          <p:cNvPr id="78850" name="AutoShape 2"/>
          <p:cNvSpPr>
            <a:spLocks noGrp="1" noChangeArrowheads="1"/>
          </p:cNvSpPr>
          <p:nvPr>
            <p:ph type="title"/>
          </p:nvPr>
        </p:nvSpPr>
        <p:spPr>
          <a:xfrm>
            <a:off x="6018213" y="555625"/>
            <a:ext cx="2706687" cy="2349579"/>
          </a:xfrm>
          <a:blipFill dpi="0" rotWithShape="1">
            <a:blip r:embed="rId4">
              <a:extLst>
                <a:ext uri="{28A0092B-C50C-407E-A947-70E740481C1C}">
                  <a14:useLocalDpi xmlns:a14="http://schemas.microsoft.com/office/drawing/2010/main" val="0"/>
                </a:ext>
              </a:extLst>
            </a:blip>
            <a:srcRect/>
            <a:stretch>
              <a:fillRect/>
            </a:stretch>
          </a:blipFill>
          <a:ln w="9525">
            <a:solidFill>
              <a:srgbClr val="4D4D4D"/>
            </a:solidFill>
            <a:round/>
            <a:headEnd/>
            <a:tailEnd/>
          </a:ln>
          <a:effectLst>
            <a:outerShdw dist="107763" dir="2700000" algn="ctr" rotWithShape="0">
              <a:schemeClr val="bg2">
                <a:alpha val="50000"/>
              </a:schemeClr>
            </a:outerShdw>
          </a:effectLst>
        </p:spPr>
        <p:txBody>
          <a:bodyPr vert="horz" wrap="square" lIns="91440" tIns="137160" rIns="91440" bIns="137160" numCol="1" anchor="t" anchorCtr="0" compatLnSpc="1">
            <a:prstTxWarp prst="textNoShape">
              <a:avLst/>
            </a:prstTxWarp>
            <a:spAutoFit/>
          </a:bodyPr>
          <a:lstStyle/>
          <a:p>
            <a:pPr eaLnBrk="1" hangingPunct="1"/>
            <a:r>
              <a:rPr lang="en-US" sz="2000" dirty="0"/>
              <a:t>The Technical </a:t>
            </a:r>
            <a:br>
              <a:rPr lang="en-US" sz="2000" dirty="0"/>
            </a:br>
            <a:r>
              <a:rPr lang="en-US" sz="2000" dirty="0"/>
              <a:t>and Sociocultural Dimensions</a:t>
            </a:r>
            <a:br>
              <a:rPr lang="en-US" sz="2000" dirty="0"/>
            </a:br>
            <a:r>
              <a:rPr lang="en-US" sz="2000" dirty="0"/>
              <a:t>of the Project Management Process</a:t>
            </a:r>
          </a:p>
        </p:txBody>
      </p:sp>
      <p:sp>
        <p:nvSpPr>
          <p:cNvPr id="37894"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FIGURE 1.3</a:t>
            </a:r>
            <a:endParaRPr lang="en-US" sz="1200" b="1">
              <a:solidFill>
                <a:srgbClr val="006666"/>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CC462515-D396-4309-89F3-2232687B03EF}" type="slidenum">
              <a:rPr lang="en-US" smtClean="0"/>
              <a:pPr/>
              <a:t>14</a:t>
            </a:fld>
            <a:endParaRPr lang="en-US"/>
          </a:p>
        </p:txBody>
      </p:sp>
      <p:sp>
        <p:nvSpPr>
          <p:cNvPr id="83970" name="AutoShape 2"/>
          <p:cNvSpPr>
            <a:spLocks noGrp="1" noChangeArrowheads="1"/>
          </p:cNvSpPr>
          <p:nvPr>
            <p:ph type="title"/>
          </p:nvPr>
        </p:nvSpPr>
        <p:spPr>
          <a:xfrm>
            <a:off x="495300" y="263525"/>
            <a:ext cx="8153400" cy="851297"/>
          </a:xfrm>
        </p:spPr>
        <p:txBody>
          <a:bodyPr/>
          <a:lstStyle/>
          <a:p>
            <a:pPr eaLnBrk="1" hangingPunct="1">
              <a:defRPr/>
            </a:pPr>
            <a:r>
              <a:rPr lang="en-US" b="1" dirty="0"/>
              <a:t>Key Terms</a:t>
            </a:r>
          </a:p>
        </p:txBody>
      </p:sp>
      <p:sp>
        <p:nvSpPr>
          <p:cNvPr id="83971" name="Rectangle 3"/>
          <p:cNvSpPr>
            <a:spLocks noGrp="1" noChangeArrowheads="1"/>
          </p:cNvSpPr>
          <p:nvPr>
            <p:ph type="body" idx="1"/>
          </p:nvPr>
        </p:nvSpPr>
        <p:spPr>
          <a:xfrm>
            <a:off x="533400" y="1600200"/>
            <a:ext cx="8077200" cy="3475038"/>
          </a:xfrm>
          <a:noFill/>
        </p:spPr>
        <p:txBody>
          <a:bodyPr anchorCtr="1"/>
          <a:lstStyle/>
          <a:p>
            <a:pPr eaLnBrk="1" hangingPunct="1">
              <a:spcBef>
                <a:spcPct val="50000"/>
              </a:spcBef>
              <a:buFontTx/>
              <a:buNone/>
            </a:pPr>
            <a:r>
              <a:rPr lang="en-US" sz="2400" b="1" dirty="0"/>
              <a:t>Program</a:t>
            </a:r>
            <a:endParaRPr lang="en-US" sz="2400" b="1" i="1" dirty="0"/>
          </a:p>
          <a:p>
            <a:pPr eaLnBrk="1" hangingPunct="1">
              <a:spcBef>
                <a:spcPct val="50000"/>
              </a:spcBef>
              <a:buFontTx/>
              <a:buNone/>
            </a:pPr>
            <a:r>
              <a:rPr lang="en-US" sz="2400" b="1" dirty="0"/>
              <a:t>Project</a:t>
            </a:r>
            <a:endParaRPr lang="en-US" sz="2400" b="1" i="1" dirty="0"/>
          </a:p>
          <a:p>
            <a:pPr eaLnBrk="1" hangingPunct="1">
              <a:spcBef>
                <a:spcPct val="50000"/>
              </a:spcBef>
              <a:buFontTx/>
              <a:buNone/>
            </a:pPr>
            <a:r>
              <a:rPr lang="en-US" sz="2400" b="1" dirty="0"/>
              <a:t>Project life cycle</a:t>
            </a:r>
          </a:p>
          <a:p>
            <a:pPr eaLnBrk="1" hangingPunct="1">
              <a:spcBef>
                <a:spcPct val="50000"/>
              </a:spcBef>
              <a:buFontTx/>
              <a:buNone/>
            </a:pPr>
            <a:r>
              <a:rPr lang="en-US" sz="2400" b="1" dirty="0"/>
              <a:t>Project Management Professional (PMP)</a:t>
            </a:r>
            <a:endParaRPr lang="en-US" sz="2400" b="1"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up)">
                                      <p:cBhvr>
                                        <p:cTn id="7" dur="1000"/>
                                        <p:tgtEl>
                                          <p:spTgt spid="8397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Effect transition="in" filter="wipe(up)">
                                      <p:cBhvr>
                                        <p:cTn id="11" dur="1000"/>
                                        <p:tgtEl>
                                          <p:spTgt spid="8397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wipe(up)">
                                      <p:cBhvr>
                                        <p:cTn id="15" dur="1000"/>
                                        <p:tgtEl>
                                          <p:spTgt spid="83971">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Effect transition="in" filter="wipe(up)">
                                      <p:cBhvr>
                                        <p:cTn id="19" dur="10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a:xfrm>
            <a:off x="495300" y="263525"/>
            <a:ext cx="8153400" cy="851297"/>
          </a:xfrm>
          <a:solidFill>
            <a:srgbClr val="A50021"/>
          </a:solidFill>
        </p:spPr>
        <p:txBody>
          <a:bodyPr/>
          <a:lstStyle/>
          <a:p>
            <a:r>
              <a:rPr lang="en-US" dirty="0"/>
              <a:t>An Overview of Project Management 6e.</a:t>
            </a:r>
          </a:p>
        </p:txBody>
      </p:sp>
      <p:sp>
        <p:nvSpPr>
          <p:cNvPr id="39939"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fld id="{22FBBA96-A46D-4CDE-AE94-B071F6E0D6A6}" type="slidenum">
              <a:rPr lang="en-US" smtClean="0"/>
              <a:pPr/>
              <a:t>2</a:t>
            </a:fld>
            <a:endParaRPr lang="en-US"/>
          </a:p>
        </p:txBody>
      </p:sp>
      <p:pic>
        <p:nvPicPr>
          <p:cNvPr id="5" name="Picture 4"/>
          <p:cNvPicPr>
            <a:picLocks noChangeAspect="1"/>
          </p:cNvPicPr>
          <p:nvPr/>
        </p:nvPicPr>
        <p:blipFill>
          <a:blip r:embed="rId3"/>
          <a:stretch>
            <a:fillRect/>
          </a:stretch>
        </p:blipFill>
        <p:spPr>
          <a:xfrm>
            <a:off x="285750" y="1543050"/>
            <a:ext cx="8572500" cy="3771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148A0151-4D7C-4F2A-827E-98CD53F05921}" type="slidenum">
              <a:rPr lang="en-US" smtClean="0"/>
              <a:pPr/>
              <a:t>3</a:t>
            </a:fld>
            <a:endParaRPr lang="en-US"/>
          </a:p>
        </p:txBody>
      </p:sp>
      <p:sp>
        <p:nvSpPr>
          <p:cNvPr id="28688" name="AutoShape 1040"/>
          <p:cNvSpPr>
            <a:spLocks noGrp="1" noChangeArrowheads="1"/>
          </p:cNvSpPr>
          <p:nvPr>
            <p:ph type="title"/>
          </p:nvPr>
        </p:nvSpPr>
        <p:spPr>
          <a:ln>
            <a:solidFill>
              <a:srgbClr val="003366"/>
            </a:solidFill>
          </a:ln>
        </p:spPr>
        <p:txBody>
          <a:bodyPr/>
          <a:lstStyle/>
          <a:p>
            <a:pPr eaLnBrk="1" hangingPunct="1">
              <a:defRPr/>
            </a:pPr>
            <a:r>
              <a:rPr lang="en-US" dirty="0"/>
              <a:t>What is a Project?</a:t>
            </a:r>
          </a:p>
        </p:txBody>
      </p:sp>
      <p:sp>
        <p:nvSpPr>
          <p:cNvPr id="17413" name="Rectangle 1041"/>
          <p:cNvSpPr>
            <a:spLocks noGrp="1" noChangeArrowheads="1"/>
          </p:cNvSpPr>
          <p:nvPr>
            <p:ph type="body" idx="1"/>
          </p:nvPr>
        </p:nvSpPr>
        <p:spPr/>
        <p:txBody>
          <a:bodyPr/>
          <a:lstStyle/>
          <a:p>
            <a:pPr eaLnBrk="1" hangingPunct="1"/>
            <a:r>
              <a:rPr lang="en-US" dirty="0"/>
              <a:t>Project Defined</a:t>
            </a:r>
          </a:p>
          <a:p>
            <a:pPr lvl="1" eaLnBrk="1" hangingPunct="1"/>
            <a:r>
              <a:rPr lang="en-US" dirty="0"/>
              <a:t>A complex, nonroutine, one-time effort limited by time, budget, resources, and performance specifications designed to meet customer needs.</a:t>
            </a:r>
          </a:p>
          <a:p>
            <a:pPr eaLnBrk="1" hangingPunct="1"/>
            <a:r>
              <a:rPr lang="en-US" dirty="0"/>
              <a:t>Major Characteristics of a Project</a:t>
            </a:r>
          </a:p>
          <a:p>
            <a:pPr lvl="1" eaLnBrk="1" hangingPunct="1"/>
            <a:r>
              <a:rPr lang="en-US" dirty="0"/>
              <a:t>Has an established objective.</a:t>
            </a:r>
          </a:p>
          <a:p>
            <a:pPr lvl="1" eaLnBrk="1" hangingPunct="1"/>
            <a:r>
              <a:rPr lang="en-US" dirty="0"/>
              <a:t>Has a defined life span with a beginning and an end.</a:t>
            </a:r>
          </a:p>
          <a:p>
            <a:pPr lvl="1" eaLnBrk="1" hangingPunct="1"/>
            <a:r>
              <a:rPr lang="en-US" dirty="0"/>
              <a:t>Requires across-the-organizational participation.</a:t>
            </a:r>
          </a:p>
          <a:p>
            <a:pPr lvl="1" eaLnBrk="1" hangingPunct="1"/>
            <a:r>
              <a:rPr lang="en-US" dirty="0"/>
              <a:t>Involves doing something never been done before.</a:t>
            </a:r>
          </a:p>
          <a:p>
            <a:pPr lvl="1" eaLnBrk="1" hangingPunct="1"/>
            <a:r>
              <a:rPr lang="en-US" dirty="0"/>
              <a:t>Has specific time, cost, and performance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FAA87269-243A-431E-B7E0-704D01EA95FF}" type="slidenum">
              <a:rPr lang="en-US" smtClean="0"/>
              <a:pPr/>
              <a:t>4</a:t>
            </a:fld>
            <a:endParaRPr lang="en-US"/>
          </a:p>
        </p:txBody>
      </p:sp>
      <p:sp>
        <p:nvSpPr>
          <p:cNvPr id="79874" name="AutoShape 2"/>
          <p:cNvSpPr>
            <a:spLocks noGrp="1" noChangeArrowheads="1"/>
          </p:cNvSpPr>
          <p:nvPr>
            <p:ph type="title"/>
          </p:nvPr>
        </p:nvSpPr>
        <p:spPr>
          <a:xfrm>
            <a:off x="495300" y="263525"/>
            <a:ext cx="8153400" cy="851297"/>
          </a:xfrm>
        </p:spPr>
        <p:txBody>
          <a:bodyPr/>
          <a:lstStyle/>
          <a:p>
            <a:pPr eaLnBrk="1" hangingPunct="1">
              <a:defRPr/>
            </a:pPr>
            <a:r>
              <a:rPr lang="en-US" dirty="0"/>
              <a:t>Program versus Project</a:t>
            </a:r>
          </a:p>
        </p:txBody>
      </p:sp>
      <p:sp>
        <p:nvSpPr>
          <p:cNvPr id="19461" name="Rectangle 3"/>
          <p:cNvSpPr>
            <a:spLocks noGrp="1" noChangeArrowheads="1"/>
          </p:cNvSpPr>
          <p:nvPr>
            <p:ph type="body" idx="1"/>
          </p:nvPr>
        </p:nvSpPr>
        <p:spPr>
          <a:xfrm>
            <a:off x="1399870" y="1295370"/>
            <a:ext cx="6324600" cy="4876800"/>
          </a:xfrm>
        </p:spPr>
        <p:txBody>
          <a:bodyPr/>
          <a:lstStyle/>
          <a:p>
            <a:pPr eaLnBrk="1" hangingPunct="1">
              <a:tabLst>
                <a:tab pos="2057400" algn="l"/>
              </a:tabLst>
            </a:pPr>
            <a:r>
              <a:rPr lang="en-US" dirty="0"/>
              <a:t>Program Defined</a:t>
            </a:r>
          </a:p>
          <a:p>
            <a:pPr lvl="1" eaLnBrk="1" hangingPunct="1">
              <a:tabLst>
                <a:tab pos="2057400" algn="l"/>
              </a:tabLst>
            </a:pPr>
            <a:r>
              <a:rPr lang="en-US" dirty="0"/>
              <a:t>A series of coordinated, related, multiple projects that continue over an extended time and are intended to achieve a goal.</a:t>
            </a:r>
          </a:p>
          <a:p>
            <a:pPr lvl="1" eaLnBrk="1" hangingPunct="1">
              <a:tabLst>
                <a:tab pos="2057400" algn="l"/>
              </a:tabLst>
            </a:pPr>
            <a:r>
              <a:rPr lang="en-US" dirty="0"/>
              <a:t>A higher level group of projects targeted </a:t>
            </a:r>
            <a:br>
              <a:rPr lang="en-US" dirty="0"/>
            </a:br>
            <a:r>
              <a:rPr lang="en-US" dirty="0"/>
              <a:t>at a common goal.</a:t>
            </a:r>
          </a:p>
          <a:p>
            <a:pPr lvl="1" eaLnBrk="1" hangingPunct="1">
              <a:tabLst>
                <a:tab pos="2057400" algn="l"/>
              </a:tabLst>
            </a:pPr>
            <a:r>
              <a:rPr lang="en-US" dirty="0"/>
              <a:t>Examples:</a:t>
            </a:r>
          </a:p>
          <a:p>
            <a:pPr lvl="2" eaLnBrk="1" hangingPunct="1">
              <a:tabLst>
                <a:tab pos="2057400" algn="l"/>
              </a:tabLst>
            </a:pPr>
            <a:r>
              <a:rPr lang="en-US" dirty="0"/>
              <a:t>Project:	completion of a required course </a:t>
            </a:r>
            <a:br>
              <a:rPr lang="en-US" dirty="0"/>
            </a:br>
            <a:r>
              <a:rPr lang="en-US" dirty="0"/>
              <a:t>	in project management.</a:t>
            </a:r>
          </a:p>
          <a:p>
            <a:pPr lvl="2" eaLnBrk="1" hangingPunct="1">
              <a:tabLst>
                <a:tab pos="2057400" algn="l"/>
              </a:tabLst>
            </a:pPr>
            <a:r>
              <a:rPr lang="en-US" dirty="0"/>
              <a:t>Program:	completion of all courses required</a:t>
            </a:r>
            <a:br>
              <a:rPr lang="en-US" dirty="0"/>
            </a:br>
            <a:r>
              <a:rPr lang="en-US" dirty="0"/>
              <a:t>	for a business major.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p:cNvSpPr>
            <a:spLocks noGrp="1" noChangeArrowheads="1"/>
          </p:cNvSpPr>
          <p:nvPr>
            <p:ph type="title"/>
          </p:nvPr>
        </p:nvSpPr>
        <p:spPr/>
        <p:txBody>
          <a:bodyPr/>
          <a:lstStyle/>
          <a:p>
            <a:r>
              <a:rPr lang="en-US" dirty="0"/>
              <a:t>Comparison of Routine Work with Projects</a:t>
            </a:r>
          </a:p>
        </p:txBody>
      </p:sp>
      <p:sp>
        <p:nvSpPr>
          <p:cNvPr id="21507"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fld id="{98EA562F-A462-4B74-ACE7-126F13C9993E}" type="slidenum">
              <a:rPr lang="en-US" smtClean="0"/>
              <a:pPr/>
              <a:t>5</a:t>
            </a:fld>
            <a:endParaRPr lang="en-US"/>
          </a:p>
        </p:txBody>
      </p:sp>
      <p:sp>
        <p:nvSpPr>
          <p:cNvPr id="2150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TABLE 1.</a:t>
            </a:r>
            <a:r>
              <a:rPr lang="en-US" sz="1200" b="1">
                <a:solidFill>
                  <a:srgbClr val="006666"/>
                </a:solidFill>
                <a:cs typeface="Arial" panose="020B0604020202020204" pitchFamily="34" charset="0"/>
              </a:rPr>
              <a:t>1</a:t>
            </a:r>
          </a:p>
        </p:txBody>
      </p:sp>
      <p:sp>
        <p:nvSpPr>
          <p:cNvPr id="82949" name="Rectangle 5"/>
          <p:cNvSpPr>
            <a:spLocks noChangeArrowheads="1"/>
          </p:cNvSpPr>
          <p:nvPr/>
        </p:nvSpPr>
        <p:spPr bwMode="auto">
          <a:xfrm>
            <a:off x="549275" y="1209675"/>
            <a:ext cx="3840163" cy="44910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sz="1800" b="1" dirty="0"/>
              <a:t>Routine, Repetitive Work</a:t>
            </a:r>
            <a:r>
              <a:rPr lang="en-US" sz="1600" dirty="0"/>
              <a:t>	 </a:t>
            </a:r>
          </a:p>
          <a:p>
            <a:pPr eaLnBrk="1" hangingPunct="1">
              <a:spcBef>
                <a:spcPct val="50000"/>
              </a:spcBef>
            </a:pPr>
            <a:r>
              <a:rPr lang="en-US" sz="1800" dirty="0"/>
              <a:t>Taking class notes 	 </a:t>
            </a:r>
          </a:p>
          <a:p>
            <a:pPr eaLnBrk="1" hangingPunct="1">
              <a:spcBef>
                <a:spcPct val="50000"/>
              </a:spcBef>
            </a:pPr>
            <a:r>
              <a:rPr lang="en-US" sz="1800" dirty="0"/>
              <a:t>Daily entering sales receipts into the accounting ledger  </a:t>
            </a:r>
          </a:p>
          <a:p>
            <a:pPr eaLnBrk="1" hangingPunct="1">
              <a:spcBef>
                <a:spcPct val="50000"/>
              </a:spcBef>
            </a:pPr>
            <a:r>
              <a:rPr lang="en-US" sz="1800" dirty="0"/>
              <a:t>Responding to a supply-chain request 	 </a:t>
            </a:r>
          </a:p>
          <a:p>
            <a:pPr eaLnBrk="1" hangingPunct="1">
              <a:spcBef>
                <a:spcPct val="50000"/>
              </a:spcBef>
            </a:pPr>
            <a:r>
              <a:rPr lang="en-US" sz="1800" dirty="0"/>
              <a:t>Practicing scales on the piano </a:t>
            </a:r>
          </a:p>
          <a:p>
            <a:pPr eaLnBrk="1" hangingPunct="1">
              <a:spcBef>
                <a:spcPct val="50000"/>
              </a:spcBef>
            </a:pPr>
            <a:r>
              <a:rPr lang="en-US" sz="1800" dirty="0"/>
              <a:t>Routine manufacture of an Apple iPod</a:t>
            </a:r>
          </a:p>
          <a:p>
            <a:pPr eaLnBrk="1" hangingPunct="1">
              <a:spcBef>
                <a:spcPct val="50000"/>
              </a:spcBef>
            </a:pPr>
            <a:br>
              <a:rPr lang="en-US" sz="1800" dirty="0"/>
            </a:br>
            <a:br>
              <a:rPr lang="en-US" sz="1800" dirty="0"/>
            </a:br>
            <a:r>
              <a:rPr lang="en-US" sz="1800" dirty="0"/>
              <a:t>Attaching tags on a manufactured product</a:t>
            </a:r>
            <a:r>
              <a:rPr lang="en-US" sz="1600" dirty="0"/>
              <a:t> 	 </a:t>
            </a:r>
          </a:p>
        </p:txBody>
      </p:sp>
      <p:sp>
        <p:nvSpPr>
          <p:cNvPr id="82950" name="Rectangle 6"/>
          <p:cNvSpPr>
            <a:spLocks noChangeArrowheads="1"/>
          </p:cNvSpPr>
          <p:nvPr/>
        </p:nvSpPr>
        <p:spPr bwMode="auto">
          <a:xfrm>
            <a:off x="4572000" y="1209675"/>
            <a:ext cx="3840163" cy="4521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pPr>
            <a:r>
              <a:rPr lang="en-US" sz="2000" b="1" dirty="0">
                <a:solidFill>
                  <a:srgbClr val="C00000"/>
                </a:solidFill>
              </a:rPr>
              <a:t>Projects</a:t>
            </a:r>
          </a:p>
          <a:p>
            <a:pPr eaLnBrk="1" hangingPunct="1">
              <a:spcBef>
                <a:spcPct val="50000"/>
              </a:spcBef>
            </a:pPr>
            <a:r>
              <a:rPr lang="en-US" sz="1800" dirty="0"/>
              <a:t>Writing a term paper 	 </a:t>
            </a:r>
          </a:p>
          <a:p>
            <a:pPr eaLnBrk="1" hangingPunct="1">
              <a:spcBef>
                <a:spcPct val="50000"/>
              </a:spcBef>
            </a:pPr>
            <a:r>
              <a:rPr lang="en-US" sz="1800" dirty="0"/>
              <a:t>Setting up a sales kiosk for a professional accounting meeting</a:t>
            </a:r>
          </a:p>
          <a:p>
            <a:pPr eaLnBrk="1" hangingPunct="1">
              <a:spcBef>
                <a:spcPct val="50000"/>
              </a:spcBef>
            </a:pPr>
            <a:r>
              <a:rPr lang="en-US" sz="1800" dirty="0"/>
              <a:t>Developing a supply-chain information system 	 </a:t>
            </a:r>
          </a:p>
          <a:p>
            <a:pPr eaLnBrk="1" hangingPunct="1">
              <a:spcBef>
                <a:spcPct val="50000"/>
              </a:spcBef>
            </a:pPr>
            <a:r>
              <a:rPr lang="en-US" sz="1800" dirty="0"/>
              <a:t>Writing a new piano piece</a:t>
            </a:r>
          </a:p>
          <a:p>
            <a:pPr eaLnBrk="1" hangingPunct="1">
              <a:spcBef>
                <a:spcPct val="50000"/>
              </a:spcBef>
            </a:pPr>
            <a:r>
              <a:rPr lang="en-US" sz="1800" dirty="0"/>
              <a:t>Designing an iPod that is approximately 2 X 4 inches, interfaces with PC, and </a:t>
            </a:r>
            <a:br>
              <a:rPr lang="en-US" sz="1800" dirty="0"/>
            </a:br>
            <a:r>
              <a:rPr lang="en-US" sz="1800" dirty="0"/>
              <a:t>stores 10,000 songs </a:t>
            </a:r>
          </a:p>
          <a:p>
            <a:pPr eaLnBrk="1" hangingPunct="1">
              <a:spcBef>
                <a:spcPct val="50000"/>
              </a:spcBef>
            </a:pPr>
            <a:r>
              <a:rPr lang="en-US" sz="1800" dirty="0"/>
              <a:t>Wire-tag projects for GE and </a:t>
            </a:r>
            <a:br>
              <a:rPr lang="en-US" sz="1800" dirty="0"/>
            </a:br>
            <a:r>
              <a:rPr lang="en-US" sz="1800" dirty="0"/>
              <a:t>Wal-Mart</a:t>
            </a:r>
            <a:r>
              <a:rPr 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wipe(up)">
                                      <p:cBhvr>
                                        <p:cTn id="7" dur="500"/>
                                        <p:tgtEl>
                                          <p:spTgt spid="8294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950"/>
                                        </p:tgtEl>
                                        <p:attrNameLst>
                                          <p:attrName>style.visibility</p:attrName>
                                        </p:attrNameLst>
                                      </p:cBhvr>
                                      <p:to>
                                        <p:strVal val="visible"/>
                                      </p:to>
                                    </p:set>
                                    <p:animEffect transition="in" filter="wipe(up)">
                                      <p:cBhvr>
                                        <p:cTn id="10"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Grp="1" noChangeArrowheads="1"/>
          </p:cNvSpPr>
          <p:nvPr>
            <p:ph type="title"/>
          </p:nvPr>
        </p:nvSpPr>
        <p:spPr>
          <a:solidFill>
            <a:srgbClr val="A50021"/>
          </a:solidFill>
        </p:spPr>
        <p:txBody>
          <a:bodyPr/>
          <a:lstStyle/>
          <a:p>
            <a:r>
              <a:rPr lang="en-US"/>
              <a:t>Project Life Cycle</a:t>
            </a:r>
          </a:p>
        </p:txBody>
      </p:sp>
      <p:sp>
        <p:nvSpPr>
          <p:cNvPr id="23555" name="Slide Number Placeholder 3"/>
          <p:cNvSpPr>
            <a:spLocks noGrp="1"/>
          </p:cNvSpPr>
          <p:nvPr>
            <p:ph type="sldNum" sz="quarter" idx="11"/>
          </p:nvPr>
        </p:nvSpPr>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fld id="{86E27046-AE36-4AB8-8D49-B38A2EEDBEAE}" type="slidenum">
              <a:rPr lang="en-US" smtClean="0"/>
              <a:pPr/>
              <a:t>6</a:t>
            </a:fld>
            <a:endParaRPr lang="en-US"/>
          </a:p>
        </p:txBody>
      </p:sp>
      <p:sp>
        <p:nvSpPr>
          <p:cNvPr id="2355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eaLnBrk="1" hangingPunct="1">
              <a:spcBef>
                <a:spcPct val="50000"/>
              </a:spcBef>
            </a:pPr>
            <a:r>
              <a:rPr lang="en-US" sz="1200" b="1">
                <a:solidFill>
                  <a:srgbClr val="006666"/>
                </a:solidFill>
              </a:rPr>
              <a:t>FIGURE 1.</a:t>
            </a:r>
            <a:r>
              <a:rPr lang="en-US" sz="1200" b="1">
                <a:solidFill>
                  <a:srgbClr val="006666"/>
                </a:solidFill>
                <a:cs typeface="Arial" panose="020B0604020202020204" pitchFamily="34" charset="0"/>
              </a:rPr>
              <a:t>1</a:t>
            </a:r>
          </a:p>
        </p:txBody>
      </p:sp>
      <p:pic>
        <p:nvPicPr>
          <p:cNvPr id="6" name="Picture 5"/>
          <p:cNvPicPr>
            <a:picLocks noChangeAspect="1"/>
          </p:cNvPicPr>
          <p:nvPr/>
        </p:nvPicPr>
        <p:blipFill>
          <a:blip r:embed="rId3"/>
          <a:stretch>
            <a:fillRect/>
          </a:stretch>
        </p:blipFill>
        <p:spPr>
          <a:xfrm>
            <a:off x="945972" y="1265996"/>
            <a:ext cx="7297237" cy="4937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AA1528E9-8C64-44A4-BC02-5222E70D7F27}" type="slidenum">
              <a:rPr lang="en-US" smtClean="0"/>
              <a:pPr/>
              <a:t>7</a:t>
            </a:fld>
            <a:endParaRPr lang="en-US"/>
          </a:p>
        </p:txBody>
      </p:sp>
      <p:sp>
        <p:nvSpPr>
          <p:cNvPr id="69634" name="AutoShape 2"/>
          <p:cNvSpPr>
            <a:spLocks noGrp="1" noChangeArrowheads="1"/>
          </p:cNvSpPr>
          <p:nvPr>
            <p:ph type="title"/>
          </p:nvPr>
        </p:nvSpPr>
        <p:spPr/>
        <p:txBody>
          <a:bodyPr/>
          <a:lstStyle/>
          <a:p>
            <a:pPr eaLnBrk="1" hangingPunct="1">
              <a:defRPr/>
            </a:pPr>
            <a:r>
              <a:rPr lang="en-US" dirty="0"/>
              <a:t>The Challenge of Project Management</a:t>
            </a:r>
          </a:p>
        </p:txBody>
      </p:sp>
      <p:sp>
        <p:nvSpPr>
          <p:cNvPr id="25605" name="Rectangle 3"/>
          <p:cNvSpPr>
            <a:spLocks noGrp="1" noChangeArrowheads="1"/>
          </p:cNvSpPr>
          <p:nvPr>
            <p:ph type="body" idx="1"/>
          </p:nvPr>
        </p:nvSpPr>
        <p:spPr/>
        <p:txBody>
          <a:bodyPr/>
          <a:lstStyle/>
          <a:p>
            <a:pPr eaLnBrk="1" hangingPunct="1">
              <a:spcBef>
                <a:spcPct val="30000"/>
              </a:spcBef>
            </a:pPr>
            <a:r>
              <a:rPr lang="en-US" dirty="0"/>
              <a:t>The Project Manager</a:t>
            </a:r>
          </a:p>
          <a:p>
            <a:pPr lvl="1" eaLnBrk="1" hangingPunct="1">
              <a:spcBef>
                <a:spcPct val="30000"/>
              </a:spcBef>
            </a:pPr>
            <a:r>
              <a:rPr lang="en-US" dirty="0"/>
              <a:t>Manages temporary, non-repetitive activities and frequently acts independently of the formal organization.</a:t>
            </a:r>
          </a:p>
          <a:p>
            <a:pPr lvl="2" eaLnBrk="1" hangingPunct="1">
              <a:spcBef>
                <a:spcPct val="30000"/>
              </a:spcBef>
            </a:pPr>
            <a:r>
              <a:rPr lang="en-US" dirty="0"/>
              <a:t>Marshals resources for the project.</a:t>
            </a:r>
          </a:p>
          <a:p>
            <a:pPr lvl="2" eaLnBrk="1" hangingPunct="1">
              <a:spcBef>
                <a:spcPct val="30000"/>
              </a:spcBef>
            </a:pPr>
            <a:r>
              <a:rPr lang="en-US" dirty="0"/>
              <a:t>Is linked directly to the customer interface.</a:t>
            </a:r>
          </a:p>
          <a:p>
            <a:pPr lvl="2" eaLnBrk="1" hangingPunct="1">
              <a:spcBef>
                <a:spcPct val="30000"/>
              </a:spcBef>
            </a:pPr>
            <a:r>
              <a:rPr lang="en-US" dirty="0"/>
              <a:t>Provides direction, coordination, and integration </a:t>
            </a:r>
            <a:br>
              <a:rPr lang="en-US" dirty="0"/>
            </a:br>
            <a:r>
              <a:rPr lang="en-US" dirty="0"/>
              <a:t>to the project team.</a:t>
            </a:r>
          </a:p>
          <a:p>
            <a:pPr lvl="2" eaLnBrk="1" hangingPunct="1">
              <a:spcBef>
                <a:spcPct val="30000"/>
              </a:spcBef>
            </a:pPr>
            <a:r>
              <a:rPr lang="en-US" dirty="0"/>
              <a:t>Is responsible for performance and success of the project.</a:t>
            </a:r>
          </a:p>
          <a:p>
            <a:pPr lvl="1" eaLnBrk="1" hangingPunct="1">
              <a:spcBef>
                <a:spcPct val="30000"/>
              </a:spcBef>
            </a:pPr>
            <a:r>
              <a:rPr lang="en-US" dirty="0"/>
              <a:t>Must induce the right people at the right time to address the right issues and make the right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BB190538-2FE1-441C-9767-8DC0C929FE68}" type="slidenum">
              <a:rPr lang="en-US" smtClean="0"/>
              <a:pPr/>
              <a:t>8</a:t>
            </a:fld>
            <a:endParaRPr lang="en-US"/>
          </a:p>
        </p:txBody>
      </p:sp>
      <p:sp>
        <p:nvSpPr>
          <p:cNvPr id="70658" name="AutoShape 2"/>
          <p:cNvSpPr>
            <a:spLocks noGrp="1" noChangeArrowheads="1"/>
          </p:cNvSpPr>
          <p:nvPr>
            <p:ph type="title"/>
          </p:nvPr>
        </p:nvSpPr>
        <p:spPr>
          <a:xfrm>
            <a:off x="495300" y="263525"/>
            <a:ext cx="8153400" cy="851297"/>
          </a:xfrm>
        </p:spPr>
        <p:txBody>
          <a:bodyPr/>
          <a:lstStyle/>
          <a:p>
            <a:pPr eaLnBrk="1" hangingPunct="1">
              <a:defRPr/>
            </a:pPr>
            <a:r>
              <a:rPr lang="en-US" dirty="0"/>
              <a:t>Current Drivers of Project Management</a:t>
            </a:r>
          </a:p>
        </p:txBody>
      </p:sp>
      <p:sp>
        <p:nvSpPr>
          <p:cNvPr id="27653" name="Rectangle 3"/>
          <p:cNvSpPr>
            <a:spLocks noGrp="1" noChangeArrowheads="1"/>
          </p:cNvSpPr>
          <p:nvPr>
            <p:ph type="body" idx="1"/>
          </p:nvPr>
        </p:nvSpPr>
        <p:spPr>
          <a:xfrm>
            <a:off x="533400" y="1219200"/>
            <a:ext cx="6507163" cy="4876800"/>
          </a:xfrm>
        </p:spPr>
        <p:txBody>
          <a:bodyPr/>
          <a:lstStyle/>
          <a:p>
            <a:pPr eaLnBrk="1" hangingPunct="1">
              <a:spcBef>
                <a:spcPct val="25000"/>
              </a:spcBef>
            </a:pPr>
            <a:r>
              <a:rPr lang="en-US" dirty="0"/>
              <a:t>Factors leading to the increased use of project management:</a:t>
            </a:r>
          </a:p>
          <a:p>
            <a:pPr lvl="1" eaLnBrk="1" hangingPunct="1">
              <a:spcBef>
                <a:spcPct val="25000"/>
              </a:spcBef>
            </a:pPr>
            <a:r>
              <a:rPr lang="en-US" dirty="0"/>
              <a:t>Compression of the product life cycle</a:t>
            </a:r>
          </a:p>
          <a:p>
            <a:pPr lvl="1" eaLnBrk="1" hangingPunct="1">
              <a:spcBef>
                <a:spcPct val="25000"/>
              </a:spcBef>
            </a:pPr>
            <a:r>
              <a:rPr lang="en-US" dirty="0"/>
              <a:t>Knowledge explosion</a:t>
            </a:r>
          </a:p>
          <a:p>
            <a:pPr lvl="1" eaLnBrk="1" hangingPunct="1">
              <a:spcBef>
                <a:spcPct val="25000"/>
              </a:spcBef>
            </a:pPr>
            <a:r>
              <a:rPr lang="en-US" dirty="0"/>
              <a:t>Triple bottom line (planet, people, profit)</a:t>
            </a:r>
          </a:p>
          <a:p>
            <a:pPr lvl="1" eaLnBrk="1" hangingPunct="1">
              <a:spcBef>
                <a:spcPct val="25000"/>
              </a:spcBef>
            </a:pPr>
            <a:r>
              <a:rPr lang="en-US" dirty="0"/>
              <a:t>Corporate downsizing</a:t>
            </a:r>
          </a:p>
          <a:p>
            <a:pPr lvl="1" eaLnBrk="1" hangingPunct="1">
              <a:spcBef>
                <a:spcPct val="25000"/>
              </a:spcBef>
            </a:pPr>
            <a:r>
              <a:rPr lang="en-US" dirty="0"/>
              <a:t>Increased customer focus</a:t>
            </a:r>
          </a:p>
          <a:p>
            <a:pPr lvl="1" eaLnBrk="1" hangingPunct="1">
              <a:spcBef>
                <a:spcPct val="25000"/>
              </a:spcBef>
            </a:pPr>
            <a:r>
              <a:rPr lang="en-US" dirty="0"/>
              <a:t>Small projects represent big problems</a:t>
            </a:r>
          </a:p>
        </p:txBody>
      </p:sp>
      <p:pic>
        <p:nvPicPr>
          <p:cNvPr id="27654" name="Picture 5" descr="PE0372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7788" y="3246438"/>
            <a:ext cx="2441575"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11"/>
          </p:nvPr>
        </p:nvSpPr>
        <p:spPr>
          <a:noFill/>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t>1</a:t>
            </a:r>
            <a:r>
              <a:rPr lang="en-US">
                <a:cs typeface="Times New Roman" panose="02020603050405020304" pitchFamily="18" charset="0"/>
              </a:rPr>
              <a:t>–</a:t>
            </a:r>
            <a:fld id="{5CE600A2-87BD-46FE-80A7-FD4E74AD70BF}" type="slidenum">
              <a:rPr lang="en-US" smtClean="0"/>
              <a:pPr/>
              <a:t>9</a:t>
            </a:fld>
            <a:endParaRPr lang="en-US"/>
          </a:p>
        </p:txBody>
      </p:sp>
      <p:sp>
        <p:nvSpPr>
          <p:cNvPr id="102402" name="AutoShape 2"/>
          <p:cNvSpPr>
            <a:spLocks noGrp="1" noChangeArrowheads="1"/>
          </p:cNvSpPr>
          <p:nvPr>
            <p:ph type="title"/>
          </p:nvPr>
        </p:nvSpPr>
        <p:spPr>
          <a:xfrm>
            <a:off x="469900" y="238125"/>
            <a:ext cx="8205788" cy="1396127"/>
          </a:xfrm>
        </p:spPr>
        <p:txBody>
          <a:bodyPr/>
          <a:lstStyle/>
          <a:p>
            <a:pPr eaLnBrk="1" hangingPunct="1">
              <a:defRPr/>
            </a:pPr>
            <a:r>
              <a:rPr lang="en-US" dirty="0"/>
              <a:t>Project Governance: </a:t>
            </a:r>
            <a:br>
              <a:rPr lang="en-US" dirty="0"/>
            </a:br>
            <a:r>
              <a:rPr lang="en-US" dirty="0"/>
              <a:t>An Integrative Approach</a:t>
            </a:r>
          </a:p>
        </p:txBody>
      </p:sp>
      <p:sp>
        <p:nvSpPr>
          <p:cNvPr id="29701" name="Rectangle 3"/>
          <p:cNvSpPr>
            <a:spLocks noGrp="1" noChangeArrowheads="1"/>
          </p:cNvSpPr>
          <p:nvPr>
            <p:ph type="body" idx="1"/>
          </p:nvPr>
        </p:nvSpPr>
        <p:spPr>
          <a:xfrm>
            <a:off x="533400" y="1782763"/>
            <a:ext cx="8077200" cy="4313237"/>
          </a:xfrm>
        </p:spPr>
        <p:txBody>
          <a:bodyPr/>
          <a:lstStyle/>
          <a:p>
            <a:pPr eaLnBrk="1" hangingPunct="1">
              <a:spcBef>
                <a:spcPct val="30000"/>
              </a:spcBef>
            </a:pPr>
            <a:r>
              <a:rPr lang="en-US" dirty="0"/>
              <a:t>Integration (or centralization) of project management provides senior management with:</a:t>
            </a:r>
          </a:p>
          <a:p>
            <a:pPr lvl="1" eaLnBrk="1" hangingPunct="1">
              <a:spcBef>
                <a:spcPct val="30000"/>
              </a:spcBef>
            </a:pPr>
            <a:r>
              <a:rPr lang="en-US" dirty="0"/>
              <a:t>An overview of all project management activities</a:t>
            </a:r>
          </a:p>
          <a:p>
            <a:pPr lvl="1" eaLnBrk="1" hangingPunct="1">
              <a:spcBef>
                <a:spcPct val="30000"/>
              </a:spcBef>
            </a:pPr>
            <a:r>
              <a:rPr lang="en-US" dirty="0"/>
              <a:t>A big picture of how organizational resources are used</a:t>
            </a:r>
          </a:p>
          <a:p>
            <a:pPr lvl="1" eaLnBrk="1" hangingPunct="1">
              <a:spcBef>
                <a:spcPct val="30000"/>
              </a:spcBef>
            </a:pPr>
            <a:r>
              <a:rPr lang="en-US" dirty="0"/>
              <a:t>A risk assessment of their portfolio of projects</a:t>
            </a:r>
          </a:p>
          <a:p>
            <a:pPr lvl="1" eaLnBrk="1" hangingPunct="1">
              <a:spcBef>
                <a:spcPct val="30000"/>
              </a:spcBef>
            </a:pPr>
            <a:r>
              <a:rPr lang="en-US" dirty="0"/>
              <a:t>A rough metric of the firm’s improvement in managing projects relative to others in the industry</a:t>
            </a:r>
          </a:p>
          <a:p>
            <a:pPr lvl="1" eaLnBrk="1" hangingPunct="1">
              <a:spcBef>
                <a:spcPct val="30000"/>
              </a:spcBef>
            </a:pPr>
            <a:r>
              <a:rPr lang="en-US" dirty="0"/>
              <a:t>Linkages of senior management with actual project execution management</a:t>
            </a:r>
          </a:p>
        </p:txBody>
      </p:sp>
    </p:spTree>
  </p:cSld>
  <p:clrMapOvr>
    <a:masterClrMapping/>
  </p:clrMapOvr>
</p:sld>
</file>

<file path=ppt/theme/theme1.xml><?xml version="1.0" encoding="utf-8"?>
<a:theme xmlns:a="http://schemas.openxmlformats.org/drawingml/2006/main" name="Project Management 6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2544</Words>
  <Application>Microsoft Office PowerPoint</Application>
  <PresentationFormat>On-screen Show (4:3)</PresentationFormat>
  <Paragraphs>224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Tahoma</vt:lpstr>
      <vt:lpstr>Times New Roman</vt:lpstr>
      <vt:lpstr>Project Management 6e. - Gray and Larson</vt:lpstr>
      <vt:lpstr>PowerPoint Presentation</vt:lpstr>
      <vt:lpstr>An Overview of Project Management 6e.</vt:lpstr>
      <vt:lpstr>What is a Project?</vt:lpstr>
      <vt:lpstr>Program versus Project</vt:lpstr>
      <vt:lpstr>Comparison of Routine Work with Projects</vt:lpstr>
      <vt:lpstr>Project Life Cycle</vt:lpstr>
      <vt:lpstr>The Challenge of Project Management</vt:lpstr>
      <vt:lpstr>Current Drivers of Project Management</vt:lpstr>
      <vt:lpstr>Project Governance:  An Integrative Approach</vt:lpstr>
      <vt:lpstr>Integrated Management of Projects</vt:lpstr>
      <vt:lpstr>Alignment of Projects with  Organizational Strategy</vt:lpstr>
      <vt:lpstr>Major Functions of Portfolio Management: The “Science” and “Art” of Project Management</vt:lpstr>
      <vt:lpstr>The Technical  and Sociocultural Dimensions of the Project Management Process</vt:lpstr>
      <vt:lpstr>Key Terms</vt:lpstr>
    </vt:vector>
  </TitlesOfParts>
  <Manager>Wanda Zeman</Manager>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6e</dc:title>
  <dc:subject>Chapter 1</dc:subject>
  <dc:creator>Charlie Cook - ccook@uwa.edu</dc:creator>
  <cp:lastModifiedBy>Anonymous</cp:lastModifiedBy>
  <cp:revision>68</cp:revision>
  <cp:lastPrinted>1601-01-01T00:00:00Z</cp:lastPrinted>
  <dcterms:created xsi:type="dcterms:W3CDTF">1901-01-01T06:00:00Z</dcterms:created>
  <dcterms:modified xsi:type="dcterms:W3CDTF">2019-06-18T16:53:50Z</dcterms:modified>
</cp:coreProperties>
</file>