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0" r:id="rId5"/>
    <p:sldId id="278" r:id="rId6"/>
    <p:sldId id="279" r:id="rId7"/>
    <p:sldId id="283" r:id="rId8"/>
    <p:sldId id="282" r:id="rId9"/>
    <p:sldId id="284" r:id="rId10"/>
    <p:sldId id="285" r:id="rId11"/>
    <p:sldId id="286" r:id="rId12"/>
    <p:sldId id="257" r:id="rId13"/>
    <p:sldId id="258" r:id="rId14"/>
    <p:sldId id="263" r:id="rId15"/>
    <p:sldId id="259" r:id="rId16"/>
    <p:sldId id="260" r:id="rId17"/>
    <p:sldId id="262" r:id="rId18"/>
    <p:sldId id="261" r:id="rId19"/>
    <p:sldId id="287" r:id="rId20"/>
    <p:sldId id="291" r:id="rId21"/>
    <p:sldId id="292" r:id="rId22"/>
    <p:sldId id="288" r:id="rId23"/>
    <p:sldId id="289" r:id="rId24"/>
    <p:sldId id="290" r:id="rId25"/>
    <p:sldId id="293" r:id="rId26"/>
    <p:sldId id="294" r:id="rId27"/>
    <p:sldId id="296" r:id="rId28"/>
    <p:sldId id="264" r:id="rId29"/>
    <p:sldId id="275" r:id="rId30"/>
    <p:sldId id="274" r:id="rId31"/>
    <p:sldId id="273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6DDA-AE1B-21EB-57E1-ACF0C0A29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5AB3-F2E7-934F-D9DF-F7CF9DEF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B4EB-DC6D-A1CE-7673-F916FF7E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B9DE-2814-268F-BFD9-9D9CC277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8897-290B-C5E1-DF28-6C5626A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A1B8-4217-AB4D-B586-E7E8A76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5D58-579E-12F2-523A-6AC1C0CC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983A-C1D1-7AAE-4E2F-AE59070E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F72F-6624-CF65-A5A1-11A5422F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D9A6-B0B3-9D4A-7A15-708A6F2E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44E8-137B-2373-89EE-25266A9E8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C7C76-F294-3B97-21A9-201C946F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71B9-8528-7ED7-29BA-8A257DA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A783-FEE9-13C6-4616-4A3AE833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400E-473D-D499-204C-503973F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56C-43C9-43DD-7B38-69AF48D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057A-63BD-CC47-BE2D-ACFE6EC2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8650-5067-D1FD-B1D1-0AA514A0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A21B-895B-4DC3-230F-60A0FF3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D335-08C8-13C6-2896-811E4237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38DC-FE8A-FFF3-A3EE-9C0F2CD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5478-4F10-BAD6-F9B2-43C03D53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4C4D-4329-83A5-4766-682FE8CF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A9CF-BB72-75A8-EF28-A408C645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E125-207E-6F73-16D0-E1CCC212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5E08-2FAD-8D84-5CD0-B5E32045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273D-B678-E37A-22BB-A339DDAAF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8FD10-7ACF-3644-931E-229042A5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A9F32-172D-AD48-FF52-A977041D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C5F4-3046-445A-EE3C-60FBAFB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6C05D-1203-E533-4F2B-6E2C05E2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2E9E-C2C2-68AD-274A-7C76B79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D4DD-D0A5-A767-C0B3-3A573988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88AB-5392-FFD7-9FF4-B6F7B4F4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862B-863D-9E0E-08DF-F74D5CBBA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2CBD3-1CC6-FB6D-1210-73A2EFC9D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4126D-9324-0378-D36B-613A7679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F05B-D47D-E3B2-9CCB-649ED0A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6CD87-A406-4FB7-8A99-A8BADFE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C90-1866-B48F-B00C-883D70E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A4CD3-D230-0307-17C2-3848F145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ABEDA-623F-5ADB-B198-1AA41A7B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7BD5A-D99A-5132-1AD3-7655EC2D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47056-6CC9-59E9-7209-48D00219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F352A-181D-85E5-0537-A0D464A3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AA89-E291-5A5A-26CB-00326F8D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CCDC-0C48-FC41-5525-31296AD1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761-DFCA-47F1-14AA-2A9E9FE8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9747-0D49-7054-7371-790FE839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0F9B-ED58-B65C-CB36-0974B26C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593B-F8DF-77FA-FD74-DEB9A85C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93DFB-BDBC-3FA4-93AA-89E19D96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B658-587B-5C4D-1201-0EBB946E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F2D75-AF1F-B8B8-ED2B-D2BE61AD6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4D5FF-B7DA-9A80-0B04-9202A825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588E-FCE8-1365-CBAE-B3CD413A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3EAEB-D04C-885C-41F0-34802038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6342D-C484-786F-9564-4B2FA93A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D7A91-2F7D-90DB-BC23-315071DE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6F0B-359D-FACA-5E51-9DD53276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AB2E-8C4B-AD83-2DCF-D0E1BBE88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C272-35B3-4E63-8529-081BCA3593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343B-2705-9A1B-AFF7-BA48CFC9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BAC7-575F-8542-98CA-C952121A8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DE40-9C78-4716-9789-7211FA52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B649-7F6D-6A0F-BF4C-E16739AE2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Problems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481F-C240-CAB7-0AAA-5F5F3C62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Justin Chong</a:t>
            </a:r>
          </a:p>
        </p:txBody>
      </p:sp>
    </p:spTree>
    <p:extLst>
      <p:ext uri="{BB962C8B-B14F-4D97-AF65-F5344CB8AC3E}">
        <p14:creationId xmlns:p14="http://schemas.microsoft.com/office/powerpoint/2010/main" val="414317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511A59-606E-368F-46A2-3ABA033080F2}"/>
              </a:ext>
            </a:extLst>
          </p:cNvPr>
          <p:cNvSpPr/>
          <p:nvPr/>
        </p:nvSpPr>
        <p:spPr>
          <a:xfrm>
            <a:off x="477078" y="3875846"/>
            <a:ext cx="11237843" cy="2560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table[end] = true;</a:t>
            </a:r>
          </a:p>
          <a:p>
            <a:r>
              <a:rPr lang="en-US" sz="4000" dirty="0"/>
              <a:t>table = [</a:t>
            </a:r>
          </a:p>
          <a:p>
            <a:r>
              <a:rPr lang="en-US" sz="4000" dirty="0"/>
              <a:t>true, false, false, false, true, false, false, false, false</a:t>
            </a:r>
          </a:p>
          <a:p>
            <a:r>
              <a:rPr lang="en-US" sz="4000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E7040-36EF-DB23-8993-07F89AB0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07" y="421172"/>
            <a:ext cx="2914650" cy="2000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1983FD-651E-B135-D05F-31A735716AE2}"/>
              </a:ext>
            </a:extLst>
          </p:cNvPr>
          <p:cNvCxnSpPr>
            <a:stCxn id="3" idx="3"/>
          </p:cNvCxnSpPr>
          <p:nvPr/>
        </p:nvCxnSpPr>
        <p:spPr>
          <a:xfrm>
            <a:off x="4535557" y="1421297"/>
            <a:ext cx="2607365" cy="165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AB6F90-167B-ECC8-15CC-4070388B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07" y="600202"/>
            <a:ext cx="3209925" cy="1714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A5606-FF19-3B34-E870-9EC119064246}"/>
              </a:ext>
            </a:extLst>
          </p:cNvPr>
          <p:cNvSpPr/>
          <p:nvPr/>
        </p:nvSpPr>
        <p:spPr>
          <a:xfrm>
            <a:off x="3737113" y="2437987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word.slice</a:t>
            </a:r>
            <a:r>
              <a:rPr lang="en-US" sz="2800" dirty="0">
                <a:solidFill>
                  <a:schemeClr val="tx1"/>
                </a:solidFill>
              </a:rPr>
              <a:t>(start, 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B71EA-560F-B3A1-83AC-4F05B17765A0}"/>
              </a:ext>
            </a:extLst>
          </p:cNvPr>
          <p:cNvSpPr/>
          <p:nvPr/>
        </p:nvSpPr>
        <p:spPr>
          <a:xfrm>
            <a:off x="3737113" y="3198412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We get “</a:t>
            </a:r>
            <a:r>
              <a:rPr lang="en-US" sz="2800" dirty="0" err="1">
                <a:solidFill>
                  <a:srgbClr val="00B050"/>
                </a:solidFill>
              </a:rPr>
              <a:t>leet</a:t>
            </a:r>
            <a:r>
              <a:rPr lang="en-US" sz="2800" dirty="0">
                <a:solidFill>
                  <a:srgbClr val="00B05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956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96EA9-1358-221E-C3C4-10F01FC9A1BC}"/>
              </a:ext>
            </a:extLst>
          </p:cNvPr>
          <p:cNvSpPr/>
          <p:nvPr/>
        </p:nvSpPr>
        <p:spPr>
          <a:xfrm>
            <a:off x="3993874" y="2626995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word.slice</a:t>
            </a:r>
            <a:r>
              <a:rPr lang="en-US" sz="2800" dirty="0">
                <a:solidFill>
                  <a:schemeClr val="tx1"/>
                </a:solidFill>
              </a:rPr>
              <a:t>(start, end)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C7B75-95DC-08D5-142C-66A17D3C7716}"/>
              </a:ext>
            </a:extLst>
          </p:cNvPr>
          <p:cNvSpPr/>
          <p:nvPr/>
        </p:nvSpPr>
        <p:spPr>
          <a:xfrm>
            <a:off x="3993874" y="3387420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We get “code”.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ACACC-7FD6-BCAC-0698-DFE39B6D6838}"/>
              </a:ext>
            </a:extLst>
          </p:cNvPr>
          <p:cNvSpPr/>
          <p:nvPr/>
        </p:nvSpPr>
        <p:spPr>
          <a:xfrm>
            <a:off x="477078" y="3875846"/>
            <a:ext cx="11237843" cy="2560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table[end] = true; break;</a:t>
            </a:r>
          </a:p>
          <a:p>
            <a:r>
              <a:rPr lang="en-US" sz="4000" dirty="0"/>
              <a:t>table = [</a:t>
            </a:r>
          </a:p>
          <a:p>
            <a:r>
              <a:rPr lang="en-US" sz="4000" dirty="0"/>
              <a:t>true, false, false, false, true, false, false, false, true</a:t>
            </a:r>
          </a:p>
          <a:p>
            <a:r>
              <a:rPr lang="en-US" sz="4000" dirty="0"/>
              <a:t>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293AA-127A-52F6-04E5-FF92D6B9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6" y="807720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8D44-E3B1-3216-1E14-AE9ABDBA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Group Anagrams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257BB-9ABD-5354-5310-0F95A821583C}"/>
              </a:ext>
            </a:extLst>
          </p:cNvPr>
          <p:cNvSpPr/>
          <p:nvPr/>
        </p:nvSpPr>
        <p:spPr>
          <a:xfrm>
            <a:off x="1888435" y="1444487"/>
            <a:ext cx="841513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["eat", "tea", "tan", "ate", "</a:t>
            </a:r>
            <a:r>
              <a:rPr lang="en-US" sz="4000" dirty="0" err="1"/>
              <a:t>nat</a:t>
            </a:r>
            <a:r>
              <a:rPr lang="en-US" sz="4000" dirty="0"/>
              <a:t>", "bat"]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CE537-7E43-BEE8-7094-BE88693BA77E}"/>
              </a:ext>
            </a:extLst>
          </p:cNvPr>
          <p:cNvSpPr/>
          <p:nvPr/>
        </p:nvSpPr>
        <p:spPr>
          <a:xfrm>
            <a:off x="838200" y="2627242"/>
            <a:ext cx="8415130" cy="263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70C0"/>
                </a:solidFill>
              </a:rPr>
              <a:t>Output result: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[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[“eat”, “tea”, “ate”],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[“tan”, “</a:t>
            </a:r>
            <a:r>
              <a:rPr lang="en-US" sz="2800" dirty="0" err="1">
                <a:solidFill>
                  <a:srgbClr val="0070C0"/>
                </a:solidFill>
              </a:rPr>
              <a:t>nat</a:t>
            </a:r>
            <a:r>
              <a:rPr lang="en-US" sz="2800" dirty="0">
                <a:solidFill>
                  <a:srgbClr val="0070C0"/>
                </a:solidFill>
              </a:rPr>
              <a:t>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[“bat”]</a:t>
            </a:r>
          </a:p>
          <a:p>
            <a:r>
              <a:rPr lang="en-US" sz="2800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785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46E30-F547-9F89-9127-074378703A54}"/>
              </a:ext>
            </a:extLst>
          </p:cNvPr>
          <p:cNvSpPr/>
          <p:nvPr/>
        </p:nvSpPr>
        <p:spPr>
          <a:xfrm>
            <a:off x="838200" y="627798"/>
            <a:ext cx="10515600" cy="144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Take the value of the first index for example: </a:t>
            </a:r>
            <a:r>
              <a:rPr lang="en-US" sz="2800" dirty="0">
                <a:solidFill>
                  <a:schemeClr val="tx1"/>
                </a:solidFill>
              </a:rPr>
              <a:t>“eat”,</a:t>
            </a:r>
          </a:p>
          <a:p>
            <a:r>
              <a:rPr lang="en-US" sz="2800" dirty="0">
                <a:solidFill>
                  <a:srgbClr val="00B050"/>
                </a:solidFill>
              </a:rPr>
              <a:t>split it into </a:t>
            </a:r>
            <a:r>
              <a:rPr lang="en-US" sz="2800" dirty="0">
                <a:solidFill>
                  <a:schemeClr val="tx1"/>
                </a:solidFill>
              </a:rPr>
              <a:t>“e”, “a”, “t”</a:t>
            </a:r>
            <a:r>
              <a:rPr lang="en-US" sz="2800" dirty="0">
                <a:solidFill>
                  <a:srgbClr val="00B050"/>
                </a:solidFill>
              </a:rPr>
              <a:t>, then sort it into </a:t>
            </a:r>
            <a:r>
              <a:rPr lang="en-US" sz="2800" dirty="0">
                <a:solidFill>
                  <a:schemeClr val="tx1"/>
                </a:solidFill>
              </a:rPr>
              <a:t>“a”, “e”, “t”</a:t>
            </a:r>
            <a:r>
              <a:rPr lang="en-US" sz="2800" dirty="0">
                <a:solidFill>
                  <a:srgbClr val="00B050"/>
                </a:solidFill>
              </a:rPr>
              <a:t>, then join it into </a:t>
            </a:r>
            <a:r>
              <a:rPr lang="en-US" sz="2800" dirty="0">
                <a:solidFill>
                  <a:schemeClr val="tx1"/>
                </a:solidFill>
              </a:rPr>
              <a:t>“aet”.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058D7-68C6-C40D-0C20-31676D55B129}"/>
              </a:ext>
            </a:extLst>
          </p:cNvPr>
          <p:cNvSpPr/>
          <p:nvPr/>
        </p:nvSpPr>
        <p:spPr>
          <a:xfrm>
            <a:off x="838200" y="2350632"/>
            <a:ext cx="10515600" cy="1449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Use a hash and put the values that are in the same anagram group under the key.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hash = {}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B6822-4B42-5201-CA47-66B2B3A5DC29}"/>
              </a:ext>
            </a:extLst>
          </p:cNvPr>
          <p:cNvSpPr/>
          <p:nvPr/>
        </p:nvSpPr>
        <p:spPr>
          <a:xfrm>
            <a:off x="838200" y="4073467"/>
            <a:ext cx="8415130" cy="1449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Hash =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	“aet”: [“eat”]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C2599-BD97-7DC9-C322-86224604405A}"/>
              </a:ext>
            </a:extLst>
          </p:cNvPr>
          <p:cNvSpPr/>
          <p:nvPr/>
        </p:nvSpPr>
        <p:spPr>
          <a:xfrm>
            <a:off x="838200" y="610537"/>
            <a:ext cx="8415130" cy="144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E02C07-9203-FE56-2392-B5872140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6936"/>
            <a:ext cx="12190972" cy="60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058D7-68C6-C40D-0C20-31676D55B129}"/>
              </a:ext>
            </a:extLst>
          </p:cNvPr>
          <p:cNvSpPr/>
          <p:nvPr/>
        </p:nvSpPr>
        <p:spPr>
          <a:xfrm>
            <a:off x="838200" y="268353"/>
            <a:ext cx="8415130" cy="311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The hash should look like this in the end.</a:t>
            </a:r>
          </a:p>
          <a:p>
            <a:r>
              <a:rPr lang="en-US" sz="2800" dirty="0">
                <a:solidFill>
                  <a:schemeClr val="tx1"/>
                </a:solidFill>
              </a:rPr>
              <a:t>Hash =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	“aet”: [“eat”, “tea”, “ate”],</a:t>
            </a:r>
          </a:p>
          <a:p>
            <a:r>
              <a:rPr lang="en-US" sz="2800" dirty="0">
                <a:solidFill>
                  <a:schemeClr val="tx1"/>
                </a:solidFill>
              </a:rPr>
              <a:t>	“ant”: [“tan”, “</a:t>
            </a:r>
            <a:r>
              <a:rPr lang="en-US" sz="2800" dirty="0" err="1">
                <a:solidFill>
                  <a:schemeClr val="tx1"/>
                </a:solidFill>
              </a:rPr>
              <a:t>nat</a:t>
            </a:r>
            <a:r>
              <a:rPr lang="en-US" sz="2800" dirty="0">
                <a:solidFill>
                  <a:schemeClr val="tx1"/>
                </a:solidFill>
              </a:rPr>
              <a:t>”],</a:t>
            </a:r>
          </a:p>
          <a:p>
            <a:r>
              <a:rPr lang="en-US" sz="2800" dirty="0">
                <a:solidFill>
                  <a:schemeClr val="tx1"/>
                </a:solidFill>
              </a:rPr>
              <a:t>	“</a:t>
            </a:r>
            <a:r>
              <a:rPr lang="en-US" sz="2800" dirty="0" err="1">
                <a:solidFill>
                  <a:schemeClr val="tx1"/>
                </a:solidFill>
              </a:rPr>
              <a:t>abt</a:t>
            </a:r>
            <a:r>
              <a:rPr lang="en-US" sz="2800" dirty="0">
                <a:solidFill>
                  <a:schemeClr val="tx1"/>
                </a:solidFill>
              </a:rPr>
              <a:t>”: [“bat”]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055D8-E7F8-7D3C-24BA-9A9B7A822A92}"/>
              </a:ext>
            </a:extLst>
          </p:cNvPr>
          <p:cNvSpPr/>
          <p:nvPr/>
        </p:nvSpPr>
        <p:spPr>
          <a:xfrm>
            <a:off x="838200" y="3144080"/>
            <a:ext cx="10515600" cy="34455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Use the following to return all the values of the hash for Solution 1.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return </a:t>
            </a:r>
            <a:r>
              <a:rPr lang="en-US" sz="2800" dirty="0" err="1">
                <a:solidFill>
                  <a:srgbClr val="0070C0"/>
                </a:solidFill>
              </a:rPr>
              <a:t>Object.values</a:t>
            </a:r>
            <a:r>
              <a:rPr lang="en-US" sz="2800" dirty="0">
                <a:solidFill>
                  <a:srgbClr val="0070C0"/>
                </a:solidFill>
              </a:rPr>
              <a:t>(hash);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Output result: [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[“eat”, “tea”, “ate”],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[“tan”, “</a:t>
            </a:r>
            <a:r>
              <a:rPr lang="en-US" sz="2800" dirty="0" err="1">
                <a:solidFill>
                  <a:srgbClr val="0070C0"/>
                </a:solidFill>
              </a:rPr>
              <a:t>nat</a:t>
            </a:r>
            <a:r>
              <a:rPr lang="en-US" sz="2800" dirty="0">
                <a:solidFill>
                  <a:srgbClr val="0070C0"/>
                </a:solidFill>
              </a:rPr>
              <a:t>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[“bat”]</a:t>
            </a:r>
          </a:p>
          <a:p>
            <a:r>
              <a:rPr lang="en-US" sz="2800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33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9DF9E1-909D-092C-6B64-9BF404C8A94F}"/>
              </a:ext>
            </a:extLst>
          </p:cNvPr>
          <p:cNvSpPr/>
          <p:nvPr/>
        </p:nvSpPr>
        <p:spPr>
          <a:xfrm>
            <a:off x="838199" y="610536"/>
            <a:ext cx="10532166" cy="32856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Similarly, we could use a Map and put the values that are in the same anagram group under the key.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hash = new Map([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[“aet”, [“eat”, “tea”, “ate”]],</a:t>
            </a:r>
          </a:p>
          <a:p>
            <a:r>
              <a:rPr lang="en-US" sz="2800" dirty="0">
                <a:solidFill>
                  <a:schemeClr val="tx1"/>
                </a:solidFill>
              </a:rPr>
              <a:t>	[“ant”, [“tan”, “</a:t>
            </a:r>
            <a:r>
              <a:rPr lang="en-US" sz="2800" dirty="0" err="1">
                <a:solidFill>
                  <a:schemeClr val="tx1"/>
                </a:solidFill>
              </a:rPr>
              <a:t>nat</a:t>
            </a:r>
            <a:r>
              <a:rPr lang="en-US" sz="2800" dirty="0">
                <a:solidFill>
                  <a:schemeClr val="tx1"/>
                </a:solidFill>
              </a:rPr>
              <a:t>”]],</a:t>
            </a:r>
          </a:p>
          <a:p>
            <a:r>
              <a:rPr lang="en-US" sz="2800" dirty="0">
                <a:solidFill>
                  <a:schemeClr val="tx1"/>
                </a:solidFill>
              </a:rPr>
              <a:t>	[“</a:t>
            </a:r>
            <a:r>
              <a:rPr lang="en-US" sz="2800" dirty="0" err="1">
                <a:solidFill>
                  <a:schemeClr val="tx1"/>
                </a:solidFill>
              </a:rPr>
              <a:t>abt</a:t>
            </a:r>
            <a:r>
              <a:rPr lang="en-US" sz="2800" dirty="0">
                <a:solidFill>
                  <a:schemeClr val="tx1"/>
                </a:solidFill>
              </a:rPr>
              <a:t>”, [“bat”]]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4933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578BE-3D44-E2D0-0D1A-CC6DD739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7831"/>
            <a:ext cx="12192001" cy="4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8D88D-B079-7075-B667-24FEBD2EB817}"/>
              </a:ext>
            </a:extLst>
          </p:cNvPr>
          <p:cNvSpPr/>
          <p:nvPr/>
        </p:nvSpPr>
        <p:spPr>
          <a:xfrm>
            <a:off x="838199" y="736239"/>
            <a:ext cx="10399643" cy="3919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Use the following to return all the values of the hash for Solution 2.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Use the following to return the values in the Map.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return […</a:t>
            </a:r>
            <a:r>
              <a:rPr lang="en-US" sz="2800" dirty="0" err="1">
                <a:solidFill>
                  <a:srgbClr val="0070C0"/>
                </a:solidFill>
              </a:rPr>
              <a:t>hash.values</a:t>
            </a:r>
            <a:r>
              <a:rPr lang="en-US" sz="2800" dirty="0">
                <a:solidFill>
                  <a:srgbClr val="0070C0"/>
                </a:solidFill>
              </a:rPr>
              <a:t>()];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Output result: [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[“eat”, “tea”, “ate”],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[“tan”, “</a:t>
            </a:r>
            <a:r>
              <a:rPr lang="en-US" sz="2800" dirty="0" err="1">
                <a:solidFill>
                  <a:srgbClr val="0070C0"/>
                </a:solidFill>
              </a:rPr>
              <a:t>nat</a:t>
            </a:r>
            <a:r>
              <a:rPr lang="en-US" sz="2800" dirty="0">
                <a:solidFill>
                  <a:srgbClr val="0070C0"/>
                </a:solidFill>
              </a:rPr>
              <a:t>”],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[“bat”]</a:t>
            </a:r>
          </a:p>
          <a:p>
            <a:r>
              <a:rPr lang="en-US" sz="2800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633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9736-6DCE-483E-F9DE-B87C8F49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Remove Nth Node From End Of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B64C3-7ABB-FDF1-C6B4-321C9E04394A}"/>
              </a:ext>
            </a:extLst>
          </p:cNvPr>
          <p:cNvSpPr/>
          <p:nvPr/>
        </p:nvSpPr>
        <p:spPr>
          <a:xfrm>
            <a:off x="838200" y="1690688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 = 2, </a:t>
            </a:r>
            <a:r>
              <a:rPr lang="en-US" sz="2800" dirty="0" err="1">
                <a:solidFill>
                  <a:srgbClr val="00B050"/>
                </a:solidFill>
              </a:rPr>
              <a:t>len</a:t>
            </a:r>
            <a:r>
              <a:rPr lang="en-US" sz="2800" dirty="0">
                <a:solidFill>
                  <a:srgbClr val="00B050"/>
                </a:solidFill>
              </a:rPr>
              <a:t> = 5, </a:t>
            </a:r>
            <a:r>
              <a:rPr lang="en-US" sz="2800" dirty="0" err="1">
                <a:solidFill>
                  <a:srgbClr val="00B050"/>
                </a:solidFill>
              </a:rPr>
              <a:t>len</a:t>
            </a:r>
            <a:r>
              <a:rPr lang="en-US" sz="2800" dirty="0">
                <a:solidFill>
                  <a:srgbClr val="00B050"/>
                </a:solidFill>
              </a:rPr>
              <a:t> – n = </a:t>
            </a:r>
            <a:r>
              <a:rPr lang="en-US" sz="2800" dirty="0" err="1">
                <a:solidFill>
                  <a:srgbClr val="00B050"/>
                </a:solidFill>
              </a:rPr>
              <a:t>removeIndex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FD7E2-387F-3F3E-3895-5C5F30D2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82229"/>
            <a:ext cx="7620000" cy="1866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50B76-AA62-AC93-A8D5-45AD9DFE2846}"/>
              </a:ext>
            </a:extLst>
          </p:cNvPr>
          <p:cNvSpPr/>
          <p:nvPr/>
        </p:nvSpPr>
        <p:spPr>
          <a:xfrm>
            <a:off x="838200" y="2520951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F0"/>
                </a:solidFill>
              </a:rPr>
              <a:t>Output result:</a:t>
            </a:r>
          </a:p>
        </p:txBody>
      </p:sp>
    </p:spTree>
    <p:extLst>
      <p:ext uri="{BB962C8B-B14F-4D97-AF65-F5344CB8AC3E}">
        <p14:creationId xmlns:p14="http://schemas.microsoft.com/office/powerpoint/2010/main" val="20759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F8C-76F4-93C8-C020-55AB6EF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Word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D68EE-A1F3-E43A-69EF-4CF477FA4394}"/>
              </a:ext>
            </a:extLst>
          </p:cNvPr>
          <p:cNvSpPr/>
          <p:nvPr/>
        </p:nvSpPr>
        <p:spPr>
          <a:xfrm>
            <a:off x="1138029" y="1699386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leetcode</a:t>
            </a:r>
            <a:r>
              <a:rPr lang="en-US" sz="4000" dirty="0"/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7CB58-6A53-4041-DFB5-DE204E857960}"/>
              </a:ext>
            </a:extLst>
          </p:cNvPr>
          <p:cNvSpPr/>
          <p:nvPr/>
        </p:nvSpPr>
        <p:spPr>
          <a:xfrm>
            <a:off x="5141843" y="1685097"/>
            <a:ext cx="6211957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wordDict</a:t>
            </a:r>
            <a:r>
              <a:rPr lang="en-US" sz="4000" dirty="0"/>
              <a:t> = [“</a:t>
            </a:r>
            <a:r>
              <a:rPr lang="en-US" sz="4000" dirty="0" err="1"/>
              <a:t>leet</a:t>
            </a:r>
            <a:r>
              <a:rPr lang="en-US" sz="4000" dirty="0"/>
              <a:t>”, “code”]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324A0-AAD5-401E-B8ED-6F591FF0DE89}"/>
              </a:ext>
            </a:extLst>
          </p:cNvPr>
          <p:cNvSpPr/>
          <p:nvPr/>
        </p:nvSpPr>
        <p:spPr>
          <a:xfrm>
            <a:off x="838199" y="2871167"/>
            <a:ext cx="3826565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applepenapple</a:t>
            </a:r>
            <a:r>
              <a:rPr lang="en-US" sz="4000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276E0-0108-F71F-479F-91BAE8261768}"/>
              </a:ext>
            </a:extLst>
          </p:cNvPr>
          <p:cNvSpPr/>
          <p:nvPr/>
        </p:nvSpPr>
        <p:spPr>
          <a:xfrm>
            <a:off x="5141843" y="2871167"/>
            <a:ext cx="6211957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wordDict</a:t>
            </a:r>
            <a:r>
              <a:rPr lang="en-US" sz="4000" dirty="0"/>
              <a:t> = [“apple”, “pen”]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5745-C40F-27F2-D3C8-1C28C8B1FECD}"/>
              </a:ext>
            </a:extLst>
          </p:cNvPr>
          <p:cNvSpPr/>
          <p:nvPr/>
        </p:nvSpPr>
        <p:spPr>
          <a:xfrm>
            <a:off x="1138029" y="4309028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catsandog</a:t>
            </a:r>
            <a:r>
              <a:rPr lang="en-US" sz="4000" dirty="0"/>
              <a:t>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08997-AFE0-FA61-9AA1-1F2AF0A5674A}"/>
              </a:ext>
            </a:extLst>
          </p:cNvPr>
          <p:cNvSpPr/>
          <p:nvPr/>
        </p:nvSpPr>
        <p:spPr>
          <a:xfrm>
            <a:off x="5524499" y="4057237"/>
            <a:ext cx="5446644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err="1"/>
              <a:t>wordDict</a:t>
            </a:r>
            <a:r>
              <a:rPr lang="en-US" sz="4000" dirty="0"/>
              <a:t> = [“cats”, “dog”, “sand”, “and”, “cat”]</a:t>
            </a:r>
          </a:p>
        </p:txBody>
      </p:sp>
    </p:spTree>
    <p:extLst>
      <p:ext uri="{BB962C8B-B14F-4D97-AF65-F5344CB8AC3E}">
        <p14:creationId xmlns:p14="http://schemas.microsoft.com/office/powerpoint/2010/main" val="212190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B3A3E5-21A0-2E01-8494-AFCDD0FB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387671"/>
            <a:ext cx="8486775" cy="414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9F8A83-1514-4307-320C-D08C4F3617FA}"/>
              </a:ext>
            </a:extLst>
          </p:cNvPr>
          <p:cNvSpPr/>
          <p:nvPr/>
        </p:nvSpPr>
        <p:spPr>
          <a:xfrm>
            <a:off x="838199" y="577505"/>
            <a:ext cx="10426149" cy="1821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Let’s try illustrating it: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DummyHead</a:t>
            </a:r>
            <a:r>
              <a:rPr lang="en-US" sz="2800" dirty="0">
                <a:solidFill>
                  <a:srgbClr val="00B050"/>
                </a:solidFill>
              </a:rPr>
              <a:t> (D) is on index -1 for reference.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Previous (P) will equals to </a:t>
            </a:r>
            <a:r>
              <a:rPr lang="en-US" sz="2800" dirty="0" err="1">
                <a:solidFill>
                  <a:srgbClr val="00B050"/>
                </a:solidFill>
              </a:rPr>
              <a:t>dummyHead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Tail (T) will equals to head, Current (C) will equals to head.</a:t>
            </a:r>
          </a:p>
        </p:txBody>
      </p:sp>
    </p:spTree>
    <p:extLst>
      <p:ext uri="{BB962C8B-B14F-4D97-AF65-F5344CB8AC3E}">
        <p14:creationId xmlns:p14="http://schemas.microsoft.com/office/powerpoint/2010/main" val="201225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25A4A-18D5-3CF8-3011-E58885C5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61"/>
            <a:ext cx="12192000" cy="67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5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D4E30-5F28-8CEB-C167-8098C840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285875"/>
            <a:ext cx="8524875" cy="428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E26F54-7643-BAEE-0339-C36D35F09A91}"/>
              </a:ext>
            </a:extLst>
          </p:cNvPr>
          <p:cNvSpPr/>
          <p:nvPr/>
        </p:nvSpPr>
        <p:spPr>
          <a:xfrm>
            <a:off x="838200" y="391664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 = 2, so Tail (T) moves to index 3</a:t>
            </a:r>
          </a:p>
        </p:txBody>
      </p:sp>
    </p:spTree>
    <p:extLst>
      <p:ext uri="{BB962C8B-B14F-4D97-AF65-F5344CB8AC3E}">
        <p14:creationId xmlns:p14="http://schemas.microsoft.com/office/powerpoint/2010/main" val="425403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ACE43-D64E-DC99-D3A8-5E522C31E927}"/>
              </a:ext>
            </a:extLst>
          </p:cNvPr>
          <p:cNvSpPr/>
          <p:nvPr/>
        </p:nvSpPr>
        <p:spPr>
          <a:xfrm>
            <a:off x="838200" y="519631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While Tail (T) is not null, keep looping until Tail (T) reaches null.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C2EDE-DE39-CB6E-AAC0-28C767B4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52" y="519631"/>
            <a:ext cx="5228975" cy="172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BB9E9-7E34-65CE-0972-69AF41D7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52" y="2729638"/>
            <a:ext cx="5228975" cy="1662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1233B-31EF-E394-1333-7AE50351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52" y="4876531"/>
            <a:ext cx="5228976" cy="17743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7B6C26-D958-8E72-BC0C-BD92EC61360B}"/>
              </a:ext>
            </a:extLst>
          </p:cNvPr>
          <p:cNvSpPr/>
          <p:nvPr/>
        </p:nvSpPr>
        <p:spPr>
          <a:xfrm>
            <a:off x="838200" y="2569597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In the same loop, increment Current (C) and Previous (P) as well.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CEA1F-5410-8842-8FD2-8EF41A77D587}"/>
              </a:ext>
            </a:extLst>
          </p:cNvPr>
          <p:cNvSpPr/>
          <p:nvPr/>
        </p:nvSpPr>
        <p:spPr>
          <a:xfrm>
            <a:off x="838200" y="4619562"/>
            <a:ext cx="5499652" cy="1774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The </a:t>
            </a:r>
            <a:r>
              <a:rPr lang="en-US" sz="2800" dirty="0" err="1">
                <a:solidFill>
                  <a:srgbClr val="00B050"/>
                </a:solidFill>
              </a:rPr>
              <a:t>dummyHead</a:t>
            </a:r>
            <a:r>
              <a:rPr lang="en-US" sz="2800" dirty="0">
                <a:solidFill>
                  <a:srgbClr val="00B050"/>
                </a:solidFill>
              </a:rPr>
              <a:t> is a reference, </a:t>
            </a:r>
            <a:r>
              <a:rPr lang="en-US" sz="2800" dirty="0" err="1">
                <a:solidFill>
                  <a:schemeClr val="tx1"/>
                </a:solidFill>
              </a:rPr>
              <a:t>dummyHead.next</a:t>
            </a:r>
            <a:r>
              <a:rPr lang="en-US" sz="2800" dirty="0">
                <a:solidFill>
                  <a:schemeClr val="tx1"/>
                </a:solidFill>
              </a:rPr>
              <a:t> = head,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</a:t>
            </a:r>
            <a:r>
              <a:rPr lang="en-US" sz="2800" dirty="0" err="1">
                <a:solidFill>
                  <a:schemeClr val="tx1"/>
                </a:solidFill>
              </a:rPr>
              <a:t>resultHead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dummyHead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00B050"/>
                </a:solidFill>
              </a:rPr>
              <a:t>we can use this to get a result later.</a:t>
            </a:r>
          </a:p>
        </p:txBody>
      </p:sp>
    </p:spTree>
    <p:extLst>
      <p:ext uri="{BB962C8B-B14F-4D97-AF65-F5344CB8AC3E}">
        <p14:creationId xmlns:p14="http://schemas.microsoft.com/office/powerpoint/2010/main" val="125016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58BCD0-E863-8BC4-A175-B358220125D6}"/>
              </a:ext>
            </a:extLst>
          </p:cNvPr>
          <p:cNvSpPr/>
          <p:nvPr/>
        </p:nvSpPr>
        <p:spPr>
          <a:xfrm>
            <a:off x="838200" y="519631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</a:rPr>
              <a:t>previous.next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current.next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DB84-8B30-B617-2869-DC378A5B7AA0}"/>
              </a:ext>
            </a:extLst>
          </p:cNvPr>
          <p:cNvSpPr/>
          <p:nvPr/>
        </p:nvSpPr>
        <p:spPr>
          <a:xfrm>
            <a:off x="838200" y="1310982"/>
            <a:ext cx="5499652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F0"/>
                </a:solidFill>
              </a:rPr>
              <a:t>return </a:t>
            </a:r>
            <a:r>
              <a:rPr lang="en-US" sz="2800" dirty="0" err="1">
                <a:solidFill>
                  <a:srgbClr val="00B0F0"/>
                </a:solidFill>
              </a:rPr>
              <a:t>resultHead.next</a:t>
            </a:r>
            <a:r>
              <a:rPr lang="en-US" sz="28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0E7EC-CE0D-E80F-00AE-5A7F098D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185469"/>
            <a:ext cx="8391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24C89-E971-3BB2-68B5-989177E6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" y="1497495"/>
            <a:ext cx="12189668" cy="38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09B3D5-70BF-EA8D-30DC-10A87048693C}"/>
              </a:ext>
            </a:extLst>
          </p:cNvPr>
          <p:cNvSpPr/>
          <p:nvPr/>
        </p:nvSpPr>
        <p:spPr>
          <a:xfrm>
            <a:off x="838199" y="577505"/>
            <a:ext cx="10426149" cy="1821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For the 2</a:t>
            </a:r>
            <a:r>
              <a:rPr lang="en-US" sz="2800" baseline="30000" dirty="0">
                <a:solidFill>
                  <a:srgbClr val="00B050"/>
                </a:solidFill>
              </a:rPr>
              <a:t>nd</a:t>
            </a:r>
            <a:r>
              <a:rPr lang="en-US" sz="2800" dirty="0">
                <a:solidFill>
                  <a:srgbClr val="00B050"/>
                </a:solidFill>
              </a:rPr>
              <a:t> solution, it’s similar to the first solution, but with less variables and no dummy node. Here, we have Tail (T) = head, and Current (C) = head.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99734-1BC1-47C3-6866-FFB61102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318095"/>
            <a:ext cx="7848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C9783E-3537-434C-746F-C3C3EEC0C181}"/>
              </a:ext>
            </a:extLst>
          </p:cNvPr>
          <p:cNvSpPr/>
          <p:nvPr/>
        </p:nvSpPr>
        <p:spPr>
          <a:xfrm>
            <a:off x="758686" y="452436"/>
            <a:ext cx="10651435" cy="1813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When we get to </a:t>
            </a:r>
            <a:r>
              <a:rPr lang="en-US" sz="2800" dirty="0" err="1">
                <a:solidFill>
                  <a:srgbClr val="00B050"/>
                </a:solidFill>
              </a:rPr>
              <a:t>Tail.next</a:t>
            </a:r>
            <a:r>
              <a:rPr lang="en-US" sz="2800" dirty="0">
                <a:solidFill>
                  <a:srgbClr val="00B050"/>
                </a:solidFill>
              </a:rPr>
              <a:t> equals to null,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Current.next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current.next.next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return head,</a:t>
            </a:r>
          </a:p>
          <a:p>
            <a:r>
              <a:rPr lang="en-US" sz="2800" dirty="0">
                <a:solidFill>
                  <a:srgbClr val="00B050"/>
                </a:solidFill>
              </a:rPr>
              <a:t>We will get the new Linked 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D6AC1-97D1-A5A5-69DB-D83AF3D3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805114"/>
            <a:ext cx="8162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079-0F64-0FBA-445B-578C2386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Problem 4 – Jump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BF240-1C5C-91D6-2AC2-38A339EE782C}"/>
              </a:ext>
            </a:extLst>
          </p:cNvPr>
          <p:cNvSpPr/>
          <p:nvPr/>
        </p:nvSpPr>
        <p:spPr>
          <a:xfrm>
            <a:off x="838200" y="1310435"/>
            <a:ext cx="10515600" cy="1152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The values in the array signify the number of steps you can take to jump from index position to the next.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E2B18E-821C-E188-7AD9-A25A700F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709449"/>
            <a:ext cx="5829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CBA54-B346-9CF7-6AB0-CEE8C3CA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1585912"/>
            <a:ext cx="4143375" cy="3686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C93E99-49D3-1411-9674-D08C99BD4A76}"/>
              </a:ext>
            </a:extLst>
          </p:cNvPr>
          <p:cNvSpPr/>
          <p:nvPr/>
        </p:nvSpPr>
        <p:spPr>
          <a:xfrm>
            <a:off x="838198" y="536714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Take this example: </a:t>
            </a:r>
            <a:r>
              <a:rPr lang="en-US" sz="2800" dirty="0">
                <a:solidFill>
                  <a:schemeClr val="tx1"/>
                </a:solidFill>
              </a:rPr>
              <a:t>[3, 3, 1, 0, 1, 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057F-AA85-E84F-986D-BB97EAAAF716}"/>
              </a:ext>
            </a:extLst>
          </p:cNvPr>
          <p:cNvSpPr/>
          <p:nvPr/>
        </p:nvSpPr>
        <p:spPr>
          <a:xfrm>
            <a:off x="838199" y="5112025"/>
            <a:ext cx="10515599" cy="1209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These are the possible routes where the numbers at the end signify the last possible index positions.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8A606E-9D20-80F3-D812-AD4AE1D82916}"/>
              </a:ext>
            </a:extLst>
          </p:cNvPr>
          <p:cNvSpPr/>
          <p:nvPr/>
        </p:nvSpPr>
        <p:spPr>
          <a:xfrm>
            <a:off x="1138030" y="1685096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leetcode</a:t>
            </a:r>
            <a:r>
              <a:rPr lang="en-US" sz="40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D347C-2DE5-AB09-94FE-D18BB958D4EA}"/>
              </a:ext>
            </a:extLst>
          </p:cNvPr>
          <p:cNvSpPr/>
          <p:nvPr/>
        </p:nvSpPr>
        <p:spPr>
          <a:xfrm>
            <a:off x="5141843" y="1685097"/>
            <a:ext cx="6211957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leet</a:t>
            </a:r>
            <a:r>
              <a:rPr lang="en-US" sz="4000" dirty="0"/>
              <a:t> code”, </a:t>
            </a:r>
            <a:r>
              <a:rPr lang="en-US" sz="400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90EF-B425-2CCC-B399-AAE5B9FAF63D}"/>
              </a:ext>
            </a:extLst>
          </p:cNvPr>
          <p:cNvSpPr/>
          <p:nvPr/>
        </p:nvSpPr>
        <p:spPr>
          <a:xfrm>
            <a:off x="838200" y="2871167"/>
            <a:ext cx="3826565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applepenapple</a:t>
            </a:r>
            <a:r>
              <a:rPr lang="en-US" sz="4000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23E0C-23BA-A48D-A891-2DDB61A6F586}"/>
              </a:ext>
            </a:extLst>
          </p:cNvPr>
          <p:cNvSpPr/>
          <p:nvPr/>
        </p:nvSpPr>
        <p:spPr>
          <a:xfrm>
            <a:off x="5141843" y="2871167"/>
            <a:ext cx="6211957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“apple pen apple”, </a:t>
            </a:r>
            <a:r>
              <a:rPr lang="en-US" sz="400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17226-824E-ED00-28C1-65FD528D4945}"/>
              </a:ext>
            </a:extLst>
          </p:cNvPr>
          <p:cNvSpPr/>
          <p:nvPr/>
        </p:nvSpPr>
        <p:spPr>
          <a:xfrm>
            <a:off x="1138030" y="4309028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catsandog</a:t>
            </a:r>
            <a:r>
              <a:rPr lang="en-US" sz="40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14DD9-A98F-2129-4427-0A9F2DCD2A0A}"/>
              </a:ext>
            </a:extLst>
          </p:cNvPr>
          <p:cNvSpPr/>
          <p:nvPr/>
        </p:nvSpPr>
        <p:spPr>
          <a:xfrm>
            <a:off x="5836754" y="4057237"/>
            <a:ext cx="4822133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“cats and </a:t>
            </a:r>
            <a:r>
              <a:rPr lang="en-US" sz="4000" dirty="0" err="1"/>
              <a:t>og</a:t>
            </a:r>
            <a:r>
              <a:rPr lang="en-US" sz="4000" dirty="0"/>
              <a:t>”, </a:t>
            </a:r>
            <a:r>
              <a:rPr lang="en-US" sz="4000" dirty="0">
                <a:solidFill>
                  <a:srgbClr val="FF0000"/>
                </a:solidFill>
              </a:rPr>
              <a:t>false</a:t>
            </a:r>
          </a:p>
          <a:p>
            <a:r>
              <a:rPr lang="en-US" sz="4000" dirty="0">
                <a:solidFill>
                  <a:schemeClr val="tx1"/>
                </a:solidFill>
              </a:rPr>
              <a:t>or “cat sand </a:t>
            </a:r>
            <a:r>
              <a:rPr lang="en-US" sz="4000" dirty="0" err="1">
                <a:solidFill>
                  <a:schemeClr val="tx1"/>
                </a:solidFill>
              </a:rPr>
              <a:t>og</a:t>
            </a:r>
            <a:r>
              <a:rPr lang="en-US" sz="4000" dirty="0">
                <a:solidFill>
                  <a:schemeClr val="tx1"/>
                </a:solidFill>
              </a:rPr>
              <a:t>”, </a:t>
            </a:r>
            <a:r>
              <a:rPr lang="en-US" sz="40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42610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860BA-7F9C-1DCE-9351-5F51B8D3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8" y="287266"/>
            <a:ext cx="12191999" cy="62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EA2E3-933A-9448-B747-40B546764857}"/>
              </a:ext>
            </a:extLst>
          </p:cNvPr>
          <p:cNvSpPr/>
          <p:nvPr/>
        </p:nvSpPr>
        <p:spPr>
          <a:xfrm>
            <a:off x="6096000" y="536715"/>
            <a:ext cx="417443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Let’s look at the best route: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1C9FE-FB60-AEAD-42DE-7F7136BEDBCA}"/>
              </a:ext>
            </a:extLst>
          </p:cNvPr>
          <p:cNvSpPr/>
          <p:nvPr/>
        </p:nvSpPr>
        <p:spPr>
          <a:xfrm>
            <a:off x="6096000" y="4010440"/>
            <a:ext cx="5257800" cy="1209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From index 4, we can reach the last index in the array.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We can return true;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B4A3A-2C6A-F442-D070-A22D134E9023}"/>
              </a:ext>
            </a:extLst>
          </p:cNvPr>
          <p:cNvSpPr/>
          <p:nvPr/>
        </p:nvSpPr>
        <p:spPr>
          <a:xfrm>
            <a:off x="6096000" y="1252332"/>
            <a:ext cx="4174434" cy="480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nums</a:t>
            </a:r>
            <a:r>
              <a:rPr lang="en-US" sz="2800" dirty="0">
                <a:solidFill>
                  <a:schemeClr val="tx1"/>
                </a:solidFill>
              </a:rPr>
              <a:t>[index], index +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CC126-8669-20A3-161F-D758143052C7}"/>
              </a:ext>
            </a:extLst>
          </p:cNvPr>
          <p:cNvSpPr/>
          <p:nvPr/>
        </p:nvSpPr>
        <p:spPr>
          <a:xfrm>
            <a:off x="6096000" y="1907488"/>
            <a:ext cx="4174434" cy="480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0 + 3 = 3 &lt; </a:t>
            </a:r>
            <a:r>
              <a:rPr lang="en-US" sz="2800" dirty="0" err="1">
                <a:solidFill>
                  <a:schemeClr val="tx1"/>
                </a:solidFill>
              </a:rPr>
              <a:t>nums.length</a:t>
            </a:r>
            <a:r>
              <a:rPr lang="en-US" sz="2800" dirty="0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E40B3-113D-1163-9ADC-935E08098BA5}"/>
              </a:ext>
            </a:extLst>
          </p:cNvPr>
          <p:cNvSpPr/>
          <p:nvPr/>
        </p:nvSpPr>
        <p:spPr>
          <a:xfrm>
            <a:off x="6096000" y="2562644"/>
            <a:ext cx="4174434" cy="480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 + 3 = 4 &lt; </a:t>
            </a:r>
            <a:r>
              <a:rPr lang="en-US" sz="2800" dirty="0" err="1">
                <a:solidFill>
                  <a:schemeClr val="tx1"/>
                </a:solidFill>
              </a:rPr>
              <a:t>nums.length</a:t>
            </a:r>
            <a:r>
              <a:rPr lang="en-US" sz="2800" dirty="0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B9E1F-80DA-EE01-51D1-BF63F68E9350}"/>
              </a:ext>
            </a:extLst>
          </p:cNvPr>
          <p:cNvSpPr/>
          <p:nvPr/>
        </p:nvSpPr>
        <p:spPr>
          <a:xfrm>
            <a:off x="6096000" y="3217800"/>
            <a:ext cx="4174434" cy="480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4 + 1 = 5 = </a:t>
            </a:r>
            <a:r>
              <a:rPr lang="en-US" sz="2800" dirty="0" err="1">
                <a:solidFill>
                  <a:schemeClr val="tx1"/>
                </a:solidFill>
              </a:rPr>
              <a:t>nums.length</a:t>
            </a:r>
            <a:r>
              <a:rPr lang="en-US" sz="2800" dirty="0">
                <a:solidFill>
                  <a:schemeClr val="tx1"/>
                </a:solidFill>
              </a:rPr>
              <a:t> - 1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22200-B924-9ED3-6569-E97D004B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36715"/>
            <a:ext cx="4210050" cy="3533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CA69AE-2C26-4BC4-89ED-A7AE42361F3E}"/>
              </a:ext>
            </a:extLst>
          </p:cNvPr>
          <p:cNvSpPr/>
          <p:nvPr/>
        </p:nvSpPr>
        <p:spPr>
          <a:xfrm>
            <a:off x="838198" y="4355827"/>
            <a:ext cx="4210050" cy="1209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Reaching index 3 will get </a:t>
            </a:r>
            <a:r>
              <a:rPr lang="en-US" sz="2800" dirty="0" err="1">
                <a:solidFill>
                  <a:srgbClr val="00B050"/>
                </a:solidFill>
              </a:rPr>
              <a:t>nums</a:t>
            </a:r>
            <a:r>
              <a:rPr lang="en-US" sz="2800" dirty="0">
                <a:solidFill>
                  <a:srgbClr val="00B050"/>
                </a:solidFill>
              </a:rPr>
              <a:t>[index] = 0 and return false, no more steps left.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033C0-D164-4265-C8B0-1A147A8E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5" y="1470990"/>
            <a:ext cx="3133725" cy="1476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5B24D-57DC-C920-53F2-4E3C4C7D10A4}"/>
              </a:ext>
            </a:extLst>
          </p:cNvPr>
          <p:cNvSpPr/>
          <p:nvPr/>
        </p:nvSpPr>
        <p:spPr>
          <a:xfrm>
            <a:off x="838198" y="536714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No steps is needed to jump to the last index if we are already on it.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66237-6418-273B-014C-33B8CEDDA9EC}"/>
              </a:ext>
            </a:extLst>
          </p:cNvPr>
          <p:cNvSpPr/>
          <p:nvPr/>
        </p:nvSpPr>
        <p:spPr>
          <a:xfrm>
            <a:off x="838197" y="3356115"/>
            <a:ext cx="10515600" cy="1030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Start with an example: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TI is Target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21456-B81D-0D12-269D-DF5FFA2E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3553033"/>
            <a:ext cx="4210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8055CF-6AEE-1D80-A9EB-31E629F6C941}"/>
              </a:ext>
            </a:extLst>
          </p:cNvPr>
          <p:cNvSpPr/>
          <p:nvPr/>
        </p:nvSpPr>
        <p:spPr>
          <a:xfrm>
            <a:off x="838200" y="453889"/>
            <a:ext cx="10515600" cy="1533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Value + Index,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see if it is equals to or</a:t>
            </a:r>
          </a:p>
          <a:p>
            <a:r>
              <a:rPr lang="en-US" sz="2800" dirty="0">
                <a:solidFill>
                  <a:srgbClr val="00B050"/>
                </a:solidFill>
              </a:rPr>
              <a:t>greater than TI.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3A096-40F3-A639-A3AD-41024C7AF4B6}"/>
              </a:ext>
            </a:extLst>
          </p:cNvPr>
          <p:cNvSpPr/>
          <p:nvPr/>
        </p:nvSpPr>
        <p:spPr>
          <a:xfrm>
            <a:off x="838200" y="5000625"/>
            <a:ext cx="10515600" cy="697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In this case, it 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8307-64F5-0029-6845-2E6692E1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1857375"/>
            <a:ext cx="31718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5B5BC5-55F3-9FD3-2C95-3CB13F70F2FF}"/>
              </a:ext>
            </a:extLst>
          </p:cNvPr>
          <p:cNvSpPr/>
          <p:nvPr/>
        </p:nvSpPr>
        <p:spPr>
          <a:xfrm>
            <a:off x="838200" y="453889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Let’s try again with 3 in the beginning instead.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F3EA-2638-D69B-8CA4-3658FE05F263}"/>
              </a:ext>
            </a:extLst>
          </p:cNvPr>
          <p:cNvSpPr/>
          <p:nvPr/>
        </p:nvSpPr>
        <p:spPr>
          <a:xfrm>
            <a:off x="838200" y="5000624"/>
            <a:ext cx="10515600" cy="909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In this case, Value + Index is less than Target Index, so that means it cannot get to Target Index from Index 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CF45F-E8AD-AB6D-9AE4-FE1A97DE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109787"/>
            <a:ext cx="3067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06A53-8917-9BA7-27AE-6FC81CB4DA8B}"/>
              </a:ext>
            </a:extLst>
          </p:cNvPr>
          <p:cNvSpPr/>
          <p:nvPr/>
        </p:nvSpPr>
        <p:spPr>
          <a:xfrm>
            <a:off x="838200" y="453889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Let’s try again with the first example given.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47DA-AA12-3022-CB1A-F5637A1D8DE7}"/>
              </a:ext>
            </a:extLst>
          </p:cNvPr>
          <p:cNvSpPr/>
          <p:nvPr/>
        </p:nvSpPr>
        <p:spPr>
          <a:xfrm>
            <a:off x="4278898" y="1169506"/>
            <a:ext cx="3634202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[2, 3, 1, 1, 4</a:t>
            </a:r>
            <a:r>
              <a:rPr lang="en-US" sz="4000" u="sng" dirty="0"/>
              <a:t>]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B782F-B568-E43D-0E67-36472B61A9FC}"/>
              </a:ext>
            </a:extLst>
          </p:cNvPr>
          <p:cNvSpPr/>
          <p:nvPr/>
        </p:nvSpPr>
        <p:spPr>
          <a:xfrm>
            <a:off x="838199" y="2067339"/>
            <a:ext cx="10515600" cy="791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Left most valid index will be represented by Left.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Our left most valid index is 4. Now we are on index 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E42C8-2C58-A481-3DEE-8885A01B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4" y="3041375"/>
            <a:ext cx="4857750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A2B63-5421-D960-FE34-E91572E74939}"/>
              </a:ext>
            </a:extLst>
          </p:cNvPr>
          <p:cNvSpPr/>
          <p:nvPr/>
        </p:nvSpPr>
        <p:spPr>
          <a:xfrm>
            <a:off x="838199" y="5494266"/>
            <a:ext cx="10515600" cy="909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3 + 1 is equals to or greater than 4, so we can get to index 4 from index 3. Now our left most valid index is updated to 3.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7C176-270D-8A36-F337-AB93EB73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296" y="4779891"/>
            <a:ext cx="1524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2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06A53-8917-9BA7-27AE-6FC81CB4DA8B}"/>
              </a:ext>
            </a:extLst>
          </p:cNvPr>
          <p:cNvSpPr/>
          <p:nvPr/>
        </p:nvSpPr>
        <p:spPr>
          <a:xfrm>
            <a:off x="838200" y="453889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Now we are on index 2. Left = 3, can we get to index 3 from index 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2B63-5421-D960-FE34-E91572E74939}"/>
              </a:ext>
            </a:extLst>
          </p:cNvPr>
          <p:cNvSpPr/>
          <p:nvPr/>
        </p:nvSpPr>
        <p:spPr>
          <a:xfrm>
            <a:off x="838200" y="4234276"/>
            <a:ext cx="10515600" cy="909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2 + 1 is equals to or greater than 3, so we can get to index 3 from index 2. Now our left most valid index is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C9AB5-A4B1-7A4C-38BC-F909A798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1272001"/>
            <a:ext cx="6686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39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06A53-8917-9BA7-27AE-6FC81CB4DA8B}"/>
              </a:ext>
            </a:extLst>
          </p:cNvPr>
          <p:cNvSpPr/>
          <p:nvPr/>
        </p:nvSpPr>
        <p:spPr>
          <a:xfrm>
            <a:off x="838200" y="453889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Now we are on index 1. Left = 2, can we get to index 2 from index 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2B63-5421-D960-FE34-E91572E74939}"/>
              </a:ext>
            </a:extLst>
          </p:cNvPr>
          <p:cNvSpPr/>
          <p:nvPr/>
        </p:nvSpPr>
        <p:spPr>
          <a:xfrm>
            <a:off x="838200" y="4234276"/>
            <a:ext cx="10515600" cy="909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1 + 3 is equals to or greater than 2, so we can get to index 2 from index 1. Now our left most valid index is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7769-2F62-87F8-D605-F9D60F87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292191"/>
            <a:ext cx="5276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38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06A53-8917-9BA7-27AE-6FC81CB4DA8B}"/>
              </a:ext>
            </a:extLst>
          </p:cNvPr>
          <p:cNvSpPr/>
          <p:nvPr/>
        </p:nvSpPr>
        <p:spPr>
          <a:xfrm>
            <a:off x="838200" y="453889"/>
            <a:ext cx="10515600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Now we are on index 0. Left = 1, can we get to index 1 from index 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2B63-5421-D960-FE34-E91572E74939}"/>
              </a:ext>
            </a:extLst>
          </p:cNvPr>
          <p:cNvSpPr/>
          <p:nvPr/>
        </p:nvSpPr>
        <p:spPr>
          <a:xfrm>
            <a:off x="838200" y="4234276"/>
            <a:ext cx="10515600" cy="1331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0 + 1 is equals to or greater than 1, so we can get to index 1 from index 0. Now our left most valid index is 0.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Now we know we can get to the last index from the first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98FA0-FC71-991A-2AD9-D152ACFF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06491"/>
            <a:ext cx="5114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F4CF2-D8B3-5F4F-F672-A7216848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246"/>
            <a:ext cx="12191999" cy="30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7FBAD-2380-E4EE-D889-256905F4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8" y="0"/>
            <a:ext cx="1109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5B3E7-E112-CD39-7478-415D9F98B2DF}"/>
              </a:ext>
            </a:extLst>
          </p:cNvPr>
          <p:cNvSpPr/>
          <p:nvPr/>
        </p:nvSpPr>
        <p:spPr>
          <a:xfrm>
            <a:off x="4482548" y="1322444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leetcode</a:t>
            </a:r>
            <a:r>
              <a:rPr lang="en-US" sz="40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0DA94-1124-38B6-703C-9B89B9037394}"/>
              </a:ext>
            </a:extLst>
          </p:cNvPr>
          <p:cNvSpPr/>
          <p:nvPr/>
        </p:nvSpPr>
        <p:spPr>
          <a:xfrm>
            <a:off x="838200" y="606826"/>
            <a:ext cx="10515600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We’ll use the first example.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C34DA-CCD6-6C0F-E3B7-5AA01601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8" y="2574649"/>
            <a:ext cx="2914650" cy="2000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41279-26B7-DFEA-B270-3F2BB5B38A70}"/>
              </a:ext>
            </a:extLst>
          </p:cNvPr>
          <p:cNvCxnSpPr>
            <a:stCxn id="5" idx="3"/>
          </p:cNvCxnSpPr>
          <p:nvPr/>
        </p:nvCxnSpPr>
        <p:spPr>
          <a:xfrm>
            <a:off x="4482548" y="3574774"/>
            <a:ext cx="2607365" cy="165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C401DB-505C-DB76-35D7-9C3D46B2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98" y="2753679"/>
            <a:ext cx="3209925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B98974-5CB7-79A0-9ABE-5B4C0CFB1651}"/>
              </a:ext>
            </a:extLst>
          </p:cNvPr>
          <p:cNvSpPr/>
          <p:nvPr/>
        </p:nvSpPr>
        <p:spPr>
          <a:xfrm>
            <a:off x="3684103" y="4708870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word.substring</a:t>
            </a:r>
            <a:r>
              <a:rPr lang="en-US" sz="2800" dirty="0">
                <a:solidFill>
                  <a:schemeClr val="tx1"/>
                </a:solidFill>
              </a:rPr>
              <a:t>(start, end)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B63FC-2E0D-91CD-14D4-CAD8C8E64B1C}"/>
              </a:ext>
            </a:extLst>
          </p:cNvPr>
          <p:cNvSpPr/>
          <p:nvPr/>
        </p:nvSpPr>
        <p:spPr>
          <a:xfrm>
            <a:off x="3684103" y="5469295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We get “</a:t>
            </a:r>
            <a:r>
              <a:rPr lang="en-US" sz="2800" dirty="0" err="1">
                <a:solidFill>
                  <a:srgbClr val="00B050"/>
                </a:solidFill>
              </a:rPr>
              <a:t>leet</a:t>
            </a:r>
            <a:r>
              <a:rPr lang="en-US" sz="2800" dirty="0">
                <a:solidFill>
                  <a:srgbClr val="00B05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958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24E82-A695-784D-6893-BC749D48F3BE}"/>
              </a:ext>
            </a:extLst>
          </p:cNvPr>
          <p:cNvSpPr/>
          <p:nvPr/>
        </p:nvSpPr>
        <p:spPr>
          <a:xfrm>
            <a:off x="838200" y="606826"/>
            <a:ext cx="10515600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The new index start is from the previous index end.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F17A-CFCE-BB7C-F9C1-C40B6C537F47}"/>
              </a:ext>
            </a:extLst>
          </p:cNvPr>
          <p:cNvSpPr/>
          <p:nvPr/>
        </p:nvSpPr>
        <p:spPr>
          <a:xfrm>
            <a:off x="3993873" y="3726926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word.substring</a:t>
            </a:r>
            <a:r>
              <a:rPr lang="en-US" sz="2800" dirty="0">
                <a:solidFill>
                  <a:schemeClr val="tx1"/>
                </a:solidFill>
              </a:rPr>
              <a:t>(start, 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87851-1205-FA18-8616-D73A1D54209F}"/>
              </a:ext>
            </a:extLst>
          </p:cNvPr>
          <p:cNvSpPr/>
          <p:nvPr/>
        </p:nvSpPr>
        <p:spPr>
          <a:xfrm>
            <a:off x="3993873" y="4487351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We get “code”.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C0097-DCF5-D7B9-4DE5-86D1F098D51D}"/>
              </a:ext>
            </a:extLst>
          </p:cNvPr>
          <p:cNvSpPr/>
          <p:nvPr/>
        </p:nvSpPr>
        <p:spPr>
          <a:xfrm>
            <a:off x="838199" y="5202969"/>
            <a:ext cx="10515600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In the next recursion, start === </a:t>
            </a:r>
            <a:r>
              <a:rPr lang="en-US" sz="2800" dirty="0" err="1">
                <a:solidFill>
                  <a:srgbClr val="00B050"/>
                </a:solidFill>
              </a:rPr>
              <a:t>word.length</a:t>
            </a:r>
            <a:r>
              <a:rPr lang="en-US" sz="2800" dirty="0">
                <a:solidFill>
                  <a:srgbClr val="00B050"/>
                </a:solidFill>
              </a:rPr>
              <a:t>, so return true.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DD78C-1745-93A2-40AC-C9D5301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6" y="1549842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80376-6848-6F77-E465-E1834A2C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826"/>
            <a:ext cx="12189825" cy="52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5B3E7-E112-CD39-7478-415D9F98B2DF}"/>
              </a:ext>
            </a:extLst>
          </p:cNvPr>
          <p:cNvSpPr/>
          <p:nvPr/>
        </p:nvSpPr>
        <p:spPr>
          <a:xfrm>
            <a:off x="4482548" y="2038061"/>
            <a:ext cx="3226904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</a:t>
            </a:r>
            <a:r>
              <a:rPr lang="en-US" sz="4000" dirty="0" err="1"/>
              <a:t>leetcode</a:t>
            </a:r>
            <a:r>
              <a:rPr lang="en-US" sz="40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0DA94-1124-38B6-703C-9B89B9037394}"/>
              </a:ext>
            </a:extLst>
          </p:cNvPr>
          <p:cNvSpPr/>
          <p:nvPr/>
        </p:nvSpPr>
        <p:spPr>
          <a:xfrm>
            <a:off x="838200" y="1322443"/>
            <a:ext cx="10515600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</a:rPr>
              <a:t>For the 2</a:t>
            </a:r>
            <a:r>
              <a:rPr lang="en-US" sz="2800" baseline="30000" dirty="0">
                <a:solidFill>
                  <a:srgbClr val="00B050"/>
                </a:solidFill>
              </a:rPr>
              <a:t>nd</a:t>
            </a:r>
            <a:r>
              <a:rPr lang="en-US" sz="2800" dirty="0">
                <a:solidFill>
                  <a:srgbClr val="00B050"/>
                </a:solidFill>
              </a:rPr>
              <a:t> solution, we’ll use the first example once again.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6B8BD-108E-7CD5-4591-EB18F71878E8}"/>
              </a:ext>
            </a:extLst>
          </p:cNvPr>
          <p:cNvSpPr/>
          <p:nvPr/>
        </p:nvSpPr>
        <p:spPr>
          <a:xfrm>
            <a:off x="657639" y="2869095"/>
            <a:ext cx="10876722" cy="2560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const table = new Array(</a:t>
            </a:r>
            <a:r>
              <a:rPr lang="en-US" sz="4000" dirty="0" err="1"/>
              <a:t>s.length</a:t>
            </a:r>
            <a:r>
              <a:rPr lang="en-US" sz="4000" dirty="0"/>
              <a:t> + 1).fill(false);</a:t>
            </a:r>
          </a:p>
          <a:p>
            <a:r>
              <a:rPr lang="en-US" sz="4000" dirty="0"/>
              <a:t>table = [</a:t>
            </a:r>
          </a:p>
          <a:p>
            <a:r>
              <a:rPr lang="en-US" sz="4000" dirty="0"/>
              <a:t>false, false, false, false, false, false, false, false, false</a:t>
            </a:r>
          </a:p>
          <a:p>
            <a:r>
              <a:rPr lang="en-US" sz="4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81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8A9F8E-514B-2BCB-AD11-F37EA82B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8" y="2982154"/>
            <a:ext cx="2914650" cy="20002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AA5FFE-4874-496E-21AC-6905D851CF4D}"/>
              </a:ext>
            </a:extLst>
          </p:cNvPr>
          <p:cNvCxnSpPr>
            <a:stCxn id="2" idx="3"/>
          </p:cNvCxnSpPr>
          <p:nvPr/>
        </p:nvCxnSpPr>
        <p:spPr>
          <a:xfrm>
            <a:off x="4482548" y="3982279"/>
            <a:ext cx="2607365" cy="165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23627D-0078-E510-F923-11732D7B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98" y="3161184"/>
            <a:ext cx="3209925" cy="1714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8554A8-8951-F125-EEF7-CC3EDA21DE34}"/>
              </a:ext>
            </a:extLst>
          </p:cNvPr>
          <p:cNvSpPr/>
          <p:nvPr/>
        </p:nvSpPr>
        <p:spPr>
          <a:xfrm>
            <a:off x="3684104" y="4998969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word.slice</a:t>
            </a:r>
            <a:r>
              <a:rPr lang="en-US" sz="2800" dirty="0">
                <a:solidFill>
                  <a:schemeClr val="tx1"/>
                </a:solidFill>
              </a:rPr>
              <a:t>(start, 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748B2-47DA-9276-00E9-8E9955D77A72}"/>
              </a:ext>
            </a:extLst>
          </p:cNvPr>
          <p:cNvSpPr/>
          <p:nvPr/>
        </p:nvSpPr>
        <p:spPr>
          <a:xfrm>
            <a:off x="3684104" y="5759394"/>
            <a:ext cx="4204253" cy="715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We get “</a:t>
            </a:r>
            <a:r>
              <a:rPr lang="en-US" sz="2800" dirty="0" err="1">
                <a:solidFill>
                  <a:srgbClr val="00B050"/>
                </a:solidFill>
              </a:rPr>
              <a:t>leet</a:t>
            </a:r>
            <a:r>
              <a:rPr lang="en-US" sz="2800" dirty="0">
                <a:solidFill>
                  <a:srgbClr val="00B050"/>
                </a:solidFill>
              </a:rPr>
              <a:t>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6EE68-1171-71FD-77A4-7BA4F312289A}"/>
              </a:ext>
            </a:extLst>
          </p:cNvPr>
          <p:cNvSpPr/>
          <p:nvPr/>
        </p:nvSpPr>
        <p:spPr>
          <a:xfrm>
            <a:off x="477078" y="421172"/>
            <a:ext cx="11237843" cy="2560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table[0] = true;</a:t>
            </a:r>
          </a:p>
          <a:p>
            <a:r>
              <a:rPr lang="en-US" sz="4000" dirty="0"/>
              <a:t>table = [</a:t>
            </a:r>
          </a:p>
          <a:p>
            <a:r>
              <a:rPr lang="en-US" sz="4000" dirty="0"/>
              <a:t>true, false, false, false, false, false, false, false, false</a:t>
            </a:r>
          </a:p>
          <a:p>
            <a:r>
              <a:rPr lang="en-US" sz="4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49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1376</Words>
  <Application>Microsoft Office PowerPoint</Application>
  <PresentationFormat>Widescreen</PresentationFormat>
  <Paragraphs>142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JavaScript Problems Project</vt:lpstr>
      <vt:lpstr>Problem 1 – Word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 – Group Anagrams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3 – Remove Nth Node From End Of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4 – Jump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Chong</dc:creator>
  <cp:lastModifiedBy>Justin Chong</cp:lastModifiedBy>
  <cp:revision>58</cp:revision>
  <dcterms:created xsi:type="dcterms:W3CDTF">2022-07-11T05:38:23Z</dcterms:created>
  <dcterms:modified xsi:type="dcterms:W3CDTF">2022-07-12T07:48:25Z</dcterms:modified>
</cp:coreProperties>
</file>