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5" r:id="rId6"/>
    <p:sldId id="260" r:id="rId7"/>
    <p:sldId id="261" r:id="rId8"/>
    <p:sldId id="267" r:id="rId9"/>
    <p:sldId id="264"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1F1C"/>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806" autoAdjust="0"/>
  </p:normalViewPr>
  <p:slideViewPr>
    <p:cSldViewPr>
      <p:cViewPr>
        <p:scale>
          <a:sx n="100" d="100"/>
          <a:sy n="100" d="100"/>
        </p:scale>
        <p:origin x="-1304" y="-80"/>
      </p:cViewPr>
      <p:guideLst>
        <p:guide orient="horz" pos="2160"/>
        <p:guide pos="2880"/>
      </p:guideLst>
    </p:cSldViewPr>
  </p:slideViewPr>
  <p:notesTextViewPr>
    <p:cViewPr>
      <p:scale>
        <a:sx n="1" d="1"/>
        <a:sy n="1" d="1"/>
      </p:scale>
      <p:origin x="0" y="0"/>
    </p:cViewPr>
  </p:notesTextViewPr>
  <p:notesViewPr>
    <p:cSldViewPr>
      <p:cViewPr varScale="1">
        <p:scale>
          <a:sx n="71" d="100"/>
          <a:sy n="71" d="100"/>
        </p:scale>
        <p:origin x="-327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CE4E9-BE21-4E98-8544-97419789DB11}" type="datetimeFigureOut">
              <a:rPr lang="en-US" smtClean="0"/>
              <a:t>7/16/15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BA57C7-6A1C-4905-97CA-A1BCE1FC1DDA}" type="slidenum">
              <a:rPr lang="en-US" smtClean="0"/>
              <a:t>‹#›</a:t>
            </a:fld>
            <a:endParaRPr lang="en-US"/>
          </a:p>
        </p:txBody>
      </p:sp>
    </p:spTree>
    <p:extLst>
      <p:ext uri="{BB962C8B-B14F-4D97-AF65-F5344CB8AC3E}">
        <p14:creationId xmlns:p14="http://schemas.microsoft.com/office/powerpoint/2010/main" val="42514572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397A7E-2907-4785-9DE4-9BC6001D569E}" type="datetimeFigureOut">
              <a:rPr lang="en-US" smtClean="0"/>
              <a:t>7/16/15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FD51DB-96EA-4DEA-B46F-91D4C33B2DD8}" type="slidenum">
              <a:rPr lang="en-US" smtClean="0"/>
              <a:t>‹#›</a:t>
            </a:fld>
            <a:endParaRPr lang="en-US"/>
          </a:p>
        </p:txBody>
      </p:sp>
    </p:spTree>
    <p:extLst>
      <p:ext uri="{BB962C8B-B14F-4D97-AF65-F5344CB8AC3E}">
        <p14:creationId xmlns:p14="http://schemas.microsoft.com/office/powerpoint/2010/main" val="3473342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FD51DB-96EA-4DEA-B46F-91D4C33B2DD8}" type="slidenum">
              <a:rPr lang="en-US" smtClean="0"/>
              <a:t>1</a:t>
            </a:fld>
            <a:endParaRPr lang="en-US"/>
          </a:p>
        </p:txBody>
      </p:sp>
    </p:spTree>
    <p:extLst>
      <p:ext uri="{BB962C8B-B14F-4D97-AF65-F5344CB8AC3E}">
        <p14:creationId xmlns:p14="http://schemas.microsoft.com/office/powerpoint/2010/main" val="967494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FD51DB-96EA-4DEA-B46F-91D4C33B2DD8}" type="slidenum">
              <a:rPr lang="en-US" smtClean="0"/>
              <a:t>3</a:t>
            </a:fld>
            <a:endParaRPr lang="en-US"/>
          </a:p>
        </p:txBody>
      </p:sp>
    </p:spTree>
    <p:extLst>
      <p:ext uri="{BB962C8B-B14F-4D97-AF65-F5344CB8AC3E}">
        <p14:creationId xmlns:p14="http://schemas.microsoft.com/office/powerpoint/2010/main" val="2343515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application server runtime environment</a:t>
            </a:r>
          </a:p>
          <a:p>
            <a:r>
              <a:rPr lang="en-US" sz="1200" kern="1200" dirty="0" smtClean="0">
                <a:solidFill>
                  <a:schemeClr val="tx1"/>
                </a:solidFill>
                <a:latin typeface="+mn-lt"/>
                <a:ea typeface="+mn-ea"/>
                <a:cs typeface="+mn-cs"/>
              </a:rPr>
              <a:t>When you wrote and ran programs in Eclipse, there was an application server built in, doing the work behind the scenes. JBoss EAP’s Application server basically does the same thing, but built with Enterprise needs in mind</a:t>
            </a:r>
          </a:p>
          <a:p>
            <a:r>
              <a:rPr lang="en-US" sz="1200" kern="1200" dirty="0" smtClean="0">
                <a:solidFill>
                  <a:schemeClr val="tx1"/>
                </a:solidFill>
                <a:latin typeface="+mn-lt"/>
                <a:ea typeface="+mn-ea"/>
                <a:cs typeface="+mn-cs"/>
              </a:rPr>
              <a:t>building, deploying, hosting</a:t>
            </a:r>
          </a:p>
          <a:p>
            <a:r>
              <a:rPr lang="en-US" sz="1200" kern="1200" dirty="0" smtClean="0">
                <a:solidFill>
                  <a:schemeClr val="tx1"/>
                </a:solidFill>
                <a:latin typeface="+mn-lt"/>
                <a:ea typeface="+mn-ea"/>
                <a:cs typeface="+mn-cs"/>
              </a:rPr>
              <a:t>use JBDS for building (optional)</a:t>
            </a:r>
          </a:p>
          <a:p>
            <a:r>
              <a:rPr lang="en-US" sz="1200" kern="1200" dirty="0" smtClean="0">
                <a:solidFill>
                  <a:schemeClr val="tx1"/>
                </a:solidFill>
                <a:latin typeface="+mn-lt"/>
                <a:ea typeface="+mn-ea"/>
                <a:cs typeface="+mn-cs"/>
              </a:rPr>
              <a:t>you’ve written a web service that lets someone hit your application with some data (person’s name on Facebook) and you want to get something back (their profile). You can’t actually touch the code from your laptop, there needs to be an application server/platform that makes that code available to you on some physical (or virtual or cloud) server. all the wiring involved with that is handled by EAP. you write the code, EAP makes it available</a:t>
            </a:r>
          </a:p>
          <a:p>
            <a:r>
              <a:rPr lang="en-US" sz="1200" kern="1200" dirty="0" smtClean="0">
                <a:solidFill>
                  <a:schemeClr val="tx1"/>
                </a:solidFill>
                <a:latin typeface="+mn-lt"/>
                <a:ea typeface="+mn-ea"/>
                <a:cs typeface="+mn-cs"/>
              </a:rPr>
              <a:t>highly-transactional</a:t>
            </a:r>
          </a:p>
          <a:p>
            <a:r>
              <a:rPr lang="en-US" sz="1200" kern="1200" dirty="0" smtClean="0">
                <a:solidFill>
                  <a:schemeClr val="tx1"/>
                </a:solidFill>
                <a:latin typeface="+mn-lt"/>
                <a:ea typeface="+mn-ea"/>
                <a:cs typeface="+mn-cs"/>
              </a:rPr>
              <a:t>lots of people making requests on at at the same time. lots of transactions</a:t>
            </a:r>
            <a:endParaRPr lang="en-US" dirty="0"/>
          </a:p>
        </p:txBody>
      </p:sp>
      <p:sp>
        <p:nvSpPr>
          <p:cNvPr id="4" name="Slide Number Placeholder 3"/>
          <p:cNvSpPr>
            <a:spLocks noGrp="1"/>
          </p:cNvSpPr>
          <p:nvPr>
            <p:ph type="sldNum" sz="quarter" idx="10"/>
          </p:nvPr>
        </p:nvSpPr>
        <p:spPr/>
        <p:txBody>
          <a:bodyPr/>
          <a:lstStyle/>
          <a:p>
            <a:fld id="{ACFD51DB-96EA-4DEA-B46F-91D4C33B2DD8}" type="slidenum">
              <a:rPr lang="en-US" smtClean="0"/>
              <a:t>4</a:t>
            </a:fld>
            <a:endParaRPr lang="en-US"/>
          </a:p>
        </p:txBody>
      </p:sp>
    </p:spTree>
    <p:extLst>
      <p:ext uri="{BB962C8B-B14F-4D97-AF65-F5344CB8AC3E}">
        <p14:creationId xmlns:p14="http://schemas.microsoft.com/office/powerpoint/2010/main" val="1471420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 </a:t>
            </a:r>
            <a:r>
              <a:rPr lang="en-US" dirty="0"/>
              <a:t>availability - if one goes down, it's still up</a:t>
            </a:r>
          </a:p>
        </p:txBody>
      </p:sp>
      <p:sp>
        <p:nvSpPr>
          <p:cNvPr id="4" name="Slide Number Placeholder 3"/>
          <p:cNvSpPr>
            <a:spLocks noGrp="1"/>
          </p:cNvSpPr>
          <p:nvPr>
            <p:ph type="sldNum" sz="quarter" idx="10"/>
          </p:nvPr>
        </p:nvSpPr>
        <p:spPr/>
        <p:txBody>
          <a:bodyPr/>
          <a:lstStyle/>
          <a:p>
            <a:fld id="{ACFD51DB-96EA-4DEA-B46F-91D4C33B2DD8}" type="slidenum">
              <a:rPr lang="en-US" smtClean="0"/>
              <a:t>5</a:t>
            </a:fld>
            <a:endParaRPr lang="en-US"/>
          </a:p>
        </p:txBody>
      </p:sp>
    </p:spTree>
    <p:extLst>
      <p:ext uri="{BB962C8B-B14F-4D97-AF65-F5344CB8AC3E}">
        <p14:creationId xmlns:p14="http://schemas.microsoft.com/office/powerpoint/2010/main" val="3470047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larger companies because it’s not cheap, and JBoss community version is free. especially as consultants, we’ll mostly see fairly large companies since we are not cheap.</a:t>
            </a:r>
            <a:endParaRPr lang="en-US" dirty="0"/>
          </a:p>
        </p:txBody>
      </p:sp>
      <p:sp>
        <p:nvSpPr>
          <p:cNvPr id="4" name="Slide Number Placeholder 3"/>
          <p:cNvSpPr>
            <a:spLocks noGrp="1"/>
          </p:cNvSpPr>
          <p:nvPr>
            <p:ph type="sldNum" sz="quarter" idx="10"/>
          </p:nvPr>
        </p:nvSpPr>
        <p:spPr/>
        <p:txBody>
          <a:bodyPr/>
          <a:lstStyle/>
          <a:p>
            <a:fld id="{ACFD51DB-96EA-4DEA-B46F-91D4C33B2DD8}" type="slidenum">
              <a:rPr lang="en-US" smtClean="0"/>
              <a:t>6</a:t>
            </a:fld>
            <a:endParaRPr lang="en-US"/>
          </a:p>
        </p:txBody>
      </p:sp>
    </p:spTree>
    <p:extLst>
      <p:ext uri="{BB962C8B-B14F-4D97-AF65-F5344CB8AC3E}">
        <p14:creationId xmlns:p14="http://schemas.microsoft.com/office/powerpoint/2010/main" val="2722600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explain how we use EAP at Cigna - VERY high level</a:t>
            </a:r>
          </a:p>
          <a:p>
            <a:r>
              <a:rPr lang="en-US" sz="1200" kern="1200" dirty="0" smtClean="0">
                <a:solidFill>
                  <a:schemeClr val="tx1"/>
                </a:solidFill>
                <a:latin typeface="+mn-lt"/>
                <a:ea typeface="+mn-ea"/>
                <a:cs typeface="+mn-cs"/>
              </a:rPr>
              <a:t>we are a data integration layer, so we basically have data providers and data consumers, and we’re just a big database sitting in the middle with java code in either side to allow access to our data without hands-on database access for all these groups (some live outside of Cigna, some just don’t NEED to be able to)</a:t>
            </a:r>
          </a:p>
          <a:p>
            <a:r>
              <a:rPr lang="en-US" sz="1200" kern="1200" dirty="0" smtClean="0">
                <a:solidFill>
                  <a:schemeClr val="tx1"/>
                </a:solidFill>
                <a:latin typeface="+mn-lt"/>
                <a:ea typeface="+mn-ea"/>
                <a:cs typeface="+mn-cs"/>
              </a:rPr>
              <a:t>maybe someone else in the room can explain how they use EAP on their engagements?</a:t>
            </a:r>
            <a:endParaRPr lang="en-US" dirty="0"/>
          </a:p>
        </p:txBody>
      </p:sp>
      <p:sp>
        <p:nvSpPr>
          <p:cNvPr id="4" name="Slide Number Placeholder 3"/>
          <p:cNvSpPr>
            <a:spLocks noGrp="1"/>
          </p:cNvSpPr>
          <p:nvPr>
            <p:ph type="sldNum" sz="quarter" idx="10"/>
          </p:nvPr>
        </p:nvSpPr>
        <p:spPr/>
        <p:txBody>
          <a:bodyPr/>
          <a:lstStyle/>
          <a:p>
            <a:fld id="{ACFD51DB-96EA-4DEA-B46F-91D4C33B2DD8}" type="slidenum">
              <a:rPr lang="en-US" smtClean="0"/>
              <a:t>7</a:t>
            </a:fld>
            <a:endParaRPr lang="en-US"/>
          </a:p>
        </p:txBody>
      </p:sp>
    </p:spTree>
    <p:extLst>
      <p:ext uri="{BB962C8B-B14F-4D97-AF65-F5344CB8AC3E}">
        <p14:creationId xmlns:p14="http://schemas.microsoft.com/office/powerpoint/2010/main" val="2485929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t>
            </a:r>
            <a:r>
              <a:rPr lang="en-US" dirty="0"/>
              <a:t>makes us cheaper?</a:t>
            </a:r>
          </a:p>
          <a:p>
            <a:r>
              <a:rPr lang="en-US" dirty="0" err="1"/>
              <a:t>websphere</a:t>
            </a:r>
            <a:r>
              <a:rPr lang="en-US" dirty="0"/>
              <a:t> is heavy - requires a lot of </a:t>
            </a:r>
            <a:r>
              <a:rPr lang="en-US" dirty="0" smtClean="0"/>
              <a:t>maintenance</a:t>
            </a:r>
          </a:p>
          <a:p>
            <a:r>
              <a:rPr lang="en-US" sz="1200" kern="1200" dirty="0" smtClean="0">
                <a:solidFill>
                  <a:schemeClr val="tx1"/>
                </a:solidFill>
                <a:latin typeface="+mn-lt"/>
                <a:ea typeface="+mn-ea"/>
                <a:cs typeface="+mn-cs"/>
              </a:rPr>
              <a:t>IBM’s and Oracle’s offering contains a lot of overlapping functionality and disjointed features. JBoss is uniform and flexible</a:t>
            </a:r>
            <a:endParaRPr lang="en-US" dirty="0"/>
          </a:p>
        </p:txBody>
      </p:sp>
      <p:sp>
        <p:nvSpPr>
          <p:cNvPr id="4" name="Slide Number Placeholder 3"/>
          <p:cNvSpPr>
            <a:spLocks noGrp="1"/>
          </p:cNvSpPr>
          <p:nvPr>
            <p:ph type="sldNum" sz="quarter" idx="10"/>
          </p:nvPr>
        </p:nvSpPr>
        <p:spPr/>
        <p:txBody>
          <a:bodyPr/>
          <a:lstStyle/>
          <a:p>
            <a:fld id="{ACFD51DB-96EA-4DEA-B46F-91D4C33B2DD8}" type="slidenum">
              <a:rPr lang="en-US" smtClean="0"/>
              <a:t>8</a:t>
            </a:fld>
            <a:endParaRPr lang="en-US"/>
          </a:p>
        </p:txBody>
      </p:sp>
    </p:spTree>
    <p:extLst>
      <p:ext uri="{BB962C8B-B14F-4D97-AF65-F5344CB8AC3E}">
        <p14:creationId xmlns:p14="http://schemas.microsoft.com/office/powerpoint/2010/main" val="2471765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lum/>
            <a:alphaModFix/>
          </a:blip>
          <a:stretch>
            <a:fillRect/>
          </a:stretch>
        </p:blipFill>
        <p:spPr>
          <a:xfrm>
            <a:off x="-720" y="0"/>
            <a:ext cx="9144720" cy="6858132"/>
          </a:xfrm>
          <a:prstGeom prst="rect">
            <a:avLst/>
          </a:prstGeom>
          <a:noFill/>
          <a:ln>
            <a:noFill/>
          </a:ln>
        </p:spPr>
      </p:pic>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21" name="Title 20"/>
          <p:cNvSpPr>
            <a:spLocks noGrp="1"/>
          </p:cNvSpPr>
          <p:nvPr>
            <p:ph type="title"/>
          </p:nvPr>
        </p:nvSpPr>
        <p:spPr>
          <a:xfrm>
            <a:off x="685800" y="2971800"/>
            <a:ext cx="7620000" cy="1173162"/>
          </a:xfrm>
        </p:spPr>
        <p:txBody>
          <a:bodyPr anchor="t">
            <a:noAutofit/>
          </a:bodyPr>
          <a:lstStyle>
            <a:lvl1pPr>
              <a:defRPr sz="3600">
                <a:solidFill>
                  <a:schemeClr val="bg1"/>
                </a:solidFill>
              </a:defRPr>
            </a:lvl1pPr>
          </a:lstStyle>
          <a:p>
            <a:r>
              <a:rPr lang="en-US" dirty="0" smtClean="0"/>
              <a:t>Click to edit Master title style</a:t>
            </a:r>
            <a:endParaRPr lang="en-US" dirty="0"/>
          </a:p>
        </p:txBody>
      </p:sp>
      <p:sp>
        <p:nvSpPr>
          <p:cNvPr id="23" name="Text Placeholder 22"/>
          <p:cNvSpPr>
            <a:spLocks noGrp="1"/>
          </p:cNvSpPr>
          <p:nvPr>
            <p:ph type="body" sz="quarter" idx="12"/>
          </p:nvPr>
        </p:nvSpPr>
        <p:spPr>
          <a:xfrm>
            <a:off x="685800" y="4343400"/>
            <a:ext cx="7620000" cy="523220"/>
          </a:xfrm>
        </p:spPr>
        <p:txBody>
          <a:bodyPr>
            <a:spAutoFit/>
          </a:bodyPr>
          <a:lstStyle>
            <a:lvl1pPr marL="0" indent="0">
              <a:buNone/>
              <a:defRPr>
                <a:solidFill>
                  <a:schemeClr val="bg1"/>
                </a:solidFill>
              </a:defRPr>
            </a:lvl1pPr>
          </a:lstStyle>
          <a:p>
            <a:pPr lvl="0"/>
            <a:endParaRPr lang="en-US" dirty="0"/>
          </a:p>
        </p:txBody>
      </p:sp>
    </p:spTree>
    <p:extLst>
      <p:ext uri="{BB962C8B-B14F-4D97-AF65-F5344CB8AC3E}">
        <p14:creationId xmlns:p14="http://schemas.microsoft.com/office/powerpoint/2010/main" val="3541900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dirty="0"/>
          </a:p>
        </p:txBody>
      </p:sp>
      <p:sp>
        <p:nvSpPr>
          <p:cNvPr id="8" name="Slide Number Placeholder 7"/>
          <p:cNvSpPr>
            <a:spLocks noGrp="1"/>
          </p:cNvSpPr>
          <p:nvPr>
            <p:ph type="sldNum" sz="quarter" idx="11"/>
          </p:nvPr>
        </p:nvSpPr>
        <p:spPr/>
        <p:txBody>
          <a:bodyPr/>
          <a:lstStyle/>
          <a:p>
            <a:fld id="{ACFB0FEB-EC35-4200-BD7A-8B780BE5B2C5}" type="slidenum">
              <a:rPr lang="en-US" smtClean="0"/>
              <a:pPr/>
              <a:t>‹#›</a:t>
            </a:fld>
            <a:endParaRPr lang="en-US" dirty="0"/>
          </a:p>
        </p:txBody>
      </p:sp>
    </p:spTree>
    <p:extLst>
      <p:ext uri="{BB962C8B-B14F-4D97-AF65-F5344CB8AC3E}">
        <p14:creationId xmlns:p14="http://schemas.microsoft.com/office/powerpoint/2010/main" val="27853113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95400"/>
            <a:ext cx="8229600" cy="4830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latin typeface="Arial" pitchFamily="34" charset="0"/>
                <a:cs typeface="Arial" pitchFamily="34" charset="0"/>
              </a:defRPr>
            </a:lvl1pPr>
          </a:lstStyle>
          <a:p>
            <a:fld id="{ACFB0FEB-EC35-4200-BD7A-8B780BE5B2C5}" type="slidenum">
              <a:rPr lang="en-US" smtClean="0"/>
              <a:pPr/>
              <a:t>‹#›</a:t>
            </a:fld>
            <a:endParaRPr lang="en-US" dirty="0"/>
          </a:p>
        </p:txBody>
      </p:sp>
      <p:pic>
        <p:nvPicPr>
          <p:cNvPr id="7" name="Picture 6"/>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575904" y="6172200"/>
            <a:ext cx="2339496" cy="554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userDrawn="1"/>
        </p:nvCxnSpPr>
        <p:spPr>
          <a:xfrm>
            <a:off x="0" y="1143000"/>
            <a:ext cx="9144000" cy="0"/>
          </a:xfrm>
          <a:prstGeom prst="line">
            <a:avLst/>
          </a:prstGeom>
          <a:ln w="38100">
            <a:solidFill>
              <a:srgbClr val="CC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14390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l" defTabSz="914400" rtl="0" eaLnBrk="1" latinLnBrk="0" hangingPunct="1">
        <a:spcBef>
          <a:spcPct val="0"/>
        </a:spcBef>
        <a:buNone/>
        <a:defRPr sz="3200" b="1" kern="1200">
          <a:solidFill>
            <a:schemeClr val="tx1"/>
          </a:solidFill>
          <a:latin typeface="Liberation Sans" pitchFamily="34" charset="0"/>
          <a:ea typeface="+mj-ea"/>
          <a:cs typeface="Arial" pitchFamily="34" charset="0"/>
        </a:defRPr>
      </a:lvl1pPr>
    </p:titleStyle>
    <p:bodyStyle>
      <a:lvl1pPr marL="342900" indent="-342900" algn="l" defTabSz="914400" rtl="0" eaLnBrk="1" latinLnBrk="0" hangingPunct="1">
        <a:spcBef>
          <a:spcPct val="20000"/>
        </a:spcBef>
        <a:buClr>
          <a:srgbClr val="CC0000"/>
        </a:buClr>
        <a:buFont typeface="Wingdings" pitchFamily="2" charset="2"/>
        <a:buChar char="§"/>
        <a:defRPr sz="2800" kern="1200">
          <a:solidFill>
            <a:schemeClr val="tx1"/>
          </a:solidFill>
          <a:latin typeface="Liberation Sans" pitchFamily="34" charset="0"/>
          <a:ea typeface="+mn-ea"/>
          <a:cs typeface="Arial" pitchFamily="34" charset="0"/>
        </a:defRPr>
      </a:lvl1pPr>
      <a:lvl2pPr marL="742950" indent="-285750" algn="l" defTabSz="914400" rtl="0" eaLnBrk="1" latinLnBrk="0" hangingPunct="1">
        <a:spcBef>
          <a:spcPct val="20000"/>
        </a:spcBef>
        <a:buClr>
          <a:srgbClr val="CC0000"/>
        </a:buClr>
        <a:buFont typeface="Wingdings" pitchFamily="2" charset="2"/>
        <a:buChar char="§"/>
        <a:defRPr sz="2400" kern="1200">
          <a:solidFill>
            <a:schemeClr val="tx1"/>
          </a:solidFill>
          <a:latin typeface="Liberation Sans" pitchFamily="34" charset="0"/>
          <a:ea typeface="+mn-ea"/>
          <a:cs typeface="Arial" pitchFamily="34" charset="0"/>
        </a:defRPr>
      </a:lvl2pPr>
      <a:lvl3pPr marL="1143000" indent="-228600" algn="l" defTabSz="914400" rtl="0" eaLnBrk="1" latinLnBrk="0" hangingPunct="1">
        <a:spcBef>
          <a:spcPct val="20000"/>
        </a:spcBef>
        <a:buClr>
          <a:srgbClr val="CC0000"/>
        </a:buClr>
        <a:buFont typeface="Wingdings" pitchFamily="2" charset="2"/>
        <a:buChar char="§"/>
        <a:defRPr sz="2400" kern="1200">
          <a:solidFill>
            <a:schemeClr val="tx1"/>
          </a:solidFill>
          <a:latin typeface="Liberation Sans" pitchFamily="34" charset="0"/>
          <a:ea typeface="+mn-ea"/>
          <a:cs typeface="Arial" pitchFamily="34" charset="0"/>
        </a:defRPr>
      </a:lvl3pPr>
      <a:lvl4pPr marL="1600200" indent="-228600" algn="l" defTabSz="914400" rtl="0" eaLnBrk="1" latinLnBrk="0" hangingPunct="1">
        <a:spcBef>
          <a:spcPct val="20000"/>
        </a:spcBef>
        <a:buClr>
          <a:srgbClr val="CC0000"/>
        </a:buClr>
        <a:buFont typeface="Wingdings" pitchFamily="2" charset="2"/>
        <a:buChar char="§"/>
        <a:defRPr sz="2000" kern="1200">
          <a:solidFill>
            <a:schemeClr val="tx1"/>
          </a:solidFill>
          <a:latin typeface="Liberation Sans" pitchFamily="34" charset="0"/>
          <a:ea typeface="+mn-ea"/>
          <a:cs typeface="Arial" pitchFamily="34" charset="0"/>
        </a:defRPr>
      </a:lvl4pPr>
      <a:lvl5pPr marL="2057400" indent="-228600" algn="l" defTabSz="914400" rtl="0" eaLnBrk="1" latinLnBrk="0" hangingPunct="1">
        <a:spcBef>
          <a:spcPct val="20000"/>
        </a:spcBef>
        <a:buClr>
          <a:srgbClr val="CC0000"/>
        </a:buClr>
        <a:buFont typeface="Wingdings" pitchFamily="2" charset="2"/>
        <a:buChar char="§"/>
        <a:defRPr sz="2000" kern="1200">
          <a:solidFill>
            <a:schemeClr val="tx1"/>
          </a:solidFill>
          <a:latin typeface="Liberation Sans"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access.redhat.com/documentation/en-US/JBoss_Enterprise_Application_Platform/" TargetMode="External"/><Relationship Id="rId4" Type="http://schemas.openxmlformats.org/officeDocument/2006/relationships/hyperlink" Target="http://jbossas.jboss.org/docs" TargetMode="External"/><Relationship Id="rId5" Type="http://schemas.openxmlformats.org/officeDocument/2006/relationships/hyperlink" Target="mailto:b.meiseles@redhat.com" TargetMode="External"/><Relationship Id="rId6" Type="http://schemas.openxmlformats.org/officeDocument/2006/relationships/hyperlink" Target="mailto:B.meiseles@gmail.com" TargetMode="External"/><Relationship Id="rId1" Type="http://schemas.openxmlformats.org/officeDocument/2006/relationships/slideLayout" Target="../slideLayouts/slideLayout2.xml"/><Relationship Id="rId2" Type="http://schemas.openxmlformats.org/officeDocument/2006/relationships/hyperlink" Target="https://mojo.redhat.com/docs/DOC-1294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August 3, 2015</a:t>
            </a:r>
            <a:endParaRPr lang="en-US" dirty="0"/>
          </a:p>
        </p:txBody>
      </p:sp>
      <p:sp>
        <p:nvSpPr>
          <p:cNvPr id="3" name="Title 2"/>
          <p:cNvSpPr>
            <a:spLocks noGrp="1"/>
          </p:cNvSpPr>
          <p:nvPr>
            <p:ph type="title"/>
          </p:nvPr>
        </p:nvSpPr>
        <p:spPr>
          <a:xfrm>
            <a:off x="304800" y="2971800"/>
            <a:ext cx="8686800" cy="1173162"/>
          </a:xfrm>
        </p:spPr>
        <p:txBody>
          <a:bodyPr/>
          <a:lstStyle/>
          <a:p>
            <a:r>
              <a:rPr lang="en-US" dirty="0" smtClean="0"/>
              <a:t>JBoss Enterprise Application Platform</a:t>
            </a:r>
            <a:endParaRPr lang="en-US" dirty="0"/>
          </a:p>
        </p:txBody>
      </p:sp>
      <p:sp>
        <p:nvSpPr>
          <p:cNvPr id="4" name="Text Placeholder 3"/>
          <p:cNvSpPr>
            <a:spLocks noGrp="1"/>
          </p:cNvSpPr>
          <p:nvPr>
            <p:ph type="body" sz="quarter" idx="12"/>
          </p:nvPr>
        </p:nvSpPr>
        <p:spPr>
          <a:xfrm>
            <a:off x="304800" y="3733800"/>
            <a:ext cx="8001000" cy="892552"/>
          </a:xfrm>
        </p:spPr>
        <p:txBody>
          <a:bodyPr/>
          <a:lstStyle/>
          <a:p>
            <a:r>
              <a:rPr lang="en-US" dirty="0" smtClean="0"/>
              <a:t>Associate Consultant Bootcamp</a:t>
            </a:r>
          </a:p>
          <a:p>
            <a:r>
              <a:rPr lang="en-US" sz="2000" dirty="0" smtClean="0"/>
              <a:t>Ben Meiseles</a:t>
            </a:r>
            <a:endParaRPr lang="en-US" sz="2000" dirty="0"/>
          </a:p>
        </p:txBody>
      </p:sp>
    </p:spTree>
    <p:extLst>
      <p:ext uri="{BB962C8B-B14F-4D97-AF65-F5344CB8AC3E}">
        <p14:creationId xmlns:p14="http://schemas.microsoft.com/office/powerpoint/2010/main" val="26461713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&amp; Continued Learning</a:t>
            </a:r>
            <a:endParaRPr lang="en-US" dirty="0"/>
          </a:p>
        </p:txBody>
      </p:sp>
      <p:sp>
        <p:nvSpPr>
          <p:cNvPr id="3" name="Content Placeholder 2"/>
          <p:cNvSpPr>
            <a:spLocks noGrp="1"/>
          </p:cNvSpPr>
          <p:nvPr>
            <p:ph idx="1"/>
          </p:nvPr>
        </p:nvSpPr>
        <p:spPr/>
        <p:txBody>
          <a:bodyPr>
            <a:normAutofit lnSpcReduction="10000"/>
          </a:bodyPr>
          <a:lstStyle/>
          <a:p>
            <a:r>
              <a:rPr lang="en-US" dirty="0" smtClean="0"/>
              <a:t>JBoss EAP 6 self-paced course:</a:t>
            </a:r>
          </a:p>
          <a:p>
            <a:pPr lvl="1"/>
            <a:r>
              <a:rPr lang="en-US" dirty="0">
                <a:hlinkClick r:id="rId2"/>
              </a:rPr>
              <a:t>https://mojo.redhat.com/docs/DOC-</a:t>
            </a:r>
            <a:r>
              <a:rPr lang="en-US" dirty="0" smtClean="0">
                <a:hlinkClick r:id="rId2"/>
              </a:rPr>
              <a:t>12943</a:t>
            </a:r>
            <a:endParaRPr lang="en-US" dirty="0" smtClean="0"/>
          </a:p>
          <a:p>
            <a:r>
              <a:rPr lang="en-US" dirty="0" smtClean="0"/>
              <a:t>Red Hat JBoss EAP product documentation:</a:t>
            </a:r>
          </a:p>
          <a:p>
            <a:pPr lvl="1"/>
            <a:r>
              <a:rPr lang="en-US" dirty="0">
                <a:hlinkClick r:id="rId3"/>
              </a:rPr>
              <a:t>https://access.redhat.com/documentation/en-US/JBoss_Enterprise_Application_Platform</a:t>
            </a:r>
            <a:r>
              <a:rPr lang="en-US" dirty="0" smtClean="0">
                <a:hlinkClick r:id="rId3"/>
              </a:rPr>
              <a:t>/</a:t>
            </a:r>
            <a:endParaRPr lang="en-US" dirty="0" smtClean="0"/>
          </a:p>
          <a:p>
            <a:r>
              <a:rPr lang="en-US" dirty="0" smtClean="0"/>
              <a:t>JBoss community documentation:</a:t>
            </a:r>
          </a:p>
          <a:p>
            <a:pPr lvl="1"/>
            <a:r>
              <a:rPr lang="en-US" dirty="0">
                <a:hlinkClick r:id="rId4"/>
              </a:rPr>
              <a:t>http://jbossas.jboss.org/</a:t>
            </a:r>
            <a:r>
              <a:rPr lang="en-US" dirty="0" smtClean="0">
                <a:hlinkClick r:id="rId4"/>
              </a:rPr>
              <a:t>docs</a:t>
            </a:r>
            <a:r>
              <a:rPr lang="en-US" dirty="0" smtClean="0"/>
              <a:t> </a:t>
            </a:r>
          </a:p>
          <a:p>
            <a:r>
              <a:rPr lang="en-US" dirty="0" smtClean="0"/>
              <a:t>Contact Ben Meiseles:</a:t>
            </a:r>
          </a:p>
          <a:p>
            <a:pPr lvl="1"/>
            <a:r>
              <a:rPr lang="en-US" dirty="0" smtClean="0">
                <a:hlinkClick r:id="rId5"/>
              </a:rPr>
              <a:t>b.meiseles@redhat.com</a:t>
            </a:r>
            <a:endParaRPr lang="en-US" dirty="0" smtClean="0"/>
          </a:p>
          <a:p>
            <a:pPr lvl="1"/>
            <a:r>
              <a:rPr lang="en-US" dirty="0">
                <a:hlinkClick r:id="rId6"/>
              </a:rPr>
              <a:t>b</a:t>
            </a:r>
            <a:r>
              <a:rPr lang="en-US" dirty="0" smtClean="0">
                <a:hlinkClick r:id="rId6"/>
              </a:rPr>
              <a:t>.meiseles@gmail.com</a:t>
            </a:r>
            <a:r>
              <a:rPr lang="en-US" dirty="0" smtClean="0"/>
              <a:t> (</a:t>
            </a:r>
            <a:r>
              <a:rPr lang="en-US" dirty="0" err="1" smtClean="0"/>
              <a:t>gchat</a:t>
            </a:r>
            <a:r>
              <a:rPr lang="en-US" dirty="0" smtClean="0"/>
              <a:t>)</a:t>
            </a:r>
          </a:p>
          <a:p>
            <a:pPr lvl="1"/>
            <a:r>
              <a:rPr lang="en-US" dirty="0" smtClean="0"/>
              <a:t>(774) 270-1100</a:t>
            </a:r>
            <a:endParaRPr lang="en-US" dirty="0"/>
          </a:p>
        </p:txBody>
      </p:sp>
      <p:sp>
        <p:nvSpPr>
          <p:cNvPr id="4" name="Footer Placeholder 3"/>
          <p:cNvSpPr>
            <a:spLocks noGrp="1"/>
          </p:cNvSpPr>
          <p:nvPr>
            <p:ph type="ftr" sz="quarter" idx="10"/>
          </p:nvPr>
        </p:nvSpPr>
        <p:spPr/>
        <p:txBody>
          <a:bodyPr/>
          <a:lstStyle/>
          <a:p>
            <a:r>
              <a:rPr lang="en-US" dirty="0"/>
              <a:t>August 3, </a:t>
            </a:r>
            <a:r>
              <a:rPr lang="en-US" dirty="0" smtClean="0"/>
              <a:t>2015</a:t>
            </a:r>
            <a:endParaRPr lang="en-US" dirty="0"/>
          </a:p>
        </p:txBody>
      </p:sp>
      <p:sp>
        <p:nvSpPr>
          <p:cNvPr id="5" name="Slide Number Placeholder 4"/>
          <p:cNvSpPr>
            <a:spLocks noGrp="1"/>
          </p:cNvSpPr>
          <p:nvPr>
            <p:ph type="sldNum" sz="quarter" idx="11"/>
          </p:nvPr>
        </p:nvSpPr>
        <p:spPr/>
        <p:txBody>
          <a:bodyPr/>
          <a:lstStyle/>
          <a:p>
            <a:fld id="{ACFB0FEB-EC35-4200-BD7A-8B780BE5B2C5}" type="slidenum">
              <a:rPr lang="en-US" smtClean="0"/>
              <a:pPr/>
              <a:t>10</a:t>
            </a:fld>
            <a:endParaRPr lang="en-US" dirty="0"/>
          </a:p>
        </p:txBody>
      </p:sp>
    </p:spTree>
    <p:extLst>
      <p:ext uri="{BB962C8B-B14F-4D97-AF65-F5344CB8AC3E}">
        <p14:creationId xmlns:p14="http://schemas.microsoft.com/office/powerpoint/2010/main" val="392876846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solidFill>
                  <a:srgbClr val="FF0000"/>
                </a:solidFill>
              </a:rPr>
              <a:t>What</a:t>
            </a:r>
            <a:r>
              <a:rPr lang="en-US" dirty="0" smtClean="0"/>
              <a:t> is JBoss EAP?</a:t>
            </a:r>
          </a:p>
          <a:p>
            <a:r>
              <a:rPr lang="en-US" dirty="0" smtClean="0">
                <a:solidFill>
                  <a:srgbClr val="FF0000"/>
                </a:solidFill>
              </a:rPr>
              <a:t>Who</a:t>
            </a:r>
            <a:r>
              <a:rPr lang="en-US" dirty="0" smtClean="0"/>
              <a:t> uses JBoss EAP?</a:t>
            </a:r>
          </a:p>
          <a:p>
            <a:r>
              <a:rPr lang="en-US" dirty="0" smtClean="0">
                <a:solidFill>
                  <a:srgbClr val="FF0000"/>
                </a:solidFill>
              </a:rPr>
              <a:t>Why</a:t>
            </a:r>
            <a:r>
              <a:rPr lang="en-US" dirty="0" smtClean="0"/>
              <a:t> use JBoss EAP?</a:t>
            </a:r>
          </a:p>
          <a:p>
            <a:r>
              <a:rPr lang="en-US" dirty="0" smtClean="0">
                <a:solidFill>
                  <a:srgbClr val="FF0000"/>
                </a:solidFill>
              </a:rPr>
              <a:t>How</a:t>
            </a:r>
            <a:r>
              <a:rPr lang="en-US" dirty="0" smtClean="0"/>
              <a:t> do I use EAP?</a:t>
            </a:r>
          </a:p>
          <a:p>
            <a:pPr lvl="1"/>
            <a:r>
              <a:rPr lang="en-US" dirty="0" smtClean="0"/>
              <a:t>Demo</a:t>
            </a:r>
          </a:p>
          <a:p>
            <a:r>
              <a:rPr lang="en-US" dirty="0" smtClean="0"/>
              <a:t>Resources &amp; Continued Learning</a:t>
            </a:r>
            <a:endParaRPr lang="en-US" dirty="0"/>
          </a:p>
        </p:txBody>
      </p:sp>
      <p:sp>
        <p:nvSpPr>
          <p:cNvPr id="4" name="Footer Placeholder 3"/>
          <p:cNvSpPr>
            <a:spLocks noGrp="1"/>
          </p:cNvSpPr>
          <p:nvPr>
            <p:ph type="ftr" sz="quarter" idx="10"/>
          </p:nvPr>
        </p:nvSpPr>
        <p:spPr/>
        <p:txBody>
          <a:bodyPr/>
          <a:lstStyle/>
          <a:p>
            <a:r>
              <a:rPr lang="en-US" dirty="0"/>
              <a:t>August 3, 2015</a:t>
            </a:r>
          </a:p>
        </p:txBody>
      </p:sp>
      <p:sp>
        <p:nvSpPr>
          <p:cNvPr id="5" name="Slide Number Placeholder 4"/>
          <p:cNvSpPr>
            <a:spLocks noGrp="1"/>
          </p:cNvSpPr>
          <p:nvPr>
            <p:ph type="sldNum" sz="quarter" idx="11"/>
          </p:nvPr>
        </p:nvSpPr>
        <p:spPr/>
        <p:txBody>
          <a:bodyPr/>
          <a:lstStyle/>
          <a:p>
            <a:fld id="{ACFB0FEB-EC35-4200-BD7A-8B780BE5B2C5}" type="slidenum">
              <a:rPr lang="en-US" smtClean="0"/>
              <a:pPr/>
              <a:t>2</a:t>
            </a:fld>
            <a:endParaRPr lang="en-US" dirty="0"/>
          </a:p>
        </p:txBody>
      </p:sp>
    </p:spTree>
    <p:extLst>
      <p:ext uri="{BB962C8B-B14F-4D97-AF65-F5344CB8AC3E}">
        <p14:creationId xmlns:p14="http://schemas.microsoft.com/office/powerpoint/2010/main" val="299704879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EAP?</a:t>
            </a:r>
            <a:endParaRPr lang="en-US" dirty="0"/>
          </a:p>
        </p:txBody>
      </p:sp>
      <p:sp>
        <p:nvSpPr>
          <p:cNvPr id="3" name="Content Placeholder 2"/>
          <p:cNvSpPr>
            <a:spLocks noGrp="1"/>
          </p:cNvSpPr>
          <p:nvPr>
            <p:ph idx="1"/>
          </p:nvPr>
        </p:nvSpPr>
        <p:spPr/>
        <p:txBody>
          <a:bodyPr/>
          <a:lstStyle/>
          <a:p>
            <a:r>
              <a:rPr lang="en-US" dirty="0" smtClean="0"/>
              <a:t>“JBoss Enterprise Application Platform is a subscription-based/open-source Java EE-based application server runtime platform used for building, deploying and hosting highly-transactional Java applications and services.”</a:t>
            </a:r>
            <a:br>
              <a:rPr lang="en-US" dirty="0" smtClean="0"/>
            </a:br>
            <a:r>
              <a:rPr lang="en-US" dirty="0" smtClean="0"/>
              <a:t>	-Wikipedia</a:t>
            </a:r>
          </a:p>
        </p:txBody>
      </p:sp>
      <p:sp>
        <p:nvSpPr>
          <p:cNvPr id="4" name="Footer Placeholder 3"/>
          <p:cNvSpPr>
            <a:spLocks noGrp="1"/>
          </p:cNvSpPr>
          <p:nvPr>
            <p:ph type="ftr" sz="quarter" idx="10"/>
          </p:nvPr>
        </p:nvSpPr>
        <p:spPr/>
        <p:txBody>
          <a:bodyPr/>
          <a:lstStyle/>
          <a:p>
            <a:r>
              <a:rPr lang="en-US" dirty="0"/>
              <a:t>August 3, </a:t>
            </a:r>
            <a:r>
              <a:rPr lang="en-US" dirty="0" smtClean="0"/>
              <a:t>2015</a:t>
            </a:r>
            <a:endParaRPr lang="en-US" dirty="0"/>
          </a:p>
        </p:txBody>
      </p:sp>
      <p:sp>
        <p:nvSpPr>
          <p:cNvPr id="5" name="Slide Number Placeholder 4"/>
          <p:cNvSpPr>
            <a:spLocks noGrp="1"/>
          </p:cNvSpPr>
          <p:nvPr>
            <p:ph type="sldNum" sz="quarter" idx="11"/>
          </p:nvPr>
        </p:nvSpPr>
        <p:spPr/>
        <p:txBody>
          <a:bodyPr/>
          <a:lstStyle/>
          <a:p>
            <a:fld id="{ACFB0FEB-EC35-4200-BD7A-8B780BE5B2C5}" type="slidenum">
              <a:rPr lang="en-US" smtClean="0"/>
              <a:pPr/>
              <a:t>3</a:t>
            </a:fld>
            <a:endParaRPr lang="en-US" dirty="0"/>
          </a:p>
        </p:txBody>
      </p:sp>
    </p:spTree>
    <p:extLst>
      <p:ext uri="{BB962C8B-B14F-4D97-AF65-F5344CB8AC3E}">
        <p14:creationId xmlns:p14="http://schemas.microsoft.com/office/powerpoint/2010/main" val="293197840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EAP?</a:t>
            </a:r>
            <a:endParaRPr lang="en-US" dirty="0"/>
          </a:p>
        </p:txBody>
      </p:sp>
      <p:sp>
        <p:nvSpPr>
          <p:cNvPr id="3" name="Content Placeholder 2"/>
          <p:cNvSpPr>
            <a:spLocks noGrp="1"/>
          </p:cNvSpPr>
          <p:nvPr>
            <p:ph idx="1"/>
          </p:nvPr>
        </p:nvSpPr>
        <p:spPr/>
        <p:txBody>
          <a:bodyPr/>
          <a:lstStyle/>
          <a:p>
            <a:r>
              <a:rPr lang="en-US" dirty="0" smtClean="0"/>
              <a:t>“application server runtime platform”</a:t>
            </a:r>
          </a:p>
          <a:p>
            <a:pPr lvl="1"/>
            <a:r>
              <a:rPr lang="en-US" dirty="0" smtClean="0"/>
              <a:t>Java Virtual Machine (JVM)</a:t>
            </a:r>
          </a:p>
          <a:p>
            <a:pPr lvl="1"/>
            <a:r>
              <a:rPr lang="en-US" dirty="0" smtClean="0"/>
              <a:t>Runtime class libraries</a:t>
            </a:r>
          </a:p>
          <a:p>
            <a:pPr lvl="1"/>
            <a:r>
              <a:rPr lang="en-US" dirty="0" smtClean="0"/>
              <a:t>Java application launcher</a:t>
            </a:r>
          </a:p>
          <a:p>
            <a:pPr lvl="1"/>
            <a:r>
              <a:rPr lang="en-US" dirty="0" smtClean="0"/>
              <a:t>All necessary for running applications written in Java</a:t>
            </a:r>
          </a:p>
          <a:p>
            <a:r>
              <a:rPr lang="en-US" dirty="0"/>
              <a:t>“building, deploying and hosting”</a:t>
            </a:r>
          </a:p>
          <a:p>
            <a:pPr lvl="1"/>
            <a:r>
              <a:rPr lang="en-US" dirty="0"/>
              <a:t>JBoss Developer Studio (JBDS)</a:t>
            </a:r>
          </a:p>
          <a:p>
            <a:pPr lvl="1"/>
            <a:r>
              <a:rPr lang="en-US" dirty="0"/>
              <a:t>Make application available for consumption</a:t>
            </a:r>
          </a:p>
          <a:p>
            <a:r>
              <a:rPr lang="en-US" dirty="0" smtClean="0"/>
              <a:t>“highly transactional”</a:t>
            </a:r>
          </a:p>
          <a:p>
            <a:pPr lvl="1"/>
            <a:endParaRPr lang="en-US" dirty="0" smtClean="0"/>
          </a:p>
          <a:p>
            <a:pPr lvl="1"/>
            <a:endParaRPr lang="en-US" dirty="0"/>
          </a:p>
        </p:txBody>
      </p:sp>
      <p:sp>
        <p:nvSpPr>
          <p:cNvPr id="4" name="Footer Placeholder 3"/>
          <p:cNvSpPr>
            <a:spLocks noGrp="1"/>
          </p:cNvSpPr>
          <p:nvPr>
            <p:ph type="ftr" sz="quarter" idx="10"/>
          </p:nvPr>
        </p:nvSpPr>
        <p:spPr/>
        <p:txBody>
          <a:bodyPr/>
          <a:lstStyle/>
          <a:p>
            <a:r>
              <a:rPr lang="en-US" dirty="0"/>
              <a:t>August 3, </a:t>
            </a:r>
            <a:r>
              <a:rPr lang="en-US" dirty="0" smtClean="0"/>
              <a:t>2015</a:t>
            </a:r>
            <a:endParaRPr lang="en-US" dirty="0"/>
          </a:p>
        </p:txBody>
      </p:sp>
      <p:sp>
        <p:nvSpPr>
          <p:cNvPr id="5" name="Slide Number Placeholder 4"/>
          <p:cNvSpPr>
            <a:spLocks noGrp="1"/>
          </p:cNvSpPr>
          <p:nvPr>
            <p:ph type="sldNum" sz="quarter" idx="11"/>
          </p:nvPr>
        </p:nvSpPr>
        <p:spPr/>
        <p:txBody>
          <a:bodyPr/>
          <a:lstStyle/>
          <a:p>
            <a:fld id="{ACFB0FEB-EC35-4200-BD7A-8B780BE5B2C5}" type="slidenum">
              <a:rPr lang="en-US" smtClean="0"/>
              <a:pPr/>
              <a:t>4</a:t>
            </a:fld>
            <a:endParaRPr lang="en-US" dirty="0"/>
          </a:p>
        </p:txBody>
      </p:sp>
    </p:spTree>
    <p:extLst>
      <p:ext uri="{BB962C8B-B14F-4D97-AF65-F5344CB8AC3E}">
        <p14:creationId xmlns:p14="http://schemas.microsoft.com/office/powerpoint/2010/main" val="77598305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EAP? – More things to know</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Based on community project JBoss AS 7</a:t>
            </a:r>
          </a:p>
          <a:p>
            <a:r>
              <a:rPr lang="en-US" dirty="0" smtClean="0"/>
              <a:t>Deployable on bare metal, virtual or cloud environments</a:t>
            </a:r>
          </a:p>
          <a:p>
            <a:r>
              <a:rPr lang="en-US" dirty="0" smtClean="0"/>
              <a:t>Enterprise-class container</a:t>
            </a:r>
          </a:p>
          <a:p>
            <a:pPr lvl="1"/>
            <a:r>
              <a:rPr lang="en-US" dirty="0" smtClean="0"/>
              <a:t>High availability</a:t>
            </a:r>
          </a:p>
          <a:p>
            <a:pPr lvl="1"/>
            <a:r>
              <a:rPr lang="en-US" dirty="0" smtClean="0"/>
              <a:t>Clustering</a:t>
            </a:r>
          </a:p>
          <a:p>
            <a:pPr lvl="1"/>
            <a:r>
              <a:rPr lang="en-US" dirty="0" smtClean="0"/>
              <a:t>Messaging</a:t>
            </a:r>
          </a:p>
          <a:p>
            <a:r>
              <a:rPr lang="en-US" dirty="0" smtClean="0"/>
              <a:t>Managed through its Management Console or Command Line Interface</a:t>
            </a:r>
          </a:p>
          <a:p>
            <a:r>
              <a:rPr lang="en-US" dirty="0" smtClean="0"/>
              <a:t>JBoss Operations Network (JON) for monitoring instances in a distributed environment</a:t>
            </a:r>
          </a:p>
          <a:p>
            <a:r>
              <a:rPr lang="en-US" dirty="0" smtClean="0"/>
              <a:t>Features are deployable to the server as opposed to being built in</a:t>
            </a:r>
          </a:p>
          <a:p>
            <a:pPr lvl="1"/>
            <a:r>
              <a:rPr lang="en-US" dirty="0" smtClean="0"/>
              <a:t>Customizable</a:t>
            </a:r>
          </a:p>
          <a:p>
            <a:pPr lvl="1"/>
            <a:r>
              <a:rPr lang="en-US" dirty="0" smtClean="0"/>
              <a:t>Light-weight</a:t>
            </a:r>
            <a:endParaRPr lang="en-US" dirty="0"/>
          </a:p>
        </p:txBody>
      </p:sp>
      <p:sp>
        <p:nvSpPr>
          <p:cNvPr id="4" name="Footer Placeholder 3"/>
          <p:cNvSpPr>
            <a:spLocks noGrp="1"/>
          </p:cNvSpPr>
          <p:nvPr>
            <p:ph type="ftr" sz="quarter" idx="10"/>
          </p:nvPr>
        </p:nvSpPr>
        <p:spPr/>
        <p:txBody>
          <a:bodyPr/>
          <a:lstStyle/>
          <a:p>
            <a:r>
              <a:rPr lang="en-US" dirty="0"/>
              <a:t>August 3, </a:t>
            </a:r>
            <a:r>
              <a:rPr lang="en-US" dirty="0" smtClean="0"/>
              <a:t>2015</a:t>
            </a:r>
            <a:endParaRPr lang="en-US" dirty="0"/>
          </a:p>
        </p:txBody>
      </p:sp>
      <p:sp>
        <p:nvSpPr>
          <p:cNvPr id="5" name="Slide Number Placeholder 4"/>
          <p:cNvSpPr>
            <a:spLocks noGrp="1"/>
          </p:cNvSpPr>
          <p:nvPr>
            <p:ph type="sldNum" sz="quarter" idx="11"/>
          </p:nvPr>
        </p:nvSpPr>
        <p:spPr/>
        <p:txBody>
          <a:bodyPr/>
          <a:lstStyle/>
          <a:p>
            <a:fld id="{ACFB0FEB-EC35-4200-BD7A-8B780BE5B2C5}" type="slidenum">
              <a:rPr lang="en-US" smtClean="0"/>
              <a:pPr/>
              <a:t>5</a:t>
            </a:fld>
            <a:endParaRPr lang="en-US" dirty="0"/>
          </a:p>
        </p:txBody>
      </p:sp>
    </p:spTree>
    <p:extLst>
      <p:ext uri="{BB962C8B-B14F-4D97-AF65-F5344CB8AC3E}">
        <p14:creationId xmlns:p14="http://schemas.microsoft.com/office/powerpoint/2010/main" val="246480980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uses EAP?</a:t>
            </a:r>
            <a:endParaRPr lang="en-US" dirty="0"/>
          </a:p>
        </p:txBody>
      </p:sp>
      <p:sp>
        <p:nvSpPr>
          <p:cNvPr id="3" name="Content Placeholder 2"/>
          <p:cNvSpPr>
            <a:spLocks noGrp="1"/>
          </p:cNvSpPr>
          <p:nvPr>
            <p:ph idx="1"/>
          </p:nvPr>
        </p:nvSpPr>
        <p:spPr/>
        <p:txBody>
          <a:bodyPr/>
          <a:lstStyle/>
          <a:p>
            <a:r>
              <a:rPr lang="en-US" dirty="0" smtClean="0"/>
              <a:t>Anyone with java applications that they need to make available on a network</a:t>
            </a:r>
          </a:p>
          <a:p>
            <a:r>
              <a:rPr lang="en-US" dirty="0" smtClean="0"/>
              <a:t>Often larger companies</a:t>
            </a:r>
            <a:endParaRPr lang="en-US" dirty="0"/>
          </a:p>
        </p:txBody>
      </p:sp>
      <p:sp>
        <p:nvSpPr>
          <p:cNvPr id="4" name="Footer Placeholder 3"/>
          <p:cNvSpPr>
            <a:spLocks noGrp="1"/>
          </p:cNvSpPr>
          <p:nvPr>
            <p:ph type="ftr" sz="quarter" idx="10"/>
          </p:nvPr>
        </p:nvSpPr>
        <p:spPr/>
        <p:txBody>
          <a:bodyPr/>
          <a:lstStyle/>
          <a:p>
            <a:r>
              <a:rPr lang="en-US" dirty="0"/>
              <a:t>August 3, </a:t>
            </a:r>
            <a:r>
              <a:rPr lang="en-US" dirty="0" smtClean="0"/>
              <a:t>2015</a:t>
            </a:r>
            <a:endParaRPr lang="en-US" dirty="0"/>
          </a:p>
        </p:txBody>
      </p:sp>
      <p:sp>
        <p:nvSpPr>
          <p:cNvPr id="5" name="Slide Number Placeholder 4"/>
          <p:cNvSpPr>
            <a:spLocks noGrp="1"/>
          </p:cNvSpPr>
          <p:nvPr>
            <p:ph type="sldNum" sz="quarter" idx="11"/>
          </p:nvPr>
        </p:nvSpPr>
        <p:spPr/>
        <p:txBody>
          <a:bodyPr/>
          <a:lstStyle/>
          <a:p>
            <a:fld id="{ACFB0FEB-EC35-4200-BD7A-8B780BE5B2C5}" type="slidenum">
              <a:rPr lang="en-US" smtClean="0"/>
              <a:pPr/>
              <a:t>6</a:t>
            </a:fld>
            <a:endParaRPr lang="en-US" dirty="0"/>
          </a:p>
        </p:txBody>
      </p:sp>
      <p:pic>
        <p:nvPicPr>
          <p:cNvPr id="6" name="Picture 5"/>
          <p:cNvPicPr>
            <a:picLocks noChangeAspect="1"/>
          </p:cNvPicPr>
          <p:nvPr/>
        </p:nvPicPr>
        <p:blipFill rotWithShape="1">
          <a:blip r:embed="rId3"/>
          <a:srcRect b="26296"/>
          <a:stretch/>
        </p:blipFill>
        <p:spPr>
          <a:xfrm>
            <a:off x="1524000" y="2971800"/>
            <a:ext cx="6126632" cy="3048000"/>
          </a:xfrm>
          <a:prstGeom prst="rect">
            <a:avLst/>
          </a:prstGeom>
        </p:spPr>
      </p:pic>
    </p:spTree>
    <p:extLst>
      <p:ext uri="{BB962C8B-B14F-4D97-AF65-F5344CB8AC3E}">
        <p14:creationId xmlns:p14="http://schemas.microsoft.com/office/powerpoint/2010/main" val="130240635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EAP?</a:t>
            </a:r>
            <a:endParaRPr lang="en-US" dirty="0"/>
          </a:p>
        </p:txBody>
      </p:sp>
      <p:sp>
        <p:nvSpPr>
          <p:cNvPr id="3" name="Content Placeholder 2"/>
          <p:cNvSpPr>
            <a:spLocks noGrp="1"/>
          </p:cNvSpPr>
          <p:nvPr>
            <p:ph idx="1"/>
          </p:nvPr>
        </p:nvSpPr>
        <p:spPr/>
        <p:txBody>
          <a:bodyPr/>
          <a:lstStyle/>
          <a:p>
            <a:r>
              <a:rPr lang="en-US" dirty="0" smtClean="0"/>
              <a:t>Cigna </a:t>
            </a:r>
            <a:r>
              <a:rPr lang="en-US" dirty="0" err="1" smtClean="0"/>
              <a:t>AccelRx</a:t>
            </a:r>
            <a:r>
              <a:rPr lang="en-US" dirty="0" smtClean="0"/>
              <a:t> example:</a:t>
            </a:r>
          </a:p>
          <a:p>
            <a:r>
              <a:rPr lang="en-US" dirty="0" smtClean="0"/>
              <a:t>Data integration layer</a:t>
            </a:r>
          </a:p>
          <a:p>
            <a:pPr lvl="1"/>
            <a:r>
              <a:rPr lang="en-US" dirty="0" smtClean="0"/>
              <a:t>Cigna’s pharmacy data</a:t>
            </a:r>
          </a:p>
          <a:p>
            <a:r>
              <a:rPr lang="en-US" dirty="0" smtClean="0"/>
              <a:t>Basically a big database surrounded by Java applications to access and modify data</a:t>
            </a:r>
          </a:p>
          <a:p>
            <a:r>
              <a:rPr lang="en-US" dirty="0" smtClean="0"/>
              <a:t>Cigna needs EAP in order to make those Java applications available across the enterprise</a:t>
            </a:r>
          </a:p>
        </p:txBody>
      </p:sp>
      <p:sp>
        <p:nvSpPr>
          <p:cNvPr id="4" name="Footer Placeholder 3"/>
          <p:cNvSpPr>
            <a:spLocks noGrp="1"/>
          </p:cNvSpPr>
          <p:nvPr>
            <p:ph type="ftr" sz="quarter" idx="10"/>
          </p:nvPr>
        </p:nvSpPr>
        <p:spPr/>
        <p:txBody>
          <a:bodyPr/>
          <a:lstStyle/>
          <a:p>
            <a:r>
              <a:rPr lang="en-US" dirty="0"/>
              <a:t>August 3, </a:t>
            </a:r>
            <a:r>
              <a:rPr lang="en-US" dirty="0" smtClean="0"/>
              <a:t>2015</a:t>
            </a:r>
            <a:endParaRPr lang="en-US" dirty="0"/>
          </a:p>
        </p:txBody>
      </p:sp>
      <p:sp>
        <p:nvSpPr>
          <p:cNvPr id="5" name="Slide Number Placeholder 4"/>
          <p:cNvSpPr>
            <a:spLocks noGrp="1"/>
          </p:cNvSpPr>
          <p:nvPr>
            <p:ph type="sldNum" sz="quarter" idx="11"/>
          </p:nvPr>
        </p:nvSpPr>
        <p:spPr/>
        <p:txBody>
          <a:bodyPr/>
          <a:lstStyle/>
          <a:p>
            <a:fld id="{ACFB0FEB-EC35-4200-BD7A-8B780BE5B2C5}" type="slidenum">
              <a:rPr lang="en-US" smtClean="0"/>
              <a:pPr/>
              <a:t>7</a:t>
            </a:fld>
            <a:endParaRPr lang="en-US" dirty="0"/>
          </a:p>
        </p:txBody>
      </p:sp>
    </p:spTree>
    <p:extLst>
      <p:ext uri="{BB962C8B-B14F-4D97-AF65-F5344CB8AC3E}">
        <p14:creationId xmlns:p14="http://schemas.microsoft.com/office/powerpoint/2010/main" val="237645487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use EAP? – Another answer</a:t>
            </a:r>
            <a:endParaRPr lang="en-US" dirty="0"/>
          </a:p>
        </p:txBody>
      </p:sp>
      <p:sp>
        <p:nvSpPr>
          <p:cNvPr id="3" name="Content Placeholder 2"/>
          <p:cNvSpPr>
            <a:spLocks noGrp="1"/>
          </p:cNvSpPr>
          <p:nvPr>
            <p:ph idx="1"/>
          </p:nvPr>
        </p:nvSpPr>
        <p:spPr/>
        <p:txBody>
          <a:bodyPr>
            <a:normAutofit/>
          </a:bodyPr>
          <a:lstStyle/>
          <a:p>
            <a:r>
              <a:rPr lang="en-US" dirty="0" smtClean="0"/>
              <a:t>Why would/should a company choose to use </a:t>
            </a:r>
            <a:r>
              <a:rPr lang="en-US" i="1" dirty="0" smtClean="0"/>
              <a:t>our</a:t>
            </a:r>
            <a:r>
              <a:rPr lang="en-US" dirty="0" smtClean="0"/>
              <a:t> application platform?</a:t>
            </a:r>
          </a:p>
          <a:p>
            <a:r>
              <a:rPr lang="en-US" dirty="0" smtClean="0"/>
              <a:t>What else is out there?</a:t>
            </a:r>
          </a:p>
          <a:p>
            <a:pPr lvl="1"/>
            <a:r>
              <a:rPr lang="en-US" dirty="0" smtClean="0"/>
              <a:t>IBM </a:t>
            </a:r>
            <a:r>
              <a:rPr lang="en-US" dirty="0" err="1" smtClean="0"/>
              <a:t>WebSphere</a:t>
            </a:r>
            <a:endParaRPr lang="en-US" dirty="0" smtClean="0"/>
          </a:p>
          <a:p>
            <a:pPr lvl="1"/>
            <a:r>
              <a:rPr lang="en-US" dirty="0" smtClean="0"/>
              <a:t>Oracle </a:t>
            </a:r>
            <a:r>
              <a:rPr lang="en-US" dirty="0" err="1" smtClean="0"/>
              <a:t>WebLogic</a:t>
            </a:r>
            <a:r>
              <a:rPr lang="en-US" dirty="0" smtClean="0"/>
              <a:t>/ Oracle Application Server</a:t>
            </a:r>
          </a:p>
          <a:p>
            <a:pPr lvl="1"/>
            <a:r>
              <a:rPr lang="en-US" dirty="0" smtClean="0"/>
              <a:t>Plenty more</a:t>
            </a:r>
          </a:p>
          <a:p>
            <a:r>
              <a:rPr lang="en-US" dirty="0" smtClean="0"/>
              <a:t>Our edge</a:t>
            </a:r>
          </a:p>
          <a:p>
            <a:pPr lvl="1"/>
            <a:r>
              <a:rPr lang="en-US" dirty="0" smtClean="0"/>
              <a:t>Cheaper</a:t>
            </a:r>
          </a:p>
          <a:p>
            <a:pPr lvl="1"/>
            <a:r>
              <a:rPr lang="en-US" dirty="0"/>
              <a:t>S</a:t>
            </a:r>
            <a:r>
              <a:rPr lang="en-US" dirty="0" smtClean="0"/>
              <a:t>upport (us!)</a:t>
            </a:r>
          </a:p>
          <a:p>
            <a:pPr lvl="1"/>
            <a:r>
              <a:rPr lang="en-US" dirty="0" smtClean="0"/>
              <a:t>Unified Middleware product offering</a:t>
            </a:r>
            <a:endParaRPr lang="en-US" dirty="0"/>
          </a:p>
        </p:txBody>
      </p:sp>
      <p:sp>
        <p:nvSpPr>
          <p:cNvPr id="4" name="Footer Placeholder 3"/>
          <p:cNvSpPr>
            <a:spLocks noGrp="1"/>
          </p:cNvSpPr>
          <p:nvPr>
            <p:ph type="ftr" sz="quarter" idx="10"/>
          </p:nvPr>
        </p:nvSpPr>
        <p:spPr/>
        <p:txBody>
          <a:bodyPr/>
          <a:lstStyle/>
          <a:p>
            <a:r>
              <a:rPr lang="en-US" dirty="0"/>
              <a:t>August 3, </a:t>
            </a:r>
            <a:r>
              <a:rPr lang="en-US" dirty="0" smtClean="0"/>
              <a:t>2015</a:t>
            </a:r>
            <a:endParaRPr lang="en-US" dirty="0"/>
          </a:p>
        </p:txBody>
      </p:sp>
      <p:sp>
        <p:nvSpPr>
          <p:cNvPr id="5" name="Slide Number Placeholder 4"/>
          <p:cNvSpPr>
            <a:spLocks noGrp="1"/>
          </p:cNvSpPr>
          <p:nvPr>
            <p:ph type="sldNum" sz="quarter" idx="11"/>
          </p:nvPr>
        </p:nvSpPr>
        <p:spPr/>
        <p:txBody>
          <a:bodyPr/>
          <a:lstStyle/>
          <a:p>
            <a:fld id="{ACFB0FEB-EC35-4200-BD7A-8B780BE5B2C5}" type="slidenum">
              <a:rPr lang="en-US" smtClean="0"/>
              <a:pPr/>
              <a:t>8</a:t>
            </a:fld>
            <a:endParaRPr lang="en-US" dirty="0"/>
          </a:p>
        </p:txBody>
      </p:sp>
    </p:spTree>
    <p:extLst>
      <p:ext uri="{BB962C8B-B14F-4D97-AF65-F5344CB8AC3E}">
        <p14:creationId xmlns:p14="http://schemas.microsoft.com/office/powerpoint/2010/main" val="187759328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use EAP? – Demo </a:t>
            </a:r>
            <a:endParaRPr lang="en-US" dirty="0"/>
          </a:p>
        </p:txBody>
      </p:sp>
      <p:sp>
        <p:nvSpPr>
          <p:cNvPr id="3" name="Content Placeholder 2"/>
          <p:cNvSpPr>
            <a:spLocks noGrp="1"/>
          </p:cNvSpPr>
          <p:nvPr>
            <p:ph idx="1"/>
          </p:nvPr>
        </p:nvSpPr>
        <p:spPr/>
        <p:txBody>
          <a:bodyPr/>
          <a:lstStyle/>
          <a:p>
            <a:r>
              <a:rPr lang="en-US" dirty="0" smtClean="0"/>
              <a:t>Install and start server</a:t>
            </a:r>
          </a:p>
          <a:p>
            <a:r>
              <a:rPr lang="en-US" dirty="0" smtClean="0"/>
              <a:t>Add a new management user</a:t>
            </a:r>
          </a:p>
          <a:p>
            <a:r>
              <a:rPr lang="en-US" dirty="0" smtClean="0"/>
              <a:t>Use Standalone mode</a:t>
            </a:r>
          </a:p>
          <a:p>
            <a:pPr lvl="1"/>
            <a:r>
              <a:rPr lang="en-US" dirty="0" smtClean="0"/>
              <a:t>Understand configuration</a:t>
            </a:r>
          </a:p>
          <a:p>
            <a:pPr lvl="1"/>
            <a:r>
              <a:rPr lang="en-US" dirty="0" smtClean="0"/>
              <a:t>Deploy an actual application</a:t>
            </a:r>
          </a:p>
          <a:p>
            <a:r>
              <a:rPr lang="en-US" dirty="0" smtClean="0"/>
              <a:t>Change context root and port offset</a:t>
            </a:r>
            <a:endParaRPr lang="en-US" dirty="0"/>
          </a:p>
        </p:txBody>
      </p:sp>
      <p:sp>
        <p:nvSpPr>
          <p:cNvPr id="4" name="Footer Placeholder 3"/>
          <p:cNvSpPr>
            <a:spLocks noGrp="1"/>
          </p:cNvSpPr>
          <p:nvPr>
            <p:ph type="ftr" sz="quarter" idx="10"/>
          </p:nvPr>
        </p:nvSpPr>
        <p:spPr/>
        <p:txBody>
          <a:bodyPr/>
          <a:lstStyle/>
          <a:p>
            <a:r>
              <a:rPr lang="en-US" dirty="0"/>
              <a:t>August 3, </a:t>
            </a:r>
            <a:r>
              <a:rPr lang="en-US" dirty="0" smtClean="0"/>
              <a:t>2015</a:t>
            </a:r>
            <a:endParaRPr lang="en-US" dirty="0"/>
          </a:p>
        </p:txBody>
      </p:sp>
      <p:sp>
        <p:nvSpPr>
          <p:cNvPr id="5" name="Slide Number Placeholder 4"/>
          <p:cNvSpPr>
            <a:spLocks noGrp="1"/>
          </p:cNvSpPr>
          <p:nvPr>
            <p:ph type="sldNum" sz="quarter" idx="11"/>
          </p:nvPr>
        </p:nvSpPr>
        <p:spPr/>
        <p:txBody>
          <a:bodyPr/>
          <a:lstStyle/>
          <a:p>
            <a:fld id="{ACFB0FEB-EC35-4200-BD7A-8B780BE5B2C5}" type="slidenum">
              <a:rPr lang="en-US" smtClean="0"/>
              <a:pPr/>
              <a:t>9</a:t>
            </a:fld>
            <a:endParaRPr lang="en-US" dirty="0"/>
          </a:p>
        </p:txBody>
      </p:sp>
    </p:spTree>
    <p:extLst>
      <p:ext uri="{BB962C8B-B14F-4D97-AF65-F5344CB8AC3E}">
        <p14:creationId xmlns:p14="http://schemas.microsoft.com/office/powerpoint/2010/main" val="304656363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HC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16428</TotalTime>
  <Words>802</Words>
  <Application>Microsoft Macintosh PowerPoint</Application>
  <PresentationFormat>On-screen Show (4:3)</PresentationFormat>
  <Paragraphs>112</Paragraphs>
  <Slides>10</Slides>
  <Notes>7</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RHC Theme</vt:lpstr>
      <vt:lpstr>JBoss Enterprise Application Platform</vt:lpstr>
      <vt:lpstr>Agenda</vt:lpstr>
      <vt:lpstr>What is EAP?</vt:lpstr>
      <vt:lpstr>What is EAP?</vt:lpstr>
      <vt:lpstr>What is EAP? – More things to know</vt:lpstr>
      <vt:lpstr>Who uses EAP?</vt:lpstr>
      <vt:lpstr>Why use EAP?</vt:lpstr>
      <vt:lpstr>Why use EAP? – Another answer</vt:lpstr>
      <vt:lpstr>How do I use EAP? – Demo </vt:lpstr>
      <vt:lpstr>Resources &amp; Continued Learning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Wong</dc:creator>
  <cp:lastModifiedBy>Ben Meiseles</cp:lastModifiedBy>
  <cp:revision>108</cp:revision>
  <dcterms:created xsi:type="dcterms:W3CDTF">2012-01-26T01:21:54Z</dcterms:created>
  <dcterms:modified xsi:type="dcterms:W3CDTF">2015-07-17T17:09:07Z</dcterms:modified>
</cp:coreProperties>
</file>