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46" r:id="rId1"/>
  </p:sldMasterIdLst>
  <p:notesMasterIdLst>
    <p:notesMasterId r:id="rId58"/>
  </p:notesMasterIdLst>
  <p:handoutMasterIdLst>
    <p:handoutMasterId r:id="rId59"/>
  </p:handoutMasterIdLst>
  <p:sldIdLst>
    <p:sldId id="353" r:id="rId2"/>
    <p:sldId id="374" r:id="rId3"/>
    <p:sldId id="375" r:id="rId4"/>
    <p:sldId id="376" r:id="rId5"/>
    <p:sldId id="377" r:id="rId6"/>
    <p:sldId id="256" r:id="rId7"/>
    <p:sldId id="287" r:id="rId8"/>
    <p:sldId id="380" r:id="rId9"/>
    <p:sldId id="296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4" r:id="rId22"/>
    <p:sldId id="395" r:id="rId23"/>
    <p:sldId id="396" r:id="rId24"/>
    <p:sldId id="397" r:id="rId25"/>
    <p:sldId id="401" r:id="rId26"/>
    <p:sldId id="398" r:id="rId27"/>
    <p:sldId id="399" r:id="rId28"/>
    <p:sldId id="400" r:id="rId29"/>
    <p:sldId id="402" r:id="rId30"/>
    <p:sldId id="403" r:id="rId31"/>
    <p:sldId id="404" r:id="rId32"/>
    <p:sldId id="405" r:id="rId33"/>
    <p:sldId id="406" r:id="rId34"/>
    <p:sldId id="407" r:id="rId35"/>
    <p:sldId id="408" r:id="rId36"/>
    <p:sldId id="409" r:id="rId37"/>
    <p:sldId id="410" r:id="rId38"/>
    <p:sldId id="411" r:id="rId39"/>
    <p:sldId id="412" r:id="rId40"/>
    <p:sldId id="414" r:id="rId41"/>
    <p:sldId id="413" r:id="rId42"/>
    <p:sldId id="429" r:id="rId43"/>
    <p:sldId id="427" r:id="rId44"/>
    <p:sldId id="415" r:id="rId45"/>
    <p:sldId id="416" r:id="rId46"/>
    <p:sldId id="417" r:id="rId47"/>
    <p:sldId id="418" r:id="rId48"/>
    <p:sldId id="419" r:id="rId49"/>
    <p:sldId id="420" r:id="rId50"/>
    <p:sldId id="421" r:id="rId51"/>
    <p:sldId id="422" r:id="rId52"/>
    <p:sldId id="423" r:id="rId53"/>
    <p:sldId id="424" r:id="rId54"/>
    <p:sldId id="425" r:id="rId55"/>
    <p:sldId id="426" r:id="rId56"/>
    <p:sldId id="349" r:id="rId57"/>
  </p:sldIdLst>
  <p:sldSz cx="9144000" cy="6858000" type="screen4x3"/>
  <p:notesSz cx="6954838" cy="92408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orient="horz" pos="2476">
          <p15:clr>
            <a:srgbClr val="A4A3A4"/>
          </p15:clr>
        </p15:guide>
        <p15:guide id="3" orient="horz" pos="518">
          <p15:clr>
            <a:srgbClr val="A4A3A4"/>
          </p15:clr>
        </p15:guide>
        <p15:guide id="4" orient="horz" pos="406">
          <p15:clr>
            <a:srgbClr val="A4A3A4"/>
          </p15:clr>
        </p15:guide>
        <p15:guide id="5" orient="horz" pos="948">
          <p15:clr>
            <a:srgbClr val="A4A3A4"/>
          </p15:clr>
        </p15:guide>
        <p15:guide id="6" orient="horz" pos="4262">
          <p15:clr>
            <a:srgbClr val="A4A3A4"/>
          </p15:clr>
        </p15:guide>
        <p15:guide id="7" orient="horz" pos="715">
          <p15:clr>
            <a:srgbClr val="A4A3A4"/>
          </p15:clr>
        </p15:guide>
        <p15:guide id="8" orient="horz" pos="4005">
          <p15:clr>
            <a:srgbClr val="A4A3A4"/>
          </p15:clr>
        </p15:guide>
        <p15:guide id="9" pos="202">
          <p15:clr>
            <a:srgbClr val="A4A3A4"/>
          </p15:clr>
        </p15:guide>
        <p15:guide id="10" pos="2965">
          <p15:clr>
            <a:srgbClr val="A4A3A4"/>
          </p15:clr>
        </p15:guide>
        <p15:guide id="11" pos="5704">
          <p15:clr>
            <a:srgbClr val="A4A3A4"/>
          </p15:clr>
        </p15:guide>
        <p15:guide id="12" pos="2881">
          <p15:clr>
            <a:srgbClr val="A4A3A4"/>
          </p15:clr>
        </p15:guide>
        <p15:guide id="13" pos="2794">
          <p15:clr>
            <a:srgbClr val="A4A3A4"/>
          </p15:clr>
        </p15:guide>
        <p15:guide id="14" pos="56">
          <p15:clr>
            <a:srgbClr val="A4A3A4"/>
          </p15:clr>
        </p15:guide>
        <p15:guide id="15" pos="55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144"/>
    <a:srgbClr val="000000"/>
    <a:srgbClr val="E3E936"/>
    <a:srgbClr val="BFBFBF"/>
    <a:srgbClr val="8C8F91"/>
    <a:srgbClr val="003D6E"/>
    <a:srgbClr val="4E376B"/>
    <a:srgbClr val="FF8D00"/>
    <a:srgbClr val="ABB400"/>
    <a:srgbClr val="009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 autoAdjust="0"/>
    <p:restoredTop sz="94660"/>
  </p:normalViewPr>
  <p:slideViewPr>
    <p:cSldViewPr snapToGrid="0" snapToObjects="1" showGuides="1">
      <p:cViewPr varScale="1">
        <p:scale>
          <a:sx n="110" d="100"/>
          <a:sy n="110" d="100"/>
        </p:scale>
        <p:origin x="1434" y="108"/>
      </p:cViewPr>
      <p:guideLst>
        <p:guide orient="horz" pos="2161"/>
        <p:guide orient="horz" pos="2476"/>
        <p:guide orient="horz" pos="518"/>
        <p:guide orient="horz" pos="406"/>
        <p:guide orient="horz" pos="948"/>
        <p:guide orient="horz" pos="4262"/>
        <p:guide orient="horz" pos="715"/>
        <p:guide orient="horz" pos="4005"/>
        <p:guide pos="202"/>
        <p:guide pos="2965"/>
        <p:guide pos="5704"/>
        <p:guide pos="2881"/>
        <p:guide pos="2794"/>
        <p:guide pos="56"/>
        <p:guide pos="5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40175" y="0"/>
            <a:ext cx="30130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5ED92-6FA8-564F-BAEA-7D7C4D0C1DC0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7288"/>
            <a:ext cx="3013075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40175" y="8777288"/>
            <a:ext cx="3013075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1D6B7-7EA1-ED46-B9F9-B53C3656A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94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E84A3-CE65-8F46-BB5D-27E5FA423669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3738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89438"/>
            <a:ext cx="5564188" cy="4157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288"/>
            <a:ext cx="3013075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777288"/>
            <a:ext cx="3013075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E967-EABE-904E-9B19-6B2304A2D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82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35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35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dirty="0" smtClean="0">
                <a:solidFill>
                  <a:schemeClr val="dk1"/>
                </a:solidFill>
              </a:rPr>
              <a:t>Semantic Versioning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05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URI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URI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354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URI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4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965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354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</a:rPr>
              <a:t>Keyword is referenced. </a:t>
            </a:r>
            <a:r>
              <a:rPr lang="en-US" sz="1200" smtClean="0">
                <a:solidFill>
                  <a:schemeClr val="dk1"/>
                </a:solidFill>
              </a:rPr>
              <a:t>The consumer does </a:t>
            </a:r>
            <a:r>
              <a:rPr lang="en-US" sz="1200" dirty="0" smtClean="0">
                <a:solidFill>
                  <a:schemeClr val="dk1"/>
                </a:solidFill>
              </a:rPr>
              <a:t>not instantiate the service, but references an existing service already published in the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Fuse on </a:t>
            </a: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OpenShift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GA. </a:t>
            </a: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OpenShift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V3 functionality does not exist yet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20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</a:rPr>
              <a:t>Keyword is referenced. </a:t>
            </a:r>
            <a:r>
              <a:rPr lang="en-US" sz="1200" smtClean="0">
                <a:solidFill>
                  <a:schemeClr val="dk1"/>
                </a:solidFill>
              </a:rPr>
              <a:t>The consumer does </a:t>
            </a:r>
            <a:r>
              <a:rPr lang="en-US" sz="1200" dirty="0" smtClean="0">
                <a:solidFill>
                  <a:schemeClr val="dk1"/>
                </a:solidFill>
              </a:rPr>
              <a:t>not instantiate the service, but references an existing service already published in the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2829031" y="0"/>
            <a:ext cx="6305825" cy="4572000"/>
          </a:xfrm>
          <a:prstGeom prst="rect">
            <a:avLst/>
          </a:prstGeom>
          <a:solidFill>
            <a:srgbClr val="BFBFB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0"/>
            <a:ext cx="2648712" cy="457200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609600" y="5105400"/>
            <a:ext cx="5181600" cy="1524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0" y="4572000"/>
            <a:ext cx="9144000" cy="18288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228600" y="3657600"/>
            <a:ext cx="2133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648712" y="0"/>
            <a:ext cx="180318" cy="4572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34640" y="3429000"/>
            <a:ext cx="6309360" cy="1143000"/>
          </a:xfrm>
          <a:noFill/>
          <a:ln>
            <a:noFill/>
          </a:ln>
        </p:spPr>
        <p:txBody>
          <a:bodyPr lIns="182880" tIns="91440" rIns="182880" bIns="9144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3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Two Column 55 /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24C77-230C-C54D-A837-FBC84D13D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0" y="548640"/>
            <a:ext cx="9144000" cy="914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3"/>
          </p:nvPr>
        </p:nvSpPr>
        <p:spPr>
          <a:xfrm>
            <a:off x="5626308" y="823913"/>
            <a:ext cx="3209544" cy="553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17500" y="822326"/>
            <a:ext cx="5029200" cy="553402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Rectangle 19"/>
          <p:cNvSpPr>
            <a:spLocks noChangeAspect="1"/>
          </p:cNvSpPr>
          <p:nvPr userDrawn="1"/>
        </p:nvSpPr>
        <p:spPr bwMode="auto">
          <a:xfrm>
            <a:off x="0" y="0"/>
            <a:ext cx="1271382" cy="54864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132771" y="122771"/>
            <a:ext cx="1005840" cy="30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 userDrawn="1"/>
        </p:nvSpPr>
        <p:spPr bwMode="auto">
          <a:xfrm>
            <a:off x="1371601" y="0"/>
            <a:ext cx="7763256" cy="5486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 userDrawn="1"/>
        </p:nvSpPr>
        <p:spPr bwMode="auto">
          <a:xfrm>
            <a:off x="1271382" y="0"/>
            <a:ext cx="87313" cy="5486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371601" y="11242"/>
            <a:ext cx="7772399" cy="537398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0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24C77-230C-C54D-A837-FBC84D13D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0" y="548640"/>
            <a:ext cx="9144000" cy="914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 userDrawn="1"/>
        </p:nvSpPr>
        <p:spPr bwMode="auto">
          <a:xfrm>
            <a:off x="0" y="0"/>
            <a:ext cx="1271382" cy="54864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132771" y="122771"/>
            <a:ext cx="1005840" cy="30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 userDrawn="1"/>
        </p:nvSpPr>
        <p:spPr bwMode="auto">
          <a:xfrm>
            <a:off x="1371601" y="0"/>
            <a:ext cx="7763256" cy="5486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 userDrawn="1"/>
        </p:nvSpPr>
        <p:spPr bwMode="auto">
          <a:xfrm>
            <a:off x="1271382" y="0"/>
            <a:ext cx="87313" cy="5486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371601" y="11242"/>
            <a:ext cx="7772399" cy="537398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26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oter a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spect="1"/>
          </p:cNvSpPr>
          <p:nvPr userDrawn="1"/>
        </p:nvSpPr>
        <p:spPr bwMode="auto">
          <a:xfrm>
            <a:off x="0" y="6309360"/>
            <a:ext cx="1271382" cy="54864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132771" y="6432131"/>
            <a:ext cx="1005840" cy="30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 userDrawn="1"/>
        </p:nvSpPr>
        <p:spPr bwMode="auto">
          <a:xfrm>
            <a:off x="1371601" y="6309360"/>
            <a:ext cx="7763256" cy="5486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1271382" y="6309360"/>
            <a:ext cx="87313" cy="5486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9600" cy="48101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9" y="6495828"/>
            <a:ext cx="1028700" cy="276999"/>
          </a:xfrm>
        </p:spPr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C036F-1FC1-EC4F-8862-C100C9441A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0" y="6228963"/>
            <a:ext cx="9144000" cy="914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54635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1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2829031" y="3429000"/>
            <a:ext cx="6305825" cy="1143000"/>
          </a:xfrm>
          <a:prstGeom prst="rect">
            <a:avLst/>
          </a:prstGeom>
          <a:solidFill>
            <a:srgbClr val="BFBFB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3429000"/>
            <a:ext cx="2648712" cy="114300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609600" y="5105400"/>
            <a:ext cx="5181600" cy="1524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0" y="4572000"/>
            <a:ext cx="9144000" cy="18288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228600" y="3657600"/>
            <a:ext cx="2133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648712" y="3429000"/>
            <a:ext cx="180318" cy="1143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34640" y="3429000"/>
            <a:ext cx="6309360" cy="1143000"/>
          </a:xfrm>
          <a:noFill/>
          <a:ln>
            <a:noFill/>
          </a:ln>
        </p:spPr>
        <p:txBody>
          <a:bodyPr lIns="182880" tIns="91440" rIns="182880" bIns="9144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506538"/>
            <a:ext cx="8499856" cy="4862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76E6B-230F-F34B-8E9F-2F6DBAC1B5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2829031" y="0"/>
            <a:ext cx="6305825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0" y="0"/>
            <a:ext cx="2648712" cy="114300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0" y="1143000"/>
            <a:ext cx="9144000" cy="18288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228600" y="228600"/>
            <a:ext cx="2133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2" name="Rectangle 21"/>
          <p:cNvSpPr>
            <a:spLocks noChangeArrowheads="1"/>
          </p:cNvSpPr>
          <p:nvPr userDrawn="1"/>
        </p:nvSpPr>
        <p:spPr bwMode="auto">
          <a:xfrm>
            <a:off x="2648712" y="0"/>
            <a:ext cx="180318" cy="1143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834640" y="0"/>
            <a:ext cx="6309360" cy="1143000"/>
          </a:xfrm>
          <a:noFill/>
          <a:ln>
            <a:noFill/>
          </a:ln>
        </p:spPr>
        <p:txBody>
          <a:bodyPr lIns="182880" tIns="91440" rIns="182880" bIns="9144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6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3F43D-208A-5A44-8214-7BFF7A6B2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2829031" y="0"/>
            <a:ext cx="6305825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0" y="0"/>
            <a:ext cx="2648712" cy="114300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 userDrawn="1"/>
        </p:nvSpPr>
        <p:spPr bwMode="auto">
          <a:xfrm>
            <a:off x="0" y="1143000"/>
            <a:ext cx="9144000" cy="18288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pic>
        <p:nvPicPr>
          <p:cNvPr id="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228600" y="228600"/>
            <a:ext cx="2133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7" name="Rectangle 26"/>
          <p:cNvSpPr>
            <a:spLocks noChangeArrowheads="1"/>
          </p:cNvSpPr>
          <p:nvPr userDrawn="1"/>
        </p:nvSpPr>
        <p:spPr bwMode="auto">
          <a:xfrm>
            <a:off x="2648712" y="0"/>
            <a:ext cx="180318" cy="1143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2834640" y="0"/>
            <a:ext cx="6309360" cy="1143000"/>
          </a:xfrm>
          <a:noFill/>
          <a:ln>
            <a:noFill/>
          </a:ln>
        </p:spPr>
        <p:txBody>
          <a:bodyPr lIns="182880" tIns="91440" rIns="182880" bIns="9144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3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5/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0E9E1-C3F8-9248-A7CF-5B8E3CA37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317500" y="1508125"/>
            <a:ext cx="4114800" cy="4855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760" tIns="50760" rIns="90000" bIns="507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idx="13"/>
          </p:nvPr>
        </p:nvSpPr>
        <p:spPr bwMode="auto">
          <a:xfrm>
            <a:off x="4711700" y="1508125"/>
            <a:ext cx="4114800" cy="4855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760" tIns="50760" rIns="90000" bIns="507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2829031" y="0"/>
            <a:ext cx="6305825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0" y="0"/>
            <a:ext cx="2648712" cy="114300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 userDrawn="1"/>
        </p:nvSpPr>
        <p:spPr bwMode="auto">
          <a:xfrm>
            <a:off x="0" y="1143000"/>
            <a:ext cx="9144000" cy="18288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228600" y="228600"/>
            <a:ext cx="2133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8" name="Rectangle 27"/>
          <p:cNvSpPr>
            <a:spLocks noChangeArrowheads="1"/>
          </p:cNvSpPr>
          <p:nvPr userDrawn="1"/>
        </p:nvSpPr>
        <p:spPr bwMode="auto">
          <a:xfrm>
            <a:off x="2648712" y="0"/>
            <a:ext cx="180318" cy="1143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2834640" y="0"/>
            <a:ext cx="6309360" cy="1143000"/>
          </a:xfrm>
          <a:noFill/>
          <a:ln>
            <a:noFill/>
          </a:ln>
        </p:spPr>
        <p:txBody>
          <a:bodyPr lIns="182880" tIns="91440" rIns="182880" bIns="9144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5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55 /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23215" y="1508125"/>
            <a:ext cx="5030086" cy="485546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B203D-8245-394C-AA7B-B15C85B31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1" name="Rectangle 30"/>
          <p:cNvSpPr/>
          <p:nvPr userDrawn="1"/>
        </p:nvSpPr>
        <p:spPr bwMode="auto">
          <a:xfrm>
            <a:off x="2829031" y="0"/>
            <a:ext cx="6305825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2" name="Rectangle 31"/>
          <p:cNvSpPr/>
          <p:nvPr userDrawn="1"/>
        </p:nvSpPr>
        <p:spPr bwMode="auto">
          <a:xfrm>
            <a:off x="0" y="0"/>
            <a:ext cx="2648712" cy="114300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 userDrawn="1"/>
        </p:nvSpPr>
        <p:spPr bwMode="auto">
          <a:xfrm>
            <a:off x="0" y="1143000"/>
            <a:ext cx="9144000" cy="18288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pic>
        <p:nvPicPr>
          <p:cNvPr id="3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228600" y="228600"/>
            <a:ext cx="2133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5" name="Rectangle 34"/>
          <p:cNvSpPr>
            <a:spLocks noChangeArrowheads="1"/>
          </p:cNvSpPr>
          <p:nvPr userDrawn="1"/>
        </p:nvSpPr>
        <p:spPr bwMode="auto">
          <a:xfrm>
            <a:off x="2648712" y="0"/>
            <a:ext cx="180318" cy="1143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2834640" y="0"/>
            <a:ext cx="6309360" cy="1143000"/>
          </a:xfrm>
          <a:noFill/>
          <a:ln>
            <a:noFill/>
          </a:ln>
        </p:spPr>
        <p:txBody>
          <a:bodyPr lIns="182880" tIns="91440" rIns="182880" bIns="9144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sz="quarter" idx="14"/>
          </p:nvPr>
        </p:nvSpPr>
        <p:spPr>
          <a:xfrm>
            <a:off x="5627230" y="1508125"/>
            <a:ext cx="3195422" cy="485546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0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0E9E1-C3F8-9248-A7CF-5B8E3CA37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317500" y="2297044"/>
            <a:ext cx="4114800" cy="4060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760" tIns="50760" rIns="90000" bIns="507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idx="13"/>
          </p:nvPr>
        </p:nvSpPr>
        <p:spPr bwMode="auto">
          <a:xfrm>
            <a:off x="4711700" y="2297044"/>
            <a:ext cx="4114800" cy="4060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760" tIns="50760" rIns="90000" bIns="507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2829031" y="0"/>
            <a:ext cx="6305825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0" y="0"/>
            <a:ext cx="2648712" cy="114300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 userDrawn="1"/>
        </p:nvSpPr>
        <p:spPr bwMode="auto">
          <a:xfrm>
            <a:off x="0" y="1143000"/>
            <a:ext cx="9144000" cy="18288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228600" y="228600"/>
            <a:ext cx="2133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8" name="Rectangle 27"/>
          <p:cNvSpPr>
            <a:spLocks noChangeArrowheads="1"/>
          </p:cNvSpPr>
          <p:nvPr userDrawn="1"/>
        </p:nvSpPr>
        <p:spPr bwMode="auto">
          <a:xfrm>
            <a:off x="2648712" y="0"/>
            <a:ext cx="180318" cy="1143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2834640" y="0"/>
            <a:ext cx="6309360" cy="1143000"/>
          </a:xfrm>
          <a:noFill/>
          <a:ln>
            <a:noFill/>
          </a:ln>
        </p:spPr>
        <p:txBody>
          <a:bodyPr lIns="182880" tIns="91440" rIns="182880" bIns="9144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20675" y="1504950"/>
            <a:ext cx="4114800" cy="681659"/>
          </a:xfrm>
        </p:spPr>
        <p:txBody>
          <a:bodyPr anchor="b"/>
          <a:lstStyle>
            <a:lvl1pPr marL="0" indent="0">
              <a:buNone/>
              <a:defRPr b="1" i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Column Title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06938" y="1504950"/>
            <a:ext cx="4114800" cy="681659"/>
          </a:xfrm>
        </p:spPr>
        <p:txBody>
          <a:bodyPr anchor="b"/>
          <a:lstStyle>
            <a:lvl1pPr marL="0" indent="0">
              <a:buNone/>
              <a:defRPr b="1" i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Column Title</a:t>
            </a:r>
            <a:endParaRPr lang="en-US" dirty="0"/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2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24C77-230C-C54D-A837-FBC84D13D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 bwMode="auto">
          <a:xfrm>
            <a:off x="0" y="0"/>
            <a:ext cx="1271382" cy="54864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132771" y="122771"/>
            <a:ext cx="1005840" cy="30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 userDrawn="1"/>
        </p:nvSpPr>
        <p:spPr bwMode="auto">
          <a:xfrm>
            <a:off x="1371601" y="0"/>
            <a:ext cx="7763256" cy="5486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0" y="548640"/>
            <a:ext cx="9144000" cy="914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1271382" y="0"/>
            <a:ext cx="87313" cy="5486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11242"/>
            <a:ext cx="7772399" cy="537398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17500" y="819289"/>
            <a:ext cx="8509000" cy="553706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1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Two Column 45 /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24C77-230C-C54D-A837-FBC84D13D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0" y="548640"/>
            <a:ext cx="9144000" cy="914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3"/>
          </p:nvPr>
        </p:nvSpPr>
        <p:spPr>
          <a:xfrm>
            <a:off x="4706938" y="822324"/>
            <a:ext cx="4119562" cy="553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17500" y="822326"/>
            <a:ext cx="4117974" cy="553402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Rectangle 19"/>
          <p:cNvSpPr>
            <a:spLocks noChangeAspect="1"/>
          </p:cNvSpPr>
          <p:nvPr userDrawn="1"/>
        </p:nvSpPr>
        <p:spPr bwMode="auto">
          <a:xfrm>
            <a:off x="0" y="0"/>
            <a:ext cx="1271382" cy="54864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132771" y="122771"/>
            <a:ext cx="1005840" cy="30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 userDrawn="1"/>
        </p:nvSpPr>
        <p:spPr bwMode="auto">
          <a:xfrm>
            <a:off x="1371601" y="0"/>
            <a:ext cx="7763256" cy="5486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 userDrawn="1"/>
        </p:nvSpPr>
        <p:spPr bwMode="auto">
          <a:xfrm>
            <a:off x="1271382" y="0"/>
            <a:ext cx="87313" cy="5486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371601" y="11242"/>
            <a:ext cx="7772399" cy="537398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06538"/>
            <a:ext cx="8224838" cy="475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760" tIns="50760" rIns="90000" bIns="507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5"/>
            <a:r>
              <a:rPr lang="en-GB" dirty="0"/>
              <a:t>Sixth Outline Level</a:t>
            </a:r>
          </a:p>
          <a:p>
            <a:pPr lvl="6"/>
            <a:r>
              <a:rPr lang="en-GB" dirty="0"/>
              <a:t>Seventh Outline Level</a:t>
            </a:r>
          </a:p>
          <a:p>
            <a:pPr lvl="7"/>
            <a:r>
              <a:rPr lang="en-GB" dirty="0"/>
              <a:t>Eighth Outline Level</a:t>
            </a:r>
          </a:p>
          <a:p>
            <a:pPr lvl="8"/>
            <a:r>
              <a:rPr lang="en-GB" dirty="0"/>
              <a:t>Ninth Outline Level</a:t>
            </a: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736850" y="0"/>
            <a:ext cx="6407150" cy="1143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99391" y="6495828"/>
            <a:ext cx="1028700" cy="276999"/>
          </a:xfrm>
          <a:prstGeom prst="rect">
            <a:avLst/>
          </a:prstGeom>
        </p:spPr>
        <p:txBody>
          <a:bodyPr>
            <a:noAutofit/>
          </a:bodyPr>
          <a:lstStyle>
            <a:lvl1pPr algn="l" eaLnBrk="0" hangingPunct="0">
              <a:buClr>
                <a:srgbClr val="000000"/>
              </a:buClr>
              <a:buSzPct val="100000"/>
              <a:buFont typeface="Times New Roman" charset="0"/>
              <a:buNone/>
              <a:defRPr sz="120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2750" y="6499003"/>
            <a:ext cx="1022350" cy="276999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14EE4AB3-9A3B-2348-9538-28838DA10E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7" r:id="rId1"/>
    <p:sldLayoutId id="2147484299" r:id="rId2"/>
    <p:sldLayoutId id="2147484302" r:id="rId3"/>
    <p:sldLayoutId id="2147484303" r:id="rId4"/>
    <p:sldLayoutId id="2147484304" r:id="rId5"/>
    <p:sldLayoutId id="2147484305" r:id="rId6"/>
    <p:sldLayoutId id="2147484318" r:id="rId7"/>
    <p:sldLayoutId id="2147484310" r:id="rId8"/>
    <p:sldLayoutId id="2147484313" r:id="rId9"/>
    <p:sldLayoutId id="2147484319" r:id="rId10"/>
    <p:sldLayoutId id="2147484314" r:id="rId11"/>
    <p:sldLayoutId id="2147484309" r:id="rId12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0000"/>
          </a:solidFill>
          <a:latin typeface="Arial" charset="0"/>
          <a:ea typeface="ヒラギノ角ゴ ProN W3" charset="0"/>
          <a:cs typeface="ヒラギノ角ゴ ProN W3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0000"/>
          </a:solidFill>
          <a:latin typeface="Arial" charset="0"/>
          <a:ea typeface="ヒラギノ角ゴ ProN W3" charset="0"/>
          <a:cs typeface="ヒラギノ角ゴ ProN W3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0000"/>
          </a:solidFill>
          <a:latin typeface="Arial" charset="0"/>
          <a:ea typeface="ヒラギノ角ゴ ProN W3" charset="0"/>
          <a:cs typeface="ヒラギノ角ゴ ProN W3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0000"/>
          </a:solidFill>
          <a:latin typeface="Arial" charset="0"/>
          <a:ea typeface="ヒラギノ角ゴ ProN W3" charset="0"/>
          <a:cs typeface="ヒラギノ角ゴ ProN W3" charset="0"/>
        </a:defRPr>
      </a:lvl5pPr>
      <a:lvl6pPr marL="25146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" charset="0"/>
          <a:ea typeface="ヒラギノ角ゴ ProN W3" charset="0"/>
          <a:cs typeface="ヒラギノ角ゴ ProN W3" charset="0"/>
        </a:defRPr>
      </a:lvl6pPr>
      <a:lvl7pPr marL="29718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" charset="0"/>
          <a:ea typeface="ヒラギノ角ゴ ProN W3" charset="0"/>
          <a:cs typeface="ヒラギノ角ゴ ProN W3" charset="0"/>
        </a:defRPr>
      </a:lvl7pPr>
      <a:lvl8pPr marL="34290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" charset="0"/>
          <a:ea typeface="ヒラギノ角ゴ ProN W3" charset="0"/>
          <a:cs typeface="ヒラギノ角ゴ ProN W3" charset="0"/>
        </a:defRPr>
      </a:lvl8pPr>
      <a:lvl9pPr marL="38862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" charset="0"/>
          <a:ea typeface="ヒラギノ角ゴ ProN W3" charset="0"/>
          <a:cs typeface="ヒラギノ角ゴ ProN W3" charset="0"/>
        </a:defRPr>
      </a:lvl9pPr>
    </p:titleStyle>
    <p:bodyStyle>
      <a:lvl1pPr marL="236538" indent="-225425" algn="l" defTabSz="457200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7675" indent="-225425" algn="l" defTabSz="457200" rtl="0" eaLnBrk="1" fontAlgn="base" hangingPunct="1">
        <a:lnSpc>
          <a:spcPct val="9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2625" indent="-228600" algn="l" defTabSz="457200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6175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0013" indent="-230188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/>
        <a:buChar char="•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1788" indent="-230188" algn="l" defTabSz="455613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/>
        <a:buChar char="•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3563" indent="-230188" algn="l" defTabSz="455613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/>
        <a:buChar char="•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4225" indent="-230188" algn="l" defTabSz="455613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/>
        <a:buChar char="•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Andrew Block</a:t>
            </a:r>
          </a:p>
          <a:p>
            <a:r>
              <a:rPr lang="en-US" dirty="0" smtClean="0"/>
              <a:t>Senior Consultant</a:t>
            </a:r>
          </a:p>
          <a:p>
            <a:r>
              <a:rPr lang="en-US" dirty="0" smtClean="0"/>
              <a:t>August 5, 2015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Red Hat </a:t>
            </a:r>
            <a:r>
              <a:rPr lang="en-US" dirty="0" err="1" smtClean="0"/>
              <a:t>JBoss</a:t>
            </a:r>
            <a:r>
              <a:rPr lang="en-US" dirty="0" smtClean="0"/>
              <a:t> Fuse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2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Class Loader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37"/>
          <p:cNvSpPr txBox="1">
            <a:spLocks/>
          </p:cNvSpPr>
          <p:nvPr/>
        </p:nvSpPr>
        <p:spPr bwMode="auto">
          <a:xfrm>
            <a:off x="685800" y="2286000"/>
            <a:ext cx="6400799" cy="1011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36538" indent="-225425" algn="l" defTabSz="457200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7675" indent="-225425" algn="l" defTabSz="457200" rtl="0" eaLnBrk="1" fontAlgn="base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2625" indent="-228600" algn="l" defTabSz="457200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6175" indent="-228600" algn="l" defTabSz="4572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0013" indent="-230188" algn="l" defTabSz="4572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1788" indent="-230188" algn="l" defTabSz="4556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3563" indent="-230188" algn="l" defTabSz="4556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4225" indent="-230188" algn="l" defTabSz="4556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endParaRPr lang="en-US" sz="180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endParaRPr lang="en-US" sz="1800"/>
          </a:p>
        </p:txBody>
      </p:sp>
      <p:sp>
        <p:nvSpPr>
          <p:cNvPr id="9" name="Shape 540"/>
          <p:cNvSpPr/>
          <p:nvPr/>
        </p:nvSpPr>
        <p:spPr>
          <a:xfrm>
            <a:off x="2919625" y="1921925"/>
            <a:ext cx="2636100" cy="6038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400" b="1" dirty="0"/>
              <a:t>Bootstrap Class Loader</a:t>
            </a:r>
          </a:p>
        </p:txBody>
      </p:sp>
      <p:sp>
        <p:nvSpPr>
          <p:cNvPr id="10" name="Shape 541"/>
          <p:cNvSpPr/>
          <p:nvPr/>
        </p:nvSpPr>
        <p:spPr>
          <a:xfrm>
            <a:off x="2919625" y="2793600"/>
            <a:ext cx="2636100" cy="6038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Extensions Class Loader</a:t>
            </a:r>
          </a:p>
        </p:txBody>
      </p:sp>
      <p:sp>
        <p:nvSpPr>
          <p:cNvPr id="11" name="Shape 542"/>
          <p:cNvSpPr/>
          <p:nvPr/>
        </p:nvSpPr>
        <p:spPr>
          <a:xfrm>
            <a:off x="2919625" y="3699100"/>
            <a:ext cx="2636100" cy="6038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System Class Loader</a:t>
            </a:r>
          </a:p>
        </p:txBody>
      </p:sp>
      <p:sp>
        <p:nvSpPr>
          <p:cNvPr id="12" name="Shape 543"/>
          <p:cNvSpPr/>
          <p:nvPr/>
        </p:nvSpPr>
        <p:spPr>
          <a:xfrm>
            <a:off x="940050" y="4704800"/>
            <a:ext cx="2636100" cy="6038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User Defined Class Loader</a:t>
            </a:r>
          </a:p>
        </p:txBody>
      </p:sp>
      <p:sp>
        <p:nvSpPr>
          <p:cNvPr id="13" name="Shape 544"/>
          <p:cNvSpPr/>
          <p:nvPr/>
        </p:nvSpPr>
        <p:spPr>
          <a:xfrm>
            <a:off x="940050" y="5530575"/>
            <a:ext cx="2636100" cy="6038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User Defined Class Loader</a:t>
            </a:r>
          </a:p>
        </p:txBody>
      </p:sp>
      <p:sp>
        <p:nvSpPr>
          <p:cNvPr id="14" name="Shape 545"/>
          <p:cNvSpPr/>
          <p:nvPr/>
        </p:nvSpPr>
        <p:spPr>
          <a:xfrm>
            <a:off x="4936300" y="4704800"/>
            <a:ext cx="2636100" cy="6038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User Defined Class Loader</a:t>
            </a:r>
          </a:p>
        </p:txBody>
      </p:sp>
      <p:sp>
        <p:nvSpPr>
          <p:cNvPr id="15" name="Shape 546"/>
          <p:cNvSpPr/>
          <p:nvPr/>
        </p:nvSpPr>
        <p:spPr>
          <a:xfrm>
            <a:off x="4936300" y="5530575"/>
            <a:ext cx="2636100" cy="6038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User Defined Class Loader</a:t>
            </a:r>
          </a:p>
        </p:txBody>
      </p:sp>
      <p:cxnSp>
        <p:nvCxnSpPr>
          <p:cNvPr id="16" name="Shape 547"/>
          <p:cNvCxnSpPr>
            <a:stCxn id="14" idx="0"/>
          </p:cNvCxnSpPr>
          <p:nvPr/>
        </p:nvCxnSpPr>
        <p:spPr>
          <a:xfrm rot="10800000">
            <a:off x="4642150" y="4316300"/>
            <a:ext cx="1612200" cy="388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548"/>
          <p:cNvCxnSpPr>
            <a:stCxn id="15" idx="0"/>
            <a:endCxn id="14" idx="2"/>
          </p:cNvCxnSpPr>
          <p:nvPr/>
        </p:nvCxnSpPr>
        <p:spPr>
          <a:xfrm rot="10800000">
            <a:off x="6254350" y="5308575"/>
            <a:ext cx="0" cy="22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" name="Shape 549"/>
          <p:cNvCxnSpPr>
            <a:stCxn id="13" idx="0"/>
            <a:endCxn id="12" idx="2"/>
          </p:cNvCxnSpPr>
          <p:nvPr/>
        </p:nvCxnSpPr>
        <p:spPr>
          <a:xfrm rot="10800000">
            <a:off x="2258100" y="5308575"/>
            <a:ext cx="0" cy="22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550"/>
          <p:cNvCxnSpPr>
            <a:stCxn id="12" idx="0"/>
          </p:cNvCxnSpPr>
          <p:nvPr/>
        </p:nvCxnSpPr>
        <p:spPr>
          <a:xfrm rot="10800000" flipH="1">
            <a:off x="2258100" y="4305800"/>
            <a:ext cx="1459800" cy="39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551"/>
          <p:cNvCxnSpPr>
            <a:stCxn id="11" idx="0"/>
            <a:endCxn id="10" idx="2"/>
          </p:cNvCxnSpPr>
          <p:nvPr/>
        </p:nvCxnSpPr>
        <p:spPr>
          <a:xfrm rot="10800000">
            <a:off x="4237675" y="3397600"/>
            <a:ext cx="0" cy="301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552"/>
          <p:cNvCxnSpPr>
            <a:stCxn id="10" idx="0"/>
            <a:endCxn id="9" idx="2"/>
          </p:cNvCxnSpPr>
          <p:nvPr/>
        </p:nvCxnSpPr>
        <p:spPr>
          <a:xfrm rot="10800000">
            <a:off x="4237675" y="2525700"/>
            <a:ext cx="0" cy="267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93264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Class Loader</a:t>
            </a:r>
            <a:endParaRPr lang="en-US" dirty="0"/>
          </a:p>
        </p:txBody>
      </p:sp>
      <p:pic>
        <p:nvPicPr>
          <p:cNvPr id="5" name="Shape 5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0762" y="2080862"/>
            <a:ext cx="7515225" cy="395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328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113" indent="0">
              <a:buNone/>
            </a:pPr>
            <a:r>
              <a:rPr lang="en-US" dirty="0"/>
              <a:t>The mechanism for accomplishing modularity</a:t>
            </a:r>
          </a:p>
          <a:p>
            <a:pPr marL="11113" indent="0">
              <a:buNone/>
            </a:pPr>
            <a:endParaRPr lang="en-US" dirty="0"/>
          </a:p>
          <a:p>
            <a:r>
              <a:rPr lang="en-US" dirty="0" err="1"/>
              <a:t>OSGi</a:t>
            </a:r>
            <a:r>
              <a:rPr lang="en-US" dirty="0"/>
              <a:t> </a:t>
            </a:r>
            <a:r>
              <a:rPr lang="en-US" dirty="0" smtClean="0"/>
              <a:t>modules</a:t>
            </a:r>
          </a:p>
          <a:p>
            <a:endParaRPr lang="en-US" dirty="0"/>
          </a:p>
          <a:p>
            <a:r>
              <a:rPr lang="en-US" dirty="0"/>
              <a:t>Lowest level of </a:t>
            </a:r>
            <a:r>
              <a:rPr lang="en-US" dirty="0" smtClean="0"/>
              <a:t>deployment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typical JAR file with additional information in the </a:t>
            </a:r>
            <a:r>
              <a:rPr lang="en-US" dirty="0" smtClean="0"/>
              <a:t>MANIFEST</a:t>
            </a:r>
          </a:p>
          <a:p>
            <a:endParaRPr lang="en-US" dirty="0"/>
          </a:p>
          <a:p>
            <a:r>
              <a:rPr lang="en-US" dirty="0"/>
              <a:t>Must declare any dependencies and what it provides</a:t>
            </a:r>
          </a:p>
          <a:p>
            <a:pPr lvl="1"/>
            <a:r>
              <a:rPr lang="en-US" dirty="0" smtClean="0"/>
              <a:t>Typically </a:t>
            </a:r>
            <a:r>
              <a:rPr lang="en-US" dirty="0"/>
              <a:t>in the form of Java </a:t>
            </a:r>
            <a:r>
              <a:rPr lang="en-US" dirty="0" smtClean="0"/>
              <a:t>packages</a:t>
            </a:r>
          </a:p>
          <a:p>
            <a:pPr marL="222250" lvl="1" indent="0">
              <a:buNone/>
            </a:pPr>
            <a:endParaRPr lang="en-US" dirty="0"/>
          </a:p>
          <a:p>
            <a:r>
              <a:rPr lang="en-US" dirty="0"/>
              <a:t>All packages are internal unless otherwise declared</a:t>
            </a:r>
          </a:p>
          <a:p>
            <a:pPr lvl="1"/>
            <a:r>
              <a:rPr lang="en-US" dirty="0" smtClean="0"/>
              <a:t>Inaccessible </a:t>
            </a:r>
            <a:r>
              <a:rPr lang="en-US" dirty="0"/>
              <a:t>by other bundles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113" indent="0">
              <a:buNone/>
            </a:pPr>
            <a:r>
              <a:rPr lang="en-US" dirty="0"/>
              <a:t>Manifest-Version: 1.0</a:t>
            </a:r>
          </a:p>
          <a:p>
            <a:pPr marL="11113" indent="0">
              <a:buNone/>
            </a:pPr>
            <a:r>
              <a:rPr lang="en-US" dirty="0" err="1"/>
              <a:t>Bnd-LastModified</a:t>
            </a:r>
            <a:r>
              <a:rPr lang="en-US" dirty="0"/>
              <a:t>: 1401502217366</a:t>
            </a:r>
          </a:p>
          <a:p>
            <a:pPr marL="11113" indent="0">
              <a:buNone/>
            </a:pPr>
            <a:r>
              <a:rPr lang="en-US" dirty="0"/>
              <a:t>Build-</a:t>
            </a:r>
            <a:r>
              <a:rPr lang="en-US" dirty="0" err="1"/>
              <a:t>Jdk</a:t>
            </a:r>
            <a:r>
              <a:rPr lang="en-US" dirty="0"/>
              <a:t>: 1.7.0_55</a:t>
            </a:r>
          </a:p>
          <a:p>
            <a:pPr marL="11113" indent="0">
              <a:buNone/>
            </a:pPr>
            <a:r>
              <a:rPr lang="en-US" dirty="0"/>
              <a:t>Bundle-Activator: </a:t>
            </a:r>
            <a:r>
              <a:rPr lang="en-US" dirty="0" err="1"/>
              <a:t>com.redhat.training.osgi.basic.provider.activator.Basi</a:t>
            </a:r>
            <a:endParaRPr lang="en-US" dirty="0"/>
          </a:p>
          <a:p>
            <a:pPr marL="11113" indent="0">
              <a:buNone/>
            </a:pPr>
            <a:r>
              <a:rPr lang="en-US" dirty="0"/>
              <a:t> </a:t>
            </a:r>
            <a:r>
              <a:rPr lang="en-US" dirty="0" err="1"/>
              <a:t>cServiceProviderActivator</a:t>
            </a:r>
            <a:endParaRPr lang="en-US" dirty="0"/>
          </a:p>
          <a:p>
            <a:pPr marL="11113" indent="0">
              <a:buNone/>
            </a:pPr>
            <a:r>
              <a:rPr lang="en-US" dirty="0"/>
              <a:t>Bundle-</a:t>
            </a:r>
            <a:r>
              <a:rPr lang="en-US" dirty="0" err="1"/>
              <a:t>ManifestVersion</a:t>
            </a:r>
            <a:r>
              <a:rPr lang="en-US" dirty="0"/>
              <a:t>: 2</a:t>
            </a:r>
          </a:p>
          <a:p>
            <a:pPr marL="11113" indent="0">
              <a:buNone/>
            </a:pPr>
            <a:r>
              <a:rPr lang="en-US" dirty="0"/>
              <a:t>Bundle-Name: Fuse Advanced Services - Basic Provider</a:t>
            </a:r>
          </a:p>
          <a:p>
            <a:pPr marL="11113" indent="0">
              <a:buNone/>
            </a:pPr>
            <a:r>
              <a:rPr lang="en-US" dirty="0"/>
              <a:t>Bundle-</a:t>
            </a:r>
            <a:r>
              <a:rPr lang="en-US" dirty="0" err="1"/>
              <a:t>SymbolicName</a:t>
            </a:r>
            <a:r>
              <a:rPr lang="en-US" dirty="0"/>
              <a:t>: fuse-advanced-services-basic-provider</a:t>
            </a:r>
          </a:p>
          <a:p>
            <a:pPr marL="11113" indent="0">
              <a:buNone/>
            </a:pPr>
            <a:r>
              <a:rPr lang="en-US" dirty="0"/>
              <a:t>Bundle-Version: 1.0.0.SNAPSHOT</a:t>
            </a:r>
          </a:p>
          <a:p>
            <a:pPr marL="11113" indent="0">
              <a:buNone/>
            </a:pPr>
            <a:r>
              <a:rPr lang="en-US" dirty="0"/>
              <a:t>Created-By: Apache Maven Bundle Plugin</a:t>
            </a:r>
          </a:p>
          <a:p>
            <a:pPr marL="11113" indent="0">
              <a:buNone/>
            </a:pPr>
            <a:r>
              <a:rPr lang="en-US" dirty="0"/>
              <a:t>Export-Package: </a:t>
            </a:r>
            <a:r>
              <a:rPr lang="en-US" dirty="0" err="1"/>
              <a:t>com.redhat.training.osgi.basic.provider.service;version</a:t>
            </a:r>
            <a:r>
              <a:rPr lang="en-US" dirty="0"/>
              <a:t>=</a:t>
            </a:r>
          </a:p>
          <a:p>
            <a:pPr marL="11113" indent="0">
              <a:buNone/>
            </a:pPr>
            <a:r>
              <a:rPr lang="en-US" dirty="0"/>
              <a:t> "1.0.0.SNAPSHOT"</a:t>
            </a:r>
          </a:p>
          <a:p>
            <a:pPr marL="11113" indent="0">
              <a:buNone/>
            </a:pPr>
            <a:r>
              <a:rPr lang="en-US" dirty="0"/>
              <a:t>Import-Package: </a:t>
            </a:r>
            <a:r>
              <a:rPr lang="en-US" dirty="0" err="1"/>
              <a:t>org.osgi.framework;version</a:t>
            </a:r>
            <a:r>
              <a:rPr lang="en-US" dirty="0"/>
              <a:t>="[1.6,2)",org.slf4j;version="</a:t>
            </a:r>
          </a:p>
          <a:p>
            <a:pPr marL="11113" indent="0">
              <a:buNone/>
            </a:pPr>
            <a:r>
              <a:rPr lang="en-US" dirty="0"/>
              <a:t> [1.7,2)"</a:t>
            </a:r>
          </a:p>
          <a:p>
            <a:pPr marL="11113" indent="0">
              <a:buNone/>
            </a:pPr>
            <a:r>
              <a:rPr lang="en-US" dirty="0"/>
              <a:t>Tool: Bnd-2.1.0.20130426-122213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Manifest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99"/>
          <p:cNvSpPr/>
          <p:nvPr/>
        </p:nvSpPr>
        <p:spPr>
          <a:xfrm>
            <a:off x="1292005" y="2678050"/>
            <a:ext cx="1858799" cy="8192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sz="1400" b="1" dirty="0"/>
              <a:t>Export-Package</a:t>
            </a:r>
          </a:p>
          <a:p>
            <a:pPr algn="ctr" rtl="0">
              <a:spcBef>
                <a:spcPts val="0"/>
              </a:spcBef>
              <a:buNone/>
            </a:pPr>
            <a:r>
              <a:rPr lang="en-US" sz="1400" dirty="0" err="1"/>
              <a:t>com.redhat.training</a:t>
            </a:r>
            <a:endParaRPr lang="en-US" sz="1400" dirty="0"/>
          </a:p>
          <a:p>
            <a:pPr algn="ctr">
              <a:spcBef>
                <a:spcPts val="0"/>
              </a:spcBef>
              <a:buNone/>
            </a:pPr>
            <a:r>
              <a:rPr lang="en-US" sz="1400" dirty="0"/>
              <a:t>1.0</a:t>
            </a:r>
          </a:p>
        </p:txBody>
      </p:sp>
      <p:sp>
        <p:nvSpPr>
          <p:cNvPr id="9" name="Shape 600"/>
          <p:cNvSpPr/>
          <p:nvPr/>
        </p:nvSpPr>
        <p:spPr>
          <a:xfrm>
            <a:off x="1292005" y="4069750"/>
            <a:ext cx="1858799" cy="8192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Export-Package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400" dirty="0" err="1"/>
              <a:t>com.redhat.training</a:t>
            </a:r>
            <a:endParaRPr lang="en-US" sz="1400" dirty="0"/>
          </a:p>
          <a:p>
            <a:pPr lvl="0" algn="ctr" rtl="0">
              <a:spcBef>
                <a:spcPts val="0"/>
              </a:spcBef>
              <a:buNone/>
            </a:pPr>
            <a:r>
              <a:rPr lang="en-US" sz="1400" dirty="0"/>
              <a:t>2.0</a:t>
            </a:r>
          </a:p>
        </p:txBody>
      </p:sp>
      <p:sp>
        <p:nvSpPr>
          <p:cNvPr id="10" name="Shape 601"/>
          <p:cNvSpPr/>
          <p:nvPr/>
        </p:nvSpPr>
        <p:spPr>
          <a:xfrm>
            <a:off x="5719380" y="3187525"/>
            <a:ext cx="1858799" cy="8192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Import-Package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400" dirty="0" err="1"/>
              <a:t>com.redhat.training</a:t>
            </a:r>
            <a:endParaRPr lang="en-US" sz="1400" dirty="0"/>
          </a:p>
          <a:p>
            <a:pPr lvl="0" algn="ctr" rtl="0">
              <a:spcBef>
                <a:spcPts val="0"/>
              </a:spcBef>
              <a:buNone/>
            </a:pPr>
            <a:r>
              <a:rPr lang="en-US" sz="1400" dirty="0"/>
              <a:t>[</a:t>
            </a:r>
            <a:r>
              <a:rPr lang="en-US" sz="1400" dirty="0" smtClean="0"/>
              <a:t>1.6,2.0</a:t>
            </a:r>
            <a:r>
              <a:rPr lang="en-US" sz="1400" dirty="0"/>
              <a:t>]</a:t>
            </a:r>
          </a:p>
        </p:txBody>
      </p:sp>
      <p:cxnSp>
        <p:nvCxnSpPr>
          <p:cNvPr id="11" name="Shape 602"/>
          <p:cNvCxnSpPr>
            <a:stCxn id="9" idx="3"/>
          </p:cNvCxnSpPr>
          <p:nvPr/>
        </p:nvCxnSpPr>
        <p:spPr>
          <a:xfrm rot="10800000" flipH="1">
            <a:off x="3150804" y="3833499"/>
            <a:ext cx="2455199" cy="645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lg" len="lg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74215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Lifecycle</a:t>
            </a:r>
            <a:endParaRPr lang="en-US" dirty="0"/>
          </a:p>
        </p:txBody>
      </p:sp>
      <p:pic>
        <p:nvPicPr>
          <p:cNvPr id="6" name="Shape 6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74900" y="1931153"/>
            <a:ext cx="6194199" cy="429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1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Mechanism for communicating between bundles</a:t>
            </a:r>
          </a:p>
          <a:p>
            <a:r>
              <a:rPr lang="en-US" dirty="0" smtClean="0"/>
              <a:t>Services </a:t>
            </a:r>
            <a:r>
              <a:rPr lang="en-US" dirty="0"/>
              <a:t>are plain old </a:t>
            </a:r>
            <a:r>
              <a:rPr lang="en-US" dirty="0" smtClean="0"/>
              <a:t>Java objects - POJO’s</a:t>
            </a:r>
            <a:endParaRPr lang="en-US" dirty="0"/>
          </a:p>
          <a:p>
            <a:pPr lvl="1"/>
            <a:r>
              <a:rPr lang="en-US" dirty="0" smtClean="0"/>
              <a:t>API </a:t>
            </a:r>
            <a:r>
              <a:rPr lang="en-US" dirty="0"/>
              <a:t>style interfaces</a:t>
            </a:r>
          </a:p>
          <a:p>
            <a:r>
              <a:rPr lang="en-US" dirty="0" smtClean="0"/>
              <a:t>Services </a:t>
            </a:r>
            <a:r>
              <a:rPr lang="en-US" dirty="0"/>
              <a:t>stored in a central service registry</a:t>
            </a:r>
          </a:p>
          <a:p>
            <a:r>
              <a:rPr lang="en-US" dirty="0" smtClean="0"/>
              <a:t>A </a:t>
            </a:r>
            <a:r>
              <a:rPr lang="en-US" dirty="0"/>
              <a:t>bundle can publish or consume services</a:t>
            </a:r>
          </a:p>
          <a:p>
            <a:r>
              <a:rPr lang="en-US" dirty="0" smtClean="0"/>
              <a:t>Reference </a:t>
            </a:r>
            <a:r>
              <a:rPr lang="en-US" dirty="0"/>
              <a:t>existing service published in the container</a:t>
            </a:r>
          </a:p>
          <a:p>
            <a:r>
              <a:rPr lang="en-US" dirty="0" smtClean="0"/>
              <a:t>Bundles </a:t>
            </a:r>
            <a:r>
              <a:rPr lang="en-US" dirty="0"/>
              <a:t>can listen for services</a:t>
            </a:r>
          </a:p>
          <a:p>
            <a:pPr lvl="1"/>
            <a:r>
              <a:rPr lang="en-US" dirty="0" smtClean="0"/>
              <a:t>Service </a:t>
            </a:r>
            <a:r>
              <a:rPr lang="en-US" dirty="0"/>
              <a:t>tracking</a:t>
            </a:r>
          </a:p>
          <a:p>
            <a:r>
              <a:rPr lang="en-US" dirty="0" smtClean="0"/>
              <a:t>Promotes </a:t>
            </a:r>
            <a:r>
              <a:rPr lang="en-US" dirty="0"/>
              <a:t>loose coupling as there is no direct connection of the producer and consumer</a:t>
            </a:r>
          </a:p>
          <a:p>
            <a:r>
              <a:rPr lang="en-US" dirty="0" smtClean="0"/>
              <a:t>“</a:t>
            </a:r>
            <a:r>
              <a:rPr lang="en-US" dirty="0"/>
              <a:t>SOA in the JVM”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Bundles can register multiple services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implementations per service interface</a:t>
            </a:r>
          </a:p>
          <a:p>
            <a:r>
              <a:rPr lang="en-US" dirty="0"/>
              <a:t>Services can be assigned and referenced using properties</a:t>
            </a:r>
          </a:p>
          <a:p>
            <a:pPr marL="11113" indent="0">
              <a:buNone/>
            </a:pPr>
            <a:endParaRPr lang="en-US" dirty="0"/>
          </a:p>
          <a:p>
            <a:pPr marL="11113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5" name="Shape 628"/>
          <p:cNvSpPr/>
          <p:nvPr/>
        </p:nvSpPr>
        <p:spPr>
          <a:xfrm>
            <a:off x="3465435" y="3224100"/>
            <a:ext cx="1981800" cy="9248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Service Registry</a:t>
            </a:r>
          </a:p>
        </p:txBody>
      </p:sp>
      <p:sp>
        <p:nvSpPr>
          <p:cNvPr id="6" name="Shape 629"/>
          <p:cNvSpPr/>
          <p:nvPr/>
        </p:nvSpPr>
        <p:spPr>
          <a:xfrm>
            <a:off x="1931025" y="4872388"/>
            <a:ext cx="1477199" cy="924899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400" b="1" dirty="0"/>
              <a:t>Service Provider</a:t>
            </a:r>
          </a:p>
        </p:txBody>
      </p:sp>
      <p:sp>
        <p:nvSpPr>
          <p:cNvPr id="9" name="Shape 630"/>
          <p:cNvSpPr/>
          <p:nvPr/>
        </p:nvSpPr>
        <p:spPr>
          <a:xfrm>
            <a:off x="5509914" y="4872388"/>
            <a:ext cx="1477199" cy="924899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Service Consumer</a:t>
            </a:r>
          </a:p>
        </p:txBody>
      </p:sp>
      <p:cxnSp>
        <p:nvCxnSpPr>
          <p:cNvPr id="10" name="Shape 631"/>
          <p:cNvCxnSpPr/>
          <p:nvPr/>
        </p:nvCxnSpPr>
        <p:spPr>
          <a:xfrm rot="10800000" flipH="1">
            <a:off x="2832862" y="4257854"/>
            <a:ext cx="711000" cy="50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" name="Shape 632"/>
          <p:cNvCxnSpPr/>
          <p:nvPr/>
        </p:nvCxnSpPr>
        <p:spPr>
          <a:xfrm rot="10800000">
            <a:off x="5402801" y="4257033"/>
            <a:ext cx="762299" cy="50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" name="Shape 633"/>
          <p:cNvSpPr txBox="1"/>
          <p:nvPr/>
        </p:nvSpPr>
        <p:spPr>
          <a:xfrm>
            <a:off x="2268375" y="4338500"/>
            <a:ext cx="892800" cy="2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/>
              <a:t>Register</a:t>
            </a:r>
          </a:p>
        </p:txBody>
      </p:sp>
      <p:sp>
        <p:nvSpPr>
          <p:cNvPr id="13" name="Shape 634"/>
          <p:cNvSpPr txBox="1"/>
          <p:nvPr/>
        </p:nvSpPr>
        <p:spPr>
          <a:xfrm>
            <a:off x="5949876" y="4338491"/>
            <a:ext cx="802500" cy="2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Lookup</a:t>
            </a:r>
          </a:p>
        </p:txBody>
      </p:sp>
      <p:cxnSp>
        <p:nvCxnSpPr>
          <p:cNvPr id="14" name="Shape 635"/>
          <p:cNvCxnSpPr/>
          <p:nvPr/>
        </p:nvCxnSpPr>
        <p:spPr>
          <a:xfrm>
            <a:off x="3560766" y="5274808"/>
            <a:ext cx="18098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1102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r>
              <a:rPr lang="en-US" dirty="0"/>
              <a:t>Registering and acquiring reference to </a:t>
            </a:r>
            <a:r>
              <a:rPr lang="en-US" dirty="0" err="1"/>
              <a:t>DataSource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Register a new </a:t>
            </a:r>
            <a:r>
              <a:rPr lang="en-US" dirty="0" err="1"/>
              <a:t>DataSource</a:t>
            </a:r>
            <a:r>
              <a:rPr lang="en-US" dirty="0"/>
              <a:t> for MySQL</a:t>
            </a:r>
          </a:p>
          <a:p>
            <a:pPr lvl="1"/>
            <a:r>
              <a:rPr lang="en-US" dirty="0" smtClean="0"/>
              <a:t>Service </a:t>
            </a:r>
            <a:r>
              <a:rPr lang="en-US" dirty="0"/>
              <a:t>interface (required) and optional properties</a:t>
            </a:r>
          </a:p>
          <a:p>
            <a:pPr marL="11113" indent="0">
              <a:buNone/>
            </a:pPr>
            <a:endParaRPr lang="en-US" dirty="0"/>
          </a:p>
          <a:p>
            <a:pPr marL="11113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in Practice</a:t>
            </a:r>
            <a:endParaRPr lang="en-US" dirty="0"/>
          </a:p>
        </p:txBody>
      </p:sp>
      <p:sp>
        <p:nvSpPr>
          <p:cNvPr id="15" name="Shape 646"/>
          <p:cNvSpPr/>
          <p:nvPr/>
        </p:nvSpPr>
        <p:spPr>
          <a:xfrm>
            <a:off x="1512800" y="3894145"/>
            <a:ext cx="2877600" cy="11846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647"/>
          <p:cNvSpPr txBox="1"/>
          <p:nvPr/>
        </p:nvSpPr>
        <p:spPr>
          <a:xfrm>
            <a:off x="1512800" y="5010095"/>
            <a:ext cx="28776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sz="1800" dirty="0"/>
              <a:t>MySQL </a:t>
            </a:r>
            <a:r>
              <a:rPr lang="en-US" sz="1800" dirty="0" err="1"/>
              <a:t>DataSource</a:t>
            </a:r>
            <a:endParaRPr lang="en-US" sz="1800" dirty="0"/>
          </a:p>
          <a:p>
            <a:pPr algn="ctr">
              <a:spcBef>
                <a:spcPts val="0"/>
              </a:spcBef>
              <a:buNone/>
            </a:pPr>
            <a:r>
              <a:rPr lang="en-US" sz="1800" dirty="0"/>
              <a:t>Bundle</a:t>
            </a:r>
          </a:p>
        </p:txBody>
      </p:sp>
      <p:sp>
        <p:nvSpPr>
          <p:cNvPr id="17" name="Shape 648"/>
          <p:cNvSpPr txBox="1"/>
          <p:nvPr/>
        </p:nvSpPr>
        <p:spPr>
          <a:xfrm>
            <a:off x="1512800" y="3994445"/>
            <a:ext cx="2959200" cy="4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 err="1"/>
              <a:t>objectClass</a:t>
            </a:r>
            <a:r>
              <a:rPr lang="en-US" sz="1400" dirty="0"/>
              <a:t>=</a:t>
            </a:r>
            <a:r>
              <a:rPr lang="en-US" sz="1400" dirty="0" err="1"/>
              <a:t>javax.sql.DataSource</a:t>
            </a:r>
            <a:endParaRPr lang="en-US" sz="1400" dirty="0"/>
          </a:p>
        </p:txBody>
      </p:sp>
      <p:sp>
        <p:nvSpPr>
          <p:cNvPr id="18" name="Shape 649"/>
          <p:cNvSpPr txBox="1"/>
          <p:nvPr/>
        </p:nvSpPr>
        <p:spPr>
          <a:xfrm>
            <a:off x="1504975" y="4377895"/>
            <a:ext cx="2959200" cy="4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 err="1"/>
              <a:t>osgi.jndi.service.name</a:t>
            </a:r>
            <a:r>
              <a:rPr lang="en-US" sz="1400" dirty="0"/>
              <a:t>=</a:t>
            </a:r>
            <a:r>
              <a:rPr lang="en-US" sz="1400" dirty="0" err="1"/>
              <a:t>jdbc</a:t>
            </a:r>
            <a:r>
              <a:rPr lang="en-US" sz="1400" dirty="0"/>
              <a:t>/</a:t>
            </a:r>
            <a:r>
              <a:rPr lang="en-US" sz="1400" dirty="0" err="1"/>
              <a:t>mysql</a:t>
            </a:r>
            <a:endParaRPr lang="en-US" sz="1400" dirty="0"/>
          </a:p>
        </p:txBody>
      </p:sp>
      <p:sp>
        <p:nvSpPr>
          <p:cNvPr id="19" name="Shape 650"/>
          <p:cNvSpPr txBox="1"/>
          <p:nvPr/>
        </p:nvSpPr>
        <p:spPr>
          <a:xfrm>
            <a:off x="5747900" y="3968395"/>
            <a:ext cx="1869299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/>
              <a:t>Service Interface</a:t>
            </a:r>
          </a:p>
        </p:txBody>
      </p:sp>
      <p:sp>
        <p:nvSpPr>
          <p:cNvPr id="20" name="Shape 651"/>
          <p:cNvSpPr txBox="1"/>
          <p:nvPr/>
        </p:nvSpPr>
        <p:spPr>
          <a:xfrm>
            <a:off x="5747900" y="4404145"/>
            <a:ext cx="1869299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Service Properties</a:t>
            </a:r>
          </a:p>
        </p:txBody>
      </p:sp>
      <p:cxnSp>
        <p:nvCxnSpPr>
          <p:cNvPr id="21" name="Shape 652"/>
          <p:cNvCxnSpPr/>
          <p:nvPr/>
        </p:nvCxnSpPr>
        <p:spPr>
          <a:xfrm rot="10800000">
            <a:off x="4655599" y="4171194"/>
            <a:ext cx="1092300" cy="3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653"/>
          <p:cNvCxnSpPr/>
          <p:nvPr/>
        </p:nvCxnSpPr>
        <p:spPr>
          <a:xfrm rot="10800000">
            <a:off x="4635449" y="4606944"/>
            <a:ext cx="1092300" cy="3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6110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r>
              <a:rPr lang="en-US" dirty="0"/>
              <a:t>Registering and acquiring reference to </a:t>
            </a:r>
            <a:r>
              <a:rPr lang="en-US" dirty="0" err="1"/>
              <a:t>DataSource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Register a second </a:t>
            </a:r>
            <a:r>
              <a:rPr lang="en-US" dirty="0" err="1"/>
              <a:t>DataSource</a:t>
            </a:r>
            <a:r>
              <a:rPr lang="en-US" dirty="0"/>
              <a:t> for </a:t>
            </a:r>
            <a:r>
              <a:rPr lang="en-US" dirty="0" err="1"/>
              <a:t>Postgres</a:t>
            </a:r>
            <a:endParaRPr lang="en-US" dirty="0"/>
          </a:p>
          <a:p>
            <a:pPr lvl="1"/>
            <a:r>
              <a:rPr lang="en-US" dirty="0" smtClean="0"/>
              <a:t>Unique </a:t>
            </a:r>
            <a:r>
              <a:rPr lang="en-US" dirty="0"/>
              <a:t>service properties to differentiate services</a:t>
            </a:r>
          </a:p>
          <a:p>
            <a:pPr marL="11113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in Practice</a:t>
            </a:r>
            <a:endParaRPr lang="en-US" dirty="0"/>
          </a:p>
        </p:txBody>
      </p:sp>
      <p:sp>
        <p:nvSpPr>
          <p:cNvPr id="13" name="Shape 663"/>
          <p:cNvSpPr/>
          <p:nvPr/>
        </p:nvSpPr>
        <p:spPr>
          <a:xfrm>
            <a:off x="5409250" y="4426920"/>
            <a:ext cx="2715299" cy="9855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664"/>
          <p:cNvSpPr txBox="1"/>
          <p:nvPr/>
        </p:nvSpPr>
        <p:spPr>
          <a:xfrm>
            <a:off x="5409249" y="5355145"/>
            <a:ext cx="2625000" cy="34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/>
              <a:t>PostgreSQL DataSource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600"/>
              <a:t>Bundle</a:t>
            </a:r>
          </a:p>
        </p:txBody>
      </p:sp>
      <p:sp>
        <p:nvSpPr>
          <p:cNvPr id="23" name="Shape 665"/>
          <p:cNvSpPr txBox="1"/>
          <p:nvPr/>
        </p:nvSpPr>
        <p:spPr>
          <a:xfrm>
            <a:off x="5409250" y="4510345"/>
            <a:ext cx="27152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objectClass=javax.sql.DataSource</a:t>
            </a:r>
          </a:p>
        </p:txBody>
      </p:sp>
      <p:sp>
        <p:nvSpPr>
          <p:cNvPr id="24" name="Shape 666"/>
          <p:cNvSpPr txBox="1"/>
          <p:nvPr/>
        </p:nvSpPr>
        <p:spPr>
          <a:xfrm>
            <a:off x="5402725" y="4829295"/>
            <a:ext cx="28016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osgi.jndi.service.name=jdbc/postgres</a:t>
            </a:r>
          </a:p>
        </p:txBody>
      </p:sp>
      <p:sp>
        <p:nvSpPr>
          <p:cNvPr id="25" name="Shape 667"/>
          <p:cNvSpPr/>
          <p:nvPr/>
        </p:nvSpPr>
        <p:spPr>
          <a:xfrm>
            <a:off x="769050" y="4426920"/>
            <a:ext cx="2715299" cy="9855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668"/>
          <p:cNvSpPr txBox="1"/>
          <p:nvPr/>
        </p:nvSpPr>
        <p:spPr>
          <a:xfrm>
            <a:off x="769058" y="5355134"/>
            <a:ext cx="2402699" cy="34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/>
              <a:t>MySQL DataSource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600"/>
              <a:t>Bundle</a:t>
            </a:r>
          </a:p>
        </p:txBody>
      </p:sp>
      <p:sp>
        <p:nvSpPr>
          <p:cNvPr id="27" name="Shape 669"/>
          <p:cNvSpPr txBox="1"/>
          <p:nvPr/>
        </p:nvSpPr>
        <p:spPr>
          <a:xfrm>
            <a:off x="769050" y="4510345"/>
            <a:ext cx="27152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objectClass=javax.sql.DataSource</a:t>
            </a:r>
          </a:p>
        </p:txBody>
      </p:sp>
      <p:sp>
        <p:nvSpPr>
          <p:cNvPr id="28" name="Shape 670"/>
          <p:cNvSpPr txBox="1"/>
          <p:nvPr/>
        </p:nvSpPr>
        <p:spPr>
          <a:xfrm>
            <a:off x="762525" y="4829295"/>
            <a:ext cx="28016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osgi.jndi.service.name=jdbc/mysql</a:t>
            </a:r>
          </a:p>
        </p:txBody>
      </p:sp>
    </p:spTree>
    <p:extLst>
      <p:ext uri="{BB962C8B-B14F-4D97-AF65-F5344CB8AC3E}">
        <p14:creationId xmlns:p14="http://schemas.microsoft.com/office/powerpoint/2010/main" val="36924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Richard </a:t>
            </a:r>
            <a:r>
              <a:rPr lang="en-US" dirty="0" err="1" smtClean="0"/>
              <a:t>Stroop</a:t>
            </a:r>
            <a:endParaRPr lang="en-US" dirty="0" smtClean="0"/>
          </a:p>
          <a:p>
            <a:r>
              <a:rPr lang="en-US" dirty="0" smtClean="0"/>
              <a:t>Senior Consultant</a:t>
            </a:r>
          </a:p>
          <a:p>
            <a:r>
              <a:rPr lang="en-US" dirty="0" smtClean="0"/>
              <a:t>September 2, 2015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Red Hat </a:t>
            </a:r>
            <a:r>
              <a:rPr lang="en-US" dirty="0" err="1" smtClean="0"/>
              <a:t>JBoss</a:t>
            </a:r>
            <a:r>
              <a:rPr lang="en-US" dirty="0" smtClean="0"/>
              <a:t> Fuse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6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r>
              <a:rPr lang="en-US" dirty="0"/>
              <a:t>Registering and acquiring reference to </a:t>
            </a:r>
            <a:r>
              <a:rPr lang="en-US" dirty="0" err="1"/>
              <a:t>DataSource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Reference the MySQL service using an LDAP filter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in Practice</a:t>
            </a:r>
            <a:endParaRPr lang="en-US" dirty="0"/>
          </a:p>
        </p:txBody>
      </p:sp>
      <p:sp>
        <p:nvSpPr>
          <p:cNvPr id="15" name="Shape 680"/>
          <p:cNvSpPr/>
          <p:nvPr/>
        </p:nvSpPr>
        <p:spPr>
          <a:xfrm>
            <a:off x="5409250" y="4822915"/>
            <a:ext cx="2715299" cy="9855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681"/>
          <p:cNvSpPr txBox="1"/>
          <p:nvPr/>
        </p:nvSpPr>
        <p:spPr>
          <a:xfrm>
            <a:off x="5573118" y="5751129"/>
            <a:ext cx="2402699" cy="34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 err="1"/>
              <a:t>Postgres</a:t>
            </a:r>
            <a:r>
              <a:rPr lang="en-US" sz="1600" dirty="0"/>
              <a:t> </a:t>
            </a:r>
            <a:r>
              <a:rPr lang="en-US" sz="1600" dirty="0" err="1"/>
              <a:t>DataSource</a:t>
            </a:r>
            <a:endParaRPr lang="en-US" sz="1600" dirty="0"/>
          </a:p>
          <a:p>
            <a:pPr lvl="0" algn="ctr" rtl="0">
              <a:spcBef>
                <a:spcPts val="0"/>
              </a:spcBef>
              <a:buNone/>
            </a:pPr>
            <a:r>
              <a:rPr lang="en-US" sz="1600" dirty="0"/>
              <a:t>Bundle</a:t>
            </a:r>
          </a:p>
        </p:txBody>
      </p:sp>
      <p:sp>
        <p:nvSpPr>
          <p:cNvPr id="17" name="Shape 682"/>
          <p:cNvSpPr txBox="1"/>
          <p:nvPr/>
        </p:nvSpPr>
        <p:spPr>
          <a:xfrm>
            <a:off x="5409250" y="4906340"/>
            <a:ext cx="27152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objectClass=javax.sql.DataSource</a:t>
            </a:r>
          </a:p>
        </p:txBody>
      </p:sp>
      <p:sp>
        <p:nvSpPr>
          <p:cNvPr id="18" name="Shape 683"/>
          <p:cNvSpPr txBox="1"/>
          <p:nvPr/>
        </p:nvSpPr>
        <p:spPr>
          <a:xfrm>
            <a:off x="5402725" y="5225290"/>
            <a:ext cx="28016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osgi.jndi.service.name=jdbc/postgres</a:t>
            </a:r>
          </a:p>
        </p:txBody>
      </p:sp>
      <p:sp>
        <p:nvSpPr>
          <p:cNvPr id="19" name="Shape 684"/>
          <p:cNvSpPr/>
          <p:nvPr/>
        </p:nvSpPr>
        <p:spPr>
          <a:xfrm>
            <a:off x="769050" y="4822915"/>
            <a:ext cx="2715299" cy="9855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685"/>
          <p:cNvSpPr txBox="1"/>
          <p:nvPr/>
        </p:nvSpPr>
        <p:spPr>
          <a:xfrm>
            <a:off x="864643" y="5751129"/>
            <a:ext cx="2402699" cy="34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/>
              <a:t>MySQL </a:t>
            </a:r>
            <a:r>
              <a:rPr lang="en-US" sz="1600" dirty="0" err="1"/>
              <a:t>DataSource</a:t>
            </a:r>
            <a:endParaRPr lang="en-US" sz="1600" dirty="0"/>
          </a:p>
          <a:p>
            <a:pPr lvl="0" algn="ctr" rtl="0">
              <a:spcBef>
                <a:spcPts val="0"/>
              </a:spcBef>
              <a:buNone/>
            </a:pPr>
            <a:r>
              <a:rPr lang="en-US" sz="1600" dirty="0"/>
              <a:t>Bundle</a:t>
            </a:r>
          </a:p>
        </p:txBody>
      </p:sp>
      <p:sp>
        <p:nvSpPr>
          <p:cNvPr id="21" name="Shape 686"/>
          <p:cNvSpPr txBox="1"/>
          <p:nvPr/>
        </p:nvSpPr>
        <p:spPr>
          <a:xfrm>
            <a:off x="769050" y="4906340"/>
            <a:ext cx="27152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objectClass=javax.sql.DataSource</a:t>
            </a:r>
          </a:p>
        </p:txBody>
      </p:sp>
      <p:sp>
        <p:nvSpPr>
          <p:cNvPr id="22" name="Shape 687"/>
          <p:cNvSpPr txBox="1"/>
          <p:nvPr/>
        </p:nvSpPr>
        <p:spPr>
          <a:xfrm>
            <a:off x="762525" y="5225290"/>
            <a:ext cx="28016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osgi.jndi.service.name=jdbc/mysql</a:t>
            </a:r>
          </a:p>
        </p:txBody>
      </p:sp>
      <p:sp>
        <p:nvSpPr>
          <p:cNvPr id="29" name="Shape 688"/>
          <p:cNvSpPr/>
          <p:nvPr/>
        </p:nvSpPr>
        <p:spPr>
          <a:xfrm>
            <a:off x="3032500" y="2944977"/>
            <a:ext cx="2715299" cy="9855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689"/>
          <p:cNvSpPr txBox="1"/>
          <p:nvPr/>
        </p:nvSpPr>
        <p:spPr>
          <a:xfrm>
            <a:off x="3141748" y="3873192"/>
            <a:ext cx="2402699" cy="34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/>
              <a:t>Consumer Bundle</a:t>
            </a:r>
          </a:p>
        </p:txBody>
      </p:sp>
      <p:sp>
        <p:nvSpPr>
          <p:cNvPr id="31" name="Shape 690"/>
          <p:cNvSpPr txBox="1"/>
          <p:nvPr/>
        </p:nvSpPr>
        <p:spPr>
          <a:xfrm>
            <a:off x="3025975" y="3143345"/>
            <a:ext cx="2801699" cy="58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</a:rPr>
              <a:t>serviceFilter=(&amp;(objectClass=javax.sql.DataSource)(org.jndi.service.name=jdbc/mysql)</a:t>
            </a:r>
          </a:p>
        </p:txBody>
      </p:sp>
      <p:cxnSp>
        <p:nvCxnSpPr>
          <p:cNvPr id="32" name="Shape 691"/>
          <p:cNvCxnSpPr>
            <a:stCxn id="30" idx="2"/>
            <a:endCxn id="22" idx="3"/>
          </p:cNvCxnSpPr>
          <p:nvPr/>
        </p:nvCxnSpPr>
        <p:spPr>
          <a:xfrm rot="5400000">
            <a:off x="3351787" y="4426128"/>
            <a:ext cx="1203749" cy="778874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2446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Service which allows externalized values to be injected into components</a:t>
            </a:r>
          </a:p>
          <a:p>
            <a:r>
              <a:rPr lang="en-US" dirty="0" smtClean="0"/>
              <a:t>Configuration </a:t>
            </a:r>
            <a:r>
              <a:rPr lang="en-US" dirty="0"/>
              <a:t>files (with .</a:t>
            </a:r>
            <a:r>
              <a:rPr lang="en-US" dirty="0" err="1"/>
              <a:t>cfg</a:t>
            </a:r>
            <a:r>
              <a:rPr lang="en-US" dirty="0"/>
              <a:t> extension) are scanned from the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smtClean="0"/>
              <a:t>folder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Name </a:t>
            </a:r>
            <a:r>
              <a:rPr lang="en-US" dirty="0"/>
              <a:t>of the file (excluding extension) is used as the Persistent Identifier (PID) to define a group of configurations</a:t>
            </a:r>
          </a:p>
          <a:p>
            <a:r>
              <a:rPr lang="en-US" dirty="0"/>
              <a:t>Configuration files and their attributes can be managed from the Fuse CLI</a:t>
            </a:r>
          </a:p>
          <a:p>
            <a:r>
              <a:rPr lang="en-US" dirty="0"/>
              <a:t>A </a:t>
            </a:r>
            <a:r>
              <a:rPr lang="en-US" dirty="0" err="1"/>
              <a:t>ManagedService</a:t>
            </a:r>
            <a:r>
              <a:rPr lang="en-US" dirty="0"/>
              <a:t> can be used to track when the configuration file changes and to update components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Admin</a:t>
            </a:r>
            <a:endParaRPr lang="en-US" dirty="0"/>
          </a:p>
        </p:txBody>
      </p:sp>
      <p:pic>
        <p:nvPicPr>
          <p:cNvPr id="23" name="Shape 7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779" y="3035884"/>
            <a:ext cx="4984545" cy="923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148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 paradigm (also known as Inversion of Control [</a:t>
            </a:r>
            <a:r>
              <a:rPr lang="en-US" dirty="0" err="1"/>
              <a:t>IoC</a:t>
            </a:r>
            <a:r>
              <a:rPr lang="en-US" dirty="0"/>
              <a:t>]) for initializing and configuring applications </a:t>
            </a:r>
          </a:p>
          <a:p>
            <a:endParaRPr lang="en-US" dirty="0" smtClean="0"/>
          </a:p>
          <a:p>
            <a:r>
              <a:rPr lang="en-US" dirty="0" smtClean="0"/>
              <a:t>Configuration </a:t>
            </a:r>
            <a:r>
              <a:rPr lang="en-US" dirty="0"/>
              <a:t>files written in XML declare the components</a:t>
            </a:r>
          </a:p>
          <a:p>
            <a:pPr lvl="1"/>
            <a:r>
              <a:rPr lang="en-US" dirty="0" smtClean="0"/>
              <a:t>Instantiate </a:t>
            </a:r>
            <a:r>
              <a:rPr lang="en-US" dirty="0"/>
              <a:t>Java classes</a:t>
            </a:r>
          </a:p>
          <a:p>
            <a:pPr lvl="1"/>
            <a:r>
              <a:rPr lang="en-US" dirty="0" smtClean="0"/>
              <a:t>Constructor </a:t>
            </a:r>
            <a:r>
              <a:rPr lang="en-US" dirty="0"/>
              <a:t>arguments and object setters are used to configure class values</a:t>
            </a:r>
          </a:p>
          <a:p>
            <a:endParaRPr lang="en-US" dirty="0" smtClean="0"/>
          </a:p>
          <a:p>
            <a:r>
              <a:rPr lang="en-US" dirty="0" smtClean="0"/>
              <a:t>Reduces </a:t>
            </a:r>
            <a:r>
              <a:rPr lang="en-US" dirty="0"/>
              <a:t>the amount of code </a:t>
            </a:r>
            <a:r>
              <a:rPr lang="en-US" dirty="0" smtClean="0"/>
              <a:t>that is </a:t>
            </a:r>
            <a:r>
              <a:rPr lang="en-US" dirty="0"/>
              <a:t>required to configure the application environment</a:t>
            </a:r>
          </a:p>
          <a:p>
            <a:endParaRPr lang="en-US" dirty="0" smtClean="0"/>
          </a:p>
          <a:p>
            <a:r>
              <a:rPr lang="en-US" dirty="0" smtClean="0"/>
              <a:t>Supported </a:t>
            </a:r>
            <a:r>
              <a:rPr lang="en-US" dirty="0"/>
              <a:t>technologies</a:t>
            </a:r>
          </a:p>
          <a:p>
            <a:pPr lvl="1"/>
            <a:r>
              <a:rPr lang="en-US" dirty="0" smtClean="0"/>
              <a:t>Blueprint</a:t>
            </a:r>
            <a:endParaRPr lang="en-US" dirty="0"/>
          </a:p>
          <a:p>
            <a:pPr lvl="1"/>
            <a:r>
              <a:rPr lang="en-US" dirty="0" smtClean="0"/>
              <a:t>Spring </a:t>
            </a:r>
            <a:r>
              <a:rPr lang="en-US" dirty="0"/>
              <a:t>DM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Standardized Dependency Injection framework for </a:t>
            </a:r>
            <a:r>
              <a:rPr lang="en-US" dirty="0" err="1"/>
              <a:t>OSGi</a:t>
            </a:r>
            <a:endParaRPr lang="en-US" dirty="0"/>
          </a:p>
          <a:p>
            <a:r>
              <a:rPr lang="en-US" dirty="0"/>
              <a:t>Fuse uses the Blueprint implementation from the Apache Aries project</a:t>
            </a:r>
          </a:p>
          <a:p>
            <a:r>
              <a:rPr lang="en-US" dirty="0"/>
              <a:t>Similar syntax to Spring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Blueprint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268060"/>
              </p:ext>
            </p:extLst>
          </p:nvPr>
        </p:nvGraphicFramePr>
        <p:xfrm>
          <a:off x="723733" y="3991366"/>
          <a:ext cx="7988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207"/>
                <a:gridCol w="39942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Blueprint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constructor-</a:t>
                      </a:r>
                      <a:r>
                        <a:rPr lang="en-US" dirty="0" err="1" smtClean="0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9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17499" y="1506538"/>
            <a:ext cx="8826501" cy="4862512"/>
          </a:xfrm>
        </p:spPr>
        <p:txBody>
          <a:bodyPr>
            <a:normAutofit fontScale="92500" lnSpcReduction="20000"/>
          </a:bodyPr>
          <a:lstStyle/>
          <a:p>
            <a:pPr marL="11113" indent="0">
              <a:buNone/>
            </a:pPr>
            <a:endParaRPr lang="en-US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cm:property-placeholder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fuse-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bootcamp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persistent-id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com.redhat.fuse.bootcamp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update-strategy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reload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cm:default-properties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cm:property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redhat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1111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cm:default-properties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cm:property-placeholder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Bean --&gt;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endParaRPr lang="en-US" b="1" dirty="0" smtClean="0">
              <a:solidFill>
                <a:srgbClr val="0070C0"/>
              </a:solidFill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com.redhat.fuse.bootcamp.HelloBean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&lt;property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${secret}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11113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&lt;/bean&gt;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Blueprint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and reporting tool. Plays a role in almost every step of the Fuse development lifecycle</a:t>
            </a:r>
          </a:p>
          <a:p>
            <a:endParaRPr lang="en-US" dirty="0"/>
          </a:p>
          <a:p>
            <a:r>
              <a:rPr lang="en-US" dirty="0"/>
              <a:t> Project </a:t>
            </a:r>
            <a:r>
              <a:rPr lang="en-US" dirty="0" err="1"/>
              <a:t>templating</a:t>
            </a:r>
            <a:r>
              <a:rPr lang="en-US" dirty="0"/>
              <a:t> (archetypes) and organization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Compilation of Java </a:t>
            </a:r>
            <a:r>
              <a:rPr lang="en-US" dirty="0" err="1" smtClean="0"/>
              <a:t>bytecode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Generation of </a:t>
            </a:r>
            <a:r>
              <a:rPr lang="en-US" dirty="0" err="1"/>
              <a:t>OSGi</a:t>
            </a:r>
            <a:r>
              <a:rPr lang="en-US" dirty="0"/>
              <a:t> bundle </a:t>
            </a:r>
            <a:r>
              <a:rPr lang="en-US" dirty="0" smtClean="0"/>
              <a:t>metadata</a:t>
            </a:r>
            <a:endParaRPr lang="en-US" dirty="0"/>
          </a:p>
          <a:p>
            <a:pPr lvl="1"/>
            <a:r>
              <a:rPr lang="en-US" dirty="0" smtClean="0"/>
              <a:t>maven</a:t>
            </a:r>
            <a:r>
              <a:rPr lang="en-US" dirty="0"/>
              <a:t>-bundle-plugin</a:t>
            </a:r>
          </a:p>
          <a:p>
            <a:endParaRPr lang="en-US" dirty="0" smtClean="0"/>
          </a:p>
          <a:p>
            <a:r>
              <a:rPr lang="en-US" dirty="0" smtClean="0"/>
              <a:t>Provisioning </a:t>
            </a:r>
            <a:r>
              <a:rPr lang="en-US" dirty="0"/>
              <a:t>of Fuse container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113" indent="0">
              <a:buNone/>
            </a:pPr>
            <a:r>
              <a:rPr lang="en-US" dirty="0"/>
              <a:t>Deployment of applications through the use of “features”</a:t>
            </a:r>
          </a:p>
          <a:p>
            <a:endParaRPr lang="en-US" dirty="0"/>
          </a:p>
          <a:p>
            <a:r>
              <a:rPr lang="en-US" b="1" dirty="0"/>
              <a:t>Repository</a:t>
            </a:r>
            <a:r>
              <a:rPr lang="en-US" dirty="0"/>
              <a:t> – XML descriptor defining a list of features (applications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dirty="0"/>
              <a:t>Bundles</a:t>
            </a:r>
            <a:r>
              <a:rPr lang="en-US" dirty="0"/>
              <a:t> - Primary unit of deployment in an </a:t>
            </a:r>
            <a:r>
              <a:rPr lang="en-US" dirty="0" err="1"/>
              <a:t>OSGi</a:t>
            </a:r>
            <a:r>
              <a:rPr lang="en-US" dirty="0"/>
              <a:t> </a:t>
            </a:r>
            <a:r>
              <a:rPr lang="en-US" dirty="0" smtClean="0"/>
              <a:t>environment</a:t>
            </a:r>
          </a:p>
          <a:p>
            <a:endParaRPr lang="en-US" dirty="0"/>
          </a:p>
          <a:p>
            <a:r>
              <a:rPr lang="en-US" b="1" dirty="0"/>
              <a:t>Configurations</a:t>
            </a:r>
            <a:r>
              <a:rPr lang="en-US" dirty="0"/>
              <a:t>– Deployment configuration of the Configuration Admin </a:t>
            </a:r>
            <a:r>
              <a:rPr lang="en-US" dirty="0" smtClean="0"/>
              <a:t>service</a:t>
            </a:r>
          </a:p>
          <a:p>
            <a:endParaRPr lang="en-US" dirty="0"/>
          </a:p>
          <a:p>
            <a:r>
              <a:rPr lang="en-US" b="1" dirty="0"/>
              <a:t>Configuration Files </a:t>
            </a:r>
            <a:r>
              <a:rPr lang="en-US" dirty="0"/>
              <a:t>– Externalized properties for the Configuration Admin service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Mechanism for resolving remote resources to provision the Fuse container.</a:t>
            </a:r>
          </a:p>
          <a:p>
            <a:endParaRPr lang="en-US" dirty="0"/>
          </a:p>
          <a:p>
            <a:r>
              <a:rPr lang="en-US" b="1" dirty="0"/>
              <a:t>file</a:t>
            </a:r>
            <a:r>
              <a:rPr lang="en-US" dirty="0"/>
              <a:t>:///var/local/fuse/fuse-bootcamp-bundle-1.0.0-</a:t>
            </a:r>
            <a:r>
              <a:rPr lang="en-US" dirty="0" smtClean="0"/>
              <a:t>SNAPSHOT.jar</a:t>
            </a:r>
          </a:p>
          <a:p>
            <a:endParaRPr lang="en-US" dirty="0"/>
          </a:p>
          <a:p>
            <a:r>
              <a:rPr lang="en-US" b="1" dirty="0"/>
              <a:t>http</a:t>
            </a:r>
            <a:r>
              <a:rPr lang="en-US" dirty="0"/>
              <a:t>://</a:t>
            </a:r>
            <a:r>
              <a:rPr lang="en-US" dirty="0" err="1"/>
              <a:t>repository.jboss.org</a:t>
            </a:r>
            <a:r>
              <a:rPr lang="en-US" dirty="0"/>
              <a:t>/nexus/content/groups/public/com/</a:t>
            </a:r>
            <a:r>
              <a:rPr lang="en-US" dirty="0" err="1"/>
              <a:t>redhat</a:t>
            </a:r>
            <a:r>
              <a:rPr lang="en-US" dirty="0"/>
              <a:t>/fuse/fuse-</a:t>
            </a:r>
            <a:r>
              <a:rPr lang="en-US" dirty="0" err="1"/>
              <a:t>bootcamp</a:t>
            </a:r>
            <a:r>
              <a:rPr lang="en-US" dirty="0"/>
              <a:t>-bundle/1.0.0-SNAPSHOT/fuse-bootcamp-bundle-1.0.0-</a:t>
            </a:r>
            <a:r>
              <a:rPr lang="en-US" dirty="0" smtClean="0"/>
              <a:t>SNAPSHOT.jar</a:t>
            </a:r>
          </a:p>
          <a:p>
            <a:endParaRPr lang="en-US" dirty="0"/>
          </a:p>
          <a:p>
            <a:r>
              <a:rPr lang="en-US" b="1" dirty="0" err="1"/>
              <a:t>mvn</a:t>
            </a:r>
            <a:r>
              <a:rPr lang="en-US" dirty="0" err="1"/>
              <a:t>:com.redhat.fuse</a:t>
            </a:r>
            <a:r>
              <a:rPr lang="en-US" dirty="0"/>
              <a:t>/fuse-</a:t>
            </a:r>
            <a:r>
              <a:rPr lang="en-US" dirty="0" err="1"/>
              <a:t>bootcamp</a:t>
            </a:r>
            <a:r>
              <a:rPr lang="en-US" dirty="0"/>
              <a:t>-bundle/1.0.0-SNAPSHOT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Handlers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3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113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&lt;?xml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"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UTF-8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11113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&lt;features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fuse-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bootcamp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-features-${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project.version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'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project.version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feature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com.redhat.fuse.bootcamp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'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project.version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’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”(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obr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&lt;feature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camel.version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’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camel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&lt;/feature&gt;</a:t>
            </a:r>
          </a:p>
          <a:p>
            <a:pPr marL="11113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&lt;feature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camel.version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’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camel-blueprint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/feature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configfile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com.redhat.fuse.bootcamp.bundle.cfg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’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”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mvn:com.redhat.fuse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/fuse-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bootcamp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-bundle/${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project.version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bootcamp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configfile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&lt;bundle&gt;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mvn:com.redhat.fuse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/fuse-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bootcamp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-bundle/${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project.version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&lt;/bundle&gt;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&lt;/feature&gt;</a:t>
            </a:r>
          </a:p>
          <a:p>
            <a:pPr marL="11113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features&gt;</a:t>
            </a:r>
          </a:p>
          <a:p>
            <a:pPr marL="11113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File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1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113" indent="0">
              <a:buNone/>
            </a:pPr>
            <a:r>
              <a:rPr lang="en-US" dirty="0"/>
              <a:t>Web interface to configure and manage core components of Fuse.</a:t>
            </a:r>
          </a:p>
          <a:p>
            <a:pPr marL="11113" indent="0">
              <a:buNone/>
            </a:pPr>
            <a:endParaRPr lang="en-US" dirty="0"/>
          </a:p>
          <a:p>
            <a:r>
              <a:rPr lang="en-US" dirty="0"/>
              <a:t> Components</a:t>
            </a:r>
          </a:p>
          <a:p>
            <a:pPr lvl="1"/>
            <a:r>
              <a:rPr lang="en-US" dirty="0" err="1" smtClean="0"/>
              <a:t>ActiveMQ</a:t>
            </a:r>
            <a:endParaRPr lang="en-US" dirty="0"/>
          </a:p>
          <a:p>
            <a:pPr lvl="1"/>
            <a:r>
              <a:rPr lang="en-US" dirty="0" smtClean="0"/>
              <a:t>Camel</a:t>
            </a:r>
            <a:endParaRPr lang="en-US" dirty="0"/>
          </a:p>
          <a:p>
            <a:pPr lvl="1"/>
            <a:r>
              <a:rPr lang="en-US" dirty="0" smtClean="0"/>
              <a:t>JMX</a:t>
            </a:r>
            <a:endParaRPr lang="en-US" dirty="0"/>
          </a:p>
          <a:p>
            <a:pPr lvl="1"/>
            <a:r>
              <a:rPr lang="en-US" dirty="0" err="1" smtClean="0"/>
              <a:t>OSGi</a:t>
            </a:r>
            <a:endParaRPr lang="en-US" dirty="0"/>
          </a:p>
          <a:p>
            <a:pPr lvl="1"/>
            <a:r>
              <a:rPr lang="en-US" dirty="0" smtClean="0"/>
              <a:t>Log </a:t>
            </a:r>
            <a:r>
              <a:rPr lang="en-US" dirty="0"/>
              <a:t>viewer</a:t>
            </a:r>
          </a:p>
          <a:p>
            <a:pPr lvl="1"/>
            <a:r>
              <a:rPr lang="en-US" dirty="0" smtClean="0"/>
              <a:t>Emulated </a:t>
            </a:r>
            <a:r>
              <a:rPr lang="en-US" dirty="0" err="1"/>
              <a:t>Karaf</a:t>
            </a:r>
            <a:r>
              <a:rPr lang="en-US" dirty="0"/>
              <a:t> terminal</a:t>
            </a:r>
          </a:p>
          <a:p>
            <a:pPr marL="11113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Hawtio</a:t>
            </a:r>
            <a:r>
              <a:rPr lang="en-US" dirty="0" smtClean="0"/>
              <a:t> </a:t>
            </a:r>
            <a:r>
              <a:rPr lang="en-US" dirty="0"/>
              <a:t>– Underlying project of the Fuse Management Console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 Management Console (</a:t>
            </a:r>
            <a:r>
              <a:rPr lang="en-US" dirty="0" err="1" smtClean="0"/>
              <a:t>Hawtio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323214" y="1508125"/>
            <a:ext cx="5304015" cy="48554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Lightweight </a:t>
            </a:r>
            <a:r>
              <a:rPr lang="en-US" dirty="0"/>
              <a:t>open source Enterprise Service Bus (ESB) </a:t>
            </a:r>
            <a:r>
              <a:rPr lang="en-US" dirty="0" smtClean="0"/>
              <a:t>platform</a:t>
            </a:r>
          </a:p>
          <a:p>
            <a:endParaRPr lang="en-US" dirty="0"/>
          </a:p>
          <a:p>
            <a:r>
              <a:rPr lang="en-US" dirty="0"/>
              <a:t>Reliable </a:t>
            </a:r>
            <a:r>
              <a:rPr lang="en-US" dirty="0" smtClean="0"/>
              <a:t>Messaging</a:t>
            </a:r>
          </a:p>
          <a:p>
            <a:endParaRPr lang="en-US" dirty="0"/>
          </a:p>
          <a:p>
            <a:r>
              <a:rPr lang="en-US" dirty="0"/>
              <a:t>Integration</a:t>
            </a:r>
          </a:p>
          <a:p>
            <a:pPr lvl="1"/>
            <a:r>
              <a:rPr lang="en-US" dirty="0" smtClean="0"/>
              <a:t>150</a:t>
            </a:r>
            <a:r>
              <a:rPr lang="en-US" dirty="0"/>
              <a:t>+ Connectors</a:t>
            </a:r>
          </a:p>
          <a:p>
            <a:pPr lvl="1"/>
            <a:r>
              <a:rPr lang="en-US" dirty="0" smtClean="0"/>
              <a:t>Transformation</a:t>
            </a:r>
            <a:endParaRPr lang="en-US" dirty="0"/>
          </a:p>
          <a:p>
            <a:pPr lvl="1"/>
            <a:r>
              <a:rPr lang="en-US" dirty="0" smtClean="0"/>
              <a:t>Mediation</a:t>
            </a:r>
          </a:p>
          <a:p>
            <a:pPr lvl="1"/>
            <a:endParaRPr lang="en-US" dirty="0"/>
          </a:p>
          <a:p>
            <a:r>
              <a:rPr lang="en-US" dirty="0"/>
              <a:t>Flexible deployment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premise</a:t>
            </a:r>
          </a:p>
          <a:p>
            <a:pPr lvl="1"/>
            <a:r>
              <a:rPr lang="en-US" dirty="0" smtClean="0"/>
              <a:t>Distributed</a:t>
            </a:r>
            <a:endParaRPr lang="en-US" dirty="0"/>
          </a:p>
          <a:p>
            <a:pPr lvl="1"/>
            <a:r>
              <a:rPr lang="en-US" dirty="0" smtClean="0"/>
              <a:t>Cloud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24C77-230C-C54D-A837-FBC84D13D11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JBoss</a:t>
            </a:r>
            <a:r>
              <a:rPr lang="en-US" dirty="0" smtClean="0"/>
              <a:t> Fuse?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8" name="Shape 4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74026" y="2324100"/>
            <a:ext cx="3066799" cy="3114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18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 Management Console (</a:t>
            </a:r>
            <a:r>
              <a:rPr lang="en-US" dirty="0" err="1" smtClean="0"/>
              <a:t>Hawtio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Shape 786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t="-5021" b="-5021"/>
          <a:stretch/>
        </p:blipFill>
        <p:spPr>
          <a:xfrm>
            <a:off x="418011" y="1506538"/>
            <a:ext cx="8368937" cy="4862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5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Camel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6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 integration </a:t>
            </a:r>
            <a:r>
              <a:rPr lang="en-US" dirty="0"/>
              <a:t>framework</a:t>
            </a:r>
          </a:p>
          <a:p>
            <a:endParaRPr lang="en-US" dirty="0" smtClean="0"/>
          </a:p>
          <a:p>
            <a:r>
              <a:rPr lang="en-US" dirty="0" smtClean="0"/>
              <a:t>A routing </a:t>
            </a:r>
            <a:r>
              <a:rPr lang="en-US" dirty="0"/>
              <a:t>engine builder</a:t>
            </a:r>
          </a:p>
          <a:p>
            <a:endParaRPr lang="en-US" dirty="0" smtClean="0"/>
          </a:p>
          <a:p>
            <a:r>
              <a:rPr lang="en-US" dirty="0" smtClean="0"/>
              <a:t>Allows </a:t>
            </a:r>
            <a:r>
              <a:rPr lang="en-US" dirty="0"/>
              <a:t>users to define routing rules</a:t>
            </a:r>
          </a:p>
          <a:p>
            <a:endParaRPr lang="en-US" dirty="0" smtClean="0"/>
          </a:p>
          <a:p>
            <a:r>
              <a:rPr lang="en-US" dirty="0" smtClean="0"/>
              <a:t>Allows </a:t>
            </a:r>
            <a:r>
              <a:rPr lang="en-US" dirty="0"/>
              <a:t>users to decide from which sources to accept messages</a:t>
            </a:r>
          </a:p>
          <a:p>
            <a:endParaRPr lang="en-US" dirty="0" smtClean="0"/>
          </a:p>
          <a:p>
            <a:r>
              <a:rPr lang="en-US" dirty="0" smtClean="0"/>
              <a:t>Allows </a:t>
            </a:r>
            <a:r>
              <a:rPr lang="en-US" dirty="0"/>
              <a:t>users to determine how to process and send those messages to other destinations</a:t>
            </a:r>
          </a:p>
          <a:p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/>
              <a:t>an integration language that allows users to define complex routing rules</a:t>
            </a:r>
          </a:p>
          <a:p>
            <a:endParaRPr lang="en-US" dirty="0" smtClean="0"/>
          </a:p>
          <a:p>
            <a:r>
              <a:rPr lang="en-US" dirty="0" smtClean="0"/>
              <a:t>Makes </a:t>
            </a:r>
            <a:r>
              <a:rPr lang="en-US" dirty="0"/>
              <a:t>no assumptions about the type of data that needs to be processed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Camel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Implement design patterns that </a:t>
            </a:r>
            <a:r>
              <a:rPr lang="en-US" dirty="0" smtClean="0"/>
              <a:t>are </a:t>
            </a:r>
            <a:r>
              <a:rPr lang="en-US" dirty="0"/>
              <a:t>used to solve common problems within </a:t>
            </a:r>
            <a:r>
              <a:rPr lang="en-US" dirty="0" smtClean="0"/>
              <a:t>messaging</a:t>
            </a:r>
          </a:p>
          <a:p>
            <a:endParaRPr lang="en-US" dirty="0"/>
          </a:p>
          <a:p>
            <a:r>
              <a:rPr lang="en-US" dirty="0"/>
              <a:t>Are used to solve integration and routing </a:t>
            </a:r>
            <a:r>
              <a:rPr lang="en-US" dirty="0" smtClean="0"/>
              <a:t>problems</a:t>
            </a:r>
          </a:p>
          <a:p>
            <a:endParaRPr lang="en-US" dirty="0"/>
          </a:p>
          <a:p>
            <a:r>
              <a:rPr lang="en-US" dirty="0"/>
              <a:t>While components are typically used at the start and exit points within a route, EIPs are exclusively used within the routes </a:t>
            </a:r>
            <a:r>
              <a:rPr lang="en-US" dirty="0" smtClean="0"/>
              <a:t>themselves</a:t>
            </a:r>
          </a:p>
          <a:p>
            <a:endParaRPr lang="en-US" dirty="0"/>
          </a:p>
          <a:p>
            <a:r>
              <a:rPr lang="en-US" dirty="0"/>
              <a:t>EIPs are like design patterns from object oriented programming, but for the enterprise integration </a:t>
            </a:r>
            <a:r>
              <a:rPr lang="en-US" dirty="0" smtClean="0"/>
              <a:t>world</a:t>
            </a:r>
          </a:p>
          <a:p>
            <a:endParaRPr lang="en-US" dirty="0"/>
          </a:p>
          <a:p>
            <a:r>
              <a:rPr lang="en-US" dirty="0"/>
              <a:t>Use Camel’s built-in EIP implementations rather than creating your </a:t>
            </a:r>
            <a:r>
              <a:rPr lang="en-US" dirty="0" smtClean="0"/>
              <a:t>own</a:t>
            </a:r>
          </a:p>
          <a:p>
            <a:endParaRPr lang="en-US" dirty="0"/>
          </a:p>
          <a:p>
            <a:r>
              <a:rPr lang="en-US" dirty="0"/>
              <a:t>Camel implements most EIPs as easy-to-use DSL terms, which allows you to focus on the actual business problem rather than the integration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Integration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typically the entrance and exit points for a route</a:t>
            </a:r>
          </a:p>
          <a:p>
            <a:r>
              <a:rPr lang="en-US" dirty="0"/>
              <a:t>Are the primary extension point in Camel</a:t>
            </a:r>
          </a:p>
          <a:p>
            <a:r>
              <a:rPr lang="en-US" dirty="0"/>
              <a:t>Allow you to bridge to many different APIs, protocols, data formats, and so on</a:t>
            </a:r>
          </a:p>
          <a:p>
            <a:r>
              <a:rPr lang="en-US" dirty="0"/>
              <a:t>The main responsibility of a component is to be a factory for endpoints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Camel Components</a:t>
            </a:r>
            <a:endParaRPr lang="en-US" dirty="0"/>
          </a:p>
        </p:txBody>
      </p:sp>
      <p:pic>
        <p:nvPicPr>
          <p:cNvPr id="6" name="Shape 8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4660912"/>
            <a:ext cx="7467600" cy="1323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9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Camel has different syntax based on the Domain Specific Language (DSL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Java </a:t>
            </a:r>
            <a:r>
              <a:rPr lang="en-US" dirty="0"/>
              <a:t>allows for more powerful and customized code within </a:t>
            </a:r>
            <a:r>
              <a:rPr lang="en-US" dirty="0" smtClean="0"/>
              <a:t>workflows</a:t>
            </a:r>
          </a:p>
          <a:p>
            <a:endParaRPr lang="en-US" dirty="0"/>
          </a:p>
          <a:p>
            <a:r>
              <a:rPr lang="en-US" dirty="0"/>
              <a:t>XML allows for easy simple set up of </a:t>
            </a:r>
            <a:r>
              <a:rPr lang="en-US" dirty="0" smtClean="0"/>
              <a:t>routes</a:t>
            </a:r>
          </a:p>
          <a:p>
            <a:endParaRPr lang="en-US" dirty="0"/>
          </a:p>
          <a:p>
            <a:r>
              <a:rPr lang="en-US" dirty="0"/>
              <a:t>Both can be used together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Camel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4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17500" y="1506538"/>
            <a:ext cx="8737600" cy="48625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XML</a:t>
            </a:r>
            <a:endParaRPr lang="en-US" dirty="0"/>
          </a:p>
          <a:p>
            <a:endParaRPr lang="en-US" dirty="0"/>
          </a:p>
          <a:p>
            <a:pPr marL="11113" indent="0">
              <a:buNone/>
            </a:pP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&lt;blueprint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xmlns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70C0"/>
                </a:solidFill>
                <a:latin typeface="Courier New"/>
                <a:cs typeface="Courier New"/>
              </a:rPr>
              <a:t>http</a:t>
            </a:r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://</a:t>
            </a:r>
            <a:r>
              <a:rPr lang="en-US" dirty="0" smtClean="0">
                <a:solidFill>
                  <a:srgbClr val="0070C0"/>
                </a:solidFill>
                <a:latin typeface="Courier New"/>
                <a:cs typeface="Courier New"/>
              </a:rPr>
              <a:t>www.osgi.org/xmlns/blueprint/v1.0.0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B050"/>
                </a:solidFill>
                <a:latin typeface="Courier New"/>
                <a:cs typeface="Courier New"/>
              </a:rPr>
              <a:t>&gt;</a:t>
            </a:r>
            <a:endParaRPr lang="en-US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&lt;</a:t>
            </a:r>
            <a:r>
              <a:rPr lang="en-US" dirty="0" err="1">
                <a:solidFill>
                  <a:srgbClr val="00B050"/>
                </a:solidFill>
                <a:latin typeface="Courier New"/>
                <a:cs typeface="Courier New"/>
              </a:rPr>
              <a:t>camelContext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xmlns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70C0"/>
                </a:solidFill>
                <a:latin typeface="Courier New"/>
                <a:cs typeface="Courier New"/>
              </a:rPr>
              <a:t>http</a:t>
            </a:r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://</a:t>
            </a:r>
            <a:r>
              <a:rPr lang="en-US" dirty="0" smtClean="0">
                <a:solidFill>
                  <a:srgbClr val="0070C0"/>
                </a:solidFill>
                <a:latin typeface="Courier New"/>
                <a:cs typeface="Courier New"/>
              </a:rPr>
              <a:t>camel.apache.org/schema/blueprint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B050"/>
                </a:solidFill>
                <a:latin typeface="Courier New"/>
                <a:cs typeface="Courier New"/>
              </a:rPr>
              <a:t>&gt;</a:t>
            </a:r>
            <a:endParaRPr lang="en-US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&lt;route&gt;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           </a:t>
            </a: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&lt;from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uri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err="1" smtClean="0">
                <a:solidFill>
                  <a:srgbClr val="0070C0"/>
                </a:solidFill>
                <a:latin typeface="Courier New"/>
                <a:cs typeface="Courier New"/>
              </a:rPr>
              <a:t>timer:test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/&gt;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           </a:t>
            </a: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&lt;to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uri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err="1" smtClean="0">
                <a:solidFill>
                  <a:srgbClr val="0070C0"/>
                </a:solidFill>
                <a:latin typeface="Courier New"/>
                <a:cs typeface="Courier New"/>
              </a:rPr>
              <a:t>log:test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/&gt;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&lt;/route&gt;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&lt;/</a:t>
            </a:r>
            <a:r>
              <a:rPr lang="en-US" dirty="0" err="1">
                <a:solidFill>
                  <a:srgbClr val="00B050"/>
                </a:solidFill>
                <a:latin typeface="Courier New"/>
                <a:cs typeface="Courier New"/>
              </a:rPr>
              <a:t>camelContext</a:t>
            </a: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&gt;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11113" indent="0">
              <a:buNone/>
            </a:pP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&lt;/blueprint&gt;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Camel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</a:t>
            </a:r>
            <a:endParaRPr lang="en-US" dirty="0"/>
          </a:p>
          <a:p>
            <a:endParaRPr lang="en-US" dirty="0"/>
          </a:p>
          <a:p>
            <a:pPr marL="11113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import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/>
                <a:cs typeface="Courier New"/>
              </a:rPr>
              <a:t>org.apache.camel.builder.RouteBuilder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11113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public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class </a:t>
            </a:r>
            <a:r>
              <a:rPr lang="en-US" dirty="0" err="1">
                <a:latin typeface="Courier New"/>
                <a:cs typeface="Courier New"/>
              </a:rPr>
              <a:t>MyRouteBuilder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extends </a:t>
            </a:r>
            <a:r>
              <a:rPr lang="en-US" dirty="0" err="1">
                <a:latin typeface="Courier New"/>
                <a:cs typeface="Courier New"/>
              </a:rPr>
              <a:t>RouteBuilder</a:t>
            </a:r>
            <a:r>
              <a:rPr lang="en-US" dirty="0">
                <a:latin typeface="Courier New"/>
                <a:cs typeface="Courier New"/>
              </a:rPr>
              <a:t> {</a:t>
            </a:r>
          </a:p>
          <a:p>
            <a:pPr marL="11113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public </a:t>
            </a: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void </a:t>
            </a:r>
            <a:r>
              <a:rPr lang="en-US" dirty="0">
                <a:latin typeface="Courier New"/>
                <a:cs typeface="Courier New"/>
              </a:rPr>
              <a:t>configure() </a:t>
            </a:r>
            <a:r>
              <a:rPr lang="en-US" dirty="0" smtClean="0">
                <a:latin typeface="Courier New"/>
                <a:cs typeface="Courier New"/>
              </a:rPr>
              <a:t>{</a:t>
            </a:r>
            <a:endParaRPr lang="en-US" dirty="0"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       from(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Courier New"/>
                <a:cs typeface="Courier New"/>
              </a:rPr>
              <a:t>timer:test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           .to(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Courier New"/>
                <a:cs typeface="Courier New"/>
              </a:rPr>
              <a:t>log:test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   }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11113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Camel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r>
              <a:rPr lang="en-US" sz="3200" dirty="0"/>
              <a:t>Allows you to:</a:t>
            </a:r>
          </a:p>
          <a:p>
            <a:endParaRPr lang="en-US" dirty="0" smtClean="0"/>
          </a:p>
          <a:p>
            <a:r>
              <a:rPr lang="en-US" dirty="0" smtClean="0"/>
              <a:t>Manage </a:t>
            </a:r>
            <a:r>
              <a:rPr lang="en-US" dirty="0"/>
              <a:t>Contexts and </a:t>
            </a:r>
            <a:r>
              <a:rPr lang="en-US" dirty="0" smtClean="0"/>
              <a:t>routes</a:t>
            </a:r>
          </a:p>
          <a:p>
            <a:endParaRPr lang="en-US" dirty="0"/>
          </a:p>
          <a:p>
            <a:r>
              <a:rPr lang="en-US" dirty="0"/>
              <a:t>View metrics</a:t>
            </a:r>
          </a:p>
          <a:p>
            <a:endParaRPr lang="en-US" dirty="0" smtClean="0"/>
          </a:p>
          <a:p>
            <a:r>
              <a:rPr lang="en-US" dirty="0" smtClean="0"/>
              <a:t>Trace </a:t>
            </a:r>
            <a:r>
              <a:rPr lang="en-US" dirty="0"/>
              <a:t>and debug routes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Camel in the Fuse Management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8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Camel in the Fuse Management Console</a:t>
            </a:r>
            <a:endParaRPr lang="en-US" dirty="0"/>
          </a:p>
        </p:txBody>
      </p:sp>
      <p:pic>
        <p:nvPicPr>
          <p:cNvPr id="5" name="Shape 8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493" y="1506538"/>
            <a:ext cx="7843709" cy="4807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357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Fuse utilizes a number of Open Source projects as its backbone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JBoss</a:t>
            </a:r>
            <a:r>
              <a:rPr lang="en-US" dirty="0" smtClean="0"/>
              <a:t> Fuse Core Components</a:t>
            </a:r>
            <a:endParaRPr lang="en-US" dirty="0"/>
          </a:p>
        </p:txBody>
      </p:sp>
      <p:pic>
        <p:nvPicPr>
          <p:cNvPr id="5" name="Shape 4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29306" y="3179179"/>
            <a:ext cx="2124084" cy="63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4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075" y="4709477"/>
            <a:ext cx="1382579" cy="1396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4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7830" y="5451398"/>
            <a:ext cx="2375531" cy="770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4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6764" y="4867453"/>
            <a:ext cx="1887876" cy="853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4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9425" y="2382516"/>
            <a:ext cx="1922229" cy="1696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217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smtClean="0"/>
              <a:t>CXF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CXF consumer is message payload agnostic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use a multitude of transports to consume web services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bean component's configuration is simple</a:t>
            </a:r>
          </a:p>
          <a:p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dirty="0"/>
              <a:t>the fastest method to implement web services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CXF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17500" y="1506538"/>
            <a:ext cx="8737600" cy="4862512"/>
          </a:xfrm>
        </p:spPr>
        <p:txBody>
          <a:bodyPr>
            <a:noAutofit/>
          </a:bodyPr>
          <a:lstStyle/>
          <a:p>
            <a:pPr marL="11113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  <a:r>
              <a:rPr lang="en-US" sz="1400" dirty="0" smtClean="0">
                <a:solidFill>
                  <a:srgbClr val="00B050"/>
                </a:solidFill>
                <a:latin typeface="Courier New"/>
                <a:cs typeface="Courier New"/>
              </a:rPr>
              <a:t>&lt;</a:t>
            </a:r>
            <a:r>
              <a:rPr lang="en-US" sz="1400" dirty="0" err="1" smtClean="0">
                <a:solidFill>
                  <a:srgbClr val="00B050"/>
                </a:solidFill>
                <a:latin typeface="Courier New"/>
                <a:cs typeface="Courier New"/>
              </a:rPr>
              <a:t>cxf:cxfEndpoint</a:t>
            </a:r>
            <a:r>
              <a:rPr lang="en-US" sz="1400" dirty="0" smtClean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id</a:t>
            </a:r>
            <a:r>
              <a:rPr lang="en-US" sz="1400" dirty="0" smtClean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routerEndpoint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endParaRPr lang="en-US" sz="1400" dirty="0" smtClean="0">
              <a:solidFill>
                <a:srgbClr val="0070C0"/>
              </a:solidFill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			address</a:t>
            </a:r>
            <a:r>
              <a:rPr lang="en-US" sz="1400" dirty="0" smtClean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http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://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localhost:9003/</a:t>
            </a:r>
            <a:r>
              <a:rPr lang="en-US" sz="14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CamelContext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/</a:t>
            </a:r>
            <a:r>
              <a:rPr lang="en-US" sz="14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RouterPort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endParaRPr lang="en-US" sz="1400" dirty="0" smtClean="0">
              <a:solidFill>
                <a:srgbClr val="0070C0"/>
              </a:solidFill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		</a:t>
            </a:r>
            <a:r>
              <a:rPr lang="en-US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serviceClass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0070C0"/>
                </a:solidFill>
                <a:latin typeface="Courier New"/>
                <a:cs typeface="Courier New"/>
              </a:rPr>
              <a:t>org.apache.hello_world_soap_http.GreeterImpl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/&gt;</a:t>
            </a:r>
          </a:p>
          <a:p>
            <a:pPr marL="11113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    &lt;</a:t>
            </a:r>
            <a:r>
              <a:rPr lang="en-US" sz="1400" dirty="0" err="1">
                <a:solidFill>
                  <a:srgbClr val="00B050"/>
                </a:solidFill>
                <a:latin typeface="Courier New"/>
                <a:cs typeface="Courier New"/>
              </a:rPr>
              <a:t>cxf:cxfEndpoint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id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serviceEndpoint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endParaRPr lang="en-US" sz="1400" dirty="0" smtClean="0">
              <a:solidFill>
                <a:srgbClr val="0070C0"/>
              </a:solidFill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		</a:t>
            </a:r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address</a:t>
            </a:r>
            <a:r>
              <a:rPr lang="en-US" sz="1400" dirty="0" smtClean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http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://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localhost:9000/</a:t>
            </a:r>
            <a:r>
              <a:rPr lang="en-US" sz="14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SoapContext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/</a:t>
            </a:r>
            <a:r>
              <a:rPr lang="en-US" sz="14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SoapPort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endParaRPr lang="en-US" sz="1400" dirty="0" smtClean="0">
              <a:solidFill>
                <a:srgbClr val="0070C0"/>
              </a:solidFill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			</a:t>
            </a:r>
            <a:r>
              <a:rPr lang="en-US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wsdlURL</a:t>
            </a:r>
            <a:r>
              <a:rPr lang="en-US" sz="1400" dirty="0" smtClean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testutils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/</a:t>
            </a:r>
            <a:r>
              <a:rPr lang="en-US" sz="14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hello_world.wsdl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endParaRPr lang="en-US" sz="1400" dirty="0" smtClean="0">
              <a:solidFill>
                <a:srgbClr val="0070C0"/>
              </a:solidFill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		</a:t>
            </a:r>
            <a:r>
              <a:rPr lang="en-US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serviceClass</a:t>
            </a:r>
            <a:r>
              <a:rPr lang="en-US" sz="1400" dirty="0" smtClean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org.apache.hello_world_soap_http.Greeter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endParaRPr lang="en-US" sz="1400" dirty="0" smtClean="0">
              <a:solidFill>
                <a:srgbClr val="0070C0"/>
              </a:solidFill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		</a:t>
            </a:r>
            <a:r>
              <a:rPr lang="en-US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endpointName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s:SoapPort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endParaRPr lang="en-US" sz="1400" dirty="0" smtClean="0">
              <a:solidFill>
                <a:srgbClr val="0070C0"/>
              </a:solidFill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		</a:t>
            </a:r>
            <a:r>
              <a:rPr lang="en-US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serviceName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s:SOAPService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</a:p>
          <a:p>
            <a:pPr marL="11113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urier New"/>
                <a:cs typeface="Courier New"/>
              </a:rPr>
              <a:t>			</a:t>
            </a:r>
            <a:r>
              <a:rPr lang="en-US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xmlns:s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"http://apache.org/</a:t>
            </a:r>
            <a:r>
              <a:rPr lang="en-US" sz="1400" dirty="0" err="1">
                <a:solidFill>
                  <a:srgbClr val="0070C0"/>
                </a:solidFill>
                <a:latin typeface="Courier New"/>
                <a:cs typeface="Courier New"/>
              </a:rPr>
              <a:t>hello_world_soap_http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/&gt;</a:t>
            </a:r>
          </a:p>
          <a:p>
            <a:pPr marL="11113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    &lt;</a:t>
            </a:r>
            <a:r>
              <a:rPr lang="en-US" sz="1400" dirty="0" err="1">
                <a:solidFill>
                  <a:srgbClr val="00B050"/>
                </a:solidFill>
                <a:latin typeface="Courier New"/>
                <a:cs typeface="Courier New"/>
              </a:rPr>
              <a:t>camelContext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id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"camel"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xmlns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"http://camel.apache.org/schema/spring"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&gt;</a:t>
            </a:r>
          </a:p>
          <a:p>
            <a:pPr marL="11113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      &lt;route&gt;</a:t>
            </a:r>
          </a:p>
          <a:p>
            <a:pPr marL="11113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        &lt;from 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uri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0070C0"/>
                </a:solidFill>
                <a:latin typeface="Courier New"/>
                <a:cs typeface="Courier New"/>
              </a:rPr>
              <a:t>cxf:bean:routerEndpoint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/&gt;</a:t>
            </a:r>
          </a:p>
          <a:p>
            <a:pPr marL="11113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        &lt;to 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uri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0070C0"/>
                </a:solidFill>
                <a:latin typeface="Courier New"/>
                <a:cs typeface="Courier New"/>
              </a:rPr>
              <a:t>cxf:bean:serviceEndpoint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/&gt;</a:t>
            </a:r>
          </a:p>
          <a:p>
            <a:pPr marL="11113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      &lt;/route&gt;</a:t>
            </a:r>
          </a:p>
          <a:p>
            <a:pPr marL="11113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   &lt;/</a:t>
            </a:r>
            <a:r>
              <a:rPr lang="en-US" sz="1400" dirty="0" err="1">
                <a:solidFill>
                  <a:srgbClr val="00B050"/>
                </a:solidFill>
                <a:latin typeface="Courier New"/>
                <a:cs typeface="Courier New"/>
              </a:rPr>
              <a:t>camelContext</a:t>
            </a:r>
            <a:r>
              <a:rPr lang="en-US" sz="1400" dirty="0" smtClean="0">
                <a:solidFill>
                  <a:srgbClr val="00B050"/>
                </a:solidFill>
                <a:latin typeface="Courier New"/>
                <a:cs typeface="Courier New"/>
              </a:rPr>
              <a:t>&gt;</a:t>
            </a:r>
            <a:endParaRPr lang="en-US" sz="1400" dirty="0" smtClean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CXF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1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ActiveMQ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0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Enterprise level messaging </a:t>
            </a:r>
            <a:r>
              <a:rPr lang="en-US" dirty="0" smtClean="0"/>
              <a:t>platform</a:t>
            </a:r>
          </a:p>
          <a:p>
            <a:endParaRPr lang="en-US" dirty="0"/>
          </a:p>
          <a:p>
            <a:r>
              <a:rPr lang="en-US" dirty="0"/>
              <a:t>Designed for high performance clustering, client-server, peer based </a:t>
            </a:r>
            <a:r>
              <a:rPr lang="en-US" dirty="0" smtClean="0"/>
              <a:t>communication</a:t>
            </a:r>
          </a:p>
          <a:p>
            <a:endParaRPr lang="en-US" dirty="0"/>
          </a:p>
          <a:p>
            <a:r>
              <a:rPr lang="en-US" dirty="0"/>
              <a:t>Supports a variety of Cross Language Clients and </a:t>
            </a:r>
            <a:r>
              <a:rPr lang="en-US" dirty="0" smtClean="0"/>
              <a:t>Protocols</a:t>
            </a:r>
          </a:p>
          <a:p>
            <a:endParaRPr lang="en-US" dirty="0"/>
          </a:p>
          <a:p>
            <a:r>
              <a:rPr lang="en-US" dirty="0"/>
              <a:t>Easy to use with Enterprise Integration </a:t>
            </a:r>
            <a:r>
              <a:rPr lang="en-US" dirty="0" smtClean="0"/>
              <a:t>Patterns</a:t>
            </a:r>
          </a:p>
          <a:p>
            <a:endParaRPr lang="en-US" dirty="0"/>
          </a:p>
          <a:p>
            <a:r>
              <a:rPr lang="en-US" dirty="0"/>
              <a:t>Fully supports the JMS 1.1 </a:t>
            </a:r>
            <a:r>
              <a:rPr lang="en-US" dirty="0" smtClean="0"/>
              <a:t>standard</a:t>
            </a:r>
          </a:p>
          <a:p>
            <a:endParaRPr lang="en-US" dirty="0"/>
          </a:p>
          <a:p>
            <a:r>
              <a:rPr lang="en-US" dirty="0"/>
              <a:t>Very fast persistence with JDBC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ActiveMQ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Java Message Oriented Middleware (MOM) </a:t>
            </a:r>
            <a:r>
              <a:rPr lang="en-US" dirty="0" smtClean="0"/>
              <a:t>API</a:t>
            </a:r>
          </a:p>
          <a:p>
            <a:endParaRPr lang="en-US" dirty="0"/>
          </a:p>
          <a:p>
            <a:r>
              <a:rPr lang="en-US" dirty="0"/>
              <a:t>Sends messages between two or more </a:t>
            </a:r>
            <a:r>
              <a:rPr lang="en-US" dirty="0" smtClean="0"/>
              <a:t>clients</a:t>
            </a:r>
          </a:p>
          <a:p>
            <a:endParaRPr lang="en-US" dirty="0"/>
          </a:p>
          <a:p>
            <a:r>
              <a:rPr lang="en-US" dirty="0"/>
              <a:t>Part of the Java Platform Enterprise Edition clearly defined under JSR </a:t>
            </a:r>
            <a:r>
              <a:rPr lang="en-US" dirty="0" smtClean="0"/>
              <a:t>914</a:t>
            </a:r>
          </a:p>
          <a:p>
            <a:endParaRPr lang="en-US" dirty="0"/>
          </a:p>
          <a:p>
            <a:r>
              <a:rPr lang="en-US" dirty="0"/>
              <a:t>Messaging standard that allows application components based on the Java Enterprise Edition (Java EE) to create, send, receive, and read </a:t>
            </a:r>
            <a:r>
              <a:rPr lang="en-US" dirty="0" smtClean="0"/>
              <a:t>messages</a:t>
            </a:r>
          </a:p>
          <a:p>
            <a:endParaRPr lang="en-US" dirty="0"/>
          </a:p>
          <a:p>
            <a:r>
              <a:rPr lang="en-US" dirty="0"/>
              <a:t>Allows the communication between different components of a distributed application to be loosely coupled, reliable, and asynchronous.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Message Service (JMS)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Queue</a:t>
            </a:r>
          </a:p>
          <a:p>
            <a:pPr lvl="1"/>
            <a:r>
              <a:rPr lang="en-US" dirty="0" smtClean="0"/>
              <a:t>A single message received by exactly one receiver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 and Topics</a:t>
            </a:r>
            <a:endParaRPr lang="en-US" dirty="0"/>
          </a:p>
        </p:txBody>
      </p:sp>
      <p:pic>
        <p:nvPicPr>
          <p:cNvPr id="5" name="Shape 8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75" y="3565550"/>
            <a:ext cx="504825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18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</a:t>
            </a:r>
          </a:p>
          <a:p>
            <a:pPr lvl="1"/>
            <a:r>
              <a:rPr lang="en-US" dirty="0" smtClean="0"/>
              <a:t>A single message is received by </a:t>
            </a:r>
            <a:r>
              <a:rPr lang="en-US" smtClean="0"/>
              <a:t>all subscribers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 and Topics</a:t>
            </a:r>
            <a:endParaRPr lang="en-US" dirty="0"/>
          </a:p>
        </p:txBody>
      </p:sp>
      <p:pic>
        <p:nvPicPr>
          <p:cNvPr id="5" name="Shape 9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3565550"/>
            <a:ext cx="476250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388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r>
              <a:rPr lang="en-US" dirty="0" err="1"/>
              <a:t>ActiveMQ</a:t>
            </a:r>
            <a:r>
              <a:rPr lang="en-US" dirty="0"/>
              <a:t> component </a:t>
            </a:r>
            <a:endParaRPr lang="en-US" dirty="0" smtClean="0"/>
          </a:p>
          <a:p>
            <a:pPr marL="11113" indent="0">
              <a:buNone/>
            </a:pP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connect to a Broker or stand up a local Broker</a:t>
            </a:r>
          </a:p>
          <a:p>
            <a:r>
              <a:rPr lang="en-US" dirty="0" smtClean="0"/>
              <a:t>Allows </a:t>
            </a:r>
            <a:r>
              <a:rPr lang="en-US" dirty="0"/>
              <a:t>messages to be sent to a Queue or Topic</a:t>
            </a:r>
          </a:p>
          <a:p>
            <a:r>
              <a:rPr lang="en-US" dirty="0" smtClean="0"/>
              <a:t>Can </a:t>
            </a:r>
            <a:r>
              <a:rPr lang="en-US" dirty="0"/>
              <a:t>consume from a Queue or Topic</a:t>
            </a:r>
          </a:p>
          <a:p>
            <a:r>
              <a:rPr lang="en-US" dirty="0" smtClean="0"/>
              <a:t>Supports </a:t>
            </a:r>
            <a:r>
              <a:rPr lang="en-US" dirty="0"/>
              <a:t>transactions and caching</a:t>
            </a:r>
          </a:p>
          <a:p>
            <a:endParaRPr lang="en-US" dirty="0"/>
          </a:p>
          <a:p>
            <a:pPr marL="11113" indent="0">
              <a:buNone/>
            </a:pPr>
            <a:r>
              <a:rPr lang="en-US" b="1" dirty="0"/>
              <a:t>URI</a:t>
            </a:r>
            <a:r>
              <a:rPr lang="en-US" dirty="0"/>
              <a:t>: </a:t>
            </a:r>
            <a:r>
              <a:rPr lang="en-US" dirty="0" err="1"/>
              <a:t>activemq:topic:Stocks.Prices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 and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r>
              <a:rPr lang="en-US" sz="3200" dirty="0"/>
              <a:t>Allows you to:</a:t>
            </a:r>
          </a:p>
          <a:p>
            <a:endParaRPr lang="en-US" dirty="0" smtClean="0"/>
          </a:p>
          <a:p>
            <a:r>
              <a:rPr lang="en-US" dirty="0" smtClean="0"/>
              <a:t>Manage </a:t>
            </a:r>
            <a:r>
              <a:rPr lang="en-US" dirty="0"/>
              <a:t>Brokers</a:t>
            </a:r>
          </a:p>
          <a:p>
            <a:endParaRPr lang="en-US" dirty="0" smtClean="0"/>
          </a:p>
          <a:p>
            <a:r>
              <a:rPr lang="en-US" dirty="0" smtClean="0"/>
              <a:t>View </a:t>
            </a:r>
            <a:r>
              <a:rPr lang="en-US" dirty="0"/>
              <a:t>metrics on Queues and Topics</a:t>
            </a:r>
          </a:p>
          <a:p>
            <a:endParaRPr lang="en-US" dirty="0" smtClean="0"/>
          </a:p>
          <a:p>
            <a:r>
              <a:rPr lang="en-US" dirty="0" smtClean="0"/>
              <a:t>Trace </a:t>
            </a:r>
            <a:r>
              <a:rPr lang="en-US" dirty="0"/>
              <a:t>and debug messages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ActiveMQ</a:t>
            </a:r>
            <a:r>
              <a:rPr lang="en-US" dirty="0" smtClean="0"/>
              <a:t> in the Fuse Management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 Ecosystem</a:t>
            </a:r>
            <a:endParaRPr lang="en-US" dirty="0"/>
          </a:p>
        </p:txBody>
      </p:sp>
      <p:pic>
        <p:nvPicPr>
          <p:cNvPr id="12" name="Shape 497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rcRect t="-19655" b="-19655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312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ActiveMQ</a:t>
            </a:r>
            <a:r>
              <a:rPr lang="en-US" dirty="0" smtClean="0"/>
              <a:t> in the Fuse Management Console</a:t>
            </a:r>
            <a:endParaRPr lang="en-US" dirty="0"/>
          </a:p>
        </p:txBody>
      </p:sp>
      <p:pic>
        <p:nvPicPr>
          <p:cNvPr id="5" name="Shape 9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99" y="1506538"/>
            <a:ext cx="8499857" cy="3502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98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 Fabric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Technology layer that allows a group of containers to form a </a:t>
            </a:r>
            <a:r>
              <a:rPr lang="en-US" dirty="0" smtClean="0"/>
              <a:t>cluster</a:t>
            </a:r>
          </a:p>
          <a:p>
            <a:endParaRPr lang="en-US" dirty="0"/>
          </a:p>
          <a:p>
            <a:r>
              <a:rPr lang="en-US" dirty="0"/>
              <a:t>Shares a common set of configuration </a:t>
            </a:r>
            <a:r>
              <a:rPr lang="en-US" dirty="0" smtClean="0"/>
              <a:t>information</a:t>
            </a:r>
          </a:p>
          <a:p>
            <a:endParaRPr lang="en-US" dirty="0"/>
          </a:p>
          <a:p>
            <a:r>
              <a:rPr lang="en-US" dirty="0"/>
              <a:t>Shares a common set of repositories for </a:t>
            </a:r>
            <a:r>
              <a:rPr lang="en-US" dirty="0" smtClean="0"/>
              <a:t>artifacts</a:t>
            </a:r>
          </a:p>
          <a:p>
            <a:endParaRPr lang="en-US" dirty="0"/>
          </a:p>
          <a:p>
            <a:r>
              <a:rPr lang="en-US" dirty="0"/>
              <a:t>Managed by a Fabric Agent that installs a set of </a:t>
            </a:r>
            <a:r>
              <a:rPr lang="en-US" dirty="0" smtClean="0"/>
              <a:t>bundles</a:t>
            </a:r>
          </a:p>
          <a:p>
            <a:endParaRPr lang="en-US" dirty="0"/>
          </a:p>
          <a:p>
            <a:r>
              <a:rPr lang="en-US" dirty="0"/>
              <a:t>Repositories are managed using a Maven </a:t>
            </a:r>
            <a:r>
              <a:rPr lang="en-US" dirty="0" smtClean="0"/>
              <a:t>proxy</a:t>
            </a:r>
          </a:p>
          <a:p>
            <a:endParaRPr lang="en-US" dirty="0"/>
          </a:p>
          <a:p>
            <a:r>
              <a:rPr lang="en-US" dirty="0"/>
              <a:t>Profiles are kept in sync with Zookeeper and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Deployments can be done through Web Console or CLI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list of bundles that should be deployed on a </a:t>
            </a:r>
            <a:r>
              <a:rPr lang="en-US" dirty="0" smtClean="0"/>
              <a:t>container</a:t>
            </a:r>
          </a:p>
          <a:p>
            <a:endParaRPr lang="en-US" dirty="0"/>
          </a:p>
          <a:p>
            <a:r>
              <a:rPr lang="en-US" dirty="0"/>
              <a:t>Add profiles to a container and Fabric will deploy </a:t>
            </a:r>
            <a:r>
              <a:rPr lang="en-US" dirty="0" smtClean="0"/>
              <a:t>bundles</a:t>
            </a:r>
          </a:p>
          <a:p>
            <a:endParaRPr lang="en-US" dirty="0"/>
          </a:p>
          <a:p>
            <a:r>
              <a:rPr lang="en-US" dirty="0" err="1"/>
              <a:t>OSGi</a:t>
            </a:r>
            <a:r>
              <a:rPr lang="en-US" dirty="0"/>
              <a:t> handles resolution and </a:t>
            </a:r>
            <a:r>
              <a:rPr lang="en-US" dirty="0" smtClean="0"/>
              <a:t>duplication</a:t>
            </a:r>
          </a:p>
          <a:p>
            <a:endParaRPr lang="en-US" dirty="0"/>
          </a:p>
          <a:p>
            <a:r>
              <a:rPr lang="en-US" dirty="0"/>
              <a:t>Allows for multiple versions of Fabric so that updates can be pushed or reverted easily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 Profiles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963"/>
          <p:cNvSpPr/>
          <p:nvPr/>
        </p:nvSpPr>
        <p:spPr>
          <a:xfrm>
            <a:off x="749800" y="1784475"/>
            <a:ext cx="1659600" cy="4330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400" dirty="0"/>
              <a:t>Fabric Repository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 Container Provisioning</a:t>
            </a:r>
            <a:endParaRPr lang="en-US" dirty="0"/>
          </a:p>
        </p:txBody>
      </p:sp>
      <p:sp>
        <p:nvSpPr>
          <p:cNvPr id="5" name="Shape 958"/>
          <p:cNvSpPr/>
          <p:nvPr/>
        </p:nvSpPr>
        <p:spPr>
          <a:xfrm>
            <a:off x="1034737" y="3688475"/>
            <a:ext cx="1089600" cy="1009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400" dirty="0"/>
              <a:t>Profile B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r>
              <a:rPr lang="en-US" sz="1400" dirty="0"/>
              <a:t>*Bundle 3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*Bundle 4</a:t>
            </a:r>
          </a:p>
        </p:txBody>
      </p:sp>
      <p:sp>
        <p:nvSpPr>
          <p:cNvPr id="6" name="Shape 959"/>
          <p:cNvSpPr/>
          <p:nvPr/>
        </p:nvSpPr>
        <p:spPr>
          <a:xfrm>
            <a:off x="1032587" y="2513087"/>
            <a:ext cx="1089600" cy="1009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400" dirty="0"/>
              <a:t>Profile A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*Bundle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*Bundle 2</a:t>
            </a:r>
          </a:p>
        </p:txBody>
      </p:sp>
      <p:sp>
        <p:nvSpPr>
          <p:cNvPr id="9" name="Shape 960"/>
          <p:cNvSpPr/>
          <p:nvPr/>
        </p:nvSpPr>
        <p:spPr>
          <a:xfrm>
            <a:off x="1034737" y="4863850"/>
            <a:ext cx="1089600" cy="1009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400" dirty="0"/>
              <a:t>Profile C</a:t>
            </a:r>
          </a:p>
          <a:p>
            <a:pPr rtl="0">
              <a:spcBef>
                <a:spcPts val="0"/>
              </a:spcBef>
              <a:buNone/>
            </a:pPr>
            <a:endParaRPr sz="140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/>
              <a:t>*Bundle </a:t>
            </a:r>
            <a:r>
              <a:rPr lang="en-US" sz="1400" dirty="0"/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*Bundle 3</a:t>
            </a:r>
          </a:p>
        </p:txBody>
      </p:sp>
      <p:sp>
        <p:nvSpPr>
          <p:cNvPr id="10" name="Shape 961"/>
          <p:cNvSpPr/>
          <p:nvPr/>
        </p:nvSpPr>
        <p:spPr>
          <a:xfrm>
            <a:off x="5878537" y="2651125"/>
            <a:ext cx="1659600" cy="226049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-US" sz="1400" dirty="0" smtClean="0"/>
          </a:p>
          <a:p>
            <a:pPr rtl="0">
              <a:spcBef>
                <a:spcPts val="0"/>
              </a:spcBef>
              <a:buNone/>
            </a:pPr>
            <a:endParaRPr lang="en-US" sz="1400" dirty="0"/>
          </a:p>
          <a:p>
            <a:pPr rtl="0">
              <a:spcBef>
                <a:spcPts val="0"/>
              </a:spcBef>
              <a:buNone/>
            </a:pPr>
            <a:r>
              <a:rPr lang="en-US" sz="1400" dirty="0" smtClean="0"/>
              <a:t>Maven Repository</a:t>
            </a:r>
            <a:endParaRPr sz="1400"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" name="Shape 962"/>
          <p:cNvSpPr/>
          <p:nvPr/>
        </p:nvSpPr>
        <p:spPr>
          <a:xfrm>
            <a:off x="3084075" y="3854175"/>
            <a:ext cx="2119800" cy="2260499"/>
          </a:xfrm>
          <a:prstGeom prst="cube">
            <a:avLst>
              <a:gd name="adj" fmla="val 25000"/>
            </a:avLst>
          </a:prstGeom>
          <a:solidFill>
            <a:srgbClr val="00B050"/>
          </a:solidFill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400" dirty="0"/>
              <a:t>Container 2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marL="285750" indent="-285750" rtl="0">
              <a:spcBef>
                <a:spcPts val="0"/>
              </a:spcBef>
              <a:buFont typeface="Arial"/>
              <a:buChar char="•"/>
            </a:pPr>
            <a:r>
              <a:rPr lang="en-US" sz="1400" dirty="0" smtClean="0"/>
              <a:t>Profile </a:t>
            </a:r>
            <a:r>
              <a:rPr lang="en-US" sz="1400" dirty="0"/>
              <a:t>B</a:t>
            </a:r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r>
              <a:rPr lang="en-US" sz="1400" dirty="0" smtClean="0"/>
              <a:t>Profile </a:t>
            </a:r>
            <a:r>
              <a:rPr lang="en-US" sz="1400" dirty="0"/>
              <a:t>C</a:t>
            </a:r>
          </a:p>
        </p:txBody>
      </p:sp>
      <p:sp>
        <p:nvSpPr>
          <p:cNvPr id="13" name="Shape 964"/>
          <p:cNvSpPr/>
          <p:nvPr/>
        </p:nvSpPr>
        <p:spPr>
          <a:xfrm>
            <a:off x="3084062" y="1784475"/>
            <a:ext cx="2119800" cy="2260499"/>
          </a:xfrm>
          <a:prstGeom prst="cube">
            <a:avLst>
              <a:gd name="adj" fmla="val 25000"/>
            </a:avLst>
          </a:prstGeom>
          <a:solidFill>
            <a:srgbClr val="00B050"/>
          </a:solidFill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400" dirty="0"/>
              <a:t>Container 1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marL="285750" indent="-285750" rtl="0">
              <a:spcBef>
                <a:spcPts val="0"/>
              </a:spcBef>
              <a:buFont typeface="Arial"/>
              <a:buChar char="•"/>
            </a:pPr>
            <a:r>
              <a:rPr lang="en-US" sz="1400" dirty="0" smtClean="0"/>
              <a:t>Profile </a:t>
            </a:r>
            <a:r>
              <a:rPr lang="en-US" sz="1400" dirty="0"/>
              <a:t>A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sz="1400" dirty="0" smtClean="0"/>
              <a:t>Profile </a:t>
            </a:r>
            <a:r>
              <a:rPr lang="en-US" sz="1400" dirty="0"/>
              <a:t>B</a:t>
            </a:r>
          </a:p>
        </p:txBody>
      </p:sp>
      <p:sp>
        <p:nvSpPr>
          <p:cNvPr id="14" name="Shape 965"/>
          <p:cNvSpPr/>
          <p:nvPr/>
        </p:nvSpPr>
        <p:spPr>
          <a:xfrm>
            <a:off x="6032600" y="3182675"/>
            <a:ext cx="1351500" cy="3303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/>
              <a:t>Bundle 1</a:t>
            </a:r>
          </a:p>
        </p:txBody>
      </p:sp>
      <p:sp>
        <p:nvSpPr>
          <p:cNvPr id="15" name="Shape 966"/>
          <p:cNvSpPr/>
          <p:nvPr/>
        </p:nvSpPr>
        <p:spPr>
          <a:xfrm>
            <a:off x="6032600" y="3616250"/>
            <a:ext cx="1351500" cy="3303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Bundle 2</a:t>
            </a:r>
          </a:p>
        </p:txBody>
      </p:sp>
      <p:sp>
        <p:nvSpPr>
          <p:cNvPr id="16" name="Shape 967"/>
          <p:cNvSpPr/>
          <p:nvPr/>
        </p:nvSpPr>
        <p:spPr>
          <a:xfrm>
            <a:off x="6032600" y="4049812"/>
            <a:ext cx="1351500" cy="3303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Bundle 3</a:t>
            </a:r>
          </a:p>
        </p:txBody>
      </p:sp>
      <p:sp>
        <p:nvSpPr>
          <p:cNvPr id="17" name="Shape 968"/>
          <p:cNvSpPr/>
          <p:nvPr/>
        </p:nvSpPr>
        <p:spPr>
          <a:xfrm>
            <a:off x="6032600" y="4483400"/>
            <a:ext cx="1351500" cy="3303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Bundle 4</a:t>
            </a:r>
          </a:p>
        </p:txBody>
      </p:sp>
      <p:cxnSp>
        <p:nvCxnSpPr>
          <p:cNvPr id="18" name="Shape 969"/>
          <p:cNvCxnSpPr>
            <a:stCxn id="14" idx="1"/>
            <a:endCxn id="13" idx="4"/>
          </p:cNvCxnSpPr>
          <p:nvPr/>
        </p:nvCxnSpPr>
        <p:spPr>
          <a:xfrm rot="10800000">
            <a:off x="4673900" y="3179825"/>
            <a:ext cx="1358700" cy="16800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970"/>
          <p:cNvCxnSpPr>
            <a:stCxn id="15" idx="1"/>
            <a:endCxn id="13" idx="4"/>
          </p:cNvCxnSpPr>
          <p:nvPr/>
        </p:nvCxnSpPr>
        <p:spPr>
          <a:xfrm rot="10800000">
            <a:off x="4673900" y="3179600"/>
            <a:ext cx="1358700" cy="60180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971"/>
          <p:cNvCxnSpPr>
            <a:stCxn id="16" idx="1"/>
            <a:endCxn id="13" idx="4"/>
          </p:cNvCxnSpPr>
          <p:nvPr/>
        </p:nvCxnSpPr>
        <p:spPr>
          <a:xfrm rot="10800000">
            <a:off x="4673900" y="3179662"/>
            <a:ext cx="1358700" cy="103530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972"/>
          <p:cNvCxnSpPr>
            <a:stCxn id="17" idx="1"/>
            <a:endCxn id="13" idx="4"/>
          </p:cNvCxnSpPr>
          <p:nvPr/>
        </p:nvCxnSpPr>
        <p:spPr>
          <a:xfrm rot="10800000">
            <a:off x="4673900" y="3179750"/>
            <a:ext cx="1358700" cy="146880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973"/>
          <p:cNvCxnSpPr>
            <a:stCxn id="15" idx="1"/>
            <a:endCxn id="11" idx="4"/>
          </p:cNvCxnSpPr>
          <p:nvPr/>
        </p:nvCxnSpPr>
        <p:spPr>
          <a:xfrm flipH="1">
            <a:off x="4673900" y="3781400"/>
            <a:ext cx="1358700" cy="1467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974"/>
          <p:cNvCxnSpPr>
            <a:stCxn id="16" idx="1"/>
            <a:endCxn id="11" idx="4"/>
          </p:cNvCxnSpPr>
          <p:nvPr/>
        </p:nvCxnSpPr>
        <p:spPr>
          <a:xfrm flipH="1">
            <a:off x="4673900" y="4214962"/>
            <a:ext cx="1358700" cy="103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" name="Shape 975"/>
          <p:cNvCxnSpPr>
            <a:stCxn id="17" idx="1"/>
            <a:endCxn id="11" idx="4"/>
          </p:cNvCxnSpPr>
          <p:nvPr/>
        </p:nvCxnSpPr>
        <p:spPr>
          <a:xfrm flipH="1">
            <a:off x="4673900" y="4648550"/>
            <a:ext cx="1358700" cy="60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23798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Fuse on </a:t>
            </a:r>
            <a:r>
              <a:rPr lang="en-US" dirty="0" err="1"/>
              <a:t>OpenShift</a:t>
            </a:r>
            <a:r>
              <a:rPr lang="en-US" dirty="0"/>
              <a:t> Platform as a Service (</a:t>
            </a:r>
            <a:r>
              <a:rPr lang="en-US" dirty="0" err="1"/>
              <a:t>PaaS</a:t>
            </a:r>
            <a:r>
              <a:rPr lang="en-US" dirty="0"/>
              <a:t>) is still in </a:t>
            </a:r>
            <a:r>
              <a:rPr lang="en-US" dirty="0" smtClean="0"/>
              <a:t>beta</a:t>
            </a:r>
          </a:p>
          <a:p>
            <a:endParaRPr lang="en-US" dirty="0"/>
          </a:p>
          <a:p>
            <a:r>
              <a:rPr lang="en-US" dirty="0"/>
              <a:t>Integration Platform as a Service (</a:t>
            </a:r>
            <a:r>
              <a:rPr lang="en-US" dirty="0" err="1"/>
              <a:t>iPaaS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OpenShift</a:t>
            </a:r>
            <a:r>
              <a:rPr lang="en-US" dirty="0" smtClean="0"/>
              <a:t> </a:t>
            </a:r>
            <a:r>
              <a:rPr lang="en-US" dirty="0"/>
              <a:t>would handle management, deployment, and </a:t>
            </a:r>
            <a:r>
              <a:rPr lang="en-US" dirty="0" smtClean="0"/>
              <a:t>scaling</a:t>
            </a:r>
          </a:p>
          <a:p>
            <a:endParaRPr lang="en-US" dirty="0"/>
          </a:p>
          <a:p>
            <a:r>
              <a:rPr lang="en-US" dirty="0"/>
              <a:t>Driven mainly by A-MQ, allows messaging between </a:t>
            </a:r>
            <a:r>
              <a:rPr lang="en-US" dirty="0" err="1" smtClean="0"/>
              <a:t>OpenShift</a:t>
            </a:r>
            <a:r>
              <a:rPr lang="en-US" dirty="0" smtClean="0"/>
              <a:t> </a:t>
            </a:r>
            <a:r>
              <a:rPr lang="en-US" dirty="0"/>
              <a:t>gears or pods for a truly integrated Enterprise Service Bus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3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JBoss</a:t>
            </a:r>
            <a:r>
              <a:rPr lang="en-US" dirty="0" smtClean="0"/>
              <a:t> Fuse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Lightweight </a:t>
            </a:r>
            <a:r>
              <a:rPr lang="en-US" dirty="0" err="1" smtClean="0"/>
              <a:t>OSGi</a:t>
            </a:r>
            <a:r>
              <a:rPr lang="en-US" dirty="0" smtClean="0"/>
              <a:t> container</a:t>
            </a:r>
          </a:p>
          <a:p>
            <a:endParaRPr lang="en-US" dirty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Application </a:t>
            </a:r>
            <a:r>
              <a:rPr lang="en-US" dirty="0" err="1"/>
              <a:t>deployer</a:t>
            </a:r>
            <a:endParaRPr lang="en-US" dirty="0"/>
          </a:p>
          <a:p>
            <a:pPr lvl="1"/>
            <a:r>
              <a:rPr lang="en-US" dirty="0" smtClean="0"/>
              <a:t>Dynamic </a:t>
            </a:r>
            <a:r>
              <a:rPr lang="en-US" dirty="0"/>
              <a:t>configuration</a:t>
            </a:r>
          </a:p>
          <a:p>
            <a:pPr lvl="1"/>
            <a:r>
              <a:rPr lang="en-US" dirty="0" smtClean="0"/>
              <a:t>Logging</a:t>
            </a:r>
            <a:endParaRPr lang="en-US" dirty="0"/>
          </a:p>
          <a:p>
            <a:pPr lvl="1"/>
            <a:r>
              <a:rPr lang="en-US" dirty="0" smtClean="0"/>
              <a:t>Provisioning</a:t>
            </a:r>
            <a:endParaRPr lang="en-US" dirty="0"/>
          </a:p>
          <a:p>
            <a:pPr lvl="1"/>
            <a:r>
              <a:rPr lang="en-US" dirty="0" smtClean="0"/>
              <a:t>Extensible </a:t>
            </a:r>
            <a:r>
              <a:rPr lang="en-US" dirty="0"/>
              <a:t>shell console</a:t>
            </a:r>
          </a:p>
          <a:p>
            <a:pPr lvl="1"/>
            <a:r>
              <a:rPr lang="en-US" dirty="0" smtClean="0"/>
              <a:t>Remote </a:t>
            </a:r>
            <a:r>
              <a:rPr lang="en-US" dirty="0"/>
              <a:t>access</a:t>
            </a:r>
          </a:p>
          <a:p>
            <a:pPr lvl="1"/>
            <a:r>
              <a:rPr lang="en-US" dirty="0" smtClean="0"/>
              <a:t>Security </a:t>
            </a:r>
            <a:r>
              <a:rPr lang="en-US" dirty="0"/>
              <a:t>framework based on </a:t>
            </a:r>
            <a:r>
              <a:rPr lang="en-US" dirty="0" smtClean="0"/>
              <a:t>JAAS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F43D-208A-5A44-8214-7BFF7A6B232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Karaf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Shape 5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53301" y="3429008"/>
            <a:ext cx="3708804" cy="996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22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Services Gateway Initiative</a:t>
            </a:r>
          </a:p>
          <a:p>
            <a:endParaRPr lang="en-US" dirty="0"/>
          </a:p>
          <a:p>
            <a:r>
              <a:rPr lang="en-US" dirty="0"/>
              <a:t>Dynamic module and services framework for </a:t>
            </a:r>
            <a:r>
              <a:rPr lang="en-US" dirty="0" smtClean="0"/>
              <a:t>Java</a:t>
            </a:r>
          </a:p>
          <a:p>
            <a:endParaRPr lang="en-US" dirty="0"/>
          </a:p>
          <a:p>
            <a:r>
              <a:rPr lang="en-US" dirty="0"/>
              <a:t>Started in 1999 with specifications maintained by the </a:t>
            </a:r>
            <a:r>
              <a:rPr lang="en-US" dirty="0" err="1"/>
              <a:t>OSGi</a:t>
            </a:r>
            <a:r>
              <a:rPr lang="en-US" dirty="0"/>
              <a:t> </a:t>
            </a:r>
            <a:r>
              <a:rPr lang="en-US" dirty="0" smtClean="0"/>
              <a:t>Alliance</a:t>
            </a:r>
          </a:p>
          <a:p>
            <a:endParaRPr lang="en-US" dirty="0"/>
          </a:p>
          <a:p>
            <a:r>
              <a:rPr lang="en-US" dirty="0"/>
              <a:t>Initially targeted embedded </a:t>
            </a:r>
            <a:r>
              <a:rPr lang="en-US" dirty="0" smtClean="0"/>
              <a:t>devices</a:t>
            </a:r>
          </a:p>
          <a:p>
            <a:endParaRPr lang="en-US" dirty="0"/>
          </a:p>
          <a:p>
            <a:r>
              <a:rPr lang="en-US" dirty="0"/>
              <a:t>Known for its use in the Eclipse IDE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F43D-208A-5A44-8214-7BFF7A6B232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solution for a number of issues with the Java EE </a:t>
            </a:r>
            <a:r>
              <a:rPr lang="en-US" dirty="0" smtClean="0"/>
              <a:t>architecture</a:t>
            </a:r>
          </a:p>
          <a:p>
            <a:endParaRPr lang="en-US" dirty="0"/>
          </a:p>
          <a:p>
            <a:r>
              <a:rPr lang="en-US" dirty="0"/>
              <a:t>Dependency Management</a:t>
            </a:r>
          </a:p>
          <a:p>
            <a:pPr lvl="1"/>
            <a:r>
              <a:rPr lang="en-US" dirty="0" smtClean="0"/>
              <a:t>Issues </a:t>
            </a:r>
            <a:r>
              <a:rPr lang="en-US" dirty="0"/>
              <a:t>with the native Java </a:t>
            </a:r>
            <a:r>
              <a:rPr lang="en-US" dirty="0" smtClean="0"/>
              <a:t>class loader </a:t>
            </a:r>
            <a:r>
              <a:rPr lang="en-US" dirty="0"/>
              <a:t>model</a:t>
            </a:r>
          </a:p>
          <a:p>
            <a:pPr lvl="1"/>
            <a:r>
              <a:rPr lang="en-US" dirty="0" smtClean="0"/>
              <a:t>Conflicting </a:t>
            </a:r>
            <a:r>
              <a:rPr lang="en-US" dirty="0"/>
              <a:t>dependencies</a:t>
            </a:r>
          </a:p>
          <a:p>
            <a:pPr lvl="1"/>
            <a:r>
              <a:rPr lang="en-US" dirty="0" smtClean="0"/>
              <a:t>Handling </a:t>
            </a:r>
            <a:r>
              <a:rPr lang="en-US" dirty="0"/>
              <a:t>of </a:t>
            </a:r>
            <a:r>
              <a:rPr lang="en-US" dirty="0" smtClean="0"/>
              <a:t>versions</a:t>
            </a:r>
          </a:p>
          <a:p>
            <a:pPr marL="222250" lvl="1" indent="0">
              <a:buNone/>
            </a:pPr>
            <a:endParaRPr lang="en-US" dirty="0"/>
          </a:p>
          <a:p>
            <a:r>
              <a:rPr lang="en-US" dirty="0"/>
              <a:t>Dynamic behavior of applications</a:t>
            </a:r>
          </a:p>
          <a:p>
            <a:pPr lvl="1"/>
            <a:r>
              <a:rPr lang="en-US" dirty="0" smtClean="0"/>
              <a:t>Control </a:t>
            </a:r>
            <a:r>
              <a:rPr lang="en-US" dirty="0"/>
              <a:t>the component </a:t>
            </a:r>
            <a:r>
              <a:rPr lang="en-US" dirty="0" smtClean="0"/>
              <a:t>lifecycle</a:t>
            </a:r>
          </a:p>
          <a:p>
            <a:pPr lvl="1"/>
            <a:endParaRPr lang="en-US" dirty="0"/>
          </a:p>
          <a:p>
            <a:r>
              <a:rPr lang="en-US" dirty="0"/>
              <a:t>Desire for modularity</a:t>
            </a:r>
          </a:p>
          <a:p>
            <a:pPr lvl="1"/>
            <a:r>
              <a:rPr lang="en-US" dirty="0" smtClean="0"/>
              <a:t>Limited </a:t>
            </a:r>
            <a:r>
              <a:rPr lang="en-US" dirty="0"/>
              <a:t>support from the JVM</a:t>
            </a:r>
          </a:p>
          <a:p>
            <a:pPr lvl="1"/>
            <a:r>
              <a:rPr lang="en-US" dirty="0" smtClean="0"/>
              <a:t>JAR’s </a:t>
            </a:r>
            <a:r>
              <a:rPr lang="en-US" dirty="0"/>
              <a:t>can be a black box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OSGi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4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H Doc Preso v3">
  <a:themeElements>
    <a:clrScheme name="Red Hat Brand Colors">
      <a:dk1>
        <a:sysClr val="windowText" lastClr="000000"/>
      </a:dk1>
      <a:lt1>
        <a:sysClr val="window" lastClr="FFFFFF"/>
      </a:lt1>
      <a:dk2>
        <a:srgbClr val="781F1C"/>
      </a:dk2>
      <a:lt2>
        <a:srgbClr val="BFDCE8"/>
      </a:lt2>
      <a:accent1>
        <a:srgbClr val="CC0000"/>
      </a:accent1>
      <a:accent2>
        <a:srgbClr val="0093D9"/>
      </a:accent2>
      <a:accent3>
        <a:srgbClr val="ABB400"/>
      </a:accent3>
      <a:accent4>
        <a:srgbClr val="FF8D00"/>
      </a:accent4>
      <a:accent5>
        <a:srgbClr val="003D6E"/>
      </a:accent5>
      <a:accent6>
        <a:srgbClr val="4E376B"/>
      </a:accent6>
      <a:hlink>
        <a:srgbClr val="0000FF"/>
      </a:hlink>
      <a:folHlink>
        <a:srgbClr val="800080"/>
      </a:folHlink>
    </a:clrScheme>
    <a:fontScheme name="RH Doc Std">
      <a:majorFont>
        <a:latin typeface="Liberation Sans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Liberation Sans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2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Lucida Grande" charset="0"/>
            <a:ea typeface="ヒラギノ角ゴ ProN W3" charset="0"/>
            <a:cs typeface="ヒラギノ角ゴ ProN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2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Lucida Grande" charset="0"/>
            <a:ea typeface="ヒラギノ角ゴ ProN W3" charset="0"/>
            <a:cs typeface="ヒラギノ角ゴ ProN W3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RH Doc Preso v3</Template>
  <TotalTime>4619</TotalTime>
  <Words>1939</Words>
  <Application>Microsoft Office PowerPoint</Application>
  <PresentationFormat>On-screen Show (4:3)</PresentationFormat>
  <Paragraphs>608</Paragraphs>
  <Slides>56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MS PGothic</vt:lpstr>
      <vt:lpstr>Arial</vt:lpstr>
      <vt:lpstr>Calibri</vt:lpstr>
      <vt:lpstr>Courier New</vt:lpstr>
      <vt:lpstr>Liberation Sans</vt:lpstr>
      <vt:lpstr>Liberation Sans Bold</vt:lpstr>
      <vt:lpstr>Lucida Grande</vt:lpstr>
      <vt:lpstr>Times New Roman</vt:lpstr>
      <vt:lpstr>ヒラギノ角ゴ ProN W3</vt:lpstr>
      <vt:lpstr>RH Doc Preso v3</vt:lpstr>
      <vt:lpstr>Introduction to Red Hat JBoss Fuse</vt:lpstr>
      <vt:lpstr>Introduction to Red Hat JBoss Fuse</vt:lpstr>
      <vt:lpstr>What is JBoss Fuse?</vt:lpstr>
      <vt:lpstr>JBoss Fuse Core Components</vt:lpstr>
      <vt:lpstr>Fuse Ecosystem</vt:lpstr>
      <vt:lpstr>JBoss Fuse Container</vt:lpstr>
      <vt:lpstr>Apache Karaf</vt:lpstr>
      <vt:lpstr>OSGi</vt:lpstr>
      <vt:lpstr>Why OSGi?</vt:lpstr>
      <vt:lpstr>Java Class Loader</vt:lpstr>
      <vt:lpstr>OSGi Class Loader</vt:lpstr>
      <vt:lpstr>Bundles</vt:lpstr>
      <vt:lpstr>Bundle Manifest</vt:lpstr>
      <vt:lpstr>Bundles</vt:lpstr>
      <vt:lpstr>Bundle Lifecycle</vt:lpstr>
      <vt:lpstr>Services</vt:lpstr>
      <vt:lpstr>Services</vt:lpstr>
      <vt:lpstr>Services in Practice</vt:lpstr>
      <vt:lpstr>Services in Practice</vt:lpstr>
      <vt:lpstr>Services in Practice</vt:lpstr>
      <vt:lpstr>Configuration Admin</vt:lpstr>
      <vt:lpstr>Dependency Injection</vt:lpstr>
      <vt:lpstr>Blueprint</vt:lpstr>
      <vt:lpstr>Blueprint Example</vt:lpstr>
      <vt:lpstr>Maven</vt:lpstr>
      <vt:lpstr>Provisioning</vt:lpstr>
      <vt:lpstr>URL Handlers</vt:lpstr>
      <vt:lpstr>Features File Example</vt:lpstr>
      <vt:lpstr>Fuse Management Console (Hawtio)</vt:lpstr>
      <vt:lpstr>Fuse Management Console (Hawtio)</vt:lpstr>
      <vt:lpstr>Apache Camel</vt:lpstr>
      <vt:lpstr>Apache Camel</vt:lpstr>
      <vt:lpstr>Enterprise Integration Patterns</vt:lpstr>
      <vt:lpstr>Camel Components</vt:lpstr>
      <vt:lpstr>Camel Components</vt:lpstr>
      <vt:lpstr>Camel Syntax</vt:lpstr>
      <vt:lpstr>Camel Syntax</vt:lpstr>
      <vt:lpstr>Camel in the Fuse Management Console</vt:lpstr>
      <vt:lpstr>Camel in the Fuse Management Console</vt:lpstr>
      <vt:lpstr>Apache CXF</vt:lpstr>
      <vt:lpstr>Apache CXF</vt:lpstr>
      <vt:lpstr>CXF Syntax</vt:lpstr>
      <vt:lpstr>Apache ActiveMQ</vt:lpstr>
      <vt:lpstr>Apache ActiveMQ</vt:lpstr>
      <vt:lpstr>Java Message Service (JMS)</vt:lpstr>
      <vt:lpstr>Queues and Topics</vt:lpstr>
      <vt:lpstr>Queues and Topics</vt:lpstr>
      <vt:lpstr>Queues and Topics</vt:lpstr>
      <vt:lpstr>ActiveMQ in the Fuse Management Console</vt:lpstr>
      <vt:lpstr>ActiveMQ in the Fuse Management Console</vt:lpstr>
      <vt:lpstr>Fuse Fabric</vt:lpstr>
      <vt:lpstr>Fabric Concepts</vt:lpstr>
      <vt:lpstr>Fabric Profiles</vt:lpstr>
      <vt:lpstr>Fabric Container Provisioning</vt:lpstr>
      <vt:lpstr>xPaaS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UNIX-TO-LINUX WORKSHOP</dc:title>
  <dc:creator>Ian Pilcher</dc:creator>
  <cp:lastModifiedBy>Richard Stroop</cp:lastModifiedBy>
  <cp:revision>282</cp:revision>
  <cp:lastPrinted>2012-02-27T21:32:25Z</cp:lastPrinted>
  <dcterms:created xsi:type="dcterms:W3CDTF">2012-02-20T23:01:32Z</dcterms:created>
  <dcterms:modified xsi:type="dcterms:W3CDTF">2015-07-17T19:32:52Z</dcterms:modified>
</cp:coreProperties>
</file>