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hronos.org/webgl/wiki/HandlingContextLo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envanik.github.com/WebGL-Inspector/samples/lesson05/embedded.html" TargetMode="External"/><Relationship Id="rId4" Type="http://schemas.openxmlformats.org/officeDocument/2006/relationships/hyperlink" Target="http://webglsamples.googlecode.com/hg/aquarium/aquarium.html" TargetMode="External"/><Relationship Id="rId5" Type="http://schemas.openxmlformats.org/officeDocument/2006/relationships/hyperlink" Target="http://benvanik.github.com/WebGL-Inspecto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TR/animation-timing/#requestAnimationFram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Relationship Id="rId4" Type="http://schemas.openxmlformats.org/officeDocument/2006/relationships/hyperlink" Target="http://webglsamples.googlecode.com/hg/newgame/2011/01-error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00.jpg"/><Relationship Id="rId6" Type="http://schemas.openxmlformats.org/officeDocument/2006/relationships/image" Target="../media/image02.jpg"/><Relationship Id="rId7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http.developer.nvidia.com/GPUGems/gpugems_ch28.html" TargetMode="External"/><Relationship Id="rId4" Type="http://schemas.openxmlformats.org/officeDocument/2006/relationships/image" Target="../media/image07.jpg"/><Relationship Id="rId5" Type="http://schemas.openxmlformats.org/officeDocument/2006/relationships/hyperlink" Target="http://webglsamples.googlecode.com/hg/newgame/2011/02-fragmentbound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n.wikipedia.org/wiki/Painter's_algorith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en.wikipedia.org/wiki/Z-fighting" TargetMode="External"/><Relationship Id="rId4" Type="http://schemas.openxmlformats.org/officeDocument/2006/relationships/hyperlink" Target="http://webglsamples.googlecode.com/hg/newgame/2011/03-overdraw.html" TargetMode="External"/><Relationship Id="rId5" Type="http://schemas.openxmlformats.org/officeDocument/2006/relationships/hyperlink" Target="http://webglsamples.googlecode.com/hg/newgame/2011/03-overdraw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ebglsamples.googlecode.com/hg/newgame/2011/04-atlasing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ebglsamples.googlecode.com/hg/sprites/index.html" TargetMode="External"/><Relationship Id="rId4" Type="http://schemas.openxmlformats.org/officeDocument/2006/relationships/hyperlink" Target="http://webglsamples.googlecode.com/hg/sprites/readme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eveloper.apple.com/library/ios/#documentation/3DDrawing/Conceptual/OpenGLES_ProgrammingGuide/TechniquesforWorkingwithVertexData/TechniquesforWorkingwithVertexData.html#//apple_ref/doc/uid/TP40008793-CH107-SW11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google.com/search?q=gpu+float+pack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giesen.wordpress.com/category/graphics-pipeline/" TargetMode="External"/><Relationship Id="rId4" Type="http://schemas.openxmlformats.org/officeDocument/2006/relationships/hyperlink" Target="http://fgiesen.wordpress.com/category/graphics-pipeline/" TargetMode="External"/><Relationship Id="rId5" Type="http://schemas.openxmlformats.org/officeDocument/2006/relationships/hyperlink" Target="http://developer.apple.com/library/ios/#documentation/3DDrawing/Conceptual/OpenGLES_ProgrammingGuide/" TargetMode="External"/><Relationship Id="rId6" Type="http://schemas.openxmlformats.org/officeDocument/2006/relationships/hyperlink" Target="https://docs.google.com/present/view?id=0AZ_ZxOyw_pEDZGN6NzQ5N3BfNWN3cnI1bmNq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ebglsamples.googlecode.com/hg/newgame/2011/05-pipelining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roups.google.com/group/webgl-dev-list" TargetMode="External"/><Relationship Id="rId4" Type="http://schemas.openxmlformats.org/officeDocument/2006/relationships/hyperlink" Target="http://www.khronos.org/webgl/public-mailing-list/" TargetMode="External"/><Relationship Id="rId5" Type="http://schemas.openxmlformats.org/officeDocument/2006/relationships/hyperlink" Target="http://www.khronos.org/webgl/public-mailing-list/" TargetMode="External"/><Relationship Id="rId6" Type="http://schemas.openxmlformats.org/officeDocument/2006/relationships/hyperlink" Target="http://www.khronos.org/webgl/public-mailing-list/" TargetMode="External"/><Relationship Id="rId7" Type="http://schemas.openxmlformats.org/officeDocument/2006/relationships/hyperlink" Target="http://webglsamples.googlecode.com/hg/newgame/2011/index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hronos.org/webgl/wiki/Debugg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913400" y="3780600"/>
            <a:ext cx="8409374" cy="1501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Game 2011 SF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32200" y="4870550"/>
            <a:ext cx="6571774" cy="10111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 Vanik </a:t>
            </a:r>
            <a:r>
              <a:rPr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(benvanik@google.com)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 Russell </a:t>
            </a:r>
            <a:r>
              <a:rPr i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(kbr@google.com)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02400"/>
            <a:ext cx="2835100" cy="10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650" y="5761225"/>
            <a:ext cx="2009599" cy="20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911225" y="1727175"/>
            <a:ext cx="8413724" cy="15953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 and Optimizing WebGL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Error Info from WebGL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Firefox Web Console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about:config, set webgl.verbose = true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Web Console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743200"/>
            <a:ext cx="5600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4267200"/>
            <a:ext cx="80010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Error Info from WebGL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01375" y="1819825"/>
            <a:ext cx="9623675" cy="55551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must call gl.getError() directly, be aware that errors are batched up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clear error state when trying to isolate issues: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// Draw stuff that may set the error flag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drawStuff();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// Clear any set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while (gl.getError() != gl.NO_ERROR);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// Draw other stuff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drawOtherStuff();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// Now any error is from drawOtherStuff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var error = gl.getError();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Context Loss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applications need to be prepared to handle loss of the rendering context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be lost at any time for many reasons: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event on mobile device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content forces a GPU reset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drops context on background tab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drops context because of low resources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webgl-debug.js helps simulate lost context events to make your app more robust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Gregg Tavares's article on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Handling Lost Context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03000" y="302900"/>
            <a:ext cx="9620724" cy="9848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Inspector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Chrome extension for graphical WebGL debugging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entire WebGL frames for inspection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Texture, buffer, and program browsers/viewing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call state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Redundant call/error display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Simple embedded 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WebGL Aquarium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13475" y="1003300"/>
            <a:ext cx="9068475" cy="5606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http://benvanik.github.com/WebGL-Inspector/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WebGL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01250" y="301175"/>
            <a:ext cx="9626124" cy="9872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Optimization Whack-a-Mole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optimizations are often domain/target specific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tips presented here prefixed with 'Usually...'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Desktop != User Desktop != Mobile != ...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one-size fits all solution - not even for different parts of the same app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Retest often (try to automate)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Microbenchmarks are often not as helpful as real tests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are complex, rarely a single-point bottleneck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minutes implementing a well-principled optimization can save days hunting extra perf % later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dismiss an optimization that has no effect when first applied - it may just mean your bottleneck (on a specific machine/browser/etc) is someplace else... 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Performance Rules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4266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4266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4266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42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 the number of draw calls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42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 frame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Performance Rules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requestAnimationFrame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robust framerate (vs. setInterval/setTimeout)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can stop rendering when hidden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can throttle if many tabs rendering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callbacks can be delayed (if hidden), put networking/etc on alternate timing mechanism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if available (for 2D canvas too) - fallback with setTimeout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Performance Rules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03000" y="1826900"/>
            <a:ext cx="9620724" cy="55569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get*/read* calls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 full flushes/blocks the GPU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incur expensive copies/allocations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 cache state yourself in Javascript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 readback only what is required and very carefully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getError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call in production!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free anywhere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Multi-process renderers like Chrome can suffer greatly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getError blocks!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 don't use webgl-debug.js outside of development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Performance Rules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redundant calls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case: extra Javascript overhead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Worst case: will cause GPU to block (changing state/etc)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WebGL Inspector to find redundant calls and identify where batching can be employed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00" y="4368775"/>
            <a:ext cx="8001000" cy="26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01600" y="7112000"/>
            <a:ext cx="5124175" cy="46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version of WebGL spec released at GDC 2011 in March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enabled by default in Firefox, Chrome, Opera 12 alpha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Safari contains Developer menu option to enable WebGL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version of spec coming soon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Tightened security, corner case behavior, some limits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conformance suite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20701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6365950"/>
            <a:ext cx="1143300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675" y="6266375"/>
            <a:ext cx="1286900" cy="12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6096000"/>
            <a:ext cx="1221624" cy="13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7600" y="6299175"/>
            <a:ext cx="1203550" cy="1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Performance Rules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 unused GL features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Blending, alpha testing, etc are not always free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...but 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change state excessively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programs infrequently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Shader verification/translation can take a </a:t>
            </a: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time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Worse on Windows with ANGLE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Create/link programs as early as possible/on load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 program complexity vs. number of programs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change Renderbuffers, change Framebuffers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Attaching Renderbuffers requires a lot of validation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(note this is counter to iOS perf guidelines)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3625" y="303850"/>
            <a:ext cx="9617249" cy="9877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'Graphics Pipeline Performance'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06400" y="1005075"/>
            <a:ext cx="969645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http://http.developer.nvidia.com/GPUGems/gpugems_ch28.html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" y="1625600"/>
            <a:ext cx="8434049" cy="558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6325" y="7102400"/>
            <a:ext cx="5467850" cy="4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416800" y="3860800"/>
            <a:ext cx="2151324" cy="5501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Demo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416800" y="1828800"/>
            <a:ext cx="2501925" cy="49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alpha: false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Drawing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Drawing scenes in Canvas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sort objects by z-index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 each object: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draw object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04800" y="1015975"/>
            <a:ext cx="6264274" cy="5489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(aka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Painters Algorithm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4579696" y="3464305"/>
            <a:ext cx="5239986" cy="3813458"/>
            <a:chOff x="302713" y="227258"/>
            <a:chExt cx="5030392" cy="3660928"/>
          </a:xfrm>
        </p:grpSpPr>
        <p:sp>
          <p:nvSpPr>
            <p:cNvPr id="172" name="Shape 172"/>
            <p:cNvSpPr/>
            <p:nvPr/>
          </p:nvSpPr>
          <p:spPr>
            <a:xfrm>
              <a:off x="1898822" y="227755"/>
              <a:ext cx="689099" cy="6071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04856" y="230236"/>
              <a:ext cx="690000" cy="607199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79714" y="227385"/>
              <a:ext cx="732000" cy="6078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663721" y="1598709"/>
              <a:ext cx="1220400" cy="11430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123508" y="1827707"/>
              <a:ext cx="1294800" cy="11439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728435" y="2357928"/>
              <a:ext cx="1219199" cy="11430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302713" y="836312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0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063124" y="834921"/>
              <a:ext cx="7610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1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901125" y="834722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2</a:t>
              </a:r>
            </a:p>
          </p:txBody>
        </p:sp>
        <p:cxnSp>
          <p:nvCxnSpPr>
            <p:cNvPr id="181" name="Shape 181"/>
            <p:cNvCxnSpPr>
              <a:stCxn id="182" idx="0"/>
              <a:endCxn id="182" idx="0"/>
            </p:cNvCxnSpPr>
            <p:nvPr/>
          </p:nvCxnSpPr>
          <p:spPr>
            <a:xfrm>
              <a:off x="1828800" y="1219200"/>
              <a:ext cx="685800" cy="533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3" name="Shape 183"/>
            <p:cNvSpPr/>
            <p:nvPr/>
          </p:nvSpPr>
          <p:spPr>
            <a:xfrm>
              <a:off x="2667677" y="227258"/>
              <a:ext cx="689099" cy="607199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669980" y="842968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3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4113905" y="2745186"/>
              <a:ext cx="1219199" cy="11430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Drawing scenes in WebGL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03000" y="1826900"/>
            <a:ext cx="9620724" cy="55569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sort objects by state, then depth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for each state: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for each object: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draw object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buffer used to preserve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on the screen, so same results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Painter's, with batched states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4581928" y="3461225"/>
            <a:ext cx="5237755" cy="3816564"/>
            <a:chOff x="304856" y="224278"/>
            <a:chExt cx="5028249" cy="3663908"/>
          </a:xfrm>
        </p:grpSpPr>
        <p:sp>
          <p:nvSpPr>
            <p:cNvPr id="193" name="Shape 193"/>
            <p:cNvSpPr/>
            <p:nvPr/>
          </p:nvSpPr>
          <p:spPr>
            <a:xfrm>
              <a:off x="1832557" y="226364"/>
              <a:ext cx="689099" cy="607199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04856" y="230236"/>
              <a:ext cx="690000" cy="607199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605204" y="225994"/>
              <a:ext cx="732000" cy="6078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721" y="1598709"/>
              <a:ext cx="1220400" cy="11430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3123508" y="1827707"/>
              <a:ext cx="1294800" cy="11439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728435" y="2357928"/>
              <a:ext cx="1219199" cy="11430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063918" y="833629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0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2588614" y="833530"/>
              <a:ext cx="7610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1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834860" y="833331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2</a:t>
              </a:r>
            </a:p>
          </p:txBody>
        </p:sp>
        <p:cxnSp>
          <p:nvCxnSpPr>
            <p:cNvPr id="202" name="Shape 202"/>
            <p:cNvCxnSpPr>
              <a:stCxn id="203" idx="0"/>
              <a:endCxn id="203" idx="0"/>
            </p:cNvCxnSpPr>
            <p:nvPr/>
          </p:nvCxnSpPr>
          <p:spPr>
            <a:xfrm>
              <a:off x="1828800" y="1219200"/>
              <a:ext cx="685800" cy="533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04" name="Shape 204"/>
            <p:cNvSpPr/>
            <p:nvPr/>
          </p:nvSpPr>
          <p:spPr>
            <a:xfrm>
              <a:off x="1066484" y="224278"/>
              <a:ext cx="689099" cy="607199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06190" y="836411"/>
              <a:ext cx="688199" cy="23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49"/>
                <a:t>z: 3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113905" y="2745186"/>
              <a:ext cx="1219199" cy="11430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Buffers and Draw Order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93275" y="1798350"/>
            <a:ext cx="9609324" cy="6630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buffer automatically sorts geometry by depth per-pixel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don't need to depth sort on the CPU!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cheap (not free, but often not a bottleneck)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depth buffers are usually 16-bit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Beware of precision issues!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well-known tricks for modifying z in vertex shaders to prevent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z-fighting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/jitter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to attach a new depth buffer if doing render-to-texture/custom framebuffers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to pass gl.DEPTH_BUFFER_BIT to gl.clear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Clearing is fast, ignore tips out there about inverting z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pass (no fragment shaders) to enable better batching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by State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objects ordered by: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framebuffer or context state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Blending, clipping, depth, etc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Program/Buffer/Texture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(Often) requires pipeline flush to switch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Uniforms/Samplers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cheap, modulo Javascript overhead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scene ahead of time, maintain as a sorted list if possible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 hierarchy walks/sorts each frame can cancel gains from batching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content (models/etc) such that they can be easily batched (merge buffers/textures/etc)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4887114" y="416702"/>
            <a:ext cx="4941213" cy="1244721"/>
            <a:chOff x="3501544" y="1064734"/>
            <a:chExt cx="4572476" cy="1151834"/>
          </a:xfrm>
        </p:grpSpPr>
        <p:sp>
          <p:nvSpPr>
            <p:cNvPr id="220" name="Shape 220"/>
            <p:cNvSpPr/>
            <p:nvPr/>
          </p:nvSpPr>
          <p:spPr>
            <a:xfrm>
              <a:off x="3501544" y="1064734"/>
              <a:ext cx="4572000" cy="381899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Framebuffer/Context State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501544" y="1446210"/>
              <a:ext cx="2286000" cy="381000"/>
            </a:xfrm>
            <a:prstGeom prst="rect">
              <a:avLst/>
            </a:prstGeom>
            <a:solidFill>
              <a:srgbClr val="FFE5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Program/Arrays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5783730" y="1444462"/>
              <a:ext cx="2286000" cy="381000"/>
            </a:xfrm>
            <a:prstGeom prst="rect">
              <a:avLst/>
            </a:prstGeom>
            <a:solidFill>
              <a:srgbClr val="FFE5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Program/Arrays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501544" y="1826813"/>
              <a:ext cx="1143000" cy="386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Uniforms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640730" y="1824668"/>
              <a:ext cx="1143000" cy="388199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Uniforms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5790723" y="1830468"/>
              <a:ext cx="1143000" cy="386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Uniforms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6931021" y="1826495"/>
              <a:ext cx="1143000" cy="388199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2"/>
                <a:t>Uniforms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Batching Textures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texture atlases/UV maps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number of server requests/load time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compression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draws can share the same texture state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Considerations: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Mipmap! (note that this means power-of-two sizes)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border pixels between entries in the atlas (if using filtering) - otherwise bleeding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sizes reasonable (no 8096x8096 textures!)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256x256, can use BYTE tex coords in vertices, etc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97400" y="297500"/>
            <a:ext cx="9622175" cy="9878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 Structure using Depth Buffers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93275" y="1117600"/>
            <a:ext cx="9609324" cy="62356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gl.enable(gl.DEPTH_TEST);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gl.depthMask(true);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gl.disable(gl.BLEND);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Draw opaque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gl.depthMask(false);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gl.enable(gl.BLEND);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Draw translucent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gl.disable(gl.DEPTH_TEST);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Draw UI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15900" y="4971168"/>
            <a:ext cx="9753600" cy="2438381"/>
            <a:chOff x="152400" y="152400"/>
            <a:chExt cx="7315200" cy="1828800"/>
          </a:xfrm>
        </p:grpSpPr>
        <p:sp>
          <p:nvSpPr>
            <p:cNvPr id="240" name="Shape 240"/>
            <p:cNvSpPr/>
            <p:nvPr/>
          </p:nvSpPr>
          <p:spPr>
            <a:xfrm>
              <a:off x="152400" y="609600"/>
              <a:ext cx="5029199" cy="457200"/>
            </a:xfrm>
            <a:prstGeom prst="rect">
              <a:avLst/>
            </a:prstGeom>
            <a:solidFill>
              <a:srgbClr val="9FC5E8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DEPTH_TEST = T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2400" y="1066800"/>
              <a:ext cx="2514599" cy="4572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DEPTH_WRITEMASK = T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7000" y="1066800"/>
              <a:ext cx="4800600" cy="457200"/>
            </a:xfrm>
            <a:prstGeom prst="rect">
              <a:avLst/>
            </a:prstGeom>
            <a:solidFill>
              <a:srgbClr val="D0E0E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DEPTH_WRITEMASK = F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152400" y="1524000"/>
              <a:ext cx="2514599" cy="4572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Draw opaque, Front to Back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2667000" y="1524000"/>
              <a:ext cx="2514599" cy="4572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Draw translucent, Back to Front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5181600" y="609600"/>
              <a:ext cx="2286000" cy="4572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DEPTH_TEST = F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5181600" y="1524000"/>
              <a:ext cx="2286000" cy="4572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Draw UI, Back to Front</a:t>
              </a:r>
            </a:p>
          </p:txBody>
        </p:sp>
        <p:cxnSp>
          <p:nvCxnSpPr>
            <p:cNvPr id="247" name="Shape 247"/>
            <p:cNvCxnSpPr>
              <a:stCxn id="248" idx="0"/>
              <a:endCxn id="248" idx="0"/>
            </p:cNvCxnSpPr>
            <p:nvPr/>
          </p:nvCxnSpPr>
          <p:spPr>
            <a:xfrm>
              <a:off x="1066800" y="381000"/>
              <a:ext cx="1295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152400" y="152400"/>
              <a:ext cx="838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Frame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Sort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Opaque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Program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OR z (front to back)</a:t>
            </a:r>
          </a:p>
          <a:p>
            <a:pPr indent="-220133" lvl="3" marL="1524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Translucent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(back to front)</a:t>
            </a:r>
          </a:p>
          <a:p>
            <a:pPr indent="-220133" lvl="2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Program</a:t>
            </a:r>
          </a:p>
          <a:p>
            <a:pPr indent="-220133" lvl="3" marL="1524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</a:p>
          <a:p>
            <a:pPr indent="-220133" lvl="4" marL="1905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Ideally # opaque &gt;&gt; # translucent items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small number of translucent, no need to sort more than 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 and Cons of Using WebGL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01375" y="1819825"/>
            <a:ext cx="9623675" cy="55551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 exposes GPU capabilities to JavaScript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consistent performance across browsers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control over each pixel's appearance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Batching provides opportunity for very high performance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 plugin; integrates cleanly with other web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lower level than DOM, Canvas 2D APIs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Harder to learn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Harder to debug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Harder to optimize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Pass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shading bound? Can't get front-to-back order? Depth pass!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all opaque objects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write and test enabled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order (whatever is fastest on CPU)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fragment shaders (color is ignored)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COLOR_BUFFER only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entire scene (opaque + translucent)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write disabled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Whatever order enables best batching!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use of the invariant keyword in GLSL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optimal usage of depth buffer (not a single fragment executed that fails DEPTH_TEST)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Order Guarantees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a little known fact that glDrawArrays and glDrawElements guarantee that the triangles in the batch are drawn in order, first to last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GPU's Render Output Unit (ROP)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use this fact to batch up independent translucent pieces of geometry, like sprites with an alpha channel, where order in batch determines z-order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select one of multiple texture atlases in fragment shader to get better batching (beware dependent reads!)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Sprite Engine prototype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readme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Geometry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Vertex Buffer Structure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1375" y="1819825"/>
            <a:ext cx="9623675" cy="58343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number of vertices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index buffers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per-vertex data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to upload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data for the GPU to fetch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fewer components (XYZ, not XYZW)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attributes aligned on natural 4-byte boundaries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Interleave arrays whenever possible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mobile, use smaller data types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&lt; SHORT &lt; FLOAT, etc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Beware of performance pitfalls on certain desktop-class GPUs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to only do this if memory bound (mobile/netbook/etc)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Vertex Buffer Structure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419100" y="2247900"/>
            <a:ext cx="9245582" cy="3962400"/>
            <a:chOff x="76200" y="228600"/>
            <a:chExt cx="6934200" cy="2971800"/>
          </a:xfrm>
        </p:grpSpPr>
        <p:grpSp>
          <p:nvGrpSpPr>
            <p:cNvPr id="285" name="Shape 285"/>
            <p:cNvGrpSpPr/>
            <p:nvPr/>
          </p:nvGrpSpPr>
          <p:grpSpPr>
            <a:xfrm>
              <a:off x="762000" y="228600"/>
              <a:ext cx="914400" cy="228600"/>
              <a:chOff x="762000" y="228600"/>
              <a:chExt cx="914400" cy="228600"/>
            </a:xfrm>
          </p:grpSpPr>
          <p:grpSp>
            <p:nvGrpSpPr>
              <p:cNvPr id="286" name="Shape 286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287" name="Shape 287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8" name="Shape 288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89" name="Shape 289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292" name="Shape 292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294" name="Shape 294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295" name="Shape 295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296" name="Shape 296"/>
            <p:cNvGrpSpPr/>
            <p:nvPr/>
          </p:nvGrpSpPr>
          <p:grpSpPr>
            <a:xfrm>
              <a:off x="2514600" y="228600"/>
              <a:ext cx="914400" cy="228600"/>
              <a:chOff x="457200" y="228600"/>
              <a:chExt cx="914400" cy="228600"/>
            </a:xfrm>
          </p:grpSpPr>
          <p:grpSp>
            <p:nvGrpSpPr>
              <p:cNvPr id="297" name="Shape 297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298" name="Shape 298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9" name="Shape 299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00" name="Shape 300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302" name="Shape 302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303" name="Shape 303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304" name="Shape 304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305" name="Shape 305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306" name="Shape 306"/>
            <p:cNvGrpSpPr/>
            <p:nvPr/>
          </p:nvGrpSpPr>
          <p:grpSpPr>
            <a:xfrm>
              <a:off x="4267200" y="228600"/>
              <a:ext cx="914400" cy="228600"/>
              <a:chOff x="457200" y="228600"/>
              <a:chExt cx="914400" cy="228600"/>
            </a:xfrm>
          </p:grpSpPr>
          <p:grpSp>
            <p:nvGrpSpPr>
              <p:cNvPr id="307" name="Shape 307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308" name="Shape 308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9" name="Shape 309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10" name="Shape 310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11" name="Shape 31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312" name="Shape 312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313" name="Shape 313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314" name="Shape 314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315" name="Shape 315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sp>
          <p:nvSpPr>
            <p:cNvPr id="316" name="Shape 316"/>
            <p:cNvSpPr txBox="1"/>
            <p:nvPr/>
          </p:nvSpPr>
          <p:spPr>
            <a:xfrm>
              <a:off x="762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Pos: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18288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Color: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5814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Tex:</a:t>
              </a:r>
            </a:p>
          </p:txBody>
        </p:sp>
        <p:grpSp>
          <p:nvGrpSpPr>
            <p:cNvPr id="319" name="Shape 319"/>
            <p:cNvGrpSpPr/>
            <p:nvPr/>
          </p:nvGrpSpPr>
          <p:grpSpPr>
            <a:xfrm>
              <a:off x="228600" y="1524000"/>
              <a:ext cx="5486400" cy="228600"/>
              <a:chOff x="685800" y="1600200"/>
              <a:chExt cx="5486400" cy="228600"/>
            </a:xfrm>
          </p:grpSpPr>
          <p:grpSp>
            <p:nvGrpSpPr>
              <p:cNvPr id="320" name="Shape 320"/>
              <p:cNvGrpSpPr/>
              <p:nvPr/>
            </p:nvGrpSpPr>
            <p:grpSpPr>
              <a:xfrm>
                <a:off x="685800" y="1600200"/>
                <a:ext cx="914400" cy="228600"/>
                <a:chOff x="762000" y="228600"/>
                <a:chExt cx="914400" cy="228600"/>
              </a:xfrm>
            </p:grpSpPr>
            <p:grpSp>
              <p:nvGrpSpPr>
                <p:cNvPr id="321" name="Shape 321"/>
                <p:cNvGrpSpPr/>
                <p:nvPr/>
              </p:nvGrpSpPr>
              <p:grpSpPr>
                <a:xfrm>
                  <a:off x="7620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22" name="Shape 32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CFE2F3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23" name="Shape 32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24" name="Shape 32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25" name="Shape 32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26" name="Shape 326"/>
                <p:cNvSpPr txBox="1"/>
                <p:nvPr/>
              </p:nvSpPr>
              <p:spPr>
                <a:xfrm>
                  <a:off x="762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X</a:t>
                  </a:r>
                </a:p>
              </p:txBody>
            </p:sp>
            <p:sp>
              <p:nvSpPr>
                <p:cNvPr id="327" name="Shape 327"/>
                <p:cNvSpPr txBox="1"/>
                <p:nvPr/>
              </p:nvSpPr>
              <p:spPr>
                <a:xfrm>
                  <a:off x="9906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Y</a:t>
                  </a:r>
                </a:p>
              </p:txBody>
            </p:sp>
            <p:sp>
              <p:nvSpPr>
                <p:cNvPr id="328" name="Shape 328"/>
                <p:cNvSpPr txBox="1"/>
                <p:nvPr/>
              </p:nvSpPr>
              <p:spPr>
                <a:xfrm>
                  <a:off x="1219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Z</a:t>
                  </a:r>
                </a:p>
              </p:txBody>
            </p:sp>
            <p:sp>
              <p:nvSpPr>
                <p:cNvPr id="329" name="Shape 329"/>
                <p:cNvSpPr txBox="1"/>
                <p:nvPr/>
              </p:nvSpPr>
              <p:spPr>
                <a:xfrm>
                  <a:off x="1447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W</a:t>
                  </a:r>
                </a:p>
              </p:txBody>
            </p:sp>
          </p:grpSp>
          <p:grpSp>
            <p:nvGrpSpPr>
              <p:cNvPr id="330" name="Shape 330"/>
              <p:cNvGrpSpPr/>
              <p:nvPr/>
            </p:nvGrpSpPr>
            <p:grpSpPr>
              <a:xfrm>
                <a:off x="1600200" y="1600200"/>
                <a:ext cx="914400" cy="228600"/>
                <a:chOff x="457200" y="228600"/>
                <a:chExt cx="914400" cy="228600"/>
              </a:xfrm>
            </p:grpSpPr>
            <p:grpSp>
              <p:nvGrpSpPr>
                <p:cNvPr id="331" name="Shape 331"/>
                <p:cNvGrpSpPr/>
                <p:nvPr/>
              </p:nvGrpSpPr>
              <p:grpSpPr>
                <a:xfrm>
                  <a:off x="4572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32" name="Shape 33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FFE599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33" name="Shape 33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34" name="Shape 33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35" name="Shape 33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457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R</a:t>
                  </a:r>
                </a:p>
              </p:txBody>
            </p:sp>
            <p:sp>
              <p:nvSpPr>
                <p:cNvPr id="337" name="Shape 337"/>
                <p:cNvSpPr txBox="1"/>
                <p:nvPr/>
              </p:nvSpPr>
              <p:spPr>
                <a:xfrm>
                  <a:off x="685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G</a:t>
                  </a:r>
                </a:p>
              </p:txBody>
            </p:sp>
            <p:sp>
              <p:nvSpPr>
                <p:cNvPr id="338" name="Shape 338"/>
                <p:cNvSpPr txBox="1"/>
                <p:nvPr/>
              </p:nvSpPr>
              <p:spPr>
                <a:xfrm>
                  <a:off x="9144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B</a:t>
                  </a:r>
                </a:p>
              </p:txBody>
            </p:sp>
            <p:sp>
              <p:nvSpPr>
                <p:cNvPr id="339" name="Shape 339"/>
                <p:cNvSpPr txBox="1"/>
                <p:nvPr/>
              </p:nvSpPr>
              <p:spPr>
                <a:xfrm>
                  <a:off x="1143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A</a:t>
                  </a:r>
                </a:p>
              </p:txBody>
            </p:sp>
          </p:grpSp>
          <p:grpSp>
            <p:nvGrpSpPr>
              <p:cNvPr id="340" name="Shape 340"/>
              <p:cNvGrpSpPr/>
              <p:nvPr/>
            </p:nvGrpSpPr>
            <p:grpSpPr>
              <a:xfrm>
                <a:off x="2514600" y="1600200"/>
                <a:ext cx="914400" cy="228600"/>
                <a:chOff x="457200" y="228600"/>
                <a:chExt cx="914400" cy="228600"/>
              </a:xfrm>
            </p:grpSpPr>
            <p:grpSp>
              <p:nvGrpSpPr>
                <p:cNvPr id="341" name="Shape 341"/>
                <p:cNvGrpSpPr/>
                <p:nvPr/>
              </p:nvGrpSpPr>
              <p:grpSpPr>
                <a:xfrm>
                  <a:off x="4572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42" name="Shape 34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3" name="Shape 34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44" name="Shape 34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45" name="Shape 34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46" name="Shape 346"/>
                <p:cNvSpPr txBox="1"/>
                <p:nvPr/>
              </p:nvSpPr>
              <p:spPr>
                <a:xfrm>
                  <a:off x="457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S</a:t>
                  </a:r>
                </a:p>
              </p:txBody>
            </p:sp>
            <p:sp>
              <p:nvSpPr>
                <p:cNvPr id="347" name="Shape 347"/>
                <p:cNvSpPr txBox="1"/>
                <p:nvPr/>
              </p:nvSpPr>
              <p:spPr>
                <a:xfrm>
                  <a:off x="685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T</a:t>
                  </a:r>
                </a:p>
              </p:txBody>
            </p:sp>
            <p:sp>
              <p:nvSpPr>
                <p:cNvPr id="348" name="Shape 348"/>
                <p:cNvSpPr txBox="1"/>
                <p:nvPr/>
              </p:nvSpPr>
              <p:spPr>
                <a:xfrm>
                  <a:off x="9144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R</a:t>
                  </a:r>
                </a:p>
              </p:txBody>
            </p:sp>
            <p:sp>
              <p:nvSpPr>
                <p:cNvPr id="349" name="Shape 349"/>
                <p:cNvSpPr txBox="1"/>
                <p:nvPr/>
              </p:nvSpPr>
              <p:spPr>
                <a:xfrm>
                  <a:off x="1143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Q</a:t>
                  </a:r>
                </a:p>
              </p:txBody>
            </p:sp>
          </p:grpSp>
          <p:grpSp>
            <p:nvGrpSpPr>
              <p:cNvPr id="350" name="Shape 350"/>
              <p:cNvGrpSpPr/>
              <p:nvPr/>
            </p:nvGrpSpPr>
            <p:grpSpPr>
              <a:xfrm>
                <a:off x="3429000" y="1600200"/>
                <a:ext cx="914400" cy="228600"/>
                <a:chOff x="762000" y="228600"/>
                <a:chExt cx="914400" cy="228600"/>
              </a:xfrm>
            </p:grpSpPr>
            <p:grpSp>
              <p:nvGrpSpPr>
                <p:cNvPr id="351" name="Shape 351"/>
                <p:cNvGrpSpPr/>
                <p:nvPr/>
              </p:nvGrpSpPr>
              <p:grpSpPr>
                <a:xfrm>
                  <a:off x="7620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52" name="Shape 35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CFE2F3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3" name="Shape 35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54" name="Shape 35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55" name="Shape 35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56" name="Shape 356"/>
                <p:cNvSpPr txBox="1"/>
                <p:nvPr/>
              </p:nvSpPr>
              <p:spPr>
                <a:xfrm>
                  <a:off x="762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X</a:t>
                  </a:r>
                </a:p>
              </p:txBody>
            </p:sp>
            <p:sp>
              <p:nvSpPr>
                <p:cNvPr id="357" name="Shape 357"/>
                <p:cNvSpPr txBox="1"/>
                <p:nvPr/>
              </p:nvSpPr>
              <p:spPr>
                <a:xfrm>
                  <a:off x="9906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Y</a:t>
                  </a:r>
                </a:p>
              </p:txBody>
            </p:sp>
            <p:sp>
              <p:nvSpPr>
                <p:cNvPr id="358" name="Shape 358"/>
                <p:cNvSpPr txBox="1"/>
                <p:nvPr/>
              </p:nvSpPr>
              <p:spPr>
                <a:xfrm>
                  <a:off x="1219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Z</a:t>
                  </a:r>
                </a:p>
              </p:txBody>
            </p:sp>
            <p:sp>
              <p:nvSpPr>
                <p:cNvPr id="359" name="Shape 359"/>
                <p:cNvSpPr txBox="1"/>
                <p:nvPr/>
              </p:nvSpPr>
              <p:spPr>
                <a:xfrm>
                  <a:off x="1447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W</a:t>
                  </a:r>
                </a:p>
              </p:txBody>
            </p:sp>
          </p:grpSp>
          <p:grpSp>
            <p:nvGrpSpPr>
              <p:cNvPr id="360" name="Shape 360"/>
              <p:cNvGrpSpPr/>
              <p:nvPr/>
            </p:nvGrpSpPr>
            <p:grpSpPr>
              <a:xfrm>
                <a:off x="4343400" y="1600200"/>
                <a:ext cx="914400" cy="228600"/>
                <a:chOff x="457200" y="228600"/>
                <a:chExt cx="914400" cy="228600"/>
              </a:xfrm>
            </p:grpSpPr>
            <p:grpSp>
              <p:nvGrpSpPr>
                <p:cNvPr id="361" name="Shape 361"/>
                <p:cNvGrpSpPr/>
                <p:nvPr/>
              </p:nvGrpSpPr>
              <p:grpSpPr>
                <a:xfrm>
                  <a:off x="4572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62" name="Shape 36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FFE599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63" name="Shape 36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64" name="Shape 36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65" name="Shape 36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66" name="Shape 366"/>
                <p:cNvSpPr txBox="1"/>
                <p:nvPr/>
              </p:nvSpPr>
              <p:spPr>
                <a:xfrm>
                  <a:off x="457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R</a:t>
                  </a:r>
                </a:p>
              </p:txBody>
            </p:sp>
            <p:sp>
              <p:nvSpPr>
                <p:cNvPr id="367" name="Shape 367"/>
                <p:cNvSpPr txBox="1"/>
                <p:nvPr/>
              </p:nvSpPr>
              <p:spPr>
                <a:xfrm>
                  <a:off x="685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G</a:t>
                  </a:r>
                </a:p>
              </p:txBody>
            </p:sp>
            <p:sp>
              <p:nvSpPr>
                <p:cNvPr id="368" name="Shape 368"/>
                <p:cNvSpPr txBox="1"/>
                <p:nvPr/>
              </p:nvSpPr>
              <p:spPr>
                <a:xfrm>
                  <a:off x="9144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B</a:t>
                  </a:r>
                </a:p>
              </p:txBody>
            </p:sp>
            <p:sp>
              <p:nvSpPr>
                <p:cNvPr id="369" name="Shape 369"/>
                <p:cNvSpPr txBox="1"/>
                <p:nvPr/>
              </p:nvSpPr>
              <p:spPr>
                <a:xfrm>
                  <a:off x="1143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A</a:t>
                  </a:r>
                </a:p>
              </p:txBody>
            </p:sp>
          </p:grpSp>
          <p:grpSp>
            <p:nvGrpSpPr>
              <p:cNvPr id="370" name="Shape 370"/>
              <p:cNvGrpSpPr/>
              <p:nvPr/>
            </p:nvGrpSpPr>
            <p:grpSpPr>
              <a:xfrm>
                <a:off x="5257800" y="1600200"/>
                <a:ext cx="914400" cy="228600"/>
                <a:chOff x="457200" y="228600"/>
                <a:chExt cx="914400" cy="228600"/>
              </a:xfrm>
            </p:grpSpPr>
            <p:grpSp>
              <p:nvGrpSpPr>
                <p:cNvPr id="371" name="Shape 371"/>
                <p:cNvGrpSpPr/>
                <p:nvPr/>
              </p:nvGrpSpPr>
              <p:grpSpPr>
                <a:xfrm>
                  <a:off x="457200" y="228600"/>
                  <a:ext cx="914400" cy="228600"/>
                  <a:chOff x="457200" y="228600"/>
                  <a:chExt cx="914400" cy="228600"/>
                </a:xfrm>
              </p:grpSpPr>
              <p:sp>
                <p:nvSpPr>
                  <p:cNvPr id="372" name="Shape 372"/>
                  <p:cNvSpPr/>
                  <p:nvPr/>
                </p:nvSpPr>
                <p:spPr>
                  <a:xfrm>
                    <a:off x="457200" y="228600"/>
                    <a:ext cx="914400" cy="2286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73" name="Shape 373"/>
                  <p:cNvCxnSpPr/>
                  <p:nvPr/>
                </p:nvCxnSpPr>
                <p:spPr>
                  <a:xfrm>
                    <a:off x="9144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74" name="Shape 374"/>
                  <p:cNvCxnSpPr>
                    <a:stCxn id="290" idx="0"/>
                    <a:endCxn id="290" idx="0"/>
                  </p:cNvCxnSpPr>
                  <p:nvPr/>
                </p:nvCxnSpPr>
                <p:spPr>
                  <a:xfrm>
                    <a:off x="6858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375" name="Shape 375"/>
                  <p:cNvCxnSpPr/>
                  <p:nvPr/>
                </p:nvCxnSpPr>
                <p:spPr>
                  <a:xfrm>
                    <a:off x="1143000" y="228600"/>
                    <a:ext cx="0" cy="228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sp>
              <p:nvSpPr>
                <p:cNvPr id="376" name="Shape 376"/>
                <p:cNvSpPr txBox="1"/>
                <p:nvPr/>
              </p:nvSpPr>
              <p:spPr>
                <a:xfrm>
                  <a:off x="4572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S</a:t>
                  </a:r>
                </a:p>
              </p:txBody>
            </p:sp>
            <p:sp>
              <p:nvSpPr>
                <p:cNvPr id="377" name="Shape 377"/>
                <p:cNvSpPr txBox="1"/>
                <p:nvPr/>
              </p:nvSpPr>
              <p:spPr>
                <a:xfrm>
                  <a:off x="6858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T</a:t>
                  </a:r>
                </a:p>
              </p:txBody>
            </p:sp>
            <p:sp>
              <p:nvSpPr>
                <p:cNvPr id="378" name="Shape 378"/>
                <p:cNvSpPr txBox="1"/>
                <p:nvPr/>
              </p:nvSpPr>
              <p:spPr>
                <a:xfrm>
                  <a:off x="9144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R</a:t>
                  </a:r>
                </a:p>
              </p:txBody>
            </p:sp>
            <p:sp>
              <p:nvSpPr>
                <p:cNvPr id="379" name="Shape 379"/>
                <p:cNvSpPr txBox="1"/>
                <p:nvPr/>
              </p:nvSpPr>
              <p:spPr>
                <a:xfrm>
                  <a:off x="1143000" y="22860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866"/>
                    <a:t>Q</a:t>
                  </a:r>
                </a:p>
              </p:txBody>
            </p:sp>
          </p:grpSp>
        </p:grpSp>
        <p:sp>
          <p:nvSpPr>
            <p:cNvPr id="380" name="Shape 380"/>
            <p:cNvSpPr txBox="1"/>
            <p:nvPr/>
          </p:nvSpPr>
          <p:spPr>
            <a:xfrm>
              <a:off x="228600" y="1295400"/>
              <a:ext cx="1219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Interleaved:</a:t>
              </a: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228600" y="609600"/>
              <a:ext cx="1219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Split:</a:t>
              </a:r>
            </a:p>
          </p:txBody>
        </p:sp>
        <p:grpSp>
          <p:nvGrpSpPr>
            <p:cNvPr id="382" name="Shape 382"/>
            <p:cNvGrpSpPr/>
            <p:nvPr/>
          </p:nvGrpSpPr>
          <p:grpSpPr>
            <a:xfrm>
              <a:off x="228600" y="838200"/>
              <a:ext cx="914400" cy="228600"/>
              <a:chOff x="762000" y="228600"/>
              <a:chExt cx="914400" cy="228600"/>
            </a:xfrm>
          </p:grpSpPr>
          <p:grpSp>
            <p:nvGrpSpPr>
              <p:cNvPr id="383" name="Shape 383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384" name="Shape 384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5" name="Shape 385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86" name="Shape 386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87" name="Shape 387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388" name="Shape 388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389" name="Shape 389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390" name="Shape 390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391" name="Shape 391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392" name="Shape 392"/>
            <p:cNvGrpSpPr/>
            <p:nvPr/>
          </p:nvGrpSpPr>
          <p:grpSpPr>
            <a:xfrm>
              <a:off x="1143000" y="838200"/>
              <a:ext cx="914400" cy="228600"/>
              <a:chOff x="762000" y="228600"/>
              <a:chExt cx="914400" cy="228600"/>
            </a:xfrm>
          </p:grpSpPr>
          <p:grpSp>
            <p:nvGrpSpPr>
              <p:cNvPr id="393" name="Shape 393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394" name="Shape 394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5" name="Shape 395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96" name="Shape 396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397" name="Shape 397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398" name="Shape 398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399" name="Shape 399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400" name="Shape 400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401" name="Shape 401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402" name="Shape 402"/>
            <p:cNvGrpSpPr/>
            <p:nvPr/>
          </p:nvGrpSpPr>
          <p:grpSpPr>
            <a:xfrm>
              <a:off x="2514600" y="838200"/>
              <a:ext cx="914400" cy="228600"/>
              <a:chOff x="457200" y="228600"/>
              <a:chExt cx="914400" cy="228600"/>
            </a:xfrm>
          </p:grpSpPr>
          <p:grpSp>
            <p:nvGrpSpPr>
              <p:cNvPr id="403" name="Shape 403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04" name="Shape 404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05" name="Shape 405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06" name="Shape 406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07" name="Shape 407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08" name="Shape 408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09" name="Shape 409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410" name="Shape 410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411" name="Shape 411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sp>
          <p:nvSpPr>
            <p:cNvPr id="412" name="Shape 412"/>
            <p:cNvSpPr txBox="1"/>
            <p:nvPr/>
          </p:nvSpPr>
          <p:spPr>
            <a:xfrm>
              <a:off x="2057400" y="8382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5715000" y="15240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grpSp>
          <p:nvGrpSpPr>
            <p:cNvPr id="414" name="Shape 414"/>
            <p:cNvGrpSpPr/>
            <p:nvPr/>
          </p:nvGrpSpPr>
          <p:grpSpPr>
            <a:xfrm>
              <a:off x="3429000" y="838200"/>
              <a:ext cx="914400" cy="228600"/>
              <a:chOff x="457200" y="228600"/>
              <a:chExt cx="914400" cy="228600"/>
            </a:xfrm>
          </p:grpSpPr>
          <p:grpSp>
            <p:nvGrpSpPr>
              <p:cNvPr id="415" name="Shape 415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16" name="Shape 416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7" name="Shape 41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18" name="Shape 41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19" name="Shape 419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20" name="Shape 420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422" name="Shape 422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423" name="Shape 423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424" name="Shape 424"/>
            <p:cNvGrpSpPr/>
            <p:nvPr/>
          </p:nvGrpSpPr>
          <p:grpSpPr>
            <a:xfrm>
              <a:off x="4800600" y="838200"/>
              <a:ext cx="914400" cy="228600"/>
              <a:chOff x="457200" y="228600"/>
              <a:chExt cx="914400" cy="228600"/>
            </a:xfrm>
          </p:grpSpPr>
          <p:grpSp>
            <p:nvGrpSpPr>
              <p:cNvPr id="425" name="Shape 425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26" name="Shape 426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7" name="Shape 42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28" name="Shape 42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29" name="Shape 429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30" name="Shape 430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431" name="Shape 431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grpSp>
          <p:nvGrpSpPr>
            <p:cNvPr id="434" name="Shape 434"/>
            <p:cNvGrpSpPr/>
            <p:nvPr/>
          </p:nvGrpSpPr>
          <p:grpSpPr>
            <a:xfrm>
              <a:off x="5715000" y="838200"/>
              <a:ext cx="914400" cy="228600"/>
              <a:chOff x="457200" y="228600"/>
              <a:chExt cx="914400" cy="228600"/>
            </a:xfrm>
          </p:grpSpPr>
          <p:grpSp>
            <p:nvGrpSpPr>
              <p:cNvPr id="435" name="Shape 435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36" name="Shape 436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37" name="Shape 43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38" name="Shape 43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39" name="Shape 439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40" name="Shape 440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441" name="Shape 441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43" name="Shape 443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sp>
          <p:nvSpPr>
            <p:cNvPr id="444" name="Shape 444"/>
            <p:cNvSpPr txBox="1"/>
            <p:nvPr/>
          </p:nvSpPr>
          <p:spPr>
            <a:xfrm>
              <a:off x="4343400" y="8382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6629400" y="8382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228600" y="1981200"/>
              <a:ext cx="1219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Shrunken:</a:t>
              </a:r>
            </a:p>
          </p:txBody>
        </p:sp>
        <p:grpSp>
          <p:nvGrpSpPr>
            <p:cNvPr id="447" name="Shape 447"/>
            <p:cNvGrpSpPr/>
            <p:nvPr/>
          </p:nvGrpSpPr>
          <p:grpSpPr>
            <a:xfrm>
              <a:off x="228600" y="2209800"/>
              <a:ext cx="457200" cy="228600"/>
              <a:chOff x="762000" y="228600"/>
              <a:chExt cx="457200" cy="228600"/>
            </a:xfrm>
          </p:grpSpPr>
          <p:grpSp>
            <p:nvGrpSpPr>
              <p:cNvPr id="448" name="Shape 448"/>
              <p:cNvGrpSpPr/>
              <p:nvPr/>
            </p:nvGrpSpPr>
            <p:grpSpPr>
              <a:xfrm>
                <a:off x="7620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449" name="Shape 449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50" name="Shape 450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51" name="Shape 451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52" name="Shape 452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453" name="Shape 453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</p:grpSp>
        <p:grpSp>
          <p:nvGrpSpPr>
            <p:cNvPr id="454" name="Shape 454"/>
            <p:cNvGrpSpPr/>
            <p:nvPr/>
          </p:nvGrpSpPr>
          <p:grpSpPr>
            <a:xfrm>
              <a:off x="685800" y="2209800"/>
              <a:ext cx="914400" cy="228600"/>
              <a:chOff x="457200" y="228600"/>
              <a:chExt cx="914400" cy="228600"/>
            </a:xfrm>
          </p:grpSpPr>
          <p:grpSp>
            <p:nvGrpSpPr>
              <p:cNvPr id="455" name="Shape 455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56" name="Shape 456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57" name="Shape 45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58" name="Shape 45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59" name="Shape 459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60" name="Shape 460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61" name="Shape 461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462" name="Shape 462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463" name="Shape 463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464" name="Shape 464"/>
            <p:cNvGrpSpPr/>
            <p:nvPr/>
          </p:nvGrpSpPr>
          <p:grpSpPr>
            <a:xfrm>
              <a:off x="1600200" y="2209800"/>
              <a:ext cx="457200" cy="228600"/>
              <a:chOff x="457200" y="228600"/>
              <a:chExt cx="457200" cy="228600"/>
            </a:xfrm>
          </p:grpSpPr>
          <p:grpSp>
            <p:nvGrpSpPr>
              <p:cNvPr id="465" name="Shape 465"/>
              <p:cNvGrpSpPr/>
              <p:nvPr/>
            </p:nvGrpSpPr>
            <p:grpSpPr>
              <a:xfrm>
                <a:off x="4572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67" name="Shape 46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68" name="Shape 46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69" name="Shape 469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470" name="Shape 470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057400" y="2209800"/>
              <a:ext cx="457200" cy="228600"/>
              <a:chOff x="762000" y="228600"/>
              <a:chExt cx="457200" cy="228600"/>
            </a:xfrm>
          </p:grpSpPr>
          <p:grpSp>
            <p:nvGrpSpPr>
              <p:cNvPr id="472" name="Shape 472"/>
              <p:cNvGrpSpPr/>
              <p:nvPr/>
            </p:nvGrpSpPr>
            <p:grpSpPr>
              <a:xfrm>
                <a:off x="7620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473" name="Shape 473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4" name="Shape 474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75" name="Shape 475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76" name="Shape 476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477" name="Shape 477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</p:grpSp>
        <p:grpSp>
          <p:nvGrpSpPr>
            <p:cNvPr id="478" name="Shape 478"/>
            <p:cNvGrpSpPr/>
            <p:nvPr/>
          </p:nvGrpSpPr>
          <p:grpSpPr>
            <a:xfrm>
              <a:off x="2514600" y="2209800"/>
              <a:ext cx="914400" cy="228600"/>
              <a:chOff x="457200" y="228600"/>
              <a:chExt cx="914400" cy="228600"/>
            </a:xfrm>
          </p:grpSpPr>
          <p:grpSp>
            <p:nvGrpSpPr>
              <p:cNvPr id="479" name="Shape 479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480" name="Shape 480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1" name="Shape 481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82" name="Shape 482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83" name="Shape 483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84" name="Shape 484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485" name="Shape 485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486" name="Shape 486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487" name="Shape 487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488" name="Shape 488"/>
            <p:cNvGrpSpPr/>
            <p:nvPr/>
          </p:nvGrpSpPr>
          <p:grpSpPr>
            <a:xfrm>
              <a:off x="3429000" y="2209800"/>
              <a:ext cx="457200" cy="228600"/>
              <a:chOff x="457200" y="228600"/>
              <a:chExt cx="457200" cy="228600"/>
            </a:xfrm>
          </p:grpSpPr>
          <p:grpSp>
            <p:nvGrpSpPr>
              <p:cNvPr id="489" name="Shape 489"/>
              <p:cNvGrpSpPr/>
              <p:nvPr/>
            </p:nvGrpSpPr>
            <p:grpSpPr>
              <a:xfrm>
                <a:off x="4572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490" name="Shape 490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1" name="Shape 491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2" name="Shape 492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493" name="Shape 493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494" name="Shape 494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</p:grpSp>
        <p:sp>
          <p:nvSpPr>
            <p:cNvPr id="495" name="Shape 495"/>
            <p:cNvSpPr txBox="1"/>
            <p:nvPr/>
          </p:nvSpPr>
          <p:spPr>
            <a:xfrm>
              <a:off x="3886200" y="22098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228600" y="2667000"/>
              <a:ext cx="1219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Aligned:</a:t>
              </a:r>
            </a:p>
          </p:txBody>
        </p:sp>
        <p:grpSp>
          <p:nvGrpSpPr>
            <p:cNvPr id="497" name="Shape 497"/>
            <p:cNvGrpSpPr/>
            <p:nvPr/>
          </p:nvGrpSpPr>
          <p:grpSpPr>
            <a:xfrm>
              <a:off x="228600" y="2895600"/>
              <a:ext cx="457200" cy="228600"/>
              <a:chOff x="762000" y="228600"/>
              <a:chExt cx="457200" cy="228600"/>
            </a:xfrm>
          </p:grpSpPr>
          <p:grpSp>
            <p:nvGrpSpPr>
              <p:cNvPr id="498" name="Shape 498"/>
              <p:cNvGrpSpPr/>
              <p:nvPr/>
            </p:nvGrpSpPr>
            <p:grpSpPr>
              <a:xfrm>
                <a:off x="7620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499" name="Shape 499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00" name="Shape 500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01" name="Shape 501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02" name="Shape 502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503" name="Shape 503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</p:grpSp>
        <p:grpSp>
          <p:nvGrpSpPr>
            <p:cNvPr id="504" name="Shape 504"/>
            <p:cNvGrpSpPr/>
            <p:nvPr/>
          </p:nvGrpSpPr>
          <p:grpSpPr>
            <a:xfrm>
              <a:off x="685800" y="2895600"/>
              <a:ext cx="457200" cy="228600"/>
              <a:chOff x="457200" y="228600"/>
              <a:chExt cx="457200" cy="228600"/>
            </a:xfrm>
          </p:grpSpPr>
          <p:grpSp>
            <p:nvGrpSpPr>
              <p:cNvPr id="505" name="Shape 505"/>
              <p:cNvGrpSpPr/>
              <p:nvPr/>
            </p:nvGrpSpPr>
            <p:grpSpPr>
              <a:xfrm>
                <a:off x="4572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506" name="Shape 506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07" name="Shape 507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08" name="Shape 508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09" name="Shape 509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510" name="Shape 510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</p:grpSp>
        <p:grpSp>
          <p:nvGrpSpPr>
            <p:cNvPr id="511" name="Shape 511"/>
            <p:cNvGrpSpPr/>
            <p:nvPr/>
          </p:nvGrpSpPr>
          <p:grpSpPr>
            <a:xfrm>
              <a:off x="1143000" y="2895600"/>
              <a:ext cx="914400" cy="228600"/>
              <a:chOff x="457200" y="228600"/>
              <a:chExt cx="914400" cy="228600"/>
            </a:xfrm>
          </p:grpSpPr>
          <p:grpSp>
            <p:nvGrpSpPr>
              <p:cNvPr id="512" name="Shape 512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513" name="Shape 513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14" name="Shape 514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15" name="Shape 515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16" name="Shape 516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17" name="Shape 517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518" name="Shape 518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519" name="Shape 519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520" name="Shape 520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521" name="Shape 521"/>
            <p:cNvGrpSpPr/>
            <p:nvPr/>
          </p:nvGrpSpPr>
          <p:grpSpPr>
            <a:xfrm>
              <a:off x="2057400" y="2895600"/>
              <a:ext cx="457200" cy="228600"/>
              <a:chOff x="762000" y="228600"/>
              <a:chExt cx="457200" cy="228600"/>
            </a:xfrm>
          </p:grpSpPr>
          <p:grpSp>
            <p:nvGrpSpPr>
              <p:cNvPr id="522" name="Shape 522"/>
              <p:cNvGrpSpPr/>
              <p:nvPr/>
            </p:nvGrpSpPr>
            <p:grpSpPr>
              <a:xfrm>
                <a:off x="7620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523" name="Shape 523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24" name="Shape 524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25" name="Shape 525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26" name="Shape 526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527" name="Shape 527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</p:grpSp>
        <p:grpSp>
          <p:nvGrpSpPr>
            <p:cNvPr id="528" name="Shape 528"/>
            <p:cNvGrpSpPr/>
            <p:nvPr/>
          </p:nvGrpSpPr>
          <p:grpSpPr>
            <a:xfrm>
              <a:off x="2514600" y="2895600"/>
              <a:ext cx="457200" cy="228600"/>
              <a:chOff x="457200" y="228600"/>
              <a:chExt cx="457200" cy="228600"/>
            </a:xfrm>
          </p:grpSpPr>
          <p:grpSp>
            <p:nvGrpSpPr>
              <p:cNvPr id="529" name="Shape 529"/>
              <p:cNvGrpSpPr/>
              <p:nvPr/>
            </p:nvGrpSpPr>
            <p:grpSpPr>
              <a:xfrm>
                <a:off x="457200" y="228600"/>
                <a:ext cx="457200" cy="228600"/>
                <a:chOff x="457200" y="228600"/>
                <a:chExt cx="457200" cy="228600"/>
              </a:xfrm>
            </p:grpSpPr>
            <p:sp>
              <p:nvSpPr>
                <p:cNvPr id="530" name="Shape 530"/>
                <p:cNvSpPr/>
                <p:nvPr/>
              </p:nvSpPr>
              <p:spPr>
                <a:xfrm>
                  <a:off x="457200" y="228600"/>
                  <a:ext cx="4572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31" name="Shape 531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32" name="Shape 532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33" name="Shape 533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534" name="Shape 534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</p:grpSp>
        <p:grpSp>
          <p:nvGrpSpPr>
            <p:cNvPr id="535" name="Shape 535"/>
            <p:cNvGrpSpPr/>
            <p:nvPr/>
          </p:nvGrpSpPr>
          <p:grpSpPr>
            <a:xfrm>
              <a:off x="2971800" y="2895600"/>
              <a:ext cx="914400" cy="228600"/>
              <a:chOff x="457200" y="228600"/>
              <a:chExt cx="914400" cy="228600"/>
            </a:xfrm>
          </p:grpSpPr>
          <p:grpSp>
            <p:nvGrpSpPr>
              <p:cNvPr id="536" name="Shape 536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38" name="Shape 538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39" name="Shape 539"/>
                <p:cNvCxnSpPr>
                  <a:stCxn id="290" idx="0"/>
                  <a:endCxn id="290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41" name="Shape 541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542" name="Shape 542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543" name="Shape 543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544" name="Shape 544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sp>
          <p:nvSpPr>
            <p:cNvPr id="545" name="Shape 545"/>
            <p:cNvSpPr txBox="1"/>
            <p:nvPr/>
          </p:nvSpPr>
          <p:spPr>
            <a:xfrm>
              <a:off x="3886200" y="28956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cxnSp>
          <p:nvCxnSpPr>
            <p:cNvPr id="546" name="Shape 546"/>
            <p:cNvCxnSpPr>
              <a:stCxn id="290" idx="0"/>
              <a:endCxn id="290" idx="0"/>
            </p:cNvCxnSpPr>
            <p:nvPr/>
          </p:nvCxnSpPr>
          <p:spPr>
            <a:xfrm>
              <a:off x="2971800" y="14478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7" name="Shape 547"/>
            <p:cNvCxnSpPr>
              <a:stCxn id="290" idx="0"/>
              <a:endCxn id="290" idx="0"/>
            </p:cNvCxnSpPr>
            <p:nvPr/>
          </p:nvCxnSpPr>
          <p:spPr>
            <a:xfrm>
              <a:off x="2057400" y="21336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8" name="Shape 548"/>
            <p:cNvCxnSpPr>
              <a:stCxn id="290" idx="0"/>
              <a:endCxn id="290" idx="0"/>
            </p:cNvCxnSpPr>
            <p:nvPr/>
          </p:nvCxnSpPr>
          <p:spPr>
            <a:xfrm>
              <a:off x="2057400" y="28194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9" name="Shape 549"/>
            <p:cNvCxnSpPr>
              <a:stCxn id="290" idx="0"/>
              <a:endCxn id="290" idx="0"/>
            </p:cNvCxnSpPr>
            <p:nvPr/>
          </p:nvCxnSpPr>
          <p:spPr>
            <a:xfrm>
              <a:off x="1143000" y="7620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0" name="Shape 550"/>
            <p:cNvCxnSpPr>
              <a:stCxn id="290" idx="0"/>
              <a:endCxn id="290" idx="0"/>
            </p:cNvCxnSpPr>
            <p:nvPr/>
          </p:nvCxnSpPr>
          <p:spPr>
            <a:xfrm>
              <a:off x="3429000" y="7620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1" name="Shape 551"/>
            <p:cNvCxnSpPr>
              <a:stCxn id="290" idx="0"/>
              <a:endCxn id="290" idx="0"/>
            </p:cNvCxnSpPr>
            <p:nvPr/>
          </p:nvCxnSpPr>
          <p:spPr>
            <a:xfrm>
              <a:off x="5715000" y="7620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552" name="Shape 552"/>
          <p:cNvSpPr txBox="1"/>
          <p:nvPr/>
        </p:nvSpPr>
        <p:spPr>
          <a:xfrm>
            <a:off x="406400" y="6908775"/>
            <a:ext cx="6574449" cy="18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iOS Programming Guide on Alignment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Reusing Vertices with Index Buffers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04800" y="1107500"/>
            <a:ext cx="9609525" cy="62683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gl.TRIANGLES with Vertex Buffer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gl.TRIANGLES with Vertex Buffer + Index Buffer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buffers enable additional GPU performance features - better caching behavior</a:t>
            </a:r>
          </a:p>
        </p:txBody>
      </p:sp>
      <p:grpSp>
        <p:nvGrpSpPr>
          <p:cNvPr id="559" name="Shape 559"/>
          <p:cNvGrpSpPr/>
          <p:nvPr/>
        </p:nvGrpSpPr>
        <p:grpSpPr>
          <a:xfrm>
            <a:off x="279061" y="1450827"/>
            <a:ext cx="6904518" cy="1834065"/>
            <a:chOff x="76796" y="380503"/>
            <a:chExt cx="6628356" cy="1760723"/>
          </a:xfrm>
        </p:grpSpPr>
        <p:sp>
          <p:nvSpPr>
            <p:cNvPr id="560" name="Shape 560"/>
            <p:cNvSpPr txBox="1"/>
            <p:nvPr/>
          </p:nvSpPr>
          <p:spPr>
            <a:xfrm>
              <a:off x="76796" y="380503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45"/>
                <a:t>Vertices:</a:t>
              </a:r>
            </a:p>
          </p:txBody>
        </p:sp>
        <p:grpSp>
          <p:nvGrpSpPr>
            <p:cNvPr id="561" name="Shape 561"/>
            <p:cNvGrpSpPr/>
            <p:nvPr/>
          </p:nvGrpSpPr>
          <p:grpSpPr>
            <a:xfrm>
              <a:off x="5714155" y="613226"/>
              <a:ext cx="990997" cy="992487"/>
              <a:chOff x="4877644" y="224576"/>
              <a:chExt cx="990997" cy="992487"/>
            </a:xfrm>
          </p:grpSpPr>
          <p:sp>
            <p:nvSpPr>
              <p:cNvPr id="562" name="Shape 562"/>
              <p:cNvSpPr/>
              <p:nvPr/>
            </p:nvSpPr>
            <p:spPr>
              <a:xfrm rot="5400000">
                <a:off x="4877644" y="226464"/>
                <a:ext cx="990599" cy="990599"/>
              </a:xfrm>
              <a:prstGeom prst="rtTriangle">
                <a:avLst/>
              </a:prstGeom>
              <a:solidFill>
                <a:srgbClr val="FF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 rot="-5400000">
                <a:off x="4878041" y="224576"/>
                <a:ext cx="990599" cy="990599"/>
              </a:xfrm>
              <a:prstGeom prst="rtTriangle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" name="Shape 564"/>
            <p:cNvGrpSpPr/>
            <p:nvPr/>
          </p:nvGrpSpPr>
          <p:grpSpPr>
            <a:xfrm>
              <a:off x="3274215" y="537274"/>
              <a:ext cx="1600601" cy="1603951"/>
              <a:chOff x="3120424" y="301024"/>
              <a:chExt cx="1600601" cy="1603951"/>
            </a:xfrm>
          </p:grpSpPr>
          <p:grpSp>
            <p:nvGrpSpPr>
              <p:cNvPr id="565" name="Shape 565"/>
              <p:cNvGrpSpPr/>
              <p:nvPr/>
            </p:nvGrpSpPr>
            <p:grpSpPr>
              <a:xfrm>
                <a:off x="3357221" y="531164"/>
                <a:ext cx="1138827" cy="1140416"/>
                <a:chOff x="3123157" y="150363"/>
                <a:chExt cx="1138827" cy="1140416"/>
              </a:xfrm>
            </p:grpSpPr>
            <p:sp>
              <p:nvSpPr>
                <p:cNvPr id="566" name="Shape 566"/>
                <p:cNvSpPr/>
                <p:nvPr/>
              </p:nvSpPr>
              <p:spPr>
                <a:xfrm rot="5400000">
                  <a:off x="3123157" y="150363"/>
                  <a:ext cx="990599" cy="990599"/>
                </a:xfrm>
                <a:prstGeom prst="rtTriangle">
                  <a:avLst/>
                </a:prstGeom>
                <a:solidFill>
                  <a:srgbClr val="FF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 rot="-5400000">
                  <a:off x="3271384" y="300180"/>
                  <a:ext cx="990599" cy="990599"/>
                </a:xfrm>
                <a:prstGeom prst="rtTriangle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8" name="Shape 568"/>
              <p:cNvSpPr txBox="1"/>
              <p:nvPr/>
            </p:nvSpPr>
            <p:spPr>
              <a:xfrm>
                <a:off x="3198214" y="301024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0</a:t>
                </a:r>
              </a:p>
            </p:txBody>
          </p:sp>
          <p:sp>
            <p:nvSpPr>
              <p:cNvPr id="569" name="Shape 569"/>
              <p:cNvSpPr txBox="1"/>
              <p:nvPr/>
            </p:nvSpPr>
            <p:spPr>
              <a:xfrm>
                <a:off x="4187423" y="301620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1</a:t>
                </a:r>
              </a:p>
            </p:txBody>
          </p:sp>
          <p:sp>
            <p:nvSpPr>
              <p:cNvPr id="570" name="Shape 570"/>
              <p:cNvSpPr txBox="1"/>
              <p:nvPr/>
            </p:nvSpPr>
            <p:spPr>
              <a:xfrm>
                <a:off x="3120424" y="1292022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2</a:t>
                </a:r>
              </a:p>
            </p:txBody>
          </p:sp>
          <p:sp>
            <p:nvSpPr>
              <p:cNvPr id="571" name="Shape 571"/>
              <p:cNvSpPr txBox="1"/>
              <p:nvPr/>
            </p:nvSpPr>
            <p:spPr>
              <a:xfrm>
                <a:off x="4415626" y="606023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3</a:t>
                </a:r>
              </a:p>
            </p:txBody>
          </p:sp>
          <p:sp>
            <p:nvSpPr>
              <p:cNvPr id="572" name="Shape 572"/>
              <p:cNvSpPr txBox="1"/>
              <p:nvPr/>
            </p:nvSpPr>
            <p:spPr>
              <a:xfrm>
                <a:off x="4343201" y="1679976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4</a:t>
                </a:r>
              </a:p>
            </p:txBody>
          </p:sp>
          <p:sp>
            <p:nvSpPr>
              <p:cNvPr id="573" name="Shape 573"/>
              <p:cNvSpPr txBox="1"/>
              <p:nvPr/>
            </p:nvSpPr>
            <p:spPr>
              <a:xfrm>
                <a:off x="3348428" y="1672426"/>
                <a:ext cx="305400" cy="2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5</a:t>
                </a:r>
              </a:p>
            </p:txBody>
          </p:sp>
        </p:grpSp>
        <p:grpSp>
          <p:nvGrpSpPr>
            <p:cNvPr id="574" name="Shape 574"/>
            <p:cNvGrpSpPr/>
            <p:nvPr/>
          </p:nvGrpSpPr>
          <p:grpSpPr>
            <a:xfrm>
              <a:off x="1069085" y="529028"/>
              <a:ext cx="1373487" cy="230189"/>
              <a:chOff x="683912" y="379410"/>
              <a:chExt cx="1373487" cy="230189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685203" y="380304"/>
                <a:ext cx="1368600" cy="228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685800" y="381000"/>
                <a:ext cx="685799" cy="228600"/>
              </a:xfrm>
              <a:prstGeom prst="rect">
                <a:avLst/>
              </a:prstGeom>
              <a:solidFill>
                <a:srgbClr val="FF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77" name="Shape 577"/>
              <p:cNvCxnSpPr>
                <a:stCxn id="578" idx="0"/>
                <a:endCxn id="578" idx="0"/>
              </p:cNvCxnSpPr>
              <p:nvPr/>
            </p:nvCxnSpPr>
            <p:spPr>
              <a:xfrm>
                <a:off x="914400" y="381000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9" name="Shape 579"/>
              <p:cNvCxnSpPr>
                <a:stCxn id="578" idx="0"/>
                <a:endCxn id="578" idx="0"/>
              </p:cNvCxnSpPr>
              <p:nvPr/>
            </p:nvCxnSpPr>
            <p:spPr>
              <a:xfrm>
                <a:off x="1141609" y="380304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0" name="Shape 580"/>
              <p:cNvCxnSpPr>
                <a:stCxn id="578" idx="0"/>
                <a:endCxn id="578" idx="0"/>
              </p:cNvCxnSpPr>
              <p:nvPr/>
            </p:nvCxnSpPr>
            <p:spPr>
              <a:xfrm>
                <a:off x="1370010" y="380105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81" name="Shape 581"/>
              <p:cNvSpPr/>
              <p:nvPr/>
            </p:nvSpPr>
            <p:spPr>
              <a:xfrm>
                <a:off x="1371600" y="381000"/>
                <a:ext cx="685799" cy="2286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2" name="Shape 582"/>
              <p:cNvCxnSpPr>
                <a:stCxn id="578" idx="0"/>
                <a:endCxn id="578" idx="0"/>
              </p:cNvCxnSpPr>
              <p:nvPr/>
            </p:nvCxnSpPr>
            <p:spPr>
              <a:xfrm>
                <a:off x="1598411" y="379907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3" name="Shape 583"/>
              <p:cNvCxnSpPr>
                <a:stCxn id="578" idx="0"/>
                <a:endCxn id="578" idx="0"/>
              </p:cNvCxnSpPr>
              <p:nvPr/>
            </p:nvCxnSpPr>
            <p:spPr>
              <a:xfrm>
                <a:off x="1826813" y="379708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584" name="Shape 584"/>
              <p:cNvSpPr txBox="1"/>
              <p:nvPr/>
            </p:nvSpPr>
            <p:spPr>
              <a:xfrm>
                <a:off x="683912" y="37941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0</a:t>
                </a:r>
              </a:p>
            </p:txBody>
          </p:sp>
          <p:sp>
            <p:nvSpPr>
              <p:cNvPr id="585" name="Shape 585"/>
              <p:cNvSpPr txBox="1"/>
              <p:nvPr/>
            </p:nvSpPr>
            <p:spPr>
              <a:xfrm>
                <a:off x="913307" y="380304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1</a:t>
                </a:r>
              </a:p>
            </p:txBody>
          </p:sp>
          <p:sp>
            <p:nvSpPr>
              <p:cNvPr id="586" name="Shape 586"/>
              <p:cNvSpPr txBox="1"/>
              <p:nvPr/>
            </p:nvSpPr>
            <p:spPr>
              <a:xfrm>
                <a:off x="1141708" y="380105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2</a:t>
                </a:r>
              </a:p>
            </p:txBody>
          </p:sp>
          <p:sp>
            <p:nvSpPr>
              <p:cNvPr id="587" name="Shape 587"/>
              <p:cNvSpPr txBox="1"/>
              <p:nvPr/>
            </p:nvSpPr>
            <p:spPr>
              <a:xfrm>
                <a:off x="1370109" y="37990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3</a:t>
                </a:r>
              </a:p>
            </p:txBody>
          </p:sp>
          <p:sp>
            <p:nvSpPr>
              <p:cNvPr id="588" name="Shape 588"/>
              <p:cNvSpPr txBox="1"/>
              <p:nvPr/>
            </p:nvSpPr>
            <p:spPr>
              <a:xfrm>
                <a:off x="1598511" y="37970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4</a:t>
                </a:r>
              </a:p>
            </p:txBody>
          </p:sp>
          <p:sp>
            <p:nvSpPr>
              <p:cNvPr id="589" name="Shape 589"/>
              <p:cNvSpPr txBox="1"/>
              <p:nvPr/>
            </p:nvSpPr>
            <p:spPr>
              <a:xfrm>
                <a:off x="1826912" y="37950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5</a:t>
                </a:r>
              </a:p>
            </p:txBody>
          </p:sp>
        </p:grpSp>
        <p:cxnSp>
          <p:nvCxnSpPr>
            <p:cNvPr id="590" name="Shape 590"/>
            <p:cNvCxnSpPr>
              <a:stCxn id="578" idx="0"/>
              <a:endCxn id="578" idx="0"/>
            </p:cNvCxnSpPr>
            <p:nvPr/>
          </p:nvCxnSpPr>
          <p:spPr>
            <a:xfrm>
              <a:off x="2590800" y="68580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91" name="Shape 591"/>
            <p:cNvCxnSpPr>
              <a:stCxn id="578" idx="0"/>
              <a:endCxn id="578" idx="0"/>
            </p:cNvCxnSpPr>
            <p:nvPr/>
          </p:nvCxnSpPr>
          <p:spPr>
            <a:xfrm>
              <a:off x="4876303" y="683713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592" name="Shape 592"/>
          <p:cNvGrpSpPr/>
          <p:nvPr/>
        </p:nvGrpSpPr>
        <p:grpSpPr>
          <a:xfrm>
            <a:off x="278336" y="4223466"/>
            <a:ext cx="6905566" cy="1832319"/>
            <a:chOff x="76100" y="380503"/>
            <a:chExt cx="6629350" cy="1759034"/>
          </a:xfrm>
        </p:grpSpPr>
        <p:sp>
          <p:nvSpPr>
            <p:cNvPr id="593" name="Shape 593"/>
            <p:cNvSpPr txBox="1"/>
            <p:nvPr/>
          </p:nvSpPr>
          <p:spPr>
            <a:xfrm>
              <a:off x="76796" y="380503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45"/>
                <a:t>Vertices:</a:t>
              </a:r>
            </a:p>
          </p:txBody>
        </p:sp>
        <p:grpSp>
          <p:nvGrpSpPr>
            <p:cNvPr id="594" name="Shape 594"/>
            <p:cNvGrpSpPr/>
            <p:nvPr/>
          </p:nvGrpSpPr>
          <p:grpSpPr>
            <a:xfrm>
              <a:off x="5714453" y="611537"/>
              <a:ext cx="990997" cy="992487"/>
              <a:chOff x="4877644" y="224576"/>
              <a:chExt cx="990997" cy="992487"/>
            </a:xfrm>
          </p:grpSpPr>
          <p:sp>
            <p:nvSpPr>
              <p:cNvPr id="595" name="Shape 595"/>
              <p:cNvSpPr/>
              <p:nvPr/>
            </p:nvSpPr>
            <p:spPr>
              <a:xfrm rot="5400000">
                <a:off x="4877644" y="226464"/>
                <a:ext cx="990599" cy="990599"/>
              </a:xfrm>
              <a:prstGeom prst="rtTriangle">
                <a:avLst/>
              </a:prstGeom>
              <a:solidFill>
                <a:srgbClr val="FF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 rot="-5400000">
                <a:off x="4878041" y="224576"/>
                <a:ext cx="990599" cy="990599"/>
              </a:xfrm>
              <a:prstGeom prst="rtTriangle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Shape 597"/>
            <p:cNvGrpSpPr/>
            <p:nvPr/>
          </p:nvGrpSpPr>
          <p:grpSpPr>
            <a:xfrm>
              <a:off x="3511806" y="765725"/>
              <a:ext cx="1138827" cy="1140416"/>
              <a:chOff x="3123157" y="150363"/>
              <a:chExt cx="1138827" cy="1140416"/>
            </a:xfrm>
          </p:grpSpPr>
          <p:sp>
            <p:nvSpPr>
              <p:cNvPr id="598" name="Shape 598"/>
              <p:cNvSpPr/>
              <p:nvPr/>
            </p:nvSpPr>
            <p:spPr>
              <a:xfrm rot="5400000">
                <a:off x="3123157" y="150363"/>
                <a:ext cx="990599" cy="990599"/>
              </a:xfrm>
              <a:prstGeom prst="rtTriangle">
                <a:avLst/>
              </a:prstGeom>
              <a:solidFill>
                <a:srgbClr val="FF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Shape 599"/>
              <p:cNvSpPr/>
              <p:nvPr/>
            </p:nvSpPr>
            <p:spPr>
              <a:xfrm rot="-5400000">
                <a:off x="3271384" y="300180"/>
                <a:ext cx="990599" cy="990599"/>
              </a:xfrm>
              <a:prstGeom prst="rtTriangle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" name="Shape 600"/>
            <p:cNvSpPr txBox="1"/>
            <p:nvPr/>
          </p:nvSpPr>
          <p:spPr>
            <a:xfrm>
              <a:off x="3352800" y="535585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0</a:t>
              </a:r>
            </a:p>
          </p:txBody>
        </p:sp>
        <p:sp>
          <p:nvSpPr>
            <p:cNvPr id="601" name="Shape 601"/>
            <p:cNvSpPr txBox="1"/>
            <p:nvPr/>
          </p:nvSpPr>
          <p:spPr>
            <a:xfrm>
              <a:off x="4342008" y="536181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1</a:t>
              </a:r>
            </a:p>
          </p:txBody>
        </p:sp>
        <p:sp>
          <p:nvSpPr>
            <p:cNvPr id="602" name="Shape 602"/>
            <p:cNvSpPr txBox="1"/>
            <p:nvPr/>
          </p:nvSpPr>
          <p:spPr>
            <a:xfrm>
              <a:off x="3275010" y="1526583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2</a:t>
              </a: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4570211" y="840584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1</a:t>
              </a: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4497786" y="1914537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3</a:t>
              </a:r>
            </a:p>
          </p:txBody>
        </p:sp>
        <p:sp>
          <p:nvSpPr>
            <p:cNvPr id="605" name="Shape 605"/>
            <p:cNvSpPr txBox="1"/>
            <p:nvPr/>
          </p:nvSpPr>
          <p:spPr>
            <a:xfrm>
              <a:off x="3503014" y="1906986"/>
              <a:ext cx="3054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2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070376" y="529922"/>
              <a:ext cx="908100" cy="228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070972" y="530618"/>
              <a:ext cx="226200" cy="2286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296095" y="529525"/>
              <a:ext cx="454500" cy="150899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294207" y="613673"/>
              <a:ext cx="454500" cy="1422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10" name="Shape 610"/>
            <p:cNvCxnSpPr>
              <a:stCxn id="611" idx="0"/>
              <a:endCxn id="611" idx="0"/>
            </p:cNvCxnSpPr>
            <p:nvPr/>
          </p:nvCxnSpPr>
          <p:spPr>
            <a:xfrm>
              <a:off x="1299572" y="530618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2" name="Shape 612"/>
            <p:cNvCxnSpPr>
              <a:stCxn id="611" idx="0"/>
              <a:endCxn id="611" idx="0"/>
            </p:cNvCxnSpPr>
            <p:nvPr/>
          </p:nvCxnSpPr>
          <p:spPr>
            <a:xfrm>
              <a:off x="1526781" y="529922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3" name="Shape 613"/>
            <p:cNvCxnSpPr>
              <a:stCxn id="611" idx="0"/>
              <a:endCxn id="611" idx="0"/>
            </p:cNvCxnSpPr>
            <p:nvPr/>
          </p:nvCxnSpPr>
          <p:spPr>
            <a:xfrm>
              <a:off x="1755183" y="529724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614" name="Shape 614"/>
            <p:cNvSpPr txBox="1"/>
            <p:nvPr/>
          </p:nvSpPr>
          <p:spPr>
            <a:xfrm>
              <a:off x="1069085" y="529028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0</a:t>
              </a:r>
            </a:p>
          </p:txBody>
        </p:sp>
        <p:sp>
          <p:nvSpPr>
            <p:cNvPr id="615" name="Shape 615"/>
            <p:cNvSpPr txBox="1"/>
            <p:nvPr/>
          </p:nvSpPr>
          <p:spPr>
            <a:xfrm>
              <a:off x="1298479" y="529922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1</a:t>
              </a:r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1522907" y="537473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2</a:t>
              </a:r>
            </a:p>
          </p:txBody>
        </p:sp>
        <p:cxnSp>
          <p:nvCxnSpPr>
            <p:cNvPr id="617" name="Shape 617"/>
            <p:cNvCxnSpPr>
              <a:stCxn id="611" idx="0"/>
              <a:endCxn id="611" idx="0"/>
            </p:cNvCxnSpPr>
            <p:nvPr/>
          </p:nvCxnSpPr>
          <p:spPr>
            <a:xfrm>
              <a:off x="2591098" y="684111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18" name="Shape 618"/>
            <p:cNvCxnSpPr>
              <a:stCxn id="611" idx="0"/>
              <a:endCxn id="611" idx="0"/>
            </p:cNvCxnSpPr>
            <p:nvPr/>
          </p:nvCxnSpPr>
          <p:spPr>
            <a:xfrm>
              <a:off x="4876601" y="682024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619" name="Shape 619"/>
            <p:cNvSpPr/>
            <p:nvPr/>
          </p:nvSpPr>
          <p:spPr>
            <a:xfrm>
              <a:off x="1755183" y="529724"/>
              <a:ext cx="226200" cy="2286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1750712" y="537274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41"/>
                <a:t>3</a:t>
              </a:r>
            </a:p>
          </p:txBody>
        </p:sp>
        <p:sp>
          <p:nvSpPr>
            <p:cNvPr id="621" name="Shape 621"/>
            <p:cNvSpPr txBox="1"/>
            <p:nvPr/>
          </p:nvSpPr>
          <p:spPr>
            <a:xfrm>
              <a:off x="76100" y="98612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45"/>
                <a:t>Indices:</a:t>
              </a:r>
            </a:p>
          </p:txBody>
        </p:sp>
        <p:grpSp>
          <p:nvGrpSpPr>
            <p:cNvPr id="622" name="Shape 622"/>
            <p:cNvGrpSpPr/>
            <p:nvPr/>
          </p:nvGrpSpPr>
          <p:grpSpPr>
            <a:xfrm>
              <a:off x="1066700" y="1137535"/>
              <a:ext cx="1375499" cy="237243"/>
              <a:chOff x="1066800" y="986228"/>
              <a:chExt cx="1375499" cy="237243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1066800" y="990600"/>
                <a:ext cx="1375499" cy="228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1066800" y="989209"/>
                <a:ext cx="685799" cy="230100"/>
              </a:xfrm>
              <a:prstGeom prst="rect">
                <a:avLst/>
              </a:prstGeom>
              <a:solidFill>
                <a:srgbClr val="FF00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5" name="Shape 625"/>
              <p:cNvCxnSpPr>
                <a:stCxn id="611" idx="0"/>
                <a:endCxn id="611" idx="0"/>
              </p:cNvCxnSpPr>
              <p:nvPr/>
            </p:nvCxnSpPr>
            <p:spPr>
              <a:xfrm>
                <a:off x="1293711" y="989209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26" name="Shape 626"/>
              <p:cNvCxnSpPr>
                <a:stCxn id="611" idx="0"/>
                <a:endCxn id="611" idx="0"/>
              </p:cNvCxnSpPr>
              <p:nvPr/>
            </p:nvCxnSpPr>
            <p:spPr>
              <a:xfrm>
                <a:off x="1520423" y="987718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27" name="Shape 627"/>
              <p:cNvCxnSpPr>
                <a:stCxn id="611" idx="0"/>
                <a:endCxn id="611" idx="0"/>
              </p:cNvCxnSpPr>
              <p:nvPr/>
            </p:nvCxnSpPr>
            <p:spPr>
              <a:xfrm>
                <a:off x="1756176" y="986228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628" name="Shape 628"/>
              <p:cNvSpPr/>
              <p:nvPr/>
            </p:nvSpPr>
            <p:spPr>
              <a:xfrm>
                <a:off x="1751010" y="987718"/>
                <a:ext cx="685799" cy="2301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9" name="Shape 629"/>
              <p:cNvCxnSpPr>
                <a:stCxn id="611" idx="0"/>
                <a:endCxn id="611" idx="0"/>
              </p:cNvCxnSpPr>
              <p:nvPr/>
            </p:nvCxnSpPr>
            <p:spPr>
              <a:xfrm>
                <a:off x="1977226" y="987321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30" name="Shape 630"/>
              <p:cNvCxnSpPr>
                <a:stCxn id="611" idx="0"/>
                <a:endCxn id="611" idx="0"/>
              </p:cNvCxnSpPr>
              <p:nvPr/>
            </p:nvCxnSpPr>
            <p:spPr>
              <a:xfrm>
                <a:off x="2205627" y="987122"/>
                <a:ext cx="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sp>
            <p:nvSpPr>
              <p:cNvPr id="631" name="Shape 631"/>
              <p:cNvSpPr txBox="1"/>
              <p:nvPr/>
            </p:nvSpPr>
            <p:spPr>
              <a:xfrm>
                <a:off x="1067495" y="994871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0</a:t>
                </a:r>
              </a:p>
            </p:txBody>
          </p:sp>
          <p:sp>
            <p:nvSpPr>
              <p:cNvPr id="632" name="Shape 632"/>
              <p:cNvSpPr txBox="1"/>
              <p:nvPr/>
            </p:nvSpPr>
            <p:spPr>
              <a:xfrm>
                <a:off x="1295896" y="99467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1</a:t>
                </a:r>
              </a:p>
            </p:txBody>
          </p:sp>
          <p:sp>
            <p:nvSpPr>
              <p:cNvPr id="633" name="Shape 633"/>
              <p:cNvSpPr txBox="1"/>
              <p:nvPr/>
            </p:nvSpPr>
            <p:spPr>
              <a:xfrm>
                <a:off x="1526285" y="98622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2</a:t>
                </a:r>
              </a:p>
            </p:txBody>
          </p:sp>
          <p:sp>
            <p:nvSpPr>
              <p:cNvPr id="634" name="Shape 634"/>
              <p:cNvSpPr txBox="1"/>
              <p:nvPr/>
            </p:nvSpPr>
            <p:spPr>
              <a:xfrm>
                <a:off x="1752699" y="994275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1</a:t>
                </a:r>
              </a:p>
            </p:txBody>
          </p:sp>
          <p:sp>
            <p:nvSpPr>
              <p:cNvPr id="635" name="Shape 635"/>
              <p:cNvSpPr txBox="1"/>
              <p:nvPr/>
            </p:nvSpPr>
            <p:spPr>
              <a:xfrm>
                <a:off x="1981100" y="99407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3</a:t>
                </a:r>
              </a:p>
            </p:txBody>
          </p:sp>
          <p:sp>
            <p:nvSpPr>
              <p:cNvPr id="636" name="Shape 636"/>
              <p:cNvSpPr txBox="1"/>
              <p:nvPr/>
            </p:nvSpPr>
            <p:spPr>
              <a:xfrm>
                <a:off x="2209501" y="99387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041"/>
                  <a:t>2</a:t>
                </a:r>
              </a:p>
            </p:txBody>
          </p:sp>
        </p:grpSp>
        <p:cxnSp>
          <p:nvCxnSpPr>
            <p:cNvPr id="637" name="Shape 637"/>
            <p:cNvCxnSpPr>
              <a:stCxn id="631" idx="0"/>
              <a:endCxn id="614" idx="2"/>
            </p:cNvCxnSpPr>
            <p:nvPr/>
          </p:nvCxnSpPr>
          <p:spPr>
            <a:xfrm flipH="1" rot="10800000">
              <a:off x="1181696" y="757679"/>
              <a:ext cx="1800" cy="388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38" name="Shape 638"/>
            <p:cNvCxnSpPr>
              <a:stCxn id="632" idx="0"/>
              <a:endCxn id="615" idx="2"/>
            </p:cNvCxnSpPr>
            <p:nvPr/>
          </p:nvCxnSpPr>
          <p:spPr>
            <a:xfrm flipH="1" rot="10800000">
              <a:off x="1410097" y="758680"/>
              <a:ext cx="2700" cy="387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39" name="Shape 639"/>
            <p:cNvCxnSpPr>
              <a:stCxn id="633" idx="0"/>
              <a:endCxn id="616" idx="2"/>
            </p:cNvCxnSpPr>
            <p:nvPr/>
          </p:nvCxnSpPr>
          <p:spPr>
            <a:xfrm rot="10800000">
              <a:off x="1637185" y="766135"/>
              <a:ext cx="3300" cy="371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0" name="Shape 640"/>
            <p:cNvCxnSpPr>
              <a:stCxn id="634" idx="0"/>
              <a:endCxn id="615" idx="2"/>
            </p:cNvCxnSpPr>
            <p:nvPr/>
          </p:nvCxnSpPr>
          <p:spPr>
            <a:xfrm rot="10800000">
              <a:off x="1412700" y="758583"/>
              <a:ext cx="454200" cy="3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1" name="Shape 641"/>
            <p:cNvCxnSpPr>
              <a:stCxn id="635" idx="0"/>
              <a:endCxn id="620" idx="2"/>
            </p:cNvCxnSpPr>
            <p:nvPr/>
          </p:nvCxnSpPr>
          <p:spPr>
            <a:xfrm rot="10800000">
              <a:off x="1864901" y="765884"/>
              <a:ext cx="230400" cy="379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642" name="Shape 642"/>
            <p:cNvCxnSpPr>
              <a:stCxn id="636" idx="0"/>
              <a:endCxn id="616" idx="2"/>
            </p:cNvCxnSpPr>
            <p:nvPr/>
          </p:nvCxnSpPr>
          <p:spPr>
            <a:xfrm rot="10800000">
              <a:off x="1637002" y="766285"/>
              <a:ext cx="686700" cy="37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Buffers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need to update vertex attributes from the CPU, try to split array buffers based on update frequency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updating only position on sprites: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appropriate 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bufferData!</a:t>
            </a:r>
          </a:p>
        </p:txBody>
      </p:sp>
      <p:grpSp>
        <p:nvGrpSpPr>
          <p:cNvPr id="649" name="Shape 649"/>
          <p:cNvGrpSpPr/>
          <p:nvPr/>
        </p:nvGrpSpPr>
        <p:grpSpPr>
          <a:xfrm>
            <a:off x="1231900" y="3670300"/>
            <a:ext cx="7111982" cy="2235200"/>
            <a:chOff x="76200" y="228600"/>
            <a:chExt cx="5333999" cy="1676400"/>
          </a:xfrm>
        </p:grpSpPr>
        <p:grpSp>
          <p:nvGrpSpPr>
            <p:cNvPr id="650" name="Shape 650"/>
            <p:cNvGrpSpPr/>
            <p:nvPr/>
          </p:nvGrpSpPr>
          <p:grpSpPr>
            <a:xfrm>
              <a:off x="762000" y="228600"/>
              <a:ext cx="914400" cy="228600"/>
              <a:chOff x="762000" y="228600"/>
              <a:chExt cx="914400" cy="228600"/>
            </a:xfrm>
          </p:grpSpPr>
          <p:grpSp>
            <p:nvGrpSpPr>
              <p:cNvPr id="651" name="Shape 651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652" name="Shape 652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53" name="Shape 653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4" name="Shape 654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6" name="Shape 656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657" name="Shape 657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658" name="Shape 658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659" name="Shape 659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660" name="Shape 660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661" name="Shape 661"/>
            <p:cNvGrpSpPr/>
            <p:nvPr/>
          </p:nvGrpSpPr>
          <p:grpSpPr>
            <a:xfrm>
              <a:off x="2514600" y="228600"/>
              <a:ext cx="914400" cy="228600"/>
              <a:chOff x="457200" y="228600"/>
              <a:chExt cx="914400" cy="228600"/>
            </a:xfrm>
          </p:grpSpPr>
          <p:grpSp>
            <p:nvGrpSpPr>
              <p:cNvPr id="662" name="Shape 662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663" name="Shape 663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64" name="Shape 664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5" name="Shape 665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6" name="Shape 666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667" name="Shape 667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668" name="Shape 668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669" name="Shape 669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670" name="Shape 670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671" name="Shape 671"/>
            <p:cNvGrpSpPr/>
            <p:nvPr/>
          </p:nvGrpSpPr>
          <p:grpSpPr>
            <a:xfrm>
              <a:off x="4267200" y="228600"/>
              <a:ext cx="914400" cy="228600"/>
              <a:chOff x="457200" y="228600"/>
              <a:chExt cx="914400" cy="228600"/>
            </a:xfrm>
          </p:grpSpPr>
          <p:grpSp>
            <p:nvGrpSpPr>
              <p:cNvPr id="672" name="Shape 672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673" name="Shape 673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74" name="Shape 674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5" name="Shape 675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6" name="Shape 676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677" name="Shape 677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678" name="Shape 678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679" name="Shape 679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680" name="Shape 680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sp>
          <p:nvSpPr>
            <p:cNvPr id="681" name="Shape 681"/>
            <p:cNvSpPr txBox="1"/>
            <p:nvPr/>
          </p:nvSpPr>
          <p:spPr>
            <a:xfrm>
              <a:off x="762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Pos: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18288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Color: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3581400" y="228600"/>
              <a:ext cx="6857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Tex: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228600" y="685800"/>
              <a:ext cx="1981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Updated every frame:</a:t>
              </a:r>
            </a:p>
          </p:txBody>
        </p:sp>
        <p:grpSp>
          <p:nvGrpSpPr>
            <p:cNvPr id="685" name="Shape 685"/>
            <p:cNvGrpSpPr/>
            <p:nvPr/>
          </p:nvGrpSpPr>
          <p:grpSpPr>
            <a:xfrm>
              <a:off x="228600" y="914400"/>
              <a:ext cx="914400" cy="228600"/>
              <a:chOff x="762000" y="228600"/>
              <a:chExt cx="914400" cy="228600"/>
            </a:xfrm>
          </p:grpSpPr>
          <p:grpSp>
            <p:nvGrpSpPr>
              <p:cNvPr id="686" name="Shape 686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687" name="Shape 687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88" name="Shape 688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89" name="Shape 689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90" name="Shape 690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691" name="Shape 691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692" name="Shape 692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693" name="Shape 693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694" name="Shape 694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695" name="Shape 695"/>
            <p:cNvGrpSpPr/>
            <p:nvPr/>
          </p:nvGrpSpPr>
          <p:grpSpPr>
            <a:xfrm>
              <a:off x="1143000" y="914400"/>
              <a:ext cx="914400" cy="228600"/>
              <a:chOff x="762000" y="228600"/>
              <a:chExt cx="914400" cy="228600"/>
            </a:xfrm>
          </p:grpSpPr>
          <p:grpSp>
            <p:nvGrpSpPr>
              <p:cNvPr id="696" name="Shape 696"/>
              <p:cNvGrpSpPr/>
              <p:nvPr/>
            </p:nvGrpSpPr>
            <p:grpSpPr>
              <a:xfrm>
                <a:off x="7620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697" name="Shape 697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CFE2F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98" name="Shape 698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99" name="Shape 699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00" name="Shape 700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701" name="Shape 701"/>
              <p:cNvSpPr txBox="1"/>
              <p:nvPr/>
            </p:nvSpPr>
            <p:spPr>
              <a:xfrm>
                <a:off x="762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X</a:t>
                </a:r>
              </a:p>
            </p:txBody>
          </p:sp>
          <p:sp>
            <p:nvSpPr>
              <p:cNvPr id="702" name="Shape 702"/>
              <p:cNvSpPr txBox="1"/>
              <p:nvPr/>
            </p:nvSpPr>
            <p:spPr>
              <a:xfrm>
                <a:off x="9906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Y</a:t>
                </a:r>
              </a:p>
            </p:txBody>
          </p:sp>
          <p:sp>
            <p:nvSpPr>
              <p:cNvPr id="703" name="Shape 703"/>
              <p:cNvSpPr txBox="1"/>
              <p:nvPr/>
            </p:nvSpPr>
            <p:spPr>
              <a:xfrm>
                <a:off x="1219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Z</a:t>
                </a:r>
              </a:p>
            </p:txBody>
          </p:sp>
          <p:sp>
            <p:nvSpPr>
              <p:cNvPr id="704" name="Shape 704"/>
              <p:cNvSpPr txBox="1"/>
              <p:nvPr/>
            </p:nvSpPr>
            <p:spPr>
              <a:xfrm>
                <a:off x="1447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W</a:t>
                </a:r>
              </a:p>
            </p:txBody>
          </p:sp>
        </p:grpSp>
        <p:grpSp>
          <p:nvGrpSpPr>
            <p:cNvPr id="705" name="Shape 705"/>
            <p:cNvGrpSpPr/>
            <p:nvPr/>
          </p:nvGrpSpPr>
          <p:grpSpPr>
            <a:xfrm>
              <a:off x="228600" y="1600200"/>
              <a:ext cx="914400" cy="228600"/>
              <a:chOff x="457200" y="228600"/>
              <a:chExt cx="914400" cy="228600"/>
            </a:xfrm>
          </p:grpSpPr>
          <p:grpSp>
            <p:nvGrpSpPr>
              <p:cNvPr id="706" name="Shape 706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707" name="Shape 707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8" name="Shape 708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09" name="Shape 709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10" name="Shape 710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711" name="Shape 711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712" name="Shape 712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713" name="Shape 713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714" name="Shape 714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sp>
          <p:nvSpPr>
            <p:cNvPr id="715" name="Shape 715"/>
            <p:cNvSpPr txBox="1"/>
            <p:nvPr/>
          </p:nvSpPr>
          <p:spPr>
            <a:xfrm>
              <a:off x="2057400" y="9144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grpSp>
          <p:nvGrpSpPr>
            <p:cNvPr id="716" name="Shape 716"/>
            <p:cNvGrpSpPr/>
            <p:nvPr/>
          </p:nvGrpSpPr>
          <p:grpSpPr>
            <a:xfrm>
              <a:off x="2057400" y="1600200"/>
              <a:ext cx="914400" cy="228600"/>
              <a:chOff x="457200" y="228600"/>
              <a:chExt cx="914400" cy="228600"/>
            </a:xfrm>
          </p:grpSpPr>
          <p:grpSp>
            <p:nvGrpSpPr>
              <p:cNvPr id="717" name="Shape 717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718" name="Shape 718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19" name="Shape 719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20" name="Shape 720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21" name="Shape 72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722" name="Shape 722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723" name="Shape 723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G</a:t>
                </a:r>
              </a:p>
            </p:txBody>
          </p:sp>
          <p:sp>
            <p:nvSpPr>
              <p:cNvPr id="724" name="Shape 724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B</a:t>
                </a:r>
              </a:p>
            </p:txBody>
          </p:sp>
          <p:sp>
            <p:nvSpPr>
              <p:cNvPr id="725" name="Shape 725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A</a:t>
                </a:r>
              </a:p>
            </p:txBody>
          </p:sp>
        </p:grpSp>
        <p:grpSp>
          <p:nvGrpSpPr>
            <p:cNvPr id="726" name="Shape 726"/>
            <p:cNvGrpSpPr/>
            <p:nvPr/>
          </p:nvGrpSpPr>
          <p:grpSpPr>
            <a:xfrm>
              <a:off x="1143000" y="1600200"/>
              <a:ext cx="914400" cy="228600"/>
              <a:chOff x="457200" y="228600"/>
              <a:chExt cx="914400" cy="228600"/>
            </a:xfrm>
          </p:grpSpPr>
          <p:grpSp>
            <p:nvGrpSpPr>
              <p:cNvPr id="727" name="Shape 727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29" name="Shape 729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30" name="Shape 730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31" name="Shape 73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732" name="Shape 732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733" name="Shape 733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734" name="Shape 734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735" name="Shape 735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grpSp>
          <p:nvGrpSpPr>
            <p:cNvPr id="736" name="Shape 736"/>
            <p:cNvGrpSpPr/>
            <p:nvPr/>
          </p:nvGrpSpPr>
          <p:grpSpPr>
            <a:xfrm>
              <a:off x="2971800" y="1600200"/>
              <a:ext cx="914400" cy="228600"/>
              <a:chOff x="457200" y="228600"/>
              <a:chExt cx="914400" cy="228600"/>
            </a:xfrm>
          </p:grpSpPr>
          <p:grpSp>
            <p:nvGrpSpPr>
              <p:cNvPr id="737" name="Shape 737"/>
              <p:cNvGrpSpPr/>
              <p:nvPr/>
            </p:nvGrpSpPr>
            <p:grpSpPr>
              <a:xfrm>
                <a:off x="457200" y="228600"/>
                <a:ext cx="914400" cy="228600"/>
                <a:chOff x="457200" y="228600"/>
                <a:chExt cx="914400" cy="228600"/>
              </a:xfrm>
            </p:grpSpPr>
            <p:sp>
              <p:nvSpPr>
                <p:cNvPr id="738" name="Shape 738"/>
                <p:cNvSpPr/>
                <p:nvPr/>
              </p:nvSpPr>
              <p:spPr>
                <a:xfrm>
                  <a:off x="457200" y="228600"/>
                  <a:ext cx="914400" cy="228600"/>
                </a:xfrm>
                <a:prstGeom prst="rect">
                  <a:avLst/>
                </a:prstGeom>
                <a:solidFill>
                  <a:srgbClr val="EAD1DC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39" name="Shape 739"/>
                <p:cNvCxnSpPr/>
                <p:nvPr/>
              </p:nvCxnSpPr>
              <p:spPr>
                <a:xfrm>
                  <a:off x="9144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40" name="Shape 740"/>
                <p:cNvCxnSpPr>
                  <a:stCxn id="655" idx="0"/>
                  <a:endCxn id="655" idx="0"/>
                </p:cNvCxnSpPr>
                <p:nvPr/>
              </p:nvCxnSpPr>
              <p:spPr>
                <a:xfrm>
                  <a:off x="6858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41" name="Shape 741"/>
                <p:cNvCxnSpPr/>
                <p:nvPr/>
              </p:nvCxnSpPr>
              <p:spPr>
                <a:xfrm>
                  <a:off x="1143000" y="228600"/>
                  <a:ext cx="0" cy="228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742" name="Shape 742"/>
              <p:cNvSpPr txBox="1"/>
              <p:nvPr/>
            </p:nvSpPr>
            <p:spPr>
              <a:xfrm>
                <a:off x="4572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S</a:t>
                </a:r>
              </a:p>
            </p:txBody>
          </p:sp>
          <p:sp>
            <p:nvSpPr>
              <p:cNvPr id="743" name="Shape 743"/>
              <p:cNvSpPr txBox="1"/>
              <p:nvPr/>
            </p:nvSpPr>
            <p:spPr>
              <a:xfrm>
                <a:off x="6858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T</a:t>
                </a:r>
              </a:p>
            </p:txBody>
          </p:sp>
          <p:sp>
            <p:nvSpPr>
              <p:cNvPr id="744" name="Shape 744"/>
              <p:cNvSpPr txBox="1"/>
              <p:nvPr/>
            </p:nvSpPr>
            <p:spPr>
              <a:xfrm>
                <a:off x="9144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R</a:t>
                </a:r>
              </a:p>
            </p:txBody>
          </p:sp>
          <p:sp>
            <p:nvSpPr>
              <p:cNvPr id="745" name="Shape 745"/>
              <p:cNvSpPr txBox="1"/>
              <p:nvPr/>
            </p:nvSpPr>
            <p:spPr>
              <a:xfrm>
                <a:off x="1143000" y="2286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866"/>
                  <a:t>Q</a:t>
                </a:r>
              </a:p>
            </p:txBody>
          </p:sp>
        </p:grpSp>
        <p:sp>
          <p:nvSpPr>
            <p:cNvPr id="746" name="Shape 746"/>
            <p:cNvSpPr txBox="1"/>
            <p:nvPr/>
          </p:nvSpPr>
          <p:spPr>
            <a:xfrm>
              <a:off x="3886200" y="1600200"/>
              <a:ext cx="381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...</a:t>
              </a:r>
            </a:p>
          </p:txBody>
        </p:sp>
        <p:cxnSp>
          <p:nvCxnSpPr>
            <p:cNvPr id="747" name="Shape 747"/>
            <p:cNvCxnSpPr>
              <a:stCxn id="655" idx="0"/>
              <a:endCxn id="655" idx="0"/>
            </p:cNvCxnSpPr>
            <p:nvPr/>
          </p:nvCxnSpPr>
          <p:spPr>
            <a:xfrm>
              <a:off x="1143000" y="8382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48" name="Shape 748"/>
            <p:cNvCxnSpPr>
              <a:stCxn id="655" idx="0"/>
              <a:endCxn id="655" idx="0"/>
            </p:cNvCxnSpPr>
            <p:nvPr/>
          </p:nvCxnSpPr>
          <p:spPr>
            <a:xfrm>
              <a:off x="2057400" y="15240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749" name="Shape 749"/>
            <p:cNvSpPr txBox="1"/>
            <p:nvPr/>
          </p:nvSpPr>
          <p:spPr>
            <a:xfrm>
              <a:off x="228600" y="1371600"/>
              <a:ext cx="19811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66"/>
                <a:t>Updated infrequently:</a:t>
              </a: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2209800" y="685800"/>
              <a:ext cx="32003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bufferData usage = STREAM_DRAW</a:t>
              </a:r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2133600" y="1371600"/>
              <a:ext cx="320039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bufferData usage = STATIC_DRAW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Buffers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(currently) mandates that implementations validate indices during drawElements calls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Caches of index validation results are cleared if indices are modified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updating index buffers if at all possible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297400" y="1823425"/>
            <a:ext cx="9622175" cy="55560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range of the value is constrained, pack multiple values into single components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 RGB -&gt; single float, unpack in vertex shader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upload/stream bandwidth at the cost of extra arithmetic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do processing offline when building models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'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gpu float packing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- lots of clever math tricks out there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used to output complex values from fragment shaders into RGBA 32-bit textures for readback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Shaders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GPUs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are stream processors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model differs from CPUs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resources: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Fabian Giesen's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 trip through the Graphics Pipeline 2011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Apple's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OpenGL ES Programming Guide for iOS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Specifically 'Best Practices for ...'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Ken's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WebGL: Hands On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slide deck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Infrequently</a:t>
            </a: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ask yourself...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it be constant(ish)?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 sz="2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 sz="2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 sz="2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(...the answer may surprise you)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Early</a:t>
            </a: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303625" y="1823175"/>
            <a:ext cx="9617249" cy="55574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x viewProj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matrix multiply in a vertex shader will limit your geometry stage, vs. a uniform worldViewProj matrix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viewProj x normal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 multiply in a fragment shader will limit your shading stage, vs. a varying passed from the vertex shader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One javascript matrix multiply is better than 40k vertex shader multiplies (or 40k vertex vs. 2m fragment)!</a:t>
            </a:r>
          </a:p>
        </p:txBody>
      </p:sp>
      <p:grpSp>
        <p:nvGrpSpPr>
          <p:cNvPr id="781" name="Shape 781"/>
          <p:cNvGrpSpPr/>
          <p:nvPr/>
        </p:nvGrpSpPr>
        <p:grpSpPr>
          <a:xfrm>
            <a:off x="5801525" y="172543"/>
            <a:ext cx="4130074" cy="3304056"/>
            <a:chOff x="1295400" y="457200"/>
            <a:chExt cx="3810000" cy="3048000"/>
          </a:xfrm>
        </p:grpSpPr>
        <p:sp>
          <p:nvSpPr>
            <p:cNvPr id="782" name="Shape 782"/>
            <p:cNvSpPr/>
            <p:nvPr/>
          </p:nvSpPr>
          <p:spPr>
            <a:xfrm>
              <a:off x="1295400" y="457200"/>
              <a:ext cx="3810000" cy="3048000"/>
            </a:xfrm>
            <a:prstGeom prst="flowChartExtra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83" name="Shape 783"/>
            <p:cNvCxnSpPr>
              <a:stCxn id="784" idx="0"/>
              <a:endCxn id="784" idx="0"/>
            </p:cNvCxnSpPr>
            <p:nvPr/>
          </p:nvCxnSpPr>
          <p:spPr>
            <a:xfrm>
              <a:off x="2409825" y="175260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85" name="Shape 785"/>
            <p:cNvCxnSpPr>
              <a:stCxn id="784" idx="0"/>
              <a:endCxn id="784" idx="0"/>
            </p:cNvCxnSpPr>
            <p:nvPr/>
          </p:nvCxnSpPr>
          <p:spPr>
            <a:xfrm>
              <a:off x="1828800" y="2667000"/>
              <a:ext cx="27432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786" name="Shape 786"/>
            <p:cNvSpPr txBox="1"/>
            <p:nvPr/>
          </p:nvSpPr>
          <p:spPr>
            <a:xfrm>
              <a:off x="2514600" y="106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7"/>
                <a:t>per-draw</a:t>
              </a:r>
            </a:p>
          </p:txBody>
        </p:sp>
        <p:sp>
          <p:nvSpPr>
            <p:cNvPr id="787" name="Shape 787"/>
            <p:cNvSpPr txBox="1"/>
            <p:nvPr/>
          </p:nvSpPr>
          <p:spPr>
            <a:xfrm>
              <a:off x="2514600" y="1981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7"/>
                <a:t>per-vertex</a:t>
              </a: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514600" y="28956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517"/>
                <a:t>per-fragment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Inexactly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lowest precision possible in a shader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default precision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varying precision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as low as comfortable/allowed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platforms may ignore precision, be careful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highp is optional in fragment shaders in OpenGL ES 2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multiple programs to provide LOD if shading bound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Fewer/no texture samples (constant color for distant objects)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lighting, skinning, etc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 math that works, not math that is 'correct'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Texture Sampling</a:t>
            </a: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mipmapping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Gains quality and performance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Marginal memory hit (33% of total, at most)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only resolutions you need (detect screen size, etc)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load time, memory usage, etc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predictably in indirect lookups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 the (often small) GPU sampling cache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Reorganize texture layout to match sampling pattern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Tightly pack data in textures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proposed compressed texture extensions, when available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Reads/Instructions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301250" y="1822150"/>
            <a:ext cx="9626124" cy="57692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are good at parallelizing fragment shaders... unless you prevent them from doing so!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read: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void 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vec2 value = texture2D(s_lookupSampler, uv).st;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// GPU stalled waiting for value...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gl_FragColor = texture2D(s_textureSampler,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             value);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insert expensive math in between samples so the GPU is not idle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first sample to vertex shader if VTF supported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dependent reads altogether if possible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Cheating Fillrate Limitations</a:t>
            </a:r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(free) browser compositor scaling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&lt;canvas&gt; width/height by some scale 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CSS width/height by scale 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fills 1/N</a:t>
            </a:r>
            <a:r>
              <a:rPr baseline="3000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many expensive pixels, and compositor does cheap bilinear scaling up to desired resolution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WebGL Aquarium</a:t>
            </a:r>
          </a:p>
        </p:txBody>
      </p:sp>
      <p:grpSp>
        <p:nvGrpSpPr>
          <p:cNvPr id="813" name="Shape 813"/>
          <p:cNvGrpSpPr/>
          <p:nvPr/>
        </p:nvGrpSpPr>
        <p:grpSpPr>
          <a:xfrm>
            <a:off x="5702300" y="4381474"/>
            <a:ext cx="4165599" cy="3047975"/>
            <a:chOff x="1905000" y="914400"/>
            <a:chExt cx="3124199" cy="2286000"/>
          </a:xfrm>
        </p:grpSpPr>
        <p:sp>
          <p:nvSpPr>
            <p:cNvPr id="814" name="Shape 814"/>
            <p:cNvSpPr/>
            <p:nvPr/>
          </p:nvSpPr>
          <p:spPr>
            <a:xfrm>
              <a:off x="1905000" y="914400"/>
              <a:ext cx="3124199" cy="22860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438400" y="1524000"/>
              <a:ext cx="2057400" cy="1219199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&lt;canvas&gt; width/height</a:t>
              </a:r>
            </a:p>
          </p:txBody>
        </p:sp>
        <p:sp>
          <p:nvSpPr>
            <p:cNvPr id="816" name="Shape 816"/>
            <p:cNvSpPr txBox="1"/>
            <p:nvPr/>
          </p:nvSpPr>
          <p:spPr>
            <a:xfrm>
              <a:off x="2667000" y="990600"/>
              <a:ext cx="1600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66"/>
                <a:t>CSS width/height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Data Flow Rules</a:t>
            </a: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hardware is massively parallel - exploit it!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out those computer architecture CS books: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pipelines full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data dependencies that cause stalls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state changes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layers between user code and GPU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latency, assume copies, assume conversion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Varies on platform/browser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smallest data sizes possible (get clever!)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and write as little as possible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Hoist data from buffers up to program uniforms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Downsample reads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GPU filtering to write less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Throttling</a:t>
            </a: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Drivers (and certain browsers) have limited command buffer size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too much -&gt; spill buffer -&gt; STALL!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counts (textures, array buffers, commands)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stall usually means a dropped frame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loading at runtime/dynamically, limit buffer/texture uploads per frame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 on total size, not count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1 1024x1024x4 texture = 16 256x256x4 textures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that the buffer is not 100% reserved for you!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Dependencies</a:t>
            </a: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writes from reads by as many calls as possible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Writes: bufferData, texImage2D, render-to-texture</a:t>
            </a:r>
          </a:p>
        </p:txBody>
      </p:sp>
      <p:grpSp>
        <p:nvGrpSpPr>
          <p:cNvPr id="840" name="Shape 840"/>
          <p:cNvGrpSpPr/>
          <p:nvPr/>
        </p:nvGrpSpPr>
        <p:grpSpPr>
          <a:xfrm>
            <a:off x="829800" y="2712331"/>
            <a:ext cx="7844069" cy="4518995"/>
            <a:chOff x="-75723" y="0"/>
            <a:chExt cx="7924621" cy="4565404"/>
          </a:xfrm>
        </p:grpSpPr>
        <p:sp>
          <p:nvSpPr>
            <p:cNvPr id="841" name="Shape 841"/>
            <p:cNvSpPr/>
            <p:nvPr/>
          </p:nvSpPr>
          <p:spPr>
            <a:xfrm>
              <a:off x="1295672" y="684846"/>
              <a:ext cx="65532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674016" y="455610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Upload</a:t>
              </a:r>
            </a:p>
          </p:txBody>
        </p:sp>
        <p:sp>
          <p:nvSpPr>
            <p:cNvPr id="843" name="Shape 843"/>
            <p:cNvSpPr txBox="1"/>
            <p:nvPr/>
          </p:nvSpPr>
          <p:spPr>
            <a:xfrm>
              <a:off x="-75723" y="532128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Javascript</a:t>
              </a:r>
            </a:p>
          </p:txBody>
        </p:sp>
        <p:sp>
          <p:nvSpPr>
            <p:cNvPr id="844" name="Shape 844"/>
            <p:cNvSpPr/>
            <p:nvPr/>
          </p:nvSpPr>
          <p:spPr>
            <a:xfrm>
              <a:off x="2512375" y="454339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1295672" y="1825144"/>
              <a:ext cx="65532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-75723" y="1672427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GPU/Browser</a:t>
              </a:r>
            </a:p>
          </p:txBody>
        </p:sp>
        <p:cxnSp>
          <p:nvCxnSpPr>
            <p:cNvPr id="847" name="Shape 847"/>
            <p:cNvCxnSpPr>
              <a:stCxn id="842" idx="2"/>
              <a:endCxn id="848" idx="0"/>
            </p:cNvCxnSpPr>
            <p:nvPr/>
          </p:nvCxnSpPr>
          <p:spPr>
            <a:xfrm>
              <a:off x="2094016" y="1065210"/>
              <a:ext cx="841800" cy="53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48" name="Shape 848"/>
            <p:cNvSpPr/>
            <p:nvPr/>
          </p:nvSpPr>
          <p:spPr>
            <a:xfrm>
              <a:off x="2514202" y="1599167"/>
              <a:ext cx="8427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Upload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4874575" y="1600835"/>
              <a:ext cx="8352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cxnSp>
          <p:nvCxnSpPr>
            <p:cNvPr id="850" name="Shape 850"/>
            <p:cNvCxnSpPr>
              <a:stCxn id="844" idx="2"/>
              <a:endCxn id="849" idx="0"/>
            </p:cNvCxnSpPr>
            <p:nvPr/>
          </p:nvCxnSpPr>
          <p:spPr>
            <a:xfrm>
              <a:off x="2929675" y="1062739"/>
              <a:ext cx="2362500" cy="53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51" name="Shape 851"/>
            <p:cNvSpPr/>
            <p:nvPr/>
          </p:nvSpPr>
          <p:spPr>
            <a:xfrm>
              <a:off x="1295697" y="3044027"/>
              <a:ext cx="65532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1674016" y="2814791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Upload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-75723" y="289130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Javascript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4192271" y="2812566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1295697" y="4184325"/>
              <a:ext cx="65532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-75723" y="4031607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GPU/Browser</a:t>
              </a:r>
            </a:p>
          </p:txBody>
        </p:sp>
        <p:cxnSp>
          <p:nvCxnSpPr>
            <p:cNvPr id="857" name="Shape 857"/>
            <p:cNvCxnSpPr>
              <a:stCxn id="852" idx="2"/>
              <a:endCxn id="858" idx="0"/>
            </p:cNvCxnSpPr>
            <p:nvPr/>
          </p:nvCxnSpPr>
          <p:spPr>
            <a:xfrm>
              <a:off x="2094016" y="3424391"/>
              <a:ext cx="843600" cy="53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58" name="Shape 858"/>
            <p:cNvSpPr/>
            <p:nvPr/>
          </p:nvSpPr>
          <p:spPr>
            <a:xfrm>
              <a:off x="2517540" y="3955804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Upload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5037225" y="3955089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cxnSp>
          <p:nvCxnSpPr>
            <p:cNvPr id="860" name="Shape 860"/>
            <p:cNvCxnSpPr>
              <a:stCxn id="854" idx="2"/>
              <a:endCxn id="859" idx="0"/>
            </p:cNvCxnSpPr>
            <p:nvPr/>
          </p:nvCxnSpPr>
          <p:spPr>
            <a:xfrm>
              <a:off x="4609571" y="3420966"/>
              <a:ext cx="845100" cy="53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61" name="Shape 861"/>
            <p:cNvSpPr/>
            <p:nvPr/>
          </p:nvSpPr>
          <p:spPr>
            <a:xfrm>
              <a:off x="3352958" y="1750057"/>
              <a:ext cx="1524000" cy="3042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(waiting)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2515712" y="2812407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3353753" y="2812248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64" name="Shape 864"/>
            <p:cNvSpPr/>
            <p:nvPr/>
          </p:nvSpPr>
          <p:spPr>
            <a:xfrm>
              <a:off x="3353594" y="3955089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4191635" y="3954930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cxnSp>
          <p:nvCxnSpPr>
            <p:cNvPr id="866" name="Shape 866"/>
            <p:cNvCxnSpPr>
              <a:stCxn id="862" idx="2"/>
              <a:endCxn id="864" idx="0"/>
            </p:cNvCxnSpPr>
            <p:nvPr/>
          </p:nvCxnSpPr>
          <p:spPr>
            <a:xfrm>
              <a:off x="2933012" y="3420807"/>
              <a:ext cx="8379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67" name="Shape 867"/>
            <p:cNvCxnSpPr>
              <a:stCxn id="863" idx="2"/>
              <a:endCxn id="865" idx="0"/>
            </p:cNvCxnSpPr>
            <p:nvPr/>
          </p:nvCxnSpPr>
          <p:spPr>
            <a:xfrm>
              <a:off x="3771053" y="3420648"/>
              <a:ext cx="8379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68" name="Shape 868"/>
            <p:cNvSpPr/>
            <p:nvPr/>
          </p:nvSpPr>
          <p:spPr>
            <a:xfrm>
              <a:off x="3351051" y="454577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4189092" y="454418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5715317" y="1601948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6553358" y="1601789"/>
              <a:ext cx="834600" cy="608400"/>
            </a:xfrm>
            <a:prstGeom prst="rect">
              <a:avLst/>
            </a:prstGeom>
            <a:solidFill>
              <a:srgbClr val="A2C4C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85"/>
                <a:t>Draw</a:t>
              </a:r>
            </a:p>
          </p:txBody>
        </p:sp>
        <p:cxnSp>
          <p:nvCxnSpPr>
            <p:cNvPr id="872" name="Shape 872"/>
            <p:cNvCxnSpPr>
              <a:stCxn id="868" idx="2"/>
              <a:endCxn id="870" idx="0"/>
            </p:cNvCxnSpPr>
            <p:nvPr/>
          </p:nvCxnSpPr>
          <p:spPr>
            <a:xfrm>
              <a:off x="3768351" y="1062977"/>
              <a:ext cx="2364300" cy="53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73" name="Shape 873"/>
            <p:cNvCxnSpPr>
              <a:stCxn id="869" idx="2"/>
              <a:endCxn id="871" idx="0"/>
            </p:cNvCxnSpPr>
            <p:nvPr/>
          </p:nvCxnSpPr>
          <p:spPr>
            <a:xfrm>
              <a:off x="4606392" y="1062819"/>
              <a:ext cx="2364300" cy="538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74" name="Shape 874"/>
            <p:cNvSpPr txBox="1"/>
            <p:nvPr/>
          </p:nvSpPr>
          <p:spPr>
            <a:xfrm>
              <a:off x="152479" y="0"/>
              <a:ext cx="236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-US" sz="1385"/>
                <a:t>Sequential upload/draw</a:t>
              </a:r>
            </a:p>
          </p:txBody>
        </p:sp>
        <p:sp>
          <p:nvSpPr>
            <p:cNvPr id="875" name="Shape 875"/>
            <p:cNvSpPr txBox="1"/>
            <p:nvPr/>
          </p:nvSpPr>
          <p:spPr>
            <a:xfrm>
              <a:off x="152002" y="2359577"/>
              <a:ext cx="2361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-US" sz="1385"/>
                <a:t>Overlapped upload/draw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is Awesome, but...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performance doesn't match native OpenGL...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(it should be close!)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performance doesn't match &lt;canvas&gt;...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(it should be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things just don't work...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(graphics is hard!)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Dependencies</a:t>
            </a:r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Double/triple-buffer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 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usage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inter-frame or, if needed, intra-frame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Decouple CPU from GPU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can't feed GPU fast enough? Reuse old GPU data!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timestamps when computing data for future frames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Courier New"/>
              <a:buChar char="o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Demo</a:t>
            </a:r>
          </a:p>
        </p:txBody>
      </p:sp>
      <p:grpSp>
        <p:nvGrpSpPr>
          <p:cNvPr id="882" name="Shape 882"/>
          <p:cNvGrpSpPr/>
          <p:nvPr/>
        </p:nvGrpSpPr>
        <p:grpSpPr>
          <a:xfrm>
            <a:off x="672121" y="5189551"/>
            <a:ext cx="8128565" cy="1461683"/>
            <a:chOff x="227090" y="227566"/>
            <a:chExt cx="9754283" cy="1754030"/>
          </a:xfrm>
        </p:grpSpPr>
        <p:sp>
          <p:nvSpPr>
            <p:cNvPr id="883" name="Shape 883"/>
            <p:cNvSpPr/>
            <p:nvPr/>
          </p:nvSpPr>
          <p:spPr>
            <a:xfrm>
              <a:off x="1597573" y="460219"/>
              <a:ext cx="83838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1976829" y="230983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227090" y="3075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Javascript</a:t>
              </a:r>
            </a:p>
          </p:txBody>
        </p:sp>
        <p:sp>
          <p:nvSpPr>
            <p:cNvPr id="886" name="Shape 886"/>
            <p:cNvSpPr/>
            <p:nvPr/>
          </p:nvSpPr>
          <p:spPr>
            <a:xfrm>
              <a:off x="5258673" y="227566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sp>
          <p:nvSpPr>
            <p:cNvPr id="887" name="Shape 887"/>
            <p:cNvSpPr/>
            <p:nvPr/>
          </p:nvSpPr>
          <p:spPr>
            <a:xfrm>
              <a:off x="1597573" y="1600517"/>
              <a:ext cx="83838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227090" y="144779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GPU</a:t>
              </a:r>
            </a:p>
          </p:txBody>
        </p:sp>
        <p:cxnSp>
          <p:nvCxnSpPr>
            <p:cNvPr id="889" name="Shape 889"/>
            <p:cNvCxnSpPr>
              <a:stCxn id="884" idx="2"/>
              <a:endCxn id="890" idx="0"/>
            </p:cNvCxnSpPr>
            <p:nvPr/>
          </p:nvCxnSpPr>
          <p:spPr>
            <a:xfrm>
              <a:off x="2396829" y="840583"/>
              <a:ext cx="843600" cy="53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0" name="Shape 890"/>
            <p:cNvSpPr/>
            <p:nvPr/>
          </p:nvSpPr>
          <p:spPr>
            <a:xfrm>
              <a:off x="2820353" y="1371997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sp>
          <p:nvSpPr>
            <p:cNvPr id="891" name="Shape 891"/>
            <p:cNvSpPr/>
            <p:nvPr/>
          </p:nvSpPr>
          <p:spPr>
            <a:xfrm>
              <a:off x="6103627" y="1370090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cxnSp>
          <p:nvCxnSpPr>
            <p:cNvPr id="892" name="Shape 892"/>
            <p:cNvCxnSpPr>
              <a:stCxn id="886" idx="2"/>
              <a:endCxn id="891" idx="0"/>
            </p:cNvCxnSpPr>
            <p:nvPr/>
          </p:nvCxnSpPr>
          <p:spPr>
            <a:xfrm>
              <a:off x="5675973" y="835967"/>
              <a:ext cx="8448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3" name="Shape 893"/>
            <p:cNvSpPr/>
            <p:nvPr/>
          </p:nvSpPr>
          <p:spPr>
            <a:xfrm>
              <a:off x="2818525" y="228600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3656408" y="1371282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cxnSp>
          <p:nvCxnSpPr>
            <p:cNvPr id="895" name="Shape 895"/>
            <p:cNvCxnSpPr>
              <a:stCxn id="893" idx="2"/>
              <a:endCxn id="894" idx="0"/>
            </p:cNvCxnSpPr>
            <p:nvPr/>
          </p:nvCxnSpPr>
          <p:spPr>
            <a:xfrm>
              <a:off x="3235825" y="837000"/>
              <a:ext cx="8376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6" name="Shape 896"/>
            <p:cNvSpPr/>
            <p:nvPr/>
          </p:nvSpPr>
          <p:spPr>
            <a:xfrm>
              <a:off x="4422539" y="230586"/>
              <a:ext cx="840000" cy="609599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cxnSp>
          <p:nvCxnSpPr>
            <p:cNvPr id="897" name="Shape 897"/>
            <p:cNvCxnSpPr>
              <a:stCxn id="896" idx="2"/>
              <a:endCxn id="898" idx="0"/>
            </p:cNvCxnSpPr>
            <p:nvPr/>
          </p:nvCxnSpPr>
          <p:spPr>
            <a:xfrm>
              <a:off x="4842539" y="840186"/>
              <a:ext cx="843600" cy="53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8" name="Shape 898"/>
            <p:cNvSpPr/>
            <p:nvPr/>
          </p:nvSpPr>
          <p:spPr>
            <a:xfrm>
              <a:off x="5266063" y="1371599"/>
              <a:ext cx="840000" cy="609599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6777747" y="230347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cxnSp>
          <p:nvCxnSpPr>
            <p:cNvPr id="900" name="Shape 900"/>
            <p:cNvCxnSpPr>
              <a:stCxn id="899" idx="2"/>
              <a:endCxn id="901" idx="0"/>
            </p:cNvCxnSpPr>
            <p:nvPr/>
          </p:nvCxnSpPr>
          <p:spPr>
            <a:xfrm>
              <a:off x="7197747" y="839947"/>
              <a:ext cx="843600" cy="53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01" name="Shape 901"/>
            <p:cNvSpPr/>
            <p:nvPr/>
          </p:nvSpPr>
          <p:spPr>
            <a:xfrm>
              <a:off x="7621271" y="1371361"/>
              <a:ext cx="840000" cy="609599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Upload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7619443" y="227964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8457325" y="1370646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166"/>
                <a:t>Draw</a:t>
              </a:r>
            </a:p>
          </p:txBody>
        </p:sp>
        <p:cxnSp>
          <p:nvCxnSpPr>
            <p:cNvPr id="904" name="Shape 904"/>
            <p:cNvCxnSpPr>
              <a:stCxn id="902" idx="2"/>
              <a:endCxn id="903" idx="0"/>
            </p:cNvCxnSpPr>
            <p:nvPr/>
          </p:nvCxnSpPr>
          <p:spPr>
            <a:xfrm>
              <a:off x="8036743" y="836364"/>
              <a:ext cx="8376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Readback</a:t>
            </a:r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readback every frame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smaller resolutions if possible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time spent shipping buffers from GPU-&gt;JS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processing time spent in JS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Double-buffer framebuffer for read-before-write flow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stalls waiting for previous draws to finish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Absolutely have to do a lot of reads? Request an async readPixels extension on the mailing list!</a:t>
            </a:r>
          </a:p>
        </p:txBody>
      </p:sp>
      <p:grpSp>
        <p:nvGrpSpPr>
          <p:cNvPr id="911" name="Shape 911"/>
          <p:cNvGrpSpPr/>
          <p:nvPr/>
        </p:nvGrpSpPr>
        <p:grpSpPr>
          <a:xfrm>
            <a:off x="-74160" y="5393876"/>
            <a:ext cx="10032149" cy="1674923"/>
            <a:chOff x="227328" y="531016"/>
            <a:chExt cx="10516321" cy="1755770"/>
          </a:xfrm>
        </p:grpSpPr>
        <p:sp>
          <p:nvSpPr>
            <p:cNvPr id="912" name="Shape 912"/>
            <p:cNvSpPr/>
            <p:nvPr/>
          </p:nvSpPr>
          <p:spPr>
            <a:xfrm>
              <a:off x="1598749" y="755563"/>
              <a:ext cx="91449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227328" y="602846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Javascript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1831660" y="531175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1598749" y="1895862"/>
              <a:ext cx="9144900" cy="152399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 txBox="1"/>
            <p:nvPr/>
          </p:nvSpPr>
          <p:spPr>
            <a:xfrm>
              <a:off x="227328" y="174314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GPU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2676614" y="1673698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cxnSp>
          <p:nvCxnSpPr>
            <p:cNvPr id="918" name="Shape 918"/>
            <p:cNvCxnSpPr>
              <a:stCxn id="914" idx="2"/>
              <a:endCxn id="917" idx="0"/>
            </p:cNvCxnSpPr>
            <p:nvPr/>
          </p:nvCxnSpPr>
          <p:spPr>
            <a:xfrm>
              <a:off x="2248960" y="1139575"/>
              <a:ext cx="845100" cy="53399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9" name="Shape 919"/>
            <p:cNvSpPr/>
            <p:nvPr/>
          </p:nvSpPr>
          <p:spPr>
            <a:xfrm>
              <a:off x="4418646" y="535704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Draw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5256528" y="1678386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Draw</a:t>
              </a:r>
            </a:p>
          </p:txBody>
        </p:sp>
        <p:cxnSp>
          <p:nvCxnSpPr>
            <p:cNvPr id="921" name="Shape 921"/>
            <p:cNvCxnSpPr>
              <a:stCxn id="919" idx="2"/>
              <a:endCxn id="920" idx="0"/>
            </p:cNvCxnSpPr>
            <p:nvPr/>
          </p:nvCxnSpPr>
          <p:spPr>
            <a:xfrm>
              <a:off x="4835946" y="1144104"/>
              <a:ext cx="8379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22" name="Shape 922"/>
            <p:cNvCxnSpPr>
              <a:stCxn id="917" idx="0"/>
              <a:endCxn id="923" idx="2"/>
            </p:cNvCxnSpPr>
            <p:nvPr/>
          </p:nvCxnSpPr>
          <p:spPr>
            <a:xfrm flipH="1" rot="10800000">
              <a:off x="3093914" y="1151098"/>
              <a:ext cx="904800" cy="522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3" name="Shape 923"/>
            <p:cNvSpPr/>
            <p:nvPr/>
          </p:nvSpPr>
          <p:spPr>
            <a:xfrm>
              <a:off x="3581479" y="542617"/>
              <a:ext cx="834600" cy="6084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sp>
          <p:nvSpPr>
            <p:cNvPr id="924" name="Shape 924"/>
            <p:cNvSpPr/>
            <p:nvPr/>
          </p:nvSpPr>
          <p:spPr>
            <a:xfrm>
              <a:off x="2665251" y="686038"/>
              <a:ext cx="915299" cy="3042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(waiting)</a:t>
              </a:r>
            </a:p>
          </p:txBody>
        </p:sp>
        <p:sp>
          <p:nvSpPr>
            <p:cNvPr id="925" name="Shape 925"/>
            <p:cNvSpPr/>
            <p:nvPr/>
          </p:nvSpPr>
          <p:spPr>
            <a:xfrm>
              <a:off x="6098701" y="531016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sp>
          <p:nvSpPr>
            <p:cNvPr id="926" name="Shape 926"/>
            <p:cNvSpPr/>
            <p:nvPr/>
          </p:nvSpPr>
          <p:spPr>
            <a:xfrm>
              <a:off x="6943655" y="1673539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cxnSp>
          <p:nvCxnSpPr>
            <p:cNvPr id="927" name="Shape 927"/>
            <p:cNvCxnSpPr>
              <a:stCxn id="925" idx="2"/>
              <a:endCxn id="926" idx="0"/>
            </p:cNvCxnSpPr>
            <p:nvPr/>
          </p:nvCxnSpPr>
          <p:spPr>
            <a:xfrm>
              <a:off x="6516001" y="1139416"/>
              <a:ext cx="845099" cy="53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8" name="Shape 928"/>
            <p:cNvSpPr/>
            <p:nvPr/>
          </p:nvSpPr>
          <p:spPr>
            <a:xfrm>
              <a:off x="8685687" y="535545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Draw</a:t>
              </a:r>
            </a:p>
          </p:txBody>
        </p:sp>
        <p:sp>
          <p:nvSpPr>
            <p:cNvPr id="929" name="Shape 929"/>
            <p:cNvSpPr/>
            <p:nvPr/>
          </p:nvSpPr>
          <p:spPr>
            <a:xfrm>
              <a:off x="9523569" y="1678227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Draw</a:t>
              </a:r>
            </a:p>
          </p:txBody>
        </p:sp>
        <p:cxnSp>
          <p:nvCxnSpPr>
            <p:cNvPr id="930" name="Shape 930"/>
            <p:cNvCxnSpPr>
              <a:stCxn id="928" idx="2"/>
              <a:endCxn id="929" idx="0"/>
            </p:cNvCxnSpPr>
            <p:nvPr/>
          </p:nvCxnSpPr>
          <p:spPr>
            <a:xfrm>
              <a:off x="9102987" y="1143945"/>
              <a:ext cx="837900" cy="5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31" name="Shape 931"/>
            <p:cNvCxnSpPr>
              <a:stCxn id="926" idx="0"/>
              <a:endCxn id="932" idx="2"/>
            </p:cNvCxnSpPr>
            <p:nvPr/>
          </p:nvCxnSpPr>
          <p:spPr>
            <a:xfrm flipH="1" rot="10800000">
              <a:off x="7360955" y="1150939"/>
              <a:ext cx="904800" cy="522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32" name="Shape 932"/>
            <p:cNvSpPr/>
            <p:nvPr/>
          </p:nvSpPr>
          <p:spPr>
            <a:xfrm>
              <a:off x="7848520" y="542458"/>
              <a:ext cx="834600" cy="6084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Read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6932292" y="685879"/>
              <a:ext cx="915299" cy="3042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335"/>
                <a:t>(waiting)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information for just one talk... but you will use it!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tricky to extract maximum 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tips are applicable to every scenario, the trick is figuring out which one is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simple; test and debug continuously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be afraid to experiment!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provide feedback on how tools and APIs can improve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WebGL Dev List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WebGL Public Mailing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and demos available: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http://webglsamples.googlecode.com/hg/newgame/2011/index.html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 WebGL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1375" y="301675"/>
            <a:ext cx="9623675" cy="9812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Doesn't My Program Render?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situation: no output and no errors reported to console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common reasons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OpenGL errors preventing drawing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"Camera" pointing in the wrong direction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to bind texture or buffer when uploading data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to use the right shader program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to enable vertex attributes as arrays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to use the right texture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OpenGL ES rules about non power of two textures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typo in your JavaScript resulted in "undefined" being passed in to WebGL at unexpected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WebGL Debugging Tips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are faced with a blank screen: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OpenGL errors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Restart with a known good base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back in code iteratively toward your current goal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are debugging a shader: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functionality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Watch out for vertex attributes becoming unused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constant color in regions you're trying to identify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libraries and tools to triage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Error Info from WebGL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webgl-debug.js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http://www.khronos.org/webgl/wiki/Debugging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Wraps a GL context and checks for errors after each call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 to the console; can change to throw exceptions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 -&gt; string conversion utilities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simulate context loss/restore events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var rawgl = canvas.getContext('webgl');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gl = WebGLDebugUtils.makeDebugContext(rawgl);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// Use gl instead of rawgl for all calls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drawStuff();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a</a:t>
            </a:r>
            <a:r>
              <a:rPr lang="en-US" sz="237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lert(WebGLDebugUtils.glEnumToString(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7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gl.getError()));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