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77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118" d="100"/>
          <a:sy n="118" d="100"/>
        </p:scale>
        <p:origin x="27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5B337-7B06-4FF0-8A33-8E21F90DE7BA}" type="datetimeFigureOut">
              <a:rPr lang="en-CA" smtClean="0"/>
              <a:t>2022-12-15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61E51-6A45-4D6F-A033-39BBB8099F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67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61E51-6A45-4D6F-A033-39BBB8099F8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61E51-6A45-4D6F-A033-39BBB8099F8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43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ustindavinlee@gmail.com" TargetMode="External"/><Relationship Id="rId2" Type="http://schemas.openxmlformats.org/officeDocument/2006/relationships/hyperlink" Target="mailto:alirezasamadii7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/>
                </a:solidFill>
              </a:rPr>
              <a:t>Healthcare – Persistency of a Drug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December 15</a:t>
            </a:r>
            <a:r>
              <a:rPr lang="en-US" sz="2800" b="1" baseline="30000" dirty="0">
                <a:solidFill>
                  <a:schemeClr val="bg1"/>
                </a:solidFill>
              </a:rPr>
              <a:t>th</a:t>
            </a:r>
            <a:r>
              <a:rPr lang="en-US" sz="2800" b="1" dirty="0">
                <a:solidFill>
                  <a:schemeClr val="bg1"/>
                </a:solidFill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Summary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-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After looking at the correlation of the data, it seems that our target column has correlation with some features.</a:t>
            </a: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marL="457200" indent="-457200" algn="just">
              <a:buFontTx/>
              <a:buChar char="-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FEAEB-CB52-EAF1-517F-3ADF0220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158" y="2749272"/>
            <a:ext cx="360095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Summary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- Unbalanced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The data seems to be heavily unbalanced, with a ratio of up to 1:30 of unbalanced data present in the features.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To deal with this problem of the unbalanced data, we will perform sampling techniques such as the Random Under Sampler and the Synthetic Minority Oversampling Technique (SMOTE) to have a more balanced dataset.</a:t>
            </a: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3F81DF-144F-F18B-78C9-B36168A69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857" y="3429000"/>
            <a:ext cx="2207428" cy="15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endParaRPr lang="en-US" sz="1600" dirty="0">
              <a:solidFill>
                <a:srgbClr val="FF6600"/>
              </a:solidFill>
            </a:endParaRPr>
          </a:p>
          <a:p>
            <a:pPr algn="just"/>
            <a:r>
              <a:rPr lang="en-US" sz="1600" dirty="0">
                <a:solidFill>
                  <a:schemeClr val="accent2"/>
                </a:solidFill>
              </a:rPr>
              <a:t>After performing extensive exploratory data analysis, data cleaning, and data transformations on the dataset, we have found that the dataset is unbalanced, and highly skewed. </a:t>
            </a:r>
          </a:p>
          <a:p>
            <a:pPr algn="just"/>
            <a:r>
              <a:rPr lang="en-US" sz="1600" dirty="0">
                <a:solidFill>
                  <a:schemeClr val="accent2"/>
                </a:solidFill>
              </a:rPr>
              <a:t>While there are many features included within the dataset, we will first test out models using all the included features to test out the base performance of the model. </a:t>
            </a:r>
          </a:p>
          <a:p>
            <a:pPr algn="just"/>
            <a:r>
              <a:rPr lang="en-US" sz="1600" dirty="0">
                <a:solidFill>
                  <a:schemeClr val="accent2"/>
                </a:solidFill>
              </a:rPr>
              <a:t>We will then fine tune the models my performing some sampling techniques to test the model on a more balanced dataset.</a:t>
            </a:r>
          </a:p>
          <a:p>
            <a:pPr algn="just"/>
            <a:r>
              <a:rPr lang="en-US" sz="1600" dirty="0">
                <a:solidFill>
                  <a:schemeClr val="accent2"/>
                </a:solidFill>
              </a:rPr>
              <a:t>To finalize the model, only features that are important for the model’s predictive power will be used to test if the performance of the model will improve. </a:t>
            </a:r>
          </a:p>
          <a:p>
            <a:pPr algn="just"/>
            <a:r>
              <a:rPr lang="en-US" sz="1600" dirty="0">
                <a:solidFill>
                  <a:schemeClr val="accent2"/>
                </a:solidFill>
              </a:rPr>
              <a:t>Some machine learning models that will be used in this project are the </a:t>
            </a:r>
            <a:r>
              <a:rPr lang="en-US" sz="1600" dirty="0" err="1">
                <a:solidFill>
                  <a:schemeClr val="accent2"/>
                </a:solidFill>
              </a:rPr>
              <a:t>GaussianNB</a:t>
            </a:r>
            <a:r>
              <a:rPr lang="en-US" sz="1600" dirty="0">
                <a:solidFill>
                  <a:schemeClr val="accent2"/>
                </a:solidFill>
              </a:rPr>
              <a:t>, Logistic Regression, Support Vector Machines (SVM), Linear Support Vector Classification (LSVC), Perceptron, Decision Tree Classifier, Random Forest Classifier, K-Nearest Neighbors Classifier, Stochastic Gradient Descent (SGD) Classifier, as well as Gradient Boosting Classifier. </a:t>
            </a:r>
          </a:p>
          <a:p>
            <a:pPr algn="just"/>
            <a:r>
              <a:rPr lang="en-US" sz="1600" dirty="0">
                <a:solidFill>
                  <a:schemeClr val="accent2"/>
                </a:solidFill>
              </a:rPr>
              <a:t>All of these machine learning models will be evaluated using the accuracy metric, the F1-Score, as well as the confusion matrix. With the confusion matrix, the precision and recall can also be calculated.</a:t>
            </a:r>
            <a:endParaRPr lang="en-US" sz="2000" dirty="0">
              <a:solidFill>
                <a:schemeClr val="accent2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pPr algn="just"/>
            <a:r>
              <a:rPr lang="en-US" sz="2800" dirty="0">
                <a:solidFill>
                  <a:srgbClr val="FF6600"/>
                </a:solidFill>
              </a:rPr>
              <a:t>Alireza </a:t>
            </a:r>
            <a:r>
              <a:rPr lang="en-US" sz="2800" dirty="0" err="1">
                <a:solidFill>
                  <a:srgbClr val="FF6600"/>
                </a:solidFill>
              </a:rPr>
              <a:t>Samadifardheris</a:t>
            </a:r>
            <a:endParaRPr lang="en-US" sz="2800" dirty="0">
              <a:solidFill>
                <a:srgbClr val="FF6600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n-US" sz="2800" dirty="0"/>
              <a:t>Email: 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alirezasamadii71@gmail.com</a:t>
            </a:r>
            <a:endParaRPr lang="en-US" sz="2800" dirty="0"/>
          </a:p>
          <a:p>
            <a:pPr marL="457200" indent="-457200" algn="just">
              <a:buFontTx/>
              <a:buChar char="-"/>
            </a:pPr>
            <a:r>
              <a:rPr lang="en-US" sz="2800" dirty="0"/>
              <a:t>Country: Rome, Italy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College: Sapienza University of Rome, Computer Engineering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Specialization: Data Science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Justin Lee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Email: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justindavinlee@gmail.com</a:t>
            </a:r>
            <a:endParaRPr lang="en-US" sz="2800" dirty="0"/>
          </a:p>
          <a:p>
            <a:pPr marL="457200" indent="-457200" algn="just">
              <a:buFontTx/>
              <a:buChar char="-"/>
            </a:pPr>
            <a:r>
              <a:rPr lang="en-US" sz="2800" dirty="0"/>
              <a:t>Country: Ontario, Canada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College: Wilfrid Laurier University, Data Science</a:t>
            </a:r>
          </a:p>
          <a:p>
            <a:pPr marL="457200" indent="-457200" algn="just">
              <a:buFontTx/>
              <a:buChar char="-"/>
            </a:pPr>
            <a:r>
              <a:rPr lang="en-US" sz="2800" dirty="0"/>
              <a:t>Specialization: Data Science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5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persistency of a drug may be defined as “the extent to which a patient acts in accordance with the prescribed interval, and dose of a dosing regimen.”</a:t>
            </a:r>
          </a:p>
          <a:p>
            <a:pPr algn="just"/>
            <a:r>
              <a:rPr lang="en-US" sz="2000" dirty="0"/>
              <a:t>Medication persistence refers to the act of continuing the treatment for the prescribed duration.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With an objective to gather insights on the factors that are impacting the persistence, built a classification model for the given dataset.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6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000" dirty="0"/>
              <a:t>One of the challenges for all Pharmaceutical companies is to understand the persistence of drugs as per the physician’s prescription.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To solve this problem, we will perform exploratory data analysis and build classification models to help gather insightful information regarding the topic.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Our team approached this problem by first performing exploratory data analysis on the given dataset to discover patterns and spot anomalies that may affect the model’s predictions.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We will then tidy the dataset by filling or removing the anomalies and perform some feature engineering to have a tidy dataset ready to train our proposed models.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Finally, we will use the dataset to train and test our models, while evaluating them using accuracy and the F1-score to determine the most accurate model.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1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We have broken down the exploratory data analysis into multiple steps: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FF6600"/>
                </a:solidFill>
              </a:rPr>
              <a:t>Find missing values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FF6600"/>
                </a:solidFill>
              </a:rPr>
              <a:t>Check for skewness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FF6600"/>
                </a:solidFill>
              </a:rPr>
              <a:t>Look at correlation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rgbClr val="FF6600"/>
                </a:solidFill>
              </a:rPr>
              <a:t>Check for unbalanced data</a:t>
            </a: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marL="457200" indent="-457200" algn="just">
              <a:buFontTx/>
              <a:buChar char="-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5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Summary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- Missing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There are no missing values present in the given dataset, therefore we have moved on from this step after checking for missing values</a:t>
            </a: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marL="457200" indent="-457200" algn="just">
              <a:buFontTx/>
              <a:buChar char="-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5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Summary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- Skewness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There is skewness present in the data. To solve this issue, we will remove skewness from features with low correlation by standardizing the values.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We first calculated the skewness of each feature, then we compared the values to a certain threshold of 0.01. If the correlation of the feature is below the threshold, we standardize the feature.</a:t>
            </a:r>
          </a:p>
          <a:p>
            <a:pPr algn="just"/>
            <a:r>
              <a:rPr lang="en-US" sz="2000" dirty="0">
                <a:solidFill>
                  <a:srgbClr val="FF6600"/>
                </a:solidFill>
              </a:rPr>
              <a:t>We will not remove skewness from features with high correlation, as removing the skew will have a higher impact and could be problematic.</a:t>
            </a: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FF6600"/>
              </a:solidFill>
            </a:endParaRPr>
          </a:p>
          <a:p>
            <a:pPr marL="457200" indent="-457200" algn="just">
              <a:buFontTx/>
              <a:buChar char="-"/>
            </a:pP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6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 (1)</Template>
  <TotalTime>44</TotalTime>
  <Words>797</Words>
  <Application>Microsoft Office PowerPoint</Application>
  <PresentationFormat>Widescreen</PresentationFormat>
  <Paragraphs>129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   Group Members</vt:lpstr>
      <vt:lpstr>   Agenda</vt:lpstr>
      <vt:lpstr>   Executive Summary</vt:lpstr>
      <vt:lpstr>   Problem Statement</vt:lpstr>
      <vt:lpstr>   Approach</vt:lpstr>
      <vt:lpstr>   EDA</vt:lpstr>
      <vt:lpstr>   EDA Summary - Missing Values</vt:lpstr>
      <vt:lpstr>   EDA Summary - Skewness</vt:lpstr>
      <vt:lpstr>   EDA Summary - Correlation</vt:lpstr>
      <vt:lpstr>   EDA Summary - Unbalanced Data</vt:lpstr>
      <vt:lpstr>  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Lee</dc:creator>
  <cp:lastModifiedBy>Justin Lee</cp:lastModifiedBy>
  <cp:revision>1</cp:revision>
  <dcterms:created xsi:type="dcterms:W3CDTF">2022-12-15T12:04:17Z</dcterms:created>
  <dcterms:modified xsi:type="dcterms:W3CDTF">2022-12-15T12:48:42Z</dcterms:modified>
</cp:coreProperties>
</file>