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3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srd/nist-special-database-1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0ED5-FB66-48EB-B3A0-17A550EB7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41154"/>
            <a:ext cx="8676222" cy="3200400"/>
          </a:xfrm>
        </p:spPr>
        <p:txBody>
          <a:bodyPr/>
          <a:lstStyle/>
          <a:p>
            <a:r>
              <a:rPr lang="en-CA" dirty="0"/>
              <a:t>Handwritten to Computer Written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058D0-C572-4627-92B0-8A2DD814C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 text recognition implementation</a:t>
            </a:r>
          </a:p>
          <a:p>
            <a:r>
              <a:rPr lang="en-CA" dirty="0"/>
              <a:t>Justin Lin Sin Cho</a:t>
            </a:r>
          </a:p>
          <a:p>
            <a:r>
              <a:rPr lang="en-CA" dirty="0"/>
              <a:t>Computer Vision 4220U</a:t>
            </a:r>
          </a:p>
          <a:p>
            <a:r>
              <a:rPr lang="en-CA" dirty="0"/>
              <a:t>Ontario 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131517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3AC4-DD26-4791-9CBD-C31F8944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CA"/>
              <a:t>Feature detection &amp; cropping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42ED7-A468-4B4F-A8BE-C42464E5C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2666999"/>
            <a:ext cx="6862313" cy="321627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2800" b="1" dirty="0"/>
              <a:t>Simple with OpenCV </a:t>
            </a:r>
            <a:r>
              <a:rPr lang="en-CA" sz="2800" b="1" dirty="0" err="1"/>
              <a:t>findContours</a:t>
            </a:r>
            <a:endParaRPr lang="en-CA" sz="2800" b="1" dirty="0"/>
          </a:p>
          <a:p>
            <a:pPr marL="0" indent="0">
              <a:lnSpc>
                <a:spcPct val="90000"/>
              </a:lnSpc>
              <a:buNone/>
            </a:pPr>
            <a:r>
              <a:rPr lang="en-CA" sz="1600" dirty="0">
                <a:effectLst/>
              </a:rPr>
              <a:t>cv2.findContours(</a:t>
            </a:r>
            <a:r>
              <a:rPr lang="en-CA" sz="1600" dirty="0" err="1">
                <a:effectLst/>
              </a:rPr>
              <a:t>img</a:t>
            </a:r>
            <a:r>
              <a:rPr lang="en-CA" sz="1600" dirty="0">
                <a:effectLst/>
              </a:rPr>
              <a:t>, cv2.RETR_TREE, cv2.CHAIN_APPROX_SIMPLE)</a:t>
            </a:r>
            <a:endParaRPr lang="en-CA" sz="1600" dirty="0"/>
          </a:p>
          <a:p>
            <a:pPr marL="0" indent="0">
              <a:lnSpc>
                <a:spcPct val="90000"/>
              </a:lnSpc>
              <a:buNone/>
            </a:pPr>
            <a:endParaRPr lang="en-CA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CA" sz="1600" dirty="0"/>
              <a:t>For x in range(</a:t>
            </a:r>
            <a:r>
              <a:rPr lang="en-CA" sz="1600" dirty="0" err="1"/>
              <a:t>len</a:t>
            </a:r>
            <a:r>
              <a:rPr lang="en-CA" sz="1600" dirty="0"/>
              <a:t>(contours)):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effectLst/>
              </a:rPr>
              <a:t>	[x, y, w, h] = cv2.boundingRect(contours[x])</a:t>
            </a:r>
            <a:endParaRPr lang="en-CA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CA" sz="1600" dirty="0"/>
              <a:t>	</a:t>
            </a:r>
            <a:r>
              <a:rPr lang="es-ES" sz="1600" dirty="0">
                <a:effectLst/>
              </a:rPr>
              <a:t>cv2.rectangle(</a:t>
            </a:r>
            <a:r>
              <a:rPr lang="es-ES" sz="1600" dirty="0" err="1">
                <a:effectLst/>
              </a:rPr>
              <a:t>img</a:t>
            </a:r>
            <a:r>
              <a:rPr lang="es-ES" sz="1600" dirty="0">
                <a:effectLst/>
              </a:rPr>
              <a:t>, (x, y), (x + w, y + h), (255, 0, 0), 2)</a:t>
            </a:r>
            <a:endParaRPr lang="en-CA" sz="1600" dirty="0"/>
          </a:p>
          <a:p>
            <a:pPr>
              <a:lnSpc>
                <a:spcPct val="90000"/>
              </a:lnSpc>
            </a:pP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B22FF9-3A1D-452F-8310-903D46A40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020" y="2004187"/>
            <a:ext cx="3976788" cy="2982591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2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C8DB-845F-4036-8892-CF62AB63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83" y="345387"/>
            <a:ext cx="3643674" cy="1905000"/>
          </a:xfrm>
        </p:spPr>
        <p:txBody>
          <a:bodyPr>
            <a:normAutofit/>
          </a:bodyPr>
          <a:lstStyle/>
          <a:p>
            <a:r>
              <a:rPr lang="en-CA" sz="2800" dirty="0"/>
              <a:t>Loading the dataset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BDAA4D06-8639-47FD-B099-461D5B541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93" y="2089160"/>
            <a:ext cx="4459455" cy="3959301"/>
          </a:xfrm>
        </p:spPr>
        <p:txBody>
          <a:bodyPr anchor="t">
            <a:normAutofit/>
          </a:bodyPr>
          <a:lstStyle/>
          <a:p>
            <a:r>
              <a:rPr lang="en-US" sz="1800" dirty="0"/>
              <a:t>A machine learning model needs tons of data to learn</a:t>
            </a:r>
          </a:p>
          <a:p>
            <a:r>
              <a:rPr lang="en-US" sz="1800" dirty="0"/>
              <a:t>Using the NIST dataset</a:t>
            </a:r>
          </a:p>
          <a:p>
            <a:r>
              <a:rPr lang="en-US" dirty="0">
                <a:hlinkClick r:id="rId3"/>
              </a:rPr>
              <a:t>https://www.nist.gov/srd/nist-special-database-19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6B3508-AA8D-492B-96CA-B8525E1B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1172" y="2001932"/>
            <a:ext cx="4986424" cy="330350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23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C8DB-845F-4036-8892-CF62AB63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CA"/>
              <a:t>Loading the dataset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BDAA4D06-8639-47FD-B099-461D5B541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US"/>
              <a:t>Training data</a:t>
            </a:r>
          </a:p>
          <a:p>
            <a:pPr lvl="1"/>
            <a:r>
              <a:rPr lang="en-US"/>
              <a:t>X_train </a:t>
            </a:r>
            <a:r>
              <a:rPr lang="en-US" dirty="0"/>
              <a:t>= normalized image</a:t>
            </a:r>
          </a:p>
          <a:p>
            <a:pPr lvl="1"/>
            <a:r>
              <a:rPr lang="en-US"/>
              <a:t>Y_train </a:t>
            </a:r>
            <a:r>
              <a:rPr lang="en-US" dirty="0"/>
              <a:t>= ascii equivalent integer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C047B6C-51F6-4AA4-99DA-F258BE11E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" r="9651" b="4"/>
          <a:stretch/>
        </p:blipFill>
        <p:spPr>
          <a:xfrm>
            <a:off x="6096000" y="1772266"/>
            <a:ext cx="5695359" cy="432117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8141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5526-AEA2-4B69-94D5-17CC8FB8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CA" sz="2800"/>
              <a:t>Designing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E87D-8F00-4FD2-AFB1-6100CBB9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5151118" cy="3216276"/>
          </a:xfrm>
        </p:spPr>
        <p:txBody>
          <a:bodyPr anchor="t">
            <a:normAutofit/>
          </a:bodyPr>
          <a:lstStyle/>
          <a:p>
            <a:r>
              <a:rPr lang="en-CA" sz="1800" dirty="0"/>
              <a:t>Using the </a:t>
            </a:r>
            <a:r>
              <a:rPr lang="en-CA" sz="1800" dirty="0" err="1"/>
              <a:t>keras</a:t>
            </a:r>
            <a:r>
              <a:rPr lang="en-CA" sz="1800" dirty="0"/>
              <a:t> model from </a:t>
            </a:r>
            <a:r>
              <a:rPr lang="en-CA" sz="1800" dirty="0" err="1"/>
              <a:t>Tensorflow</a:t>
            </a:r>
            <a:endParaRPr lang="en-CA" sz="1800" dirty="0"/>
          </a:p>
          <a:p>
            <a:r>
              <a:rPr lang="en-CA" sz="1800" dirty="0"/>
              <a:t>Adding layers to the model</a:t>
            </a:r>
          </a:p>
          <a:p>
            <a:r>
              <a:rPr lang="en-CA" sz="1800" dirty="0"/>
              <a:t>Deciding on a loss function depends on the model use and output (example: classification to a single integer, </a:t>
            </a:r>
            <a:r>
              <a:rPr lang="en-CA" sz="1800" dirty="0" err="1"/>
              <a:t>sparse_categorical_crossentropy</a:t>
            </a:r>
            <a:r>
              <a:rPr lang="en-CA" sz="1800" dirty="0"/>
              <a:t>)</a:t>
            </a:r>
          </a:p>
          <a:p>
            <a:endParaRPr lang="en-CA" sz="18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6D16535-30A3-4BBE-A3D4-B5F6E602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542469"/>
            <a:ext cx="5516150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93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5526-AEA2-4B69-94D5-17CC8FB8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CA" sz="2800" dirty="0"/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E87D-8F00-4FD2-AFB1-6100CBB9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60" y="2514600"/>
            <a:ext cx="5151118" cy="3216276"/>
          </a:xfrm>
        </p:spPr>
        <p:txBody>
          <a:bodyPr anchor="t">
            <a:normAutofit/>
          </a:bodyPr>
          <a:lstStyle/>
          <a:p>
            <a:r>
              <a:rPr lang="en-CA" sz="1800" dirty="0"/>
              <a:t>The model needs to learn from data</a:t>
            </a:r>
          </a:p>
          <a:p>
            <a:r>
              <a:rPr lang="en-CA" sz="1800" dirty="0"/>
              <a:t>Using 5 passes or “epochs”</a:t>
            </a:r>
          </a:p>
          <a:p>
            <a:r>
              <a:rPr lang="en-CA" sz="1800" dirty="0"/>
              <a:t>Using 10% of the data as </a:t>
            </a:r>
            <a:r>
              <a:rPr lang="en-CA" sz="1800" dirty="0" err="1"/>
              <a:t>validation_split</a:t>
            </a:r>
            <a:endParaRPr lang="en-CA" sz="1800" dirty="0"/>
          </a:p>
          <a:p>
            <a:r>
              <a:rPr lang="en-CA" sz="1800" dirty="0"/>
              <a:t>Nearly 15 minutes for just 5 passes!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E6A606B-3A79-4C09-8D69-2F17281E8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66" y="2514600"/>
            <a:ext cx="6933688" cy="21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50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5526-AEA2-4B69-94D5-17CC8FB8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497632"/>
            <a:ext cx="7110547" cy="1905000"/>
          </a:xfrm>
        </p:spPr>
        <p:txBody>
          <a:bodyPr>
            <a:normAutofit/>
          </a:bodyPr>
          <a:lstStyle/>
          <a:p>
            <a:r>
              <a:rPr lang="en-CA" sz="2800" dirty="0"/>
              <a:t>Making a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E87D-8F00-4FD2-AFB1-6100CBB9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03" y="2514600"/>
            <a:ext cx="5151118" cy="3216276"/>
          </a:xfrm>
        </p:spPr>
        <p:txBody>
          <a:bodyPr anchor="t">
            <a:normAutofit/>
          </a:bodyPr>
          <a:lstStyle/>
          <a:p>
            <a:r>
              <a:rPr lang="en-CA" sz="1800" dirty="0"/>
              <a:t>All this work, for what?</a:t>
            </a:r>
          </a:p>
          <a:p>
            <a:endParaRPr lang="en-CA" sz="1800" dirty="0"/>
          </a:p>
          <a:p>
            <a:endParaRPr lang="en-CA" sz="1800" dirty="0"/>
          </a:p>
          <a:p>
            <a:r>
              <a:rPr lang="en-CA" sz="1800" dirty="0"/>
              <a:t>Using the model to evaluate pictures and make a prediction on the value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5A49C21-7DC7-4707-B81C-F70D01E7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02632"/>
            <a:ext cx="55149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38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B0FF-4552-47FD-8634-B9A0C9C0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81" y="608175"/>
            <a:ext cx="9905998" cy="1905000"/>
          </a:xfrm>
        </p:spPr>
        <p:txBody>
          <a:bodyPr/>
          <a:lstStyle/>
          <a:p>
            <a:r>
              <a:rPr lang="en-CA" dirty="0"/>
              <a:t>The culmination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0176-1DD9-41DA-8DA1-233F6AE9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4" y="2213558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Success!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…sort of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E5BE9B-3142-4DCC-A8B0-4A14E1E7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621" y="1140797"/>
            <a:ext cx="6464559" cy="215485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30A1FF6-10C5-43BA-9829-7C7FAE1DB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621" y="4002055"/>
            <a:ext cx="6464559" cy="215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3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F7CF-140E-45B6-BBA6-E382B35B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 the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CCF3-B956-4C6E-BA3D-8F9E81782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40496"/>
            <a:ext cx="4454044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We have a semi-working text recognition system but this isn’t the end! We need to work on what we can improve and polish.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7FF24-DABE-4581-A34A-775D40610592}"/>
              </a:ext>
            </a:extLst>
          </p:cNvPr>
          <p:cNvSpPr txBox="1"/>
          <p:nvPr/>
        </p:nvSpPr>
        <p:spPr>
          <a:xfrm>
            <a:off x="6500577" y="3113364"/>
            <a:ext cx="4832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Create a more robust system to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More accurate text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Different rotation of 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Text wrapping around physical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Real time text recognition in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Different fonts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Different language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834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8CAE-BF4A-40C9-88A6-9EA8567A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CA" dirty="0"/>
              <a:t>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8D93-4E14-4036-B98A-BEB79026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954587" cy="3124201"/>
          </a:xfrm>
        </p:spPr>
        <p:txBody>
          <a:bodyPr>
            <a:normAutofit/>
          </a:bodyPr>
          <a:lstStyle/>
          <a:p>
            <a:r>
              <a:rPr lang="en-CA" sz="2800" dirty="0"/>
              <a:t>How to extract the text from a picture of handwritten information?</a:t>
            </a:r>
          </a:p>
          <a:p>
            <a:endParaRPr lang="en-CA" sz="2800" dirty="0"/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F92D2D92-3B1B-4E43-AA59-DB9070495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19" y="1562100"/>
            <a:ext cx="5694784" cy="42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1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EC39-EC5B-44AF-BB31-77720ACC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52" y="609599"/>
            <a:ext cx="9905998" cy="1905000"/>
          </a:xfrm>
        </p:spPr>
        <p:txBody>
          <a:bodyPr/>
          <a:lstStyle/>
          <a:p>
            <a:r>
              <a:rPr lang="en-CA" dirty="0"/>
              <a:t>Solution: Text recognition 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8B6A8-CCC5-41EC-B185-76D7FD29CE81}"/>
              </a:ext>
            </a:extLst>
          </p:cNvPr>
          <p:cNvSpPr txBox="1"/>
          <p:nvPr/>
        </p:nvSpPr>
        <p:spPr>
          <a:xfrm>
            <a:off x="524152" y="2514599"/>
            <a:ext cx="5327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dirty="0"/>
              <a:t>Teach a computer to recognize text on its own</a:t>
            </a:r>
          </a:p>
          <a:p>
            <a:endParaRPr lang="en-CA" dirty="0"/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3FCBADC6-AB1B-4945-A863-088DEF669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459" y="2131683"/>
            <a:ext cx="2540002" cy="1905001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CE5D9AB9-6B73-45FC-9944-E3EFE1F02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526" y="4695631"/>
            <a:ext cx="2509935" cy="188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6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BB09-78F7-4E07-9808-D9611019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077B-3F63-4B01-BBE4-6349C2D6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Image processing</a:t>
            </a:r>
          </a:p>
          <a:p>
            <a:r>
              <a:rPr lang="en-CA" dirty="0"/>
              <a:t>Feature detection &amp; cropping</a:t>
            </a:r>
          </a:p>
          <a:p>
            <a:r>
              <a:rPr lang="en-CA" dirty="0"/>
              <a:t>Loading the dataset</a:t>
            </a:r>
          </a:p>
          <a:p>
            <a:r>
              <a:rPr lang="en-CA" dirty="0"/>
              <a:t>Designing a model &amp; fitting the data</a:t>
            </a:r>
          </a:p>
          <a:p>
            <a:r>
              <a:rPr lang="en-CA" dirty="0"/>
              <a:t>Making a prediction</a:t>
            </a:r>
          </a:p>
        </p:txBody>
      </p:sp>
    </p:spTree>
    <p:extLst>
      <p:ext uri="{BB962C8B-B14F-4D97-AF65-F5344CB8AC3E}">
        <p14:creationId xmlns:p14="http://schemas.microsoft.com/office/powerpoint/2010/main" val="222521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3AC4-DD26-4791-9CBD-C31F8944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51" y="427764"/>
            <a:ext cx="9905998" cy="1905000"/>
          </a:xfrm>
        </p:spPr>
        <p:txBody>
          <a:bodyPr>
            <a:normAutofit/>
          </a:bodyPr>
          <a:lstStyle/>
          <a:p>
            <a:r>
              <a:rPr lang="en-CA" sz="4000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42ED7-A468-4B4F-A8BE-C42464E5C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21" y="2125823"/>
            <a:ext cx="6770946" cy="3920414"/>
          </a:xfrm>
        </p:spPr>
        <p:txBody>
          <a:bodyPr>
            <a:normAutofit/>
          </a:bodyPr>
          <a:lstStyle/>
          <a:p>
            <a:r>
              <a:rPr lang="en-CA" sz="2800" dirty="0"/>
              <a:t>Images can be noisy and contain undesired information</a:t>
            </a:r>
          </a:p>
          <a:p>
            <a:pPr lvl="1"/>
            <a:r>
              <a:rPr lang="en-CA" sz="2400" dirty="0"/>
              <a:t>Colour to greyscale</a:t>
            </a:r>
          </a:p>
          <a:p>
            <a:pPr lvl="1"/>
            <a:r>
              <a:rPr lang="en-CA" sz="2400" dirty="0"/>
              <a:t>Thresholding </a:t>
            </a:r>
          </a:p>
          <a:p>
            <a:pPr lvl="1"/>
            <a:r>
              <a:rPr lang="en-CA" sz="2400" dirty="0"/>
              <a:t>Bilateral filtering</a:t>
            </a:r>
          </a:p>
          <a:p>
            <a:pPr marL="0" indent="0">
              <a:buNone/>
            </a:pPr>
            <a:endParaRPr lang="en-CA" sz="2800" dirty="0"/>
          </a:p>
          <a:p>
            <a:endParaRPr lang="en-CA" sz="2800" dirty="0"/>
          </a:p>
        </p:txBody>
      </p:sp>
      <p:pic>
        <p:nvPicPr>
          <p:cNvPr id="5" name="Picture 4" descr="A picture containing building, sitting, table, wooden&#10;&#10;Description automatically generated">
            <a:extLst>
              <a:ext uri="{FF2B5EF4-FFF2-40B4-BE49-F238E27FC236}">
                <a16:creationId xmlns:a16="http://schemas.microsoft.com/office/drawing/2014/main" id="{7838AD93-257D-45D4-AFD5-C55A637B3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254" y="609600"/>
            <a:ext cx="4152122" cy="2334432"/>
          </a:xfrm>
          <a:prstGeom prst="rect">
            <a:avLst/>
          </a:prstGeom>
        </p:spPr>
      </p:pic>
      <p:pic>
        <p:nvPicPr>
          <p:cNvPr id="7" name="Picture 6" descr="A picture containing table, group&#10;&#10;Description automatically generated">
            <a:extLst>
              <a:ext uri="{FF2B5EF4-FFF2-40B4-BE49-F238E27FC236}">
                <a16:creationId xmlns:a16="http://schemas.microsoft.com/office/drawing/2014/main" id="{F234E09B-D6BC-4F76-81BC-E786D855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254" y="3626496"/>
            <a:ext cx="4152122" cy="2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5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3AC4-DD26-4791-9CBD-C31F8944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51" y="427764"/>
            <a:ext cx="9905998" cy="1905000"/>
          </a:xfrm>
        </p:spPr>
        <p:txBody>
          <a:bodyPr>
            <a:normAutofit/>
          </a:bodyPr>
          <a:lstStyle/>
          <a:p>
            <a:r>
              <a:rPr lang="en-CA" sz="4000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42ED7-A468-4B4F-A8BE-C42464E5C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21" y="1917700"/>
            <a:ext cx="6770946" cy="4512536"/>
          </a:xfrm>
        </p:spPr>
        <p:txBody>
          <a:bodyPr>
            <a:normAutofit/>
          </a:bodyPr>
          <a:lstStyle/>
          <a:p>
            <a:r>
              <a:rPr lang="en-CA" sz="2800" dirty="0"/>
              <a:t>Images can be noisy and contain undesired information</a:t>
            </a:r>
          </a:p>
          <a:p>
            <a:pPr lvl="1"/>
            <a:r>
              <a:rPr lang="en-CA" sz="2400" b="1" dirty="0"/>
              <a:t>Colour to greyscale</a:t>
            </a:r>
          </a:p>
          <a:p>
            <a:pPr lvl="2"/>
            <a:r>
              <a:rPr lang="en-US" dirty="0">
                <a:effectLst/>
              </a:rPr>
              <a:t>cv2.cvtColor(</a:t>
            </a:r>
            <a:r>
              <a:rPr lang="en-US" dirty="0" err="1">
                <a:effectLst/>
              </a:rPr>
              <a:t>img</a:t>
            </a:r>
            <a:r>
              <a:rPr lang="en-US" dirty="0">
                <a:effectLst/>
              </a:rPr>
              <a:t>, cv2.COLOR_BGR2GRAY)</a:t>
            </a:r>
          </a:p>
          <a:p>
            <a:pPr lvl="2"/>
            <a:r>
              <a:rPr lang="en-CA" dirty="0">
                <a:effectLst/>
              </a:rPr>
              <a:t>The colour of a character may not be important to text recognition </a:t>
            </a:r>
            <a:endParaRPr lang="en-CA" dirty="0"/>
          </a:p>
          <a:p>
            <a:pPr lvl="1"/>
            <a:r>
              <a:rPr lang="en-CA" sz="2400" dirty="0"/>
              <a:t>Thresholding </a:t>
            </a:r>
          </a:p>
          <a:p>
            <a:pPr lvl="1"/>
            <a:r>
              <a:rPr lang="en-CA" sz="2400" dirty="0"/>
              <a:t>Bilateral filtering</a:t>
            </a:r>
          </a:p>
          <a:p>
            <a:pPr marL="0" indent="0">
              <a:buNone/>
            </a:pPr>
            <a:endParaRPr lang="en-CA" sz="2800" dirty="0"/>
          </a:p>
          <a:p>
            <a:endParaRPr lang="en-CA" sz="2800" dirty="0"/>
          </a:p>
        </p:txBody>
      </p:sp>
      <p:pic>
        <p:nvPicPr>
          <p:cNvPr id="5" name="Picture 4" descr="A picture containing building, sitting, table, wooden&#10;&#10;Description automatically generated">
            <a:extLst>
              <a:ext uri="{FF2B5EF4-FFF2-40B4-BE49-F238E27FC236}">
                <a16:creationId xmlns:a16="http://schemas.microsoft.com/office/drawing/2014/main" id="{7838AD93-257D-45D4-AFD5-C55A637B3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254" y="609600"/>
            <a:ext cx="4152122" cy="2334432"/>
          </a:xfrm>
          <a:prstGeom prst="rect">
            <a:avLst/>
          </a:prstGeom>
        </p:spPr>
      </p:pic>
      <p:pic>
        <p:nvPicPr>
          <p:cNvPr id="7" name="Picture 6" descr="A picture containing table, group&#10;&#10;Description automatically generated">
            <a:extLst>
              <a:ext uri="{FF2B5EF4-FFF2-40B4-BE49-F238E27FC236}">
                <a16:creationId xmlns:a16="http://schemas.microsoft.com/office/drawing/2014/main" id="{F234E09B-D6BC-4F76-81BC-E786D855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254" y="3626496"/>
            <a:ext cx="4152122" cy="2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3AC4-DD26-4791-9CBD-C31F8944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51" y="427764"/>
            <a:ext cx="9905998" cy="1905000"/>
          </a:xfrm>
        </p:spPr>
        <p:txBody>
          <a:bodyPr>
            <a:normAutofit/>
          </a:bodyPr>
          <a:lstStyle/>
          <a:p>
            <a:r>
              <a:rPr lang="en-CA" sz="4000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42ED7-A468-4B4F-A8BE-C42464E5C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21" y="1776816"/>
            <a:ext cx="6770946" cy="4512536"/>
          </a:xfrm>
        </p:spPr>
        <p:txBody>
          <a:bodyPr>
            <a:normAutofit/>
          </a:bodyPr>
          <a:lstStyle/>
          <a:p>
            <a:r>
              <a:rPr lang="en-CA" sz="2800" dirty="0"/>
              <a:t>Images can be noisy and contain undesired information</a:t>
            </a:r>
          </a:p>
          <a:p>
            <a:pPr lvl="1"/>
            <a:r>
              <a:rPr lang="en-CA" sz="2400" dirty="0"/>
              <a:t>Colour to greyscale</a:t>
            </a:r>
          </a:p>
          <a:p>
            <a:pPr lvl="1"/>
            <a:r>
              <a:rPr lang="en-CA" sz="2400" b="1" dirty="0"/>
              <a:t>Thresholding </a:t>
            </a:r>
          </a:p>
          <a:p>
            <a:pPr lvl="2"/>
            <a:r>
              <a:rPr lang="en-US" dirty="0">
                <a:effectLst/>
              </a:rPr>
              <a:t>cv2.threshold(</a:t>
            </a:r>
            <a:r>
              <a:rPr lang="en-US" dirty="0" err="1">
                <a:effectLst/>
              </a:rPr>
              <a:t>imgray</a:t>
            </a:r>
            <a:r>
              <a:rPr lang="en-US" dirty="0">
                <a:effectLst/>
              </a:rPr>
              <a:t>, 127, 255, cv2.THRESH_BINARY)</a:t>
            </a:r>
          </a:p>
          <a:p>
            <a:pPr lvl="2"/>
            <a:r>
              <a:rPr lang="en-US" dirty="0">
                <a:effectLst/>
              </a:rPr>
              <a:t>Hazy gradient background can make unclear picture</a:t>
            </a:r>
            <a:endParaRPr lang="en-CA" dirty="0"/>
          </a:p>
          <a:p>
            <a:pPr lvl="1"/>
            <a:r>
              <a:rPr lang="en-CA" sz="2400" dirty="0"/>
              <a:t>Bilateral filtering</a:t>
            </a:r>
          </a:p>
          <a:p>
            <a:pPr marL="0" indent="0">
              <a:buNone/>
            </a:pPr>
            <a:endParaRPr lang="en-CA" sz="2800" dirty="0"/>
          </a:p>
          <a:p>
            <a:endParaRPr lang="en-CA" sz="2800" dirty="0"/>
          </a:p>
        </p:txBody>
      </p:sp>
      <p:pic>
        <p:nvPicPr>
          <p:cNvPr id="5" name="Picture 4" descr="A picture containing building, sitting, table, wooden&#10;&#10;Description automatically generated">
            <a:extLst>
              <a:ext uri="{FF2B5EF4-FFF2-40B4-BE49-F238E27FC236}">
                <a16:creationId xmlns:a16="http://schemas.microsoft.com/office/drawing/2014/main" id="{7838AD93-257D-45D4-AFD5-C55A637B3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254" y="609600"/>
            <a:ext cx="4152122" cy="2334432"/>
          </a:xfrm>
          <a:prstGeom prst="rect">
            <a:avLst/>
          </a:prstGeom>
        </p:spPr>
      </p:pic>
      <p:pic>
        <p:nvPicPr>
          <p:cNvPr id="7" name="Picture 6" descr="A picture containing table, group&#10;&#10;Description automatically generated">
            <a:extLst>
              <a:ext uri="{FF2B5EF4-FFF2-40B4-BE49-F238E27FC236}">
                <a16:creationId xmlns:a16="http://schemas.microsoft.com/office/drawing/2014/main" id="{F234E09B-D6BC-4F76-81BC-E786D855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254" y="3626496"/>
            <a:ext cx="4152122" cy="2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8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3AC4-DD26-4791-9CBD-C31F8944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51" y="427764"/>
            <a:ext cx="9905998" cy="1905000"/>
          </a:xfrm>
        </p:spPr>
        <p:txBody>
          <a:bodyPr>
            <a:normAutofit/>
          </a:bodyPr>
          <a:lstStyle/>
          <a:p>
            <a:r>
              <a:rPr lang="en-CA" sz="4000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42ED7-A468-4B4F-A8BE-C42464E5C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21" y="2125823"/>
            <a:ext cx="6770946" cy="3920414"/>
          </a:xfrm>
        </p:spPr>
        <p:txBody>
          <a:bodyPr>
            <a:normAutofit/>
          </a:bodyPr>
          <a:lstStyle/>
          <a:p>
            <a:r>
              <a:rPr lang="en-CA" sz="2800" dirty="0"/>
              <a:t>Images can be noisy and contain undesired information</a:t>
            </a:r>
          </a:p>
          <a:p>
            <a:pPr lvl="1"/>
            <a:r>
              <a:rPr lang="en-CA" sz="2400" dirty="0"/>
              <a:t>Colour to greyscale</a:t>
            </a:r>
          </a:p>
          <a:p>
            <a:pPr lvl="1"/>
            <a:r>
              <a:rPr lang="en-CA" sz="2400" dirty="0"/>
              <a:t>Thresholding </a:t>
            </a:r>
          </a:p>
          <a:p>
            <a:pPr lvl="1"/>
            <a:r>
              <a:rPr lang="en-CA" sz="2400" b="1" dirty="0"/>
              <a:t>Bilateral filtering</a:t>
            </a:r>
          </a:p>
          <a:p>
            <a:pPr lvl="2"/>
            <a:r>
              <a:rPr lang="en-CA" dirty="0">
                <a:effectLst/>
              </a:rPr>
              <a:t>cv2.bilateralFilter(thresh, 15, 75, 75)</a:t>
            </a:r>
          </a:p>
          <a:p>
            <a:pPr lvl="2"/>
            <a:r>
              <a:rPr lang="en-CA" dirty="0">
                <a:effectLst/>
              </a:rPr>
              <a:t>Smooth noise while maintaining edges</a:t>
            </a:r>
            <a:endParaRPr lang="en-CA" dirty="0"/>
          </a:p>
          <a:p>
            <a:pPr marL="0" indent="0">
              <a:buNone/>
            </a:pPr>
            <a:endParaRPr lang="en-CA" sz="2800" dirty="0"/>
          </a:p>
          <a:p>
            <a:endParaRPr lang="en-CA" sz="2800" dirty="0"/>
          </a:p>
        </p:txBody>
      </p:sp>
      <p:pic>
        <p:nvPicPr>
          <p:cNvPr id="5" name="Picture 4" descr="A picture containing building, sitting, table, wooden&#10;&#10;Description automatically generated">
            <a:extLst>
              <a:ext uri="{FF2B5EF4-FFF2-40B4-BE49-F238E27FC236}">
                <a16:creationId xmlns:a16="http://schemas.microsoft.com/office/drawing/2014/main" id="{7838AD93-257D-45D4-AFD5-C55A637B3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254" y="609600"/>
            <a:ext cx="4152122" cy="2334432"/>
          </a:xfrm>
          <a:prstGeom prst="rect">
            <a:avLst/>
          </a:prstGeom>
        </p:spPr>
      </p:pic>
      <p:pic>
        <p:nvPicPr>
          <p:cNvPr id="7" name="Picture 6" descr="A picture containing table, group&#10;&#10;Description automatically generated">
            <a:extLst>
              <a:ext uri="{FF2B5EF4-FFF2-40B4-BE49-F238E27FC236}">
                <a16:creationId xmlns:a16="http://schemas.microsoft.com/office/drawing/2014/main" id="{F234E09B-D6BC-4F76-81BC-E786D855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254" y="3626496"/>
            <a:ext cx="4152122" cy="2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3AC4-DD26-4791-9CBD-C31F8944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51" y="427764"/>
            <a:ext cx="9905998" cy="1905000"/>
          </a:xfrm>
        </p:spPr>
        <p:txBody>
          <a:bodyPr>
            <a:normAutofit/>
          </a:bodyPr>
          <a:lstStyle/>
          <a:p>
            <a:r>
              <a:rPr lang="en-CA" sz="4000" dirty="0"/>
              <a:t>Feature detection &amp; cropping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42ED7-A468-4B4F-A8BE-C42464E5C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21" y="2125823"/>
            <a:ext cx="6770946" cy="3920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b="1" dirty="0"/>
              <a:t>Tasks</a:t>
            </a:r>
          </a:p>
          <a:p>
            <a:r>
              <a:rPr lang="en-CA" sz="2800" dirty="0"/>
              <a:t>Need to be able to detect text based from a picture. </a:t>
            </a:r>
          </a:p>
          <a:p>
            <a:r>
              <a:rPr lang="en-CA" sz="2800" dirty="0"/>
              <a:t>Need to be able to crop the picture to send to model</a:t>
            </a:r>
          </a:p>
          <a:p>
            <a:pPr marL="0" indent="0">
              <a:buNone/>
            </a:pPr>
            <a:endParaRPr lang="en-CA" sz="2800" dirty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535727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471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Mesh</vt:lpstr>
      <vt:lpstr>Handwritten to Computer Written</vt:lpstr>
      <vt:lpstr>Dilemma</vt:lpstr>
      <vt:lpstr>Solution: Text recognition software</vt:lpstr>
      <vt:lpstr>Program Pipeline</vt:lpstr>
      <vt:lpstr>Image processing</vt:lpstr>
      <vt:lpstr>Image processing</vt:lpstr>
      <vt:lpstr>Image processing</vt:lpstr>
      <vt:lpstr>Image processing</vt:lpstr>
      <vt:lpstr>Feature detection &amp; cropping</vt:lpstr>
      <vt:lpstr>Feature detection &amp; cropping</vt:lpstr>
      <vt:lpstr>Loading the dataset</vt:lpstr>
      <vt:lpstr>Loading the dataset</vt:lpstr>
      <vt:lpstr>Designing a model</vt:lpstr>
      <vt:lpstr>Fitting the model</vt:lpstr>
      <vt:lpstr>Making a prediction</vt:lpstr>
      <vt:lpstr>The culmination </vt:lpstr>
      <vt:lpstr>Just the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to Computer Written</dc:title>
  <dc:creator>Justin Lin</dc:creator>
  <cp:lastModifiedBy>Justin Lin</cp:lastModifiedBy>
  <cp:revision>4</cp:revision>
  <dcterms:created xsi:type="dcterms:W3CDTF">2020-04-11T00:46:15Z</dcterms:created>
  <dcterms:modified xsi:type="dcterms:W3CDTF">2020-04-11T01:10:41Z</dcterms:modified>
</cp:coreProperties>
</file>