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4" r:id="rId4"/>
    <p:sldId id="321" r:id="rId5"/>
    <p:sldId id="258" r:id="rId6"/>
    <p:sldId id="270" r:id="rId7"/>
    <p:sldId id="272" r:id="rId8"/>
    <p:sldId id="273" r:id="rId9"/>
    <p:sldId id="275" r:id="rId10"/>
    <p:sldId id="261" r:id="rId11"/>
    <p:sldId id="276" r:id="rId12"/>
    <p:sldId id="305" r:id="rId13"/>
    <p:sldId id="306" r:id="rId14"/>
    <p:sldId id="317" r:id="rId15"/>
    <p:sldId id="307" r:id="rId16"/>
    <p:sldId id="295" r:id="rId17"/>
    <p:sldId id="297" r:id="rId18"/>
    <p:sldId id="298" r:id="rId19"/>
    <p:sldId id="300" r:id="rId20"/>
    <p:sldId id="320" r:id="rId21"/>
    <p:sldId id="301" r:id="rId22"/>
    <p:sldId id="302" r:id="rId23"/>
    <p:sldId id="304" r:id="rId24"/>
    <p:sldId id="293" r:id="rId25"/>
    <p:sldId id="314" r:id="rId26"/>
    <p:sldId id="315" r:id="rId27"/>
    <p:sldId id="299" r:id="rId28"/>
    <p:sldId id="322" r:id="rId29"/>
    <p:sldId id="323" r:id="rId30"/>
    <p:sldId id="326" r:id="rId31"/>
    <p:sldId id="308" r:id="rId32"/>
    <p:sldId id="311" r:id="rId33"/>
    <p:sldId id="312" r:id="rId34"/>
    <p:sldId id="318" r:id="rId35"/>
    <p:sldId id="319" r:id="rId36"/>
    <p:sldId id="313" r:id="rId37"/>
    <p:sldId id="325" r:id="rId38"/>
    <p:sldId id="264" r:id="rId39"/>
    <p:sldId id="265" r:id="rId40"/>
    <p:sldId id="26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008E-CDF6-4114-9BA0-C63EBAD6D546}" type="datetimeFigureOut">
              <a:rPr lang="en-US" smtClean="0"/>
              <a:t>2019-03-20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A9299-A3BB-4A56-AF52-E82468D8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7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2019-03-20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49D7-455A-433C-8BBE-BC90C199F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Wine Quality Predictors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79AD1-5C54-4F46-847C-0CE232E76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Areej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Courtney, Isaac, Justin, and Sandra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4AAE-D738-4DE7-84FD-EFF817FF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741" y="1836339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Machine learning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4521-E2A4-4D0F-A279-8AE18894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49" y="3305139"/>
            <a:ext cx="8686801" cy="860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7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D9DC-A608-4FCA-9881-58C74373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34" y="592347"/>
            <a:ext cx="9905998" cy="1905000"/>
          </a:xfrm>
        </p:spPr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1C80-CF09-4963-A7AF-6BE5F4962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520" y="2212674"/>
            <a:ext cx="4876800" cy="3124201"/>
          </a:xfrm>
        </p:spPr>
        <p:txBody>
          <a:bodyPr>
            <a:normAutofit/>
          </a:bodyPr>
          <a:lstStyle/>
          <a:p>
            <a:r>
              <a:rPr lang="en-US" sz="2400" dirty="0"/>
              <a:t>Source vector Classification</a:t>
            </a:r>
          </a:p>
          <a:p>
            <a:r>
              <a:rPr lang="en-US" sz="2400" dirty="0"/>
              <a:t>Random Forest</a:t>
            </a:r>
          </a:p>
          <a:p>
            <a:r>
              <a:rPr lang="en-US" sz="2400" dirty="0"/>
              <a:t>K-nearest neighbor</a:t>
            </a:r>
          </a:p>
          <a:p>
            <a:r>
              <a:rPr lang="en-US" sz="2400" dirty="0"/>
              <a:t>Logistic regression</a:t>
            </a:r>
          </a:p>
          <a:p>
            <a:r>
              <a:rPr lang="en-US" sz="2400" dirty="0"/>
              <a:t>Neural network</a:t>
            </a:r>
          </a:p>
          <a:p>
            <a:r>
              <a:rPr lang="en-US" sz="2400" dirty="0"/>
              <a:t>XG Boost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843BF-463B-490A-BA9B-7A82EE444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4682" y="2005642"/>
            <a:ext cx="5193250" cy="3124200"/>
          </a:xfrm>
        </p:spPr>
        <p:txBody>
          <a:bodyPr>
            <a:normAutofit/>
          </a:bodyPr>
          <a:lstStyle/>
          <a:p>
            <a:r>
              <a:rPr lang="en-US" sz="2800" dirty="0"/>
              <a:t>Linear regression</a:t>
            </a:r>
          </a:p>
          <a:p>
            <a:r>
              <a:rPr lang="en-US" sz="2800" dirty="0" err="1"/>
              <a:t>kmeans</a:t>
            </a:r>
            <a:r>
              <a:rPr lang="en-US" sz="2800" dirty="0"/>
              <a:t> (In both </a:t>
            </a:r>
            <a:r>
              <a:rPr lang="en-US" sz="2800" dirty="0" err="1"/>
              <a:t>pyton</a:t>
            </a:r>
            <a:r>
              <a:rPr lang="en-US" sz="2800" dirty="0"/>
              <a:t> and r)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3BB075-9CF8-4BEC-B9C3-51AE8668DDB6}"/>
              </a:ext>
            </a:extLst>
          </p:cNvPr>
          <p:cNvSpPr txBox="1">
            <a:spLocks/>
          </p:cNvSpPr>
          <p:nvPr/>
        </p:nvSpPr>
        <p:spPr>
          <a:xfrm>
            <a:off x="6808968" y="592347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other models</a:t>
            </a:r>
          </a:p>
        </p:txBody>
      </p:sp>
    </p:spTree>
    <p:extLst>
      <p:ext uri="{BB962C8B-B14F-4D97-AF65-F5344CB8AC3E}">
        <p14:creationId xmlns:p14="http://schemas.microsoft.com/office/powerpoint/2010/main" val="360494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Source vector machine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0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28638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-19544"/>
            <a:ext cx="506730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6" y="1542556"/>
            <a:ext cx="9591675" cy="383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6382" b="36334"/>
          <a:stretch/>
        </p:blipFill>
        <p:spPr>
          <a:xfrm>
            <a:off x="5116772" y="4765861"/>
            <a:ext cx="7075228" cy="209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3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200"/>
          <a:stretch/>
        </p:blipFill>
        <p:spPr>
          <a:xfrm>
            <a:off x="1308099" y="0"/>
            <a:ext cx="9572625" cy="4069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99" y="4546242"/>
            <a:ext cx="5657850" cy="203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099" y="4069724"/>
            <a:ext cx="1425787" cy="5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8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9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0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213"/>
            <a:ext cx="10754113" cy="942218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606"/>
            <a:ext cx="6743084" cy="46112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16" y="793606"/>
            <a:ext cx="6743084" cy="2626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75" y="2419350"/>
            <a:ext cx="57245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3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850"/>
            <a:ext cx="7172325" cy="501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1847850"/>
            <a:ext cx="1209675" cy="4410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838325"/>
            <a:ext cx="1228725" cy="441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675" y="1847850"/>
            <a:ext cx="1247775" cy="443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9450" y="1834837"/>
            <a:ext cx="1209675" cy="4381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2135" y="1410891"/>
            <a:ext cx="536448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3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75213"/>
            <a:ext cx="9964404" cy="866896"/>
          </a:xfrm>
        </p:spPr>
        <p:txBody>
          <a:bodyPr/>
          <a:lstStyle/>
          <a:p>
            <a:pPr algn="ctr"/>
            <a:r>
              <a:rPr lang="en-US" dirty="0"/>
              <a:t>Classifications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0A454-3690-4EC8-815D-A8090C8B9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60" y="828675"/>
            <a:ext cx="6981768" cy="6029325"/>
          </a:xfrm>
          <a:prstGeom prst="rect">
            <a:avLst/>
          </a:prstGeom>
        </p:spPr>
      </p:pic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1FF940D8-8D2D-4718-ABA0-CE3B7E286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381" y="3582150"/>
            <a:ext cx="4942379" cy="276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F2AC-E951-4384-9EEF-9505EDA0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62" y="-69012"/>
            <a:ext cx="9905998" cy="1905000"/>
          </a:xfrm>
        </p:spPr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04ED-4AF1-4F82-8C05-53D6F89F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862" y="1938786"/>
            <a:ext cx="9905998" cy="4682707"/>
          </a:xfrm>
        </p:spPr>
        <p:txBody>
          <a:bodyPr>
            <a:noAutofit/>
          </a:bodyPr>
          <a:lstStyle/>
          <a:p>
            <a:r>
              <a:rPr lang="en-US" sz="3200" dirty="0"/>
              <a:t>Use machine learning models to analyze wine data to predict and classify wine quality (as judged by experts) based on twelve traits like acidity, residual sugar, and alcohol concentration</a:t>
            </a:r>
          </a:p>
          <a:p>
            <a:r>
              <a:rPr lang="en-US" sz="3200" dirty="0"/>
              <a:t>Compare the accuracies of various classification machine learning models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9932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230090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D8058-4A94-4EEF-9344-16DD61EC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66700"/>
            <a:ext cx="121539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54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26C13D-B650-4396-818F-34F50321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012"/>
            <a:ext cx="12192000" cy="63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9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3" y="267036"/>
            <a:ext cx="3963987" cy="1905000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C3A10-2200-40E1-8E85-CCF110B58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877" y="816274"/>
            <a:ext cx="72009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3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78" y="-13854"/>
            <a:ext cx="9905998" cy="1905000"/>
          </a:xfrm>
        </p:spPr>
        <p:txBody>
          <a:bodyPr/>
          <a:lstStyle/>
          <a:p>
            <a:r>
              <a:rPr lang="en-US" dirty="0"/>
              <a:t>Linear Regression - Code and measurements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F4605-14E6-4C20-ABB1-D247AFC2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59" y="4628162"/>
            <a:ext cx="5241263" cy="213525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AA3055-FC8A-4AB5-8A3F-8DBDBE59F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381" y="4628161"/>
            <a:ext cx="5902036" cy="2135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EEE86B-4BBB-4BD8-8BAD-C7B5F8D8A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82" y="2845337"/>
            <a:ext cx="5845320" cy="178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565023-803E-4F3E-8E6F-7DC96549D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702" y="2839151"/>
            <a:ext cx="5280955" cy="17890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B1D466-99A3-459E-B9A3-7CD911EF2CDA}"/>
              </a:ext>
            </a:extLst>
          </p:cNvPr>
          <p:cNvSpPr txBox="1">
            <a:spLocks/>
          </p:cNvSpPr>
          <p:nvPr/>
        </p:nvSpPr>
        <p:spPr>
          <a:xfrm>
            <a:off x="751133" y="1510145"/>
            <a:ext cx="9905998" cy="1049974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Data is non linear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MSE describes the </a:t>
            </a:r>
            <a:r>
              <a:rPr lang="en-US" sz="2000" dirty="0" err="1"/>
              <a:t>avG</a:t>
            </a:r>
            <a:r>
              <a:rPr lang="en-US" sz="2000" dirty="0"/>
              <a:t>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R2 percent is low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Linear regression is not suitable for this data set</a:t>
            </a:r>
          </a:p>
        </p:txBody>
      </p:sp>
    </p:spTree>
    <p:extLst>
      <p:ext uri="{BB962C8B-B14F-4D97-AF65-F5344CB8AC3E}">
        <p14:creationId xmlns:p14="http://schemas.microsoft.com/office/powerpoint/2010/main" val="3150612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57A5F2-AB60-4362-9E64-31BA3CFA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06" y="310548"/>
            <a:ext cx="6167539" cy="1468800"/>
          </a:xfrm>
        </p:spPr>
        <p:txBody>
          <a:bodyPr/>
          <a:lstStyle/>
          <a:p>
            <a:r>
              <a:rPr lang="en-US" dirty="0"/>
              <a:t>Distribution and Classification</a:t>
            </a:r>
            <a:endParaRPr lang="en-V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74377-C767-4142-B3A7-47222842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1338497"/>
            <a:ext cx="5629275" cy="541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5DDE8-0720-4217-B827-94E98F100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6557"/>
            <a:ext cx="6404545" cy="357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33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15" y="75213"/>
            <a:ext cx="9905998" cy="879827"/>
          </a:xfrm>
        </p:spPr>
        <p:txBody>
          <a:bodyPr/>
          <a:lstStyle/>
          <a:p>
            <a:r>
              <a:rPr lang="en-US" dirty="0"/>
              <a:t>Quality correlation to ingredients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E9C3E-0D75-4BB0-9329-6DAD6BC3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58" y="1056640"/>
            <a:ext cx="10795483" cy="57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47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172" y="15128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K-nearest neighbor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DC92F1-6EE7-473F-9EE7-338AE9F69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505" y="1731818"/>
            <a:ext cx="6585475" cy="4974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6A71D3-7440-466B-ABEC-FA94CE650183}"/>
              </a:ext>
            </a:extLst>
          </p:cNvPr>
          <p:cNvSpPr txBox="1"/>
          <p:nvPr/>
        </p:nvSpPr>
        <p:spPr>
          <a:xfrm>
            <a:off x="263236" y="1911927"/>
            <a:ext cx="466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45%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Leveled out at K 13</a:t>
            </a:r>
          </a:p>
          <a:p>
            <a:endParaRPr lang="en-VI" dirty="0"/>
          </a:p>
        </p:txBody>
      </p:sp>
    </p:spTree>
    <p:extLst>
      <p:ext uri="{BB962C8B-B14F-4D97-AF65-F5344CB8AC3E}">
        <p14:creationId xmlns:p14="http://schemas.microsoft.com/office/powerpoint/2010/main" val="2111733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2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958"/>
            <a:ext cx="990599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7046B1-EFDA-4077-B269-56D96F250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06" y="1449237"/>
            <a:ext cx="9632807" cy="479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0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DC24-40D9-4058-ACA2-22BFA1CD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dirty="0"/>
              <a:t>Libraries and 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7F95-F4F4-4624-A25D-3E0D8EA94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0071"/>
            <a:ext cx="10302964" cy="4912744"/>
          </a:xfrm>
        </p:spPr>
        <p:txBody>
          <a:bodyPr>
            <a:normAutofit/>
          </a:bodyPr>
          <a:lstStyle/>
          <a:p>
            <a:r>
              <a:rPr lang="en-US" sz="3200" dirty="0"/>
              <a:t>Sci-Kit Learn </a:t>
            </a:r>
          </a:p>
          <a:p>
            <a:r>
              <a:rPr lang="en-US" sz="3200" dirty="0" err="1"/>
              <a:t>RandomForestRegressor</a:t>
            </a:r>
            <a:endParaRPr lang="en-US" sz="3200" dirty="0"/>
          </a:p>
          <a:p>
            <a:r>
              <a:rPr lang="en-US" sz="3200" dirty="0"/>
              <a:t>Matplotlib, NumPy</a:t>
            </a:r>
          </a:p>
          <a:p>
            <a:r>
              <a:rPr lang="en-US" sz="3200" dirty="0"/>
              <a:t>Pandas ML</a:t>
            </a:r>
          </a:p>
          <a:p>
            <a:r>
              <a:rPr lang="en-US" sz="3200" dirty="0"/>
              <a:t>Tableau</a:t>
            </a:r>
          </a:p>
          <a:p>
            <a:r>
              <a:rPr lang="en-US" sz="3200" dirty="0"/>
              <a:t>R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2327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204CFB-0493-441C-A437-C6062458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94" y="-345056"/>
            <a:ext cx="9905998" cy="1905000"/>
          </a:xfrm>
        </p:spPr>
        <p:txBody>
          <a:bodyPr/>
          <a:lstStyle/>
          <a:p>
            <a:r>
              <a:rPr lang="en-US" dirty="0"/>
              <a:t>Sensitivity, specificity, roc curve and </a:t>
            </a:r>
            <a:r>
              <a:rPr lang="en-US" dirty="0" err="1"/>
              <a:t>auc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CBE40D-F687-4D63-AC32-F70E8C673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9307" y="1096737"/>
            <a:ext cx="5134638" cy="374555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F4464A-84A6-476D-98DA-254C2FBED8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096737"/>
            <a:ext cx="5134639" cy="374555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058051-881B-48FF-B53F-1BD0994A26FC}"/>
              </a:ext>
            </a:extLst>
          </p:cNvPr>
          <p:cNvSpPr txBox="1"/>
          <p:nvPr/>
        </p:nvSpPr>
        <p:spPr>
          <a:xfrm>
            <a:off x="4507151" y="5161098"/>
            <a:ext cx="2944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Accuracy: 96.54%</a:t>
            </a:r>
          </a:p>
          <a:p>
            <a:r>
              <a:rPr lang="en-US" sz="2400" dirty="0"/>
              <a:t>Precision: 96.82%</a:t>
            </a:r>
          </a:p>
          <a:p>
            <a:r>
              <a:rPr lang="en-US" sz="2400" dirty="0"/>
              <a:t>Recall: 99.84%</a:t>
            </a:r>
          </a:p>
        </p:txBody>
      </p:sp>
    </p:spTree>
    <p:extLst>
      <p:ext uri="{BB962C8B-B14F-4D97-AF65-F5344CB8AC3E}">
        <p14:creationId xmlns:p14="http://schemas.microsoft.com/office/powerpoint/2010/main" val="2844765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1" y="82685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Neural network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89FEA-0C23-4AFE-A2B0-3350FA51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282" y="1696720"/>
            <a:ext cx="5722605" cy="49276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113" y="2359300"/>
            <a:ext cx="5950887" cy="42650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Predicted 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55%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Ran 1000 Epoch</a:t>
            </a:r>
          </a:p>
        </p:txBody>
      </p:sp>
      <p:pic>
        <p:nvPicPr>
          <p:cNvPr id="1026" name="Picture 2" descr="https://archive.ics.uci.edu/ml/assets/MLimages/Large186.jpg">
            <a:extLst>
              <a:ext uri="{FF2B5EF4-FFF2-40B4-BE49-F238E27FC236}">
                <a16:creationId xmlns:a16="http://schemas.microsoft.com/office/drawing/2014/main" id="{5BE7DAFD-A2BC-43A1-B7C4-CF4E3060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" y="4038600"/>
            <a:ext cx="3674110" cy="25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6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45A74-BEED-4787-B4CC-8ED714BE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480445"/>
            <a:ext cx="8686800" cy="1468800"/>
          </a:xfrm>
        </p:spPr>
        <p:txBody>
          <a:bodyPr/>
          <a:lstStyle/>
          <a:p>
            <a:pPr algn="ctr"/>
            <a:r>
              <a:rPr lang="en-US" dirty="0" err="1"/>
              <a:t>Xg</a:t>
            </a:r>
            <a:r>
              <a:rPr lang="en-US" dirty="0"/>
              <a:t> boost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20A51-56DE-493C-AC6F-D5BAD02D3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5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257" y="-48165"/>
            <a:ext cx="3335628" cy="1905000"/>
          </a:xfrm>
        </p:spPr>
        <p:txBody>
          <a:bodyPr/>
          <a:lstStyle/>
          <a:p>
            <a:r>
              <a:rPr lang="en-US" dirty="0"/>
              <a:t>Code and measurements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7F88E-0C68-45CD-B55D-005A5829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044" y="0"/>
            <a:ext cx="5715956" cy="2475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7542" b="11332"/>
          <a:stretch/>
        </p:blipFill>
        <p:spPr>
          <a:xfrm>
            <a:off x="3113719" y="477656"/>
            <a:ext cx="3362325" cy="1300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475090"/>
            <a:ext cx="7375318" cy="3024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316" y="2490178"/>
            <a:ext cx="4035363" cy="43678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b="36399"/>
          <a:stretch/>
        </p:blipFill>
        <p:spPr>
          <a:xfrm>
            <a:off x="0" y="1778424"/>
            <a:ext cx="3990975" cy="696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0656" y="5495925"/>
            <a:ext cx="38481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2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1" y="609600"/>
            <a:ext cx="5887922" cy="579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54" y="609600"/>
            <a:ext cx="806562" cy="6101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089" y="609600"/>
            <a:ext cx="2306342" cy="60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73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98" y="609600"/>
            <a:ext cx="2647950" cy="493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48" y="609600"/>
            <a:ext cx="1857375" cy="481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723" y="609600"/>
            <a:ext cx="6196688" cy="43230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652" y="1464574"/>
            <a:ext cx="1309084" cy="53934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975" y="4720782"/>
            <a:ext cx="43910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39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9E70-7534-465E-BAF8-A321263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3" y="155276"/>
            <a:ext cx="9905998" cy="1905000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D74D-3CFC-4224-A745-A2E733DAF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563" y="1765539"/>
            <a:ext cx="5480648" cy="351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123FD-088F-4DC7-8CAF-79B91E16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6" y="1765538"/>
            <a:ext cx="5332413" cy="351104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D02B-86D6-47D5-BA00-E22882D9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746" y="2003117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7F4CE-139F-4C26-B914-2C24905A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746" y="3586935"/>
            <a:ext cx="8686801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13CC-C427-4417-8F80-E0B46335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27" y="0"/>
            <a:ext cx="9905998" cy="1905000"/>
          </a:xfrm>
        </p:spPr>
        <p:txBody>
          <a:bodyPr/>
          <a:lstStyle/>
          <a:p>
            <a:r>
              <a:rPr lang="en-US" dirty="0"/>
              <a:t>How do the models compare?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A42AB9-95DB-4E61-A28B-4082E6D23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94380"/>
              </p:ext>
            </p:extLst>
          </p:nvPr>
        </p:nvGraphicFramePr>
        <p:xfrm>
          <a:off x="799382" y="1594086"/>
          <a:ext cx="7073661" cy="398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157">
                  <a:extLst>
                    <a:ext uri="{9D8B030D-6E8A-4147-A177-3AD203B41FA5}">
                      <a16:colId xmlns:a16="http://schemas.microsoft.com/office/drawing/2014/main" val="1481261009"/>
                    </a:ext>
                  </a:extLst>
                </a:gridCol>
                <a:gridCol w="1421585">
                  <a:extLst>
                    <a:ext uri="{9D8B030D-6E8A-4147-A177-3AD203B41FA5}">
                      <a16:colId xmlns:a16="http://schemas.microsoft.com/office/drawing/2014/main" val="927767966"/>
                    </a:ext>
                  </a:extLst>
                </a:gridCol>
                <a:gridCol w="1409704">
                  <a:extLst>
                    <a:ext uri="{9D8B030D-6E8A-4147-A177-3AD203B41FA5}">
                      <a16:colId xmlns:a16="http://schemas.microsoft.com/office/drawing/2014/main" val="2416418490"/>
                    </a:ext>
                  </a:extLst>
                </a:gridCol>
                <a:gridCol w="1311215">
                  <a:extLst>
                    <a:ext uri="{9D8B030D-6E8A-4147-A177-3AD203B41FA5}">
                      <a16:colId xmlns:a16="http://schemas.microsoft.com/office/drawing/2014/main" val="3278178417"/>
                    </a:ext>
                  </a:extLst>
                </a:gridCol>
              </a:tblGrid>
              <a:tr h="5060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25529"/>
                  </a:ext>
                </a:extLst>
              </a:tr>
              <a:tr h="84069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Source Vector Classification (SVC)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57.589%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19630"/>
                  </a:ext>
                </a:extLst>
              </a:tr>
              <a:tr h="52803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Random Forest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69.025%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2999"/>
                  </a:ext>
                </a:extLst>
              </a:tr>
              <a:tr h="84069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K-Nearest Neighbor (KNN)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54.97%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77801"/>
                  </a:ext>
                </a:extLst>
              </a:tr>
              <a:tr h="470525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Logistic Regression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96.54%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235728"/>
                  </a:ext>
                </a:extLst>
              </a:tr>
              <a:tr h="391557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Neural Network</a:t>
                      </a:r>
                    </a:p>
                  </a:txBody>
                  <a:tcPr marL="108558" marR="108558" marT="54279" marB="54279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2998"/>
                  </a:ext>
                </a:extLst>
              </a:tr>
              <a:tr h="3341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09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153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CA8B-FD86-4403-AC3F-E1460558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44AE-E16B-4120-A5DC-92EC2F82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Limited dataset: Difficulties with finding useful data on wines for free</a:t>
            </a:r>
          </a:p>
          <a:p>
            <a:r>
              <a:rPr lang="en-US" sz="3200" dirty="0"/>
              <a:t>Data biased towards red whines and mid-tier wines </a:t>
            </a:r>
          </a:p>
          <a:p>
            <a:r>
              <a:rPr lang="en-US" sz="3200" dirty="0"/>
              <a:t>Given more time, we would like to refine our models and find alternative datasets in order to get the most accurate results at predicting the quality of a wine</a:t>
            </a:r>
          </a:p>
        </p:txBody>
      </p:sp>
    </p:spTree>
    <p:extLst>
      <p:ext uri="{BB962C8B-B14F-4D97-AF65-F5344CB8AC3E}">
        <p14:creationId xmlns:p14="http://schemas.microsoft.com/office/powerpoint/2010/main" val="78074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CC76CC-BF2C-4E99-9401-B36CCDF6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080619"/>
            <a:ext cx="8686800" cy="1468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AD253-93CF-432E-8AD7-DE2CF7EAE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82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D02B-86D6-47D5-BA00-E22882D9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746" y="2003117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7F4CE-139F-4C26-B914-2C24905A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746" y="3586935"/>
            <a:ext cx="8686801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3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D131-CE6C-4C82-A516-74178D0E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2785"/>
            <a:ext cx="9905998" cy="1905000"/>
          </a:xfrm>
        </p:spPr>
        <p:txBody>
          <a:bodyPr/>
          <a:lstStyle/>
          <a:p>
            <a:r>
              <a:rPr lang="en-US" dirty="0"/>
              <a:t>What data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BED0-96FB-4966-A62C-62541BA4C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1354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/>
              <a:t>Publicly accessible wine data intended for research</a:t>
            </a:r>
          </a:p>
          <a:p>
            <a:r>
              <a:rPr lang="en-US" sz="2800" dirty="0"/>
              <a:t>P. Cortez, A. </a:t>
            </a:r>
            <a:r>
              <a:rPr lang="en-US" sz="2800" dirty="0" err="1"/>
              <a:t>Cerdeira</a:t>
            </a:r>
            <a:r>
              <a:rPr lang="en-US" sz="2800" dirty="0"/>
              <a:t>, F. Almeida, T. Matos and J. Reis. Modeling wine preferences by data mining from physicochemical properties. In Decision Support Systems, Elsevier, 47(4):547-553, 2009.</a:t>
            </a:r>
          </a:p>
        </p:txBody>
      </p:sp>
    </p:spTree>
    <p:extLst>
      <p:ext uri="{BB962C8B-B14F-4D97-AF65-F5344CB8AC3E}">
        <p14:creationId xmlns:p14="http://schemas.microsoft.com/office/powerpoint/2010/main" val="376760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1984-BB47-4321-85AE-5E006DAC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89" y="-286109"/>
            <a:ext cx="4500751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 quick look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EFDDC-BD76-4FCB-904D-0C7EDD713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573" y="506083"/>
            <a:ext cx="6635340" cy="58653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EA2A4-1B71-424D-BD92-4028EF654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781" y="1570009"/>
            <a:ext cx="4623759" cy="4801388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Twelve factors used to judge quality of red and white wines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Data irregularities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significantly more red wines than white wines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Quality score ranges from 1 – 10 yet we have significantly more mid-tier wines</a:t>
            </a:r>
          </a:p>
        </p:txBody>
      </p:sp>
    </p:spTree>
    <p:extLst>
      <p:ext uri="{BB962C8B-B14F-4D97-AF65-F5344CB8AC3E}">
        <p14:creationId xmlns:p14="http://schemas.microsoft.com/office/powerpoint/2010/main" val="402034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1984-BB47-4321-85AE-5E006DAC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89" y="156713"/>
            <a:ext cx="4500751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Correlations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EFDDC-BD76-4FCB-904D-0C7EDD713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573" y="506083"/>
            <a:ext cx="6635340" cy="58653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EA2A4-1B71-424D-BD92-4028EF654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781" y="1570009"/>
            <a:ext cx="4623759" cy="480138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Strong positive correlation between wine type and sulfur dioxide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Semi-strong positive  correlation between alcohol level and quality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Strong negative correlation between wine type and fixe acidity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Strong negative correlation between density and sulphates</a:t>
            </a:r>
          </a:p>
        </p:txBody>
      </p:sp>
    </p:spTree>
    <p:extLst>
      <p:ext uri="{BB962C8B-B14F-4D97-AF65-F5344CB8AC3E}">
        <p14:creationId xmlns:p14="http://schemas.microsoft.com/office/powerpoint/2010/main" val="390272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B745-9FD2-447F-A173-E5829BC7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05" y="208471"/>
            <a:ext cx="9905998" cy="78644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 Pairwise correlation chart for 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FDCCB-35FD-4F8E-BC61-7D4A4EE27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319" y="1178943"/>
            <a:ext cx="5163778" cy="5163778"/>
          </a:xfrm>
        </p:spPr>
      </p:pic>
    </p:spTree>
    <p:extLst>
      <p:ext uri="{BB962C8B-B14F-4D97-AF65-F5344CB8AC3E}">
        <p14:creationId xmlns:p14="http://schemas.microsoft.com/office/powerpoint/2010/main" val="274484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B745-9FD2-447F-A173-E5829BC7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05" y="208471"/>
            <a:ext cx="9905998" cy="78644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 better look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8770E-BF81-4C3D-A801-02128066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A21AC-4DFA-4AFF-8168-B35897EB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4" y="1066800"/>
            <a:ext cx="11308759" cy="530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94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151</TotalTime>
  <Words>444</Words>
  <Application>Microsoft Office PowerPoint</Application>
  <PresentationFormat>Widescreen</PresentationFormat>
  <Paragraphs>99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Century Gothic</vt:lpstr>
      <vt:lpstr>Mesh</vt:lpstr>
      <vt:lpstr>Wine Quality Predictors</vt:lpstr>
      <vt:lpstr>Project scope </vt:lpstr>
      <vt:lpstr>Libraries and modules used</vt:lpstr>
      <vt:lpstr>The data</vt:lpstr>
      <vt:lpstr>What data did we use?</vt:lpstr>
      <vt:lpstr>A quick look</vt:lpstr>
      <vt:lpstr>Correlations</vt:lpstr>
      <vt:lpstr>A Pairwise correlation chart for ants</vt:lpstr>
      <vt:lpstr>A better look</vt:lpstr>
      <vt:lpstr>Machine learning modules</vt:lpstr>
      <vt:lpstr>Classification models</vt:lpstr>
      <vt:lpstr>Source vector machine</vt:lpstr>
      <vt:lpstr>Code and measurements</vt:lpstr>
      <vt:lpstr>PowerPoint Presentation</vt:lpstr>
      <vt:lpstr>analysis</vt:lpstr>
      <vt:lpstr>Random forest</vt:lpstr>
      <vt:lpstr>Code and measurements</vt:lpstr>
      <vt:lpstr>analysis</vt:lpstr>
      <vt:lpstr>Classifications</vt:lpstr>
      <vt:lpstr>Classifications</vt:lpstr>
      <vt:lpstr>analysis</vt:lpstr>
      <vt:lpstr>PowerPoint Presentation</vt:lpstr>
      <vt:lpstr>Statistical analysis</vt:lpstr>
      <vt:lpstr>Linear Regression - Code and measurements</vt:lpstr>
      <vt:lpstr>Distribution and Classification</vt:lpstr>
      <vt:lpstr>Quality correlation to ingredients</vt:lpstr>
      <vt:lpstr>K-nearest neighbor</vt:lpstr>
      <vt:lpstr>Logistic regression</vt:lpstr>
      <vt:lpstr>Code and measurements</vt:lpstr>
      <vt:lpstr>Sensitivity, specificity, roc curve and auc</vt:lpstr>
      <vt:lpstr>Neural network</vt:lpstr>
      <vt:lpstr>Xg boost</vt:lpstr>
      <vt:lpstr>Code and measurements</vt:lpstr>
      <vt:lpstr>PowerPoint Presentation</vt:lpstr>
      <vt:lpstr>PowerPoint Presentation</vt:lpstr>
      <vt:lpstr>analysis</vt:lpstr>
      <vt:lpstr>Conclusions</vt:lpstr>
      <vt:lpstr>How do the models compare?</vt:lpstr>
      <vt:lpstr>Post mortem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Devious Bookworm</dc:creator>
  <cp:lastModifiedBy>Devious Bookworm</cp:lastModifiedBy>
  <cp:revision>101</cp:revision>
  <dcterms:created xsi:type="dcterms:W3CDTF">2019-03-14T21:08:41Z</dcterms:created>
  <dcterms:modified xsi:type="dcterms:W3CDTF">2019-03-20T18:12:41Z</dcterms:modified>
</cp:coreProperties>
</file>