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4" r:id="rId4"/>
    <p:sldId id="269" r:id="rId5"/>
    <p:sldId id="258" r:id="rId6"/>
    <p:sldId id="270" r:id="rId7"/>
    <p:sldId id="272" r:id="rId8"/>
    <p:sldId id="273" r:id="rId9"/>
    <p:sldId id="275" r:id="rId10"/>
    <p:sldId id="261" r:id="rId11"/>
    <p:sldId id="276" r:id="rId12"/>
    <p:sldId id="294" r:id="rId13"/>
    <p:sldId id="293" r:id="rId14"/>
    <p:sldId id="296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14" r:id="rId25"/>
    <p:sldId id="315" r:id="rId26"/>
    <p:sldId id="316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264" r:id="rId37"/>
    <p:sldId id="265" r:id="rId38"/>
    <p:sldId id="26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008E-CDF6-4114-9BA0-C63EBAD6D546}" type="datetimeFigureOut">
              <a:rPr lang="en-US" smtClean="0"/>
              <a:t>2019-03-16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9299-A3BB-4A56-AF52-E82468D8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2019-03-16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49D7-455A-433C-8BBE-BC90C199F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Wine Quality Predictors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79AD1-5C54-4F46-847C-0CE232E76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Areej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Courtney, Isaac, Justin, and 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4AAE-D738-4DE7-84FD-EFF817FF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741" y="1836339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Machine learning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4521-E2A4-4D0F-A279-8AE1889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49" y="3305139"/>
            <a:ext cx="8686801" cy="860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7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D9DC-A608-4FCA-9881-58C74373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34" y="592347"/>
            <a:ext cx="9905998" cy="1905000"/>
          </a:xfrm>
        </p:spPr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1C80-CF09-4963-A7AF-6BE5F4962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520" y="2212674"/>
            <a:ext cx="4876800" cy="3124201"/>
          </a:xfrm>
        </p:spPr>
        <p:txBody>
          <a:bodyPr/>
          <a:lstStyle/>
          <a:p>
            <a:r>
              <a:rPr lang="en-US" sz="2400" dirty="0"/>
              <a:t>Random Forest</a:t>
            </a:r>
          </a:p>
          <a:p>
            <a:r>
              <a:rPr lang="en-US" sz="2400" dirty="0"/>
              <a:t>Logistic regression</a:t>
            </a:r>
          </a:p>
          <a:p>
            <a:r>
              <a:rPr lang="en-US" sz="2400" dirty="0"/>
              <a:t>Source vector machine</a:t>
            </a:r>
          </a:p>
          <a:p>
            <a:r>
              <a:rPr lang="en-US" sz="2400" dirty="0"/>
              <a:t>K-nearest neighbor</a:t>
            </a:r>
          </a:p>
          <a:p>
            <a:r>
              <a:rPr lang="en-US" sz="2400" dirty="0"/>
              <a:t>XG Boost </a:t>
            </a:r>
          </a:p>
          <a:p>
            <a:r>
              <a:rPr lang="en-US" sz="2400" dirty="0"/>
              <a:t>Neural Network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43BF-463B-490A-BA9B-7A82EE44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4682" y="2005642"/>
            <a:ext cx="4876800" cy="3124200"/>
          </a:xfrm>
        </p:spPr>
        <p:txBody>
          <a:bodyPr>
            <a:normAutofit/>
          </a:bodyPr>
          <a:lstStyle/>
          <a:p>
            <a:r>
              <a:rPr lang="en-US" sz="2800" dirty="0"/>
              <a:t>Linear regression</a:t>
            </a:r>
          </a:p>
          <a:p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BB075-9CF8-4BEC-B9C3-51AE8668DDB6}"/>
              </a:ext>
            </a:extLst>
          </p:cNvPr>
          <p:cNvSpPr txBox="1">
            <a:spLocks/>
          </p:cNvSpPr>
          <p:nvPr/>
        </p:nvSpPr>
        <p:spPr>
          <a:xfrm>
            <a:off x="6808968" y="592347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other models</a:t>
            </a:r>
          </a:p>
        </p:txBody>
      </p:sp>
    </p:spTree>
    <p:extLst>
      <p:ext uri="{BB962C8B-B14F-4D97-AF65-F5344CB8AC3E}">
        <p14:creationId xmlns:p14="http://schemas.microsoft.com/office/powerpoint/2010/main" val="360494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4605-14E6-4C20-ABB1-D247AFC2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59" y="3422813"/>
            <a:ext cx="5241263" cy="213525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AA3055-FC8A-4AB5-8A3F-8DBDBE59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381" y="3422812"/>
            <a:ext cx="5902036" cy="2135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EE86B-4BBB-4BD8-8BAD-C7B5F8D8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2" y="1639988"/>
            <a:ext cx="5845320" cy="178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65023-803E-4F3E-8E6F-7DC96549D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702" y="1633802"/>
            <a:ext cx="5280955" cy="17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1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9905B-1F63-41B7-BC7F-F3563A3A5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790" y="1765539"/>
            <a:ext cx="5795750" cy="35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5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6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K-nearest neighbor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3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F2AC-E951-4384-9EEF-9505EDA0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62" y="-69012"/>
            <a:ext cx="9905998" cy="1905000"/>
          </a:xfrm>
        </p:spPr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04ED-4AF1-4F82-8C05-53D6F89F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862" y="1938786"/>
            <a:ext cx="9905998" cy="4682707"/>
          </a:xfrm>
        </p:spPr>
        <p:txBody>
          <a:bodyPr>
            <a:noAutofit/>
          </a:bodyPr>
          <a:lstStyle/>
          <a:p>
            <a:r>
              <a:rPr lang="en-US" sz="3200" dirty="0"/>
              <a:t>Use machine learning models to analyze existing data to predict and classify wine quality (as judged by experts) based on traits like acidity, residual sugar, and alcohol concentration</a:t>
            </a:r>
          </a:p>
          <a:p>
            <a:r>
              <a:rPr lang="en-US" sz="3200" dirty="0"/>
              <a:t>Train and tune support-vector machines, a random forest, a neural network, </a:t>
            </a:r>
            <a:r>
              <a:rPr lang="en-US" sz="3200" dirty="0" err="1"/>
              <a:t>xgboost</a:t>
            </a:r>
            <a:r>
              <a:rPr lang="en-US" sz="3200" dirty="0"/>
              <a:t>, </a:t>
            </a:r>
            <a:r>
              <a:rPr lang="en-US" sz="3200" dirty="0" err="1"/>
              <a:t>kmeans</a:t>
            </a:r>
            <a:r>
              <a:rPr lang="en-US" sz="3200" dirty="0"/>
              <a:t>, k-nearest neighbor, and a logistic regression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993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4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2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98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K-means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3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47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0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Source vector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8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80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DC24-40D9-4058-ACA2-22BFA1CD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Libraries and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7F95-F4F4-4624-A25D-3E0D8EA9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0071"/>
            <a:ext cx="10302964" cy="4912744"/>
          </a:xfrm>
        </p:spPr>
        <p:txBody>
          <a:bodyPr>
            <a:normAutofit/>
          </a:bodyPr>
          <a:lstStyle/>
          <a:p>
            <a:r>
              <a:rPr lang="en-US" sz="3200" dirty="0"/>
              <a:t>Sci-Kit Learn </a:t>
            </a:r>
          </a:p>
          <a:p>
            <a:r>
              <a:rPr lang="en-US" sz="3200" dirty="0" err="1"/>
              <a:t>RandomForestRegressor</a:t>
            </a:r>
            <a:endParaRPr lang="en-US" sz="3200" dirty="0"/>
          </a:p>
          <a:p>
            <a:r>
              <a:rPr lang="en-US" sz="3200" dirty="0"/>
              <a:t>Matplotlib, NumPy</a:t>
            </a:r>
          </a:p>
          <a:p>
            <a:r>
              <a:rPr lang="en-US" sz="3200" dirty="0"/>
              <a:t>Pandas ML</a:t>
            </a:r>
          </a:p>
          <a:p>
            <a:r>
              <a:rPr lang="en-US" sz="3200" dirty="0"/>
              <a:t>Tableau</a:t>
            </a:r>
          </a:p>
          <a:p>
            <a:r>
              <a:rPr lang="en-US" sz="3200" dirty="0"/>
              <a:t>R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327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6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4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 err="1"/>
              <a:t>Xg</a:t>
            </a:r>
            <a:r>
              <a:rPr lang="en-US" dirty="0"/>
              <a:t> boost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1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2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13CC-C427-4417-8F80-E0B46335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34F6-9ACB-4818-89E9-2FA462FD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* Discuss your findings. Did you find what you expected to find? If not, why not? What inferences or general conclusions can you draw from your analysis?</a:t>
            </a:r>
          </a:p>
          <a:p>
            <a:pPr marL="0" indent="0">
              <a:buNone/>
            </a:pPr>
            <a:r>
              <a:rPr lang="en-US" dirty="0"/>
              <a:t> * Summarize your conclusions. This should include a numerical summary (i.e., what data did your analysis yield), as well as visualizations of that summary (plots of the final analysis data)</a:t>
            </a:r>
          </a:p>
          <a:p>
            <a:pPr marL="0" indent="0">
              <a:buNone/>
            </a:pPr>
            <a:r>
              <a:rPr lang="en-US" dirty="0"/>
              <a:t>  * Discuss the implications of your findings. This is where you get to have an open-ended discussion about what your findings mean</a:t>
            </a:r>
          </a:p>
        </p:txBody>
      </p:sp>
    </p:spTree>
    <p:extLst>
      <p:ext uri="{BB962C8B-B14F-4D97-AF65-F5344CB8AC3E}">
        <p14:creationId xmlns:p14="http://schemas.microsoft.com/office/powerpoint/2010/main" val="3207153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CA8B-FD86-4403-AC3F-E1460558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44AE-E16B-4120-A5DC-92EC2F82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* Discuss any difficulties that arose, and how you dealt with them</a:t>
            </a:r>
          </a:p>
          <a:p>
            <a:pPr marL="0" indent="0">
              <a:buNone/>
            </a:pPr>
            <a:r>
              <a:rPr lang="en-US" dirty="0"/>
              <a:t>  *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780749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02B-86D6-47D5-BA00-E22882D9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746" y="2003117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F4CE-139F-4C26-B914-2C24905A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746" y="3586935"/>
            <a:ext cx="8686801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3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68E4-6AE2-478B-9CE6-DFCACEA0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116723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D131-CE6C-4C82-A516-74178D0E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2785"/>
            <a:ext cx="9905998" cy="1905000"/>
          </a:xfrm>
        </p:spPr>
        <p:txBody>
          <a:bodyPr/>
          <a:lstStyle/>
          <a:p>
            <a:r>
              <a:rPr lang="en-US" dirty="0"/>
              <a:t>Can we predict the quality of a wine?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BED0-96FB-4966-A62C-62541BA4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1354"/>
            <a:ext cx="9905998" cy="3124201"/>
          </a:xfrm>
        </p:spPr>
        <p:txBody>
          <a:bodyPr/>
          <a:lstStyle/>
          <a:p>
            <a:r>
              <a:rPr lang="en-US" dirty="0"/>
              <a:t>Publicly accessible wine data intended for research</a:t>
            </a:r>
          </a:p>
          <a:p>
            <a:r>
              <a:rPr lang="en-US" dirty="0"/>
              <a:t>P. Cortez, A. </a:t>
            </a:r>
            <a:r>
              <a:rPr lang="en-US" dirty="0" err="1"/>
              <a:t>Cerdeira</a:t>
            </a:r>
            <a:r>
              <a:rPr lang="en-US" dirty="0"/>
              <a:t>, F. Almeida, T. Matos and J. Reis. Modeling wine preferences by data mining from physicochemical properties. In Decision Support Systems, Elsevier, 47(4):547-553, 2009.</a:t>
            </a:r>
          </a:p>
        </p:txBody>
      </p:sp>
    </p:spTree>
    <p:extLst>
      <p:ext uri="{BB962C8B-B14F-4D97-AF65-F5344CB8AC3E}">
        <p14:creationId xmlns:p14="http://schemas.microsoft.com/office/powerpoint/2010/main" val="376760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984-BB47-4321-85AE-5E006DAC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9" y="-286109"/>
            <a:ext cx="450075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 quick look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EFDDC-BD76-4FCB-904D-0C7EDD71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573" y="506083"/>
            <a:ext cx="6635340" cy="58653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A2A4-1B71-424D-BD92-4028EF65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81" y="1570009"/>
            <a:ext cx="4623759" cy="480138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Twelve factors to judge quality of red and white wines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Data irregularities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significantly more red wines than white wines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Quality score ranges from 1 – 10 yet we have significantly more mid-tier wines</a:t>
            </a:r>
          </a:p>
        </p:txBody>
      </p:sp>
    </p:spTree>
    <p:extLst>
      <p:ext uri="{BB962C8B-B14F-4D97-AF65-F5344CB8AC3E}">
        <p14:creationId xmlns:p14="http://schemas.microsoft.com/office/powerpoint/2010/main" val="402034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984-BB47-4321-85AE-5E006DAC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9" y="156713"/>
            <a:ext cx="450075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Correlations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EFDDC-BD76-4FCB-904D-0C7EDD71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573" y="506083"/>
            <a:ext cx="6635340" cy="5865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A2A4-1B71-424D-BD92-4028EF65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81" y="1570009"/>
            <a:ext cx="4623759" cy="48013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positive correlation between wine type and sulfur dioxide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Semi-strong positive  correlation between alcohol level and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negative correlation between wine type and fixe acidity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negative correlation between density and sulphates</a:t>
            </a:r>
          </a:p>
        </p:txBody>
      </p:sp>
    </p:spTree>
    <p:extLst>
      <p:ext uri="{BB962C8B-B14F-4D97-AF65-F5344CB8AC3E}">
        <p14:creationId xmlns:p14="http://schemas.microsoft.com/office/powerpoint/2010/main" val="390272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B745-9FD2-447F-A173-E5829BC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5" y="208471"/>
            <a:ext cx="9905998" cy="7864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Pairwise correlation chart for 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FDCCB-35FD-4F8E-BC61-7D4A4EE27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319" y="1178943"/>
            <a:ext cx="5163778" cy="5163778"/>
          </a:xfrm>
        </p:spPr>
      </p:pic>
    </p:spTree>
    <p:extLst>
      <p:ext uri="{BB962C8B-B14F-4D97-AF65-F5344CB8AC3E}">
        <p14:creationId xmlns:p14="http://schemas.microsoft.com/office/powerpoint/2010/main" val="274484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B745-9FD2-447F-A173-E5829BC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5" y="208471"/>
            <a:ext cx="9905998" cy="7864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better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770E-BF81-4C3D-A801-02128066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A21AC-4DFA-4AFF-8168-B35897EB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" y="1066800"/>
            <a:ext cx="11308759" cy="53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192</TotalTime>
  <Words>445</Words>
  <Application>Microsoft Office PowerPoint</Application>
  <PresentationFormat>Widescreen</PresentationFormat>
  <Paragraphs>72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Century Gothic</vt:lpstr>
      <vt:lpstr>Mesh</vt:lpstr>
      <vt:lpstr>Wine Quality Predictors</vt:lpstr>
      <vt:lpstr>Project scope </vt:lpstr>
      <vt:lpstr>Libraries and modules used</vt:lpstr>
      <vt:lpstr>The data</vt:lpstr>
      <vt:lpstr>Can we predict the quality of a wine?</vt:lpstr>
      <vt:lpstr>A quick look</vt:lpstr>
      <vt:lpstr>Correlations</vt:lpstr>
      <vt:lpstr>A Pairwise correlation chart for ants</vt:lpstr>
      <vt:lpstr>A better look</vt:lpstr>
      <vt:lpstr>Machine learning modules</vt:lpstr>
      <vt:lpstr>Classification models</vt:lpstr>
      <vt:lpstr>Linear regression</vt:lpstr>
      <vt:lpstr>Code and measurements</vt:lpstr>
      <vt:lpstr>analysis</vt:lpstr>
      <vt:lpstr>Random forest</vt:lpstr>
      <vt:lpstr>Code and measurements</vt:lpstr>
      <vt:lpstr>analysis</vt:lpstr>
      <vt:lpstr>K-nearest neighbor</vt:lpstr>
      <vt:lpstr>Code and measurements</vt:lpstr>
      <vt:lpstr>analysis</vt:lpstr>
      <vt:lpstr>Logistic regression</vt:lpstr>
      <vt:lpstr>Code and measurements</vt:lpstr>
      <vt:lpstr>analysis</vt:lpstr>
      <vt:lpstr>K-means</vt:lpstr>
      <vt:lpstr>Code and measurements</vt:lpstr>
      <vt:lpstr>analysis</vt:lpstr>
      <vt:lpstr>Source vector machine</vt:lpstr>
      <vt:lpstr>Code and measurements</vt:lpstr>
      <vt:lpstr>analysis</vt:lpstr>
      <vt:lpstr>Neural network</vt:lpstr>
      <vt:lpstr>Code and measurements</vt:lpstr>
      <vt:lpstr>analysis</vt:lpstr>
      <vt:lpstr>Xg boost</vt:lpstr>
      <vt:lpstr>Code and measurements</vt:lpstr>
      <vt:lpstr>analysis</vt:lpstr>
      <vt:lpstr>conclusions</vt:lpstr>
      <vt:lpstr>Post mortem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Devious Bookworm</dc:creator>
  <cp:lastModifiedBy>Devious Bookworm</cp:lastModifiedBy>
  <cp:revision>56</cp:revision>
  <dcterms:created xsi:type="dcterms:W3CDTF">2019-03-14T21:08:41Z</dcterms:created>
  <dcterms:modified xsi:type="dcterms:W3CDTF">2019-03-16T16:06:53Z</dcterms:modified>
</cp:coreProperties>
</file>