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70" r:id="rId12"/>
    <p:sldId id="268" r:id="rId13"/>
    <p:sldId id="269" r:id="rId14"/>
    <p:sldId id="271" r:id="rId15"/>
    <p:sldId id="273" r:id="rId16"/>
    <p:sldId id="272" r:id="rId17"/>
    <p:sldId id="274" r:id="rId18"/>
    <p:sldId id="275" r:id="rId19"/>
    <p:sldId id="276"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9345" y="769365"/>
            <a:ext cx="4042410" cy="2074545"/>
          </a:xfrm>
          <a:prstGeom prst="rect">
            <a:avLst/>
          </a:prstGeom>
        </p:spPr>
        <p:txBody>
          <a:bodyPr wrap="square" lIns="0" tIns="0" rIns="0" bIns="0">
            <a:spAutoFit/>
          </a:bodyPr>
          <a:lstStyle>
            <a:lvl1pPr>
              <a:defRPr sz="6000" b="0" i="0">
                <a:solidFill>
                  <a:srgbClr val="FFFF00"/>
                </a:solidFill>
                <a:latin typeface="Times New Roman"/>
                <a:cs typeface="Times New Roman"/>
              </a:defRPr>
            </a:lvl1pPr>
          </a:lstStyle>
          <a:p>
            <a:endParaRPr/>
          </a:p>
        </p:txBody>
      </p:sp>
      <p:sp>
        <p:nvSpPr>
          <p:cNvPr id="3" name="Holder 3"/>
          <p:cNvSpPr>
            <a:spLocks noGrp="1"/>
          </p:cNvSpPr>
          <p:nvPr>
            <p:ph type="subTitle" idx="4"/>
          </p:nvPr>
        </p:nvSpPr>
        <p:spPr>
          <a:xfrm>
            <a:off x="4133850" y="4321835"/>
            <a:ext cx="3921125" cy="1049654"/>
          </a:xfrm>
          <a:prstGeom prst="rect">
            <a:avLst/>
          </a:prstGeom>
        </p:spPr>
        <p:txBody>
          <a:bodyPr wrap="square" lIns="0" tIns="0" rIns="0" bIns="0">
            <a:spAutoFit/>
          </a:bodyPr>
          <a:lstStyle>
            <a:lvl1pPr>
              <a:defRPr sz="32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FFFF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2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FFFF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FFFF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8"/>
          </a:xfrm>
          <a:prstGeom prst="rect">
            <a:avLst/>
          </a:prstGeom>
        </p:spPr>
      </p:pic>
      <p:sp>
        <p:nvSpPr>
          <p:cNvPr id="2" name="Holder 2"/>
          <p:cNvSpPr>
            <a:spLocks noGrp="1"/>
          </p:cNvSpPr>
          <p:nvPr>
            <p:ph type="title"/>
          </p:nvPr>
        </p:nvSpPr>
        <p:spPr>
          <a:xfrm>
            <a:off x="2166366" y="486232"/>
            <a:ext cx="7859267" cy="940435"/>
          </a:xfrm>
          <a:prstGeom prst="rect">
            <a:avLst/>
          </a:prstGeom>
        </p:spPr>
        <p:txBody>
          <a:bodyPr wrap="square" lIns="0" tIns="0" rIns="0" bIns="0">
            <a:spAutoFit/>
          </a:bodyPr>
          <a:lstStyle>
            <a:lvl1pPr>
              <a:defRPr sz="6000" b="0" i="0">
                <a:solidFill>
                  <a:srgbClr val="FFFF00"/>
                </a:solidFill>
                <a:latin typeface="Times New Roman"/>
                <a:cs typeface="Times New Roman"/>
              </a:defRPr>
            </a:lvl1pPr>
          </a:lstStyle>
          <a:p>
            <a:endParaRPr/>
          </a:p>
        </p:txBody>
      </p:sp>
      <p:sp>
        <p:nvSpPr>
          <p:cNvPr id="3" name="Holder 3"/>
          <p:cNvSpPr>
            <a:spLocks noGrp="1"/>
          </p:cNvSpPr>
          <p:nvPr>
            <p:ph type="body" idx="1"/>
          </p:nvPr>
        </p:nvSpPr>
        <p:spPr>
          <a:xfrm>
            <a:off x="5610225" y="1885950"/>
            <a:ext cx="5255895" cy="2952750"/>
          </a:xfrm>
          <a:prstGeom prst="rect">
            <a:avLst/>
          </a:prstGeom>
        </p:spPr>
        <p:txBody>
          <a:bodyPr wrap="square" lIns="0" tIns="0" rIns="0" bIns="0">
            <a:spAutoFit/>
          </a:bodyPr>
          <a:lstStyle>
            <a:lvl1pPr>
              <a:defRPr sz="320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8"/>
          </a:xfrm>
          <a:prstGeom prst="rect">
            <a:avLst/>
          </a:prstGeom>
        </p:spPr>
      </p:pic>
      <p:sp>
        <p:nvSpPr>
          <p:cNvPr id="3" name="object 3"/>
          <p:cNvSpPr txBox="1">
            <a:spLocks noGrp="1"/>
          </p:cNvSpPr>
          <p:nvPr>
            <p:ph type="title"/>
          </p:nvPr>
        </p:nvSpPr>
        <p:spPr>
          <a:xfrm>
            <a:off x="2667000" y="2482586"/>
            <a:ext cx="8867775" cy="946413"/>
          </a:xfrm>
          <a:prstGeom prst="rect">
            <a:avLst/>
          </a:prstGeom>
        </p:spPr>
        <p:txBody>
          <a:bodyPr vert="horz" wrap="square" lIns="0" tIns="124460" rIns="0" bIns="0" rtlCol="0">
            <a:spAutoFit/>
          </a:bodyPr>
          <a:lstStyle/>
          <a:p>
            <a:pPr marL="1083945" marR="5080" indent="-1071880" algn="ctr">
              <a:lnSpc>
                <a:spcPts val="6400"/>
              </a:lnSpc>
              <a:spcBef>
                <a:spcPts val="980"/>
              </a:spcBef>
            </a:pPr>
            <a:r>
              <a:rPr lang="en-US" sz="6000" b="1" dirty="0">
                <a:solidFill>
                  <a:schemeClr val="tx1"/>
                </a:solidFill>
              </a:rPr>
              <a:t>DANCESPORT</a:t>
            </a:r>
            <a:endParaRPr spc="90" dirty="0">
              <a:solidFill>
                <a:schemeClr val="tx1"/>
              </a:solidFill>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937F0A-1C6A-B841-F8C6-55BF916A9EDA}"/>
              </a:ext>
            </a:extLst>
          </p:cNvPr>
          <p:cNvSpPr>
            <a:spLocks noGrp="1"/>
          </p:cNvSpPr>
          <p:nvPr>
            <p:ph type="ctrTitle"/>
          </p:nvPr>
        </p:nvSpPr>
        <p:spPr/>
        <p:txBody>
          <a:bodyPr/>
          <a:lstStyle/>
          <a:p>
            <a:endParaRPr lang="en-US" dirty="0"/>
          </a:p>
        </p:txBody>
      </p:sp>
      <p:sp>
        <p:nvSpPr>
          <p:cNvPr id="8" name="TextBox 7">
            <a:extLst>
              <a:ext uri="{FF2B5EF4-FFF2-40B4-BE49-F238E27FC236}">
                <a16:creationId xmlns:a16="http://schemas.microsoft.com/office/drawing/2014/main" id="{69A695BB-C13C-DB5E-D860-951291085C27}"/>
              </a:ext>
            </a:extLst>
          </p:cNvPr>
          <p:cNvSpPr txBox="1"/>
          <p:nvPr/>
        </p:nvSpPr>
        <p:spPr>
          <a:xfrm>
            <a:off x="152400" y="912612"/>
            <a:ext cx="11887200" cy="3862596"/>
          </a:xfrm>
          <a:prstGeom prst="rect">
            <a:avLst/>
          </a:prstGeom>
          <a:noFill/>
        </p:spPr>
        <p:txBody>
          <a:bodyPr wrap="square">
            <a:spAutoFit/>
          </a:bodyPr>
          <a:lstStyle/>
          <a:p>
            <a:pPr algn="just"/>
            <a:r>
              <a:rPr lang="en-US" sz="3500" b="1" dirty="0">
                <a:solidFill>
                  <a:schemeClr val="bg1"/>
                </a:solidFill>
                <a:latin typeface="Times New Roman" panose="02020603050405020304" pitchFamily="18" charset="0"/>
                <a:cs typeface="Times New Roman" panose="02020603050405020304" pitchFamily="18" charset="0"/>
              </a:rPr>
              <a:t>2. Tango- </a:t>
            </a:r>
            <a:r>
              <a:rPr lang="en-US" sz="3500" dirty="0">
                <a:solidFill>
                  <a:schemeClr val="bg1"/>
                </a:solidFill>
                <a:latin typeface="Times New Roman" panose="02020603050405020304" pitchFamily="18" charset="0"/>
                <a:cs typeface="Times New Roman" panose="02020603050405020304" pitchFamily="18" charset="0"/>
              </a:rPr>
              <a:t>was first danced in Europe before WW I </a:t>
            </a:r>
          </a:p>
          <a:p>
            <a:pPr algn="just"/>
            <a:r>
              <a:rPr lang="en-US" sz="3500" dirty="0">
                <a:solidFill>
                  <a:schemeClr val="bg1"/>
                </a:solidFill>
                <a:latin typeface="Times New Roman" panose="02020603050405020304" pitchFamily="18" charset="0"/>
                <a:cs typeface="Times New Roman" panose="02020603050405020304" pitchFamily="18" charset="0"/>
              </a:rPr>
              <a:t> It is one of the most fascinating of all ballroom dance.</a:t>
            </a:r>
          </a:p>
          <a:p>
            <a:pPr algn="just"/>
            <a:r>
              <a:rPr lang="en-US" sz="3500" dirty="0">
                <a:solidFill>
                  <a:schemeClr val="bg1"/>
                </a:solidFill>
                <a:latin typeface="Times New Roman" panose="02020603050405020304" pitchFamily="18" charset="0"/>
                <a:cs typeface="Times New Roman" panose="02020603050405020304" pitchFamily="18" charset="0"/>
              </a:rPr>
              <a:t> This sensual ballroom dance originated in South America in the early twentieth century. </a:t>
            </a:r>
          </a:p>
          <a:p>
            <a:pPr algn="just"/>
            <a:r>
              <a:rPr lang="en-US" sz="3500" dirty="0">
                <a:solidFill>
                  <a:schemeClr val="bg1"/>
                </a:solidFill>
                <a:latin typeface="Times New Roman" panose="02020603050405020304" pitchFamily="18" charset="0"/>
                <a:cs typeface="Times New Roman" panose="02020603050405020304" pitchFamily="18" charset="0"/>
              </a:rPr>
              <a:t>-Time signature -2/4 with both best accented. -’slow ‘’ count= 1 beat ‘’quick’’=1/2 beat -Counting in beats and bars: 1&amp;2, 2&amp;2, 3&amp;2 etc..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336" y="1002919"/>
            <a:ext cx="8324215" cy="1252266"/>
          </a:xfrm>
          <a:prstGeom prst="rect">
            <a:avLst/>
          </a:prstGeom>
        </p:spPr>
        <p:txBody>
          <a:bodyPr vert="horz" wrap="square" lIns="0" tIns="147955" rIns="0" bIns="0" rtlCol="0">
            <a:spAutoFit/>
          </a:bodyPr>
          <a:lstStyle/>
          <a:p>
            <a:pPr marL="12065" marR="5080" indent="-3175" algn="ctr">
              <a:lnSpc>
                <a:spcPts val="8640"/>
              </a:lnSpc>
              <a:spcBef>
                <a:spcPts val="1165"/>
              </a:spcBef>
            </a:pPr>
            <a:endParaRPr sz="8000" dirty="0"/>
          </a:p>
        </p:txBody>
      </p:sp>
      <p:sp>
        <p:nvSpPr>
          <p:cNvPr id="4" name="TextBox 3">
            <a:extLst>
              <a:ext uri="{FF2B5EF4-FFF2-40B4-BE49-F238E27FC236}">
                <a16:creationId xmlns:a16="http://schemas.microsoft.com/office/drawing/2014/main" id="{BC1A25EA-5D14-03B3-E574-4EE0D65846D2}"/>
              </a:ext>
            </a:extLst>
          </p:cNvPr>
          <p:cNvSpPr txBox="1"/>
          <p:nvPr/>
        </p:nvSpPr>
        <p:spPr>
          <a:xfrm>
            <a:off x="304800" y="1371600"/>
            <a:ext cx="11582399" cy="2785378"/>
          </a:xfrm>
          <a:prstGeom prst="rect">
            <a:avLst/>
          </a:prstGeom>
          <a:noFill/>
        </p:spPr>
        <p:txBody>
          <a:bodyPr wrap="square">
            <a:spAutoFit/>
          </a:bodyPr>
          <a:lstStyle/>
          <a:p>
            <a:pPr algn="just"/>
            <a:r>
              <a:rPr lang="en-US" sz="3500" b="1" dirty="0">
                <a:solidFill>
                  <a:schemeClr val="bg1"/>
                </a:solidFill>
                <a:latin typeface="Times New Roman" panose="02020603050405020304" pitchFamily="18" charset="0"/>
                <a:cs typeface="Times New Roman" panose="02020603050405020304" pitchFamily="18" charset="0"/>
              </a:rPr>
              <a:t>3. Viennese Waltz- </a:t>
            </a:r>
            <a:r>
              <a:rPr lang="en-US" sz="3500" dirty="0">
                <a:solidFill>
                  <a:schemeClr val="bg1"/>
                </a:solidFill>
                <a:latin typeface="Times New Roman" panose="02020603050405020304" pitchFamily="18" charset="0"/>
                <a:cs typeface="Times New Roman" panose="02020603050405020304" pitchFamily="18" charset="0"/>
              </a:rPr>
              <a:t>is a controversial dance with so many claims about its origin but known to be born in the modest outskirts of Austria and Bavaria. </a:t>
            </a:r>
          </a:p>
          <a:p>
            <a:pPr algn="just"/>
            <a:r>
              <a:rPr lang="en-US" sz="3500" dirty="0">
                <a:solidFill>
                  <a:schemeClr val="bg1"/>
                </a:solidFill>
                <a:latin typeface="Times New Roman" panose="02020603050405020304" pitchFamily="18" charset="0"/>
                <a:cs typeface="Times New Roman" panose="02020603050405020304" pitchFamily="18" charset="0"/>
              </a:rPr>
              <a:t>-Time Signature – 6/8 with the first beat accented </a:t>
            </a:r>
          </a:p>
          <a:p>
            <a:pPr algn="just"/>
            <a:r>
              <a:rPr lang="en-US" sz="3500" dirty="0">
                <a:solidFill>
                  <a:schemeClr val="bg1"/>
                </a:solidFill>
                <a:latin typeface="Times New Roman" panose="02020603050405020304" pitchFamily="18" charset="0"/>
                <a:cs typeface="Times New Roman" panose="02020603050405020304" pitchFamily="18" charset="0"/>
              </a:rPr>
              <a:t>-Counting in beats and bars- 1 2 3, 2 2 3, 3 2 3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DDDF35-597D-5C86-3E21-3C02AEA90422}"/>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296D9E50-BCC2-1FE8-97E1-C7AE32033813}"/>
              </a:ext>
            </a:extLst>
          </p:cNvPr>
          <p:cNvSpPr txBox="1"/>
          <p:nvPr/>
        </p:nvSpPr>
        <p:spPr>
          <a:xfrm>
            <a:off x="304800" y="486232"/>
            <a:ext cx="11582400" cy="4939814"/>
          </a:xfrm>
          <a:prstGeom prst="rect">
            <a:avLst/>
          </a:prstGeom>
          <a:noFill/>
        </p:spPr>
        <p:txBody>
          <a:bodyPr wrap="square">
            <a:spAutoFit/>
          </a:bodyPr>
          <a:lstStyle/>
          <a:p>
            <a:pPr algn="just"/>
            <a:r>
              <a:rPr lang="en-US" sz="3500" b="1" dirty="0">
                <a:solidFill>
                  <a:schemeClr val="bg1"/>
                </a:solidFill>
                <a:latin typeface="Times New Roman" panose="02020603050405020304" pitchFamily="18" charset="0"/>
                <a:cs typeface="Times New Roman" panose="02020603050405020304" pitchFamily="18" charset="0"/>
              </a:rPr>
              <a:t>4. Foxtrot- </a:t>
            </a:r>
            <a:r>
              <a:rPr lang="en-US" sz="3500" dirty="0">
                <a:solidFill>
                  <a:schemeClr val="bg1"/>
                </a:solidFill>
                <a:latin typeface="Times New Roman" panose="02020603050405020304" pitchFamily="18" charset="0"/>
                <a:cs typeface="Times New Roman" panose="02020603050405020304" pitchFamily="18" charset="0"/>
              </a:rPr>
              <a:t>was named after an American performer Harry Fox, which was premiered in 1914. </a:t>
            </a:r>
          </a:p>
          <a:p>
            <a:pPr marL="285750" indent="-285750" algn="just">
              <a:buFontTx/>
              <a:buChar char="-"/>
            </a:pPr>
            <a:r>
              <a:rPr lang="en-US" sz="3500" dirty="0">
                <a:solidFill>
                  <a:schemeClr val="bg1"/>
                </a:solidFill>
                <a:latin typeface="Times New Roman" panose="02020603050405020304" pitchFamily="18" charset="0"/>
                <a:cs typeface="Times New Roman" panose="02020603050405020304" pitchFamily="18" charset="0"/>
              </a:rPr>
              <a:t>Is a smooth dance in which dancers make long, flowing movements across the floor. </a:t>
            </a:r>
          </a:p>
          <a:p>
            <a:pPr marL="285750" indent="-285750" algn="just">
              <a:buFontTx/>
              <a:buChar char="-"/>
            </a:pPr>
            <a:r>
              <a:rPr lang="en-US" sz="3500" dirty="0">
                <a:solidFill>
                  <a:schemeClr val="bg1"/>
                </a:solidFill>
                <a:latin typeface="Times New Roman" panose="02020603050405020304" pitchFamily="18" charset="0"/>
                <a:cs typeface="Times New Roman" panose="02020603050405020304" pitchFamily="18" charset="0"/>
              </a:rPr>
              <a:t>Foxtrot has lots of fun and simple to learn an excellent dance for beginners. </a:t>
            </a:r>
          </a:p>
          <a:p>
            <a:pPr marL="285750" indent="-285750" algn="just">
              <a:buFontTx/>
              <a:buChar char="-"/>
            </a:pPr>
            <a:r>
              <a:rPr lang="en-US" sz="3500" dirty="0">
                <a:solidFill>
                  <a:schemeClr val="bg1"/>
                </a:solidFill>
                <a:latin typeface="Times New Roman" panose="02020603050405020304" pitchFamily="18" charset="0"/>
                <a:cs typeface="Times New Roman" panose="02020603050405020304" pitchFamily="18" charset="0"/>
              </a:rPr>
              <a:t>Time signature 4/4 with the first and third beats accented -Slow Count= 2 beats. ‘quick’’ count= 1 beat -Counting in beats and bars: 1 2 3 4. 2 2 3 4, 3 2 3 4 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929" y="693242"/>
            <a:ext cx="3516072" cy="690574"/>
          </a:xfrm>
          <a:prstGeom prst="rect">
            <a:avLst/>
          </a:prstGeom>
        </p:spPr>
        <p:txBody>
          <a:bodyPr vert="horz" wrap="square" lIns="0" tIns="13335" rIns="0" bIns="0" rtlCol="0">
            <a:spAutoFit/>
          </a:bodyPr>
          <a:lstStyle/>
          <a:p>
            <a:pPr marL="12700">
              <a:lnSpc>
                <a:spcPct val="100000"/>
              </a:lnSpc>
              <a:spcBef>
                <a:spcPts val="105"/>
              </a:spcBef>
            </a:pPr>
            <a:endParaRPr sz="4400" dirty="0"/>
          </a:p>
        </p:txBody>
      </p:sp>
      <p:sp>
        <p:nvSpPr>
          <p:cNvPr id="6" name="TextBox 5">
            <a:extLst>
              <a:ext uri="{FF2B5EF4-FFF2-40B4-BE49-F238E27FC236}">
                <a16:creationId xmlns:a16="http://schemas.microsoft.com/office/drawing/2014/main" id="{C9C69A3A-2AE1-4C0E-D2AC-FDCEAD3DA7DB}"/>
              </a:ext>
            </a:extLst>
          </p:cNvPr>
          <p:cNvSpPr txBox="1"/>
          <p:nvPr/>
        </p:nvSpPr>
        <p:spPr>
          <a:xfrm>
            <a:off x="457200" y="76200"/>
            <a:ext cx="11353799" cy="4939814"/>
          </a:xfrm>
          <a:prstGeom prst="rect">
            <a:avLst/>
          </a:prstGeom>
          <a:noFill/>
        </p:spPr>
        <p:txBody>
          <a:bodyPr wrap="square">
            <a:spAutoFit/>
          </a:bodyPr>
          <a:lstStyle/>
          <a:p>
            <a:endParaRPr lang="en-US" sz="3500" dirty="0">
              <a:solidFill>
                <a:schemeClr val="bg1"/>
              </a:solidFill>
              <a:latin typeface="Times New Roman" panose="02020603050405020304" pitchFamily="18" charset="0"/>
              <a:cs typeface="Times New Roman" panose="02020603050405020304" pitchFamily="18" charset="0"/>
            </a:endParaRPr>
          </a:p>
          <a:p>
            <a:pPr algn="just"/>
            <a:r>
              <a:rPr lang="en-US" sz="3500" b="1" dirty="0">
                <a:solidFill>
                  <a:schemeClr val="bg1"/>
                </a:solidFill>
                <a:latin typeface="Times New Roman" panose="02020603050405020304" pitchFamily="18" charset="0"/>
                <a:cs typeface="Times New Roman" panose="02020603050405020304" pitchFamily="18" charset="0"/>
              </a:rPr>
              <a:t>5. Quickstep- </a:t>
            </a:r>
            <a:r>
              <a:rPr lang="en-US" sz="3500" dirty="0">
                <a:solidFill>
                  <a:schemeClr val="bg1"/>
                </a:solidFill>
                <a:latin typeface="Times New Roman" panose="02020603050405020304" pitchFamily="18" charset="0"/>
                <a:cs typeface="Times New Roman" panose="02020603050405020304" pitchFamily="18" charset="0"/>
              </a:rPr>
              <a:t>is a quick version of the Foxtrot. It is a ballroom dance comprised of extremely quick stepping, syncopated feet rhythms, and runs of quick steps.</a:t>
            </a:r>
          </a:p>
          <a:p>
            <a:pPr algn="just"/>
            <a:r>
              <a:rPr lang="en-US" sz="3500" dirty="0">
                <a:solidFill>
                  <a:schemeClr val="bg1"/>
                </a:solidFill>
                <a:latin typeface="Times New Roman" panose="02020603050405020304" pitchFamily="18" charset="0"/>
                <a:cs typeface="Times New Roman" panose="02020603050405020304" pitchFamily="18" charset="0"/>
              </a:rPr>
              <a:t> - The Quickstep is exciting to watch, but among the most difficult of all the ballroom dance.</a:t>
            </a:r>
          </a:p>
          <a:p>
            <a:pPr algn="just"/>
            <a:r>
              <a:rPr lang="en-US" sz="3500" dirty="0">
                <a:solidFill>
                  <a:schemeClr val="bg1"/>
                </a:solidFill>
                <a:latin typeface="Times New Roman" panose="02020603050405020304" pitchFamily="18" charset="0"/>
                <a:cs typeface="Times New Roman" panose="02020603050405020304" pitchFamily="18" charset="0"/>
              </a:rPr>
              <a:t>- Time Signature- 4/4 with the first and third beats accented -‘’Slow’’ count = beats. ‘’Quick’’ count =1 beat -Counting beats and bars: 1 2 3 4, 2 2 3 4, 3 2 3 4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7872" y="160782"/>
            <a:ext cx="9831528" cy="732765"/>
          </a:xfrm>
          <a:prstGeom prst="rect">
            <a:avLst/>
          </a:prstGeom>
        </p:spPr>
        <p:txBody>
          <a:bodyPr vert="horz" wrap="square" lIns="0" tIns="67310" rIns="0" bIns="0" rtlCol="0">
            <a:spAutoFit/>
          </a:bodyPr>
          <a:lstStyle/>
          <a:p>
            <a:pPr marL="9525" marR="5080" algn="just">
              <a:lnSpc>
                <a:spcPct val="90000"/>
              </a:lnSpc>
              <a:spcBef>
                <a:spcPts val="530"/>
              </a:spcBef>
              <a:buSzPct val="97222"/>
              <a:tabLst>
                <a:tab pos="355600" algn="l"/>
              </a:tabLst>
            </a:pPr>
            <a:r>
              <a:rPr lang="en-US" sz="4800" dirty="0">
                <a:solidFill>
                  <a:schemeClr val="bg1"/>
                </a:solidFill>
                <a:latin typeface="Times New Roman" panose="02020603050405020304" pitchFamily="18" charset="0"/>
                <a:cs typeface="Times New Roman" panose="02020603050405020304" pitchFamily="18" charset="0"/>
              </a:rPr>
              <a:t>B. INTERNATIONAL LATIN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066800"/>
            <a:ext cx="5714302" cy="3810000"/>
          </a:xfrm>
          <a:prstGeom prst="ellipse">
            <a:avLst/>
          </a:prstGeom>
          <a:ln>
            <a:noFill/>
          </a:ln>
          <a:effectLst>
            <a:softEdge rad="112500"/>
          </a:effectLst>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6297" t="27257" r="22222" b="-3152"/>
          <a:stretch/>
        </p:blipFill>
        <p:spPr>
          <a:xfrm>
            <a:off x="6629400" y="1524000"/>
            <a:ext cx="4267200" cy="4243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E783F6-8416-2400-9F42-FCB6C53A49DB}"/>
              </a:ext>
            </a:extLst>
          </p:cNvPr>
          <p:cNvSpPr txBox="1"/>
          <p:nvPr/>
        </p:nvSpPr>
        <p:spPr>
          <a:xfrm>
            <a:off x="533400" y="304800"/>
            <a:ext cx="11430000" cy="3323987"/>
          </a:xfrm>
          <a:prstGeom prst="rect">
            <a:avLst/>
          </a:prstGeom>
          <a:noFill/>
        </p:spPr>
        <p:txBody>
          <a:bodyPr wrap="square">
            <a:spAutoFit/>
          </a:bodyPr>
          <a:lstStyle/>
          <a:p>
            <a:endParaRPr lang="en-US" sz="3500" b="1" dirty="0">
              <a:solidFill>
                <a:schemeClr val="bg1"/>
              </a:solidFill>
              <a:latin typeface="Times New Roman" panose="02020603050405020304" pitchFamily="18" charset="0"/>
              <a:cs typeface="Times New Roman" panose="02020603050405020304" pitchFamily="18" charset="0"/>
            </a:endParaRPr>
          </a:p>
          <a:p>
            <a:endParaRPr lang="en-US" sz="3500" b="1" dirty="0">
              <a:solidFill>
                <a:schemeClr val="bg1"/>
              </a:solidFill>
              <a:latin typeface="Times New Roman" panose="02020603050405020304" pitchFamily="18" charset="0"/>
              <a:cs typeface="Times New Roman" panose="02020603050405020304" pitchFamily="18" charset="0"/>
            </a:endParaRPr>
          </a:p>
          <a:p>
            <a:r>
              <a:rPr lang="en-US" sz="3500" b="1" dirty="0">
                <a:solidFill>
                  <a:schemeClr val="bg1"/>
                </a:solidFill>
                <a:latin typeface="Times New Roman" panose="02020603050405020304" pitchFamily="18" charset="0"/>
                <a:cs typeface="Times New Roman" panose="02020603050405020304" pitchFamily="18" charset="0"/>
              </a:rPr>
              <a:t>1. Samba- </a:t>
            </a:r>
            <a:r>
              <a:rPr lang="en-US" sz="3500" dirty="0">
                <a:solidFill>
                  <a:schemeClr val="bg1"/>
                </a:solidFill>
                <a:latin typeface="Times New Roman" panose="02020603050405020304" pitchFamily="18" charset="0"/>
                <a:cs typeface="Times New Roman" panose="02020603050405020304" pitchFamily="18" charset="0"/>
              </a:rPr>
              <a:t>is popular with young people as well as older generations. Samba can be performed solo or with a partner.</a:t>
            </a:r>
          </a:p>
          <a:p>
            <a:r>
              <a:rPr lang="en-US" sz="3500" dirty="0">
                <a:solidFill>
                  <a:schemeClr val="bg1"/>
                </a:solidFill>
                <a:latin typeface="Times New Roman" panose="02020603050405020304" pitchFamily="18" charset="0"/>
                <a:cs typeface="Times New Roman" panose="02020603050405020304" pitchFamily="18" charset="0"/>
              </a:rPr>
              <a:t> -Possibly the most popular of all Brazilian ballroom dance.</a:t>
            </a:r>
          </a:p>
          <a:p>
            <a:r>
              <a:rPr lang="en-US" sz="3500" dirty="0">
                <a:solidFill>
                  <a:schemeClr val="bg1"/>
                </a:solidFill>
                <a:latin typeface="Times New Roman" panose="02020603050405020304" pitchFamily="18" charset="0"/>
                <a:cs typeface="Times New Roman" panose="02020603050405020304" pitchFamily="18" charset="0"/>
              </a:rPr>
              <a:t> -Time signature -2/4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6C2799-056C-66EC-2143-89BD827DFAE7}"/>
              </a:ext>
            </a:extLst>
          </p:cNvPr>
          <p:cNvSpPr txBox="1"/>
          <p:nvPr/>
        </p:nvSpPr>
        <p:spPr>
          <a:xfrm>
            <a:off x="190500" y="533400"/>
            <a:ext cx="11811000" cy="4401205"/>
          </a:xfrm>
          <a:prstGeom prst="rect">
            <a:avLst/>
          </a:prstGeom>
          <a:noFill/>
        </p:spPr>
        <p:txBody>
          <a:bodyPr wrap="square">
            <a:spAutoFit/>
          </a:bodyPr>
          <a:lstStyle/>
          <a:p>
            <a:pPr algn="just"/>
            <a:r>
              <a:rPr lang="en-US" sz="3500" b="1" dirty="0">
                <a:solidFill>
                  <a:schemeClr val="bg1"/>
                </a:solidFill>
                <a:latin typeface="Times New Roman" panose="02020603050405020304" pitchFamily="18" charset="0"/>
                <a:cs typeface="Times New Roman" panose="02020603050405020304" pitchFamily="18" charset="0"/>
              </a:rPr>
              <a:t>2.Chachacha- </a:t>
            </a:r>
            <a:r>
              <a:rPr lang="en-US" sz="3500" dirty="0">
                <a:solidFill>
                  <a:schemeClr val="bg1"/>
                </a:solidFill>
                <a:latin typeface="Times New Roman" panose="02020603050405020304" pitchFamily="18" charset="0"/>
                <a:cs typeface="Times New Roman" panose="02020603050405020304" pitchFamily="18" charset="0"/>
              </a:rPr>
              <a:t>is a lively, flirtatious ballroom dance full of passion and energy. </a:t>
            </a:r>
          </a:p>
          <a:p>
            <a:pPr algn="just"/>
            <a:r>
              <a:rPr lang="en-US" sz="3500" dirty="0">
                <a:solidFill>
                  <a:schemeClr val="bg1"/>
                </a:solidFill>
                <a:latin typeface="Times New Roman" panose="02020603050405020304" pitchFamily="18" charset="0"/>
                <a:cs typeface="Times New Roman" panose="02020603050405020304" pitchFamily="18" charset="0"/>
              </a:rPr>
              <a:t>-The classic "Cuban motion" gives the Cha </a:t>
            </a:r>
            <a:r>
              <a:rPr lang="en-US" sz="3500" dirty="0" err="1">
                <a:solidFill>
                  <a:schemeClr val="bg1"/>
                </a:solidFill>
                <a:latin typeface="Times New Roman" panose="02020603050405020304" pitchFamily="18" charset="0"/>
                <a:cs typeface="Times New Roman" panose="02020603050405020304" pitchFamily="18" charset="0"/>
              </a:rPr>
              <a:t>cha</a:t>
            </a:r>
            <a:r>
              <a:rPr lang="en-US" sz="3500" dirty="0">
                <a:solidFill>
                  <a:schemeClr val="bg1"/>
                </a:solidFill>
                <a:latin typeface="Times New Roman" panose="02020603050405020304" pitchFamily="18" charset="0"/>
                <a:cs typeface="Times New Roman" panose="02020603050405020304" pitchFamily="18" charset="0"/>
              </a:rPr>
              <a:t> </a:t>
            </a:r>
            <a:r>
              <a:rPr lang="en-US" sz="3500" dirty="0" err="1">
                <a:solidFill>
                  <a:schemeClr val="bg1"/>
                </a:solidFill>
                <a:latin typeface="Times New Roman" panose="02020603050405020304" pitchFamily="18" charset="0"/>
                <a:cs typeface="Times New Roman" panose="02020603050405020304" pitchFamily="18" charset="0"/>
              </a:rPr>
              <a:t>cha</a:t>
            </a:r>
            <a:r>
              <a:rPr lang="en-US" sz="3500" dirty="0">
                <a:solidFill>
                  <a:schemeClr val="bg1"/>
                </a:solidFill>
                <a:latin typeface="Times New Roman" panose="02020603050405020304" pitchFamily="18" charset="0"/>
                <a:cs typeface="Times New Roman" panose="02020603050405020304" pitchFamily="18" charset="0"/>
              </a:rPr>
              <a:t> its unique style. </a:t>
            </a:r>
          </a:p>
          <a:p>
            <a:pPr algn="just"/>
            <a:r>
              <a:rPr lang="en-US" sz="3500" dirty="0">
                <a:solidFill>
                  <a:schemeClr val="bg1"/>
                </a:solidFill>
                <a:latin typeface="Times New Roman" panose="02020603050405020304" pitchFamily="18" charset="0"/>
                <a:cs typeface="Times New Roman" panose="02020603050405020304" pitchFamily="18" charset="0"/>
              </a:rPr>
              <a:t>-Partners work together to synchronize each movement in perfect alignment.</a:t>
            </a:r>
          </a:p>
          <a:p>
            <a:pPr algn="just"/>
            <a:r>
              <a:rPr lang="en-US" sz="3500" dirty="0">
                <a:solidFill>
                  <a:schemeClr val="bg1"/>
                </a:solidFill>
                <a:latin typeface="Times New Roman" panose="02020603050405020304" pitchFamily="18" charset="0"/>
                <a:cs typeface="Times New Roman" panose="02020603050405020304" pitchFamily="18" charset="0"/>
              </a:rPr>
              <a:t> -Chasing Dance Time Signature- 4/4 with accented beat on the first and fourth of each bar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A0A98DE-2A00-B8A5-0C31-6BBB5A04D7F1}"/>
              </a:ext>
            </a:extLst>
          </p:cNvPr>
          <p:cNvSpPr txBox="1"/>
          <p:nvPr/>
        </p:nvSpPr>
        <p:spPr>
          <a:xfrm>
            <a:off x="228600" y="457200"/>
            <a:ext cx="11582400" cy="4401205"/>
          </a:xfrm>
          <a:prstGeom prst="rect">
            <a:avLst/>
          </a:prstGeom>
          <a:noFill/>
        </p:spPr>
        <p:txBody>
          <a:bodyPr wrap="square">
            <a:spAutoFit/>
          </a:bodyPr>
          <a:lstStyle/>
          <a:p>
            <a:endParaRPr lang="en-US" sz="3500" dirty="0">
              <a:solidFill>
                <a:schemeClr val="bg1"/>
              </a:solidFill>
              <a:latin typeface="Times New Roman" panose="02020603050405020304" pitchFamily="18" charset="0"/>
              <a:cs typeface="Times New Roman" panose="02020603050405020304" pitchFamily="18" charset="0"/>
            </a:endParaRPr>
          </a:p>
          <a:p>
            <a:pPr algn="just"/>
            <a:r>
              <a:rPr lang="en-US" sz="3500" b="1" dirty="0">
                <a:solidFill>
                  <a:schemeClr val="bg1"/>
                </a:solidFill>
                <a:latin typeface="Times New Roman" panose="02020603050405020304" pitchFamily="18" charset="0"/>
                <a:cs typeface="Times New Roman" panose="02020603050405020304" pitchFamily="18" charset="0"/>
              </a:rPr>
              <a:t>3. Rumba- </a:t>
            </a:r>
            <a:r>
              <a:rPr lang="en-US" sz="3500" dirty="0">
                <a:solidFill>
                  <a:schemeClr val="bg1"/>
                </a:solidFill>
                <a:latin typeface="Times New Roman" panose="02020603050405020304" pitchFamily="18" charset="0"/>
                <a:cs typeface="Times New Roman" panose="02020603050405020304" pitchFamily="18" charset="0"/>
              </a:rPr>
              <a:t>is considered by many to be the most romantic and sensual of all Latin ballroom dance. </a:t>
            </a:r>
          </a:p>
          <a:p>
            <a:pPr algn="just"/>
            <a:r>
              <a:rPr lang="en-US" sz="3500" dirty="0">
                <a:solidFill>
                  <a:schemeClr val="bg1"/>
                </a:solidFill>
                <a:latin typeface="Times New Roman" panose="02020603050405020304" pitchFamily="18" charset="0"/>
                <a:cs typeface="Times New Roman" panose="02020603050405020304" pitchFamily="18" charset="0"/>
              </a:rPr>
              <a:t>-It is often referred to as the "Grandfather of the Latin dances." A moderately slow Latin dance with plenty of wraps, under arm turns and a truck load of flirtation.</a:t>
            </a:r>
          </a:p>
          <a:p>
            <a:pPr marL="285750" indent="-285750" algn="just">
              <a:buFontTx/>
              <a:buChar char="-"/>
            </a:pPr>
            <a:r>
              <a:rPr lang="en-US" sz="3500" dirty="0">
                <a:solidFill>
                  <a:schemeClr val="bg1"/>
                </a:solidFill>
                <a:latin typeface="Times New Roman" panose="02020603050405020304" pitchFamily="18" charset="0"/>
                <a:cs typeface="Times New Roman" panose="02020603050405020304" pitchFamily="18" charset="0"/>
              </a:rPr>
              <a:t>It is often called as the “Dance of Love’’</a:t>
            </a:r>
          </a:p>
          <a:p>
            <a:pPr algn="just"/>
            <a:r>
              <a:rPr lang="en-US" sz="3500" dirty="0">
                <a:solidFill>
                  <a:schemeClr val="bg1"/>
                </a:solidFill>
                <a:latin typeface="Times New Roman" panose="02020603050405020304" pitchFamily="18" charset="0"/>
                <a:cs typeface="Times New Roman" panose="02020603050405020304" pitchFamily="18" charset="0"/>
              </a:rPr>
              <a:t> -Time Signature- 4/4</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937A06-1C01-44C3-9980-B2D142BB97C0}"/>
              </a:ext>
            </a:extLst>
          </p:cNvPr>
          <p:cNvSpPr txBox="1"/>
          <p:nvPr/>
        </p:nvSpPr>
        <p:spPr>
          <a:xfrm>
            <a:off x="152400" y="0"/>
            <a:ext cx="12039600" cy="6017032"/>
          </a:xfrm>
          <a:prstGeom prst="rect">
            <a:avLst/>
          </a:prstGeom>
          <a:noFill/>
        </p:spPr>
        <p:txBody>
          <a:bodyPr wrap="square">
            <a:spAutoFit/>
          </a:bodyPr>
          <a:lstStyle/>
          <a:p>
            <a:r>
              <a:rPr lang="en-US" sz="3500" b="1" dirty="0">
                <a:solidFill>
                  <a:schemeClr val="bg1"/>
                </a:solidFill>
                <a:latin typeface="Times New Roman" panose="02020603050405020304" pitchFamily="18" charset="0"/>
                <a:cs typeface="Times New Roman" panose="02020603050405020304" pitchFamily="18" charset="0"/>
              </a:rPr>
              <a:t>4. Paso Doble- </a:t>
            </a:r>
            <a:r>
              <a:rPr lang="en-US" sz="3500" dirty="0">
                <a:solidFill>
                  <a:schemeClr val="bg1"/>
                </a:solidFill>
                <a:latin typeface="Times New Roman" panose="02020603050405020304" pitchFamily="18" charset="0"/>
                <a:cs typeface="Times New Roman" panose="02020603050405020304" pitchFamily="18" charset="0"/>
              </a:rPr>
              <a:t>means ‘’double steps’’, which originated from </a:t>
            </a:r>
            <a:r>
              <a:rPr lang="en-US" sz="3500" dirty="0" err="1">
                <a:solidFill>
                  <a:schemeClr val="bg1"/>
                </a:solidFill>
                <a:latin typeface="Times New Roman" panose="02020603050405020304" pitchFamily="18" charset="0"/>
                <a:cs typeface="Times New Roman" panose="02020603050405020304" pitchFamily="18" charset="0"/>
              </a:rPr>
              <a:t>spain</a:t>
            </a:r>
            <a:r>
              <a:rPr lang="en-US" sz="3500" dirty="0">
                <a:solidFill>
                  <a:schemeClr val="bg1"/>
                </a:solidFill>
                <a:latin typeface="Times New Roman" panose="02020603050405020304" pitchFamily="18" charset="0"/>
                <a:cs typeface="Times New Roman" panose="02020603050405020304" pitchFamily="18" charset="0"/>
              </a:rPr>
              <a:t> and is inspired by bullfighting.</a:t>
            </a:r>
          </a:p>
          <a:p>
            <a:r>
              <a:rPr lang="en-US" sz="3500" dirty="0">
                <a:solidFill>
                  <a:schemeClr val="bg1"/>
                </a:solidFill>
                <a:latin typeface="Times New Roman" panose="02020603050405020304" pitchFamily="18" charset="0"/>
                <a:cs typeface="Times New Roman" panose="02020603050405020304" pitchFamily="18" charset="0"/>
              </a:rPr>
              <a:t> Paso doble is the one of the most dramatic of all </a:t>
            </a:r>
            <a:r>
              <a:rPr lang="en-US" sz="3500" dirty="0" err="1">
                <a:solidFill>
                  <a:schemeClr val="bg1"/>
                </a:solidFill>
                <a:latin typeface="Times New Roman" panose="02020603050405020304" pitchFamily="18" charset="0"/>
                <a:cs typeface="Times New Roman" panose="02020603050405020304" pitchFamily="18" charset="0"/>
              </a:rPr>
              <a:t>latin</a:t>
            </a:r>
            <a:r>
              <a:rPr lang="en-US" sz="3500" dirty="0">
                <a:solidFill>
                  <a:schemeClr val="bg1"/>
                </a:solidFill>
                <a:latin typeface="Times New Roman" panose="02020603050405020304" pitchFamily="18" charset="0"/>
                <a:cs typeface="Times New Roman" panose="02020603050405020304" pitchFamily="18" charset="0"/>
              </a:rPr>
              <a:t> dances. </a:t>
            </a:r>
          </a:p>
          <a:p>
            <a:r>
              <a:rPr lang="en-US" sz="3500" dirty="0">
                <a:solidFill>
                  <a:schemeClr val="bg1"/>
                </a:solidFill>
                <a:latin typeface="Times New Roman" panose="02020603050405020304" pitchFamily="18" charset="0"/>
                <a:cs typeface="Times New Roman" panose="02020603050405020304" pitchFamily="18" charset="0"/>
              </a:rPr>
              <a:t> Time signature- 2/4</a:t>
            </a:r>
          </a:p>
          <a:p>
            <a:r>
              <a:rPr lang="en-US" sz="3500" b="1" dirty="0">
                <a:solidFill>
                  <a:schemeClr val="bg1"/>
                </a:solidFill>
                <a:latin typeface="Times New Roman" panose="02020603050405020304" pitchFamily="18" charset="0"/>
                <a:cs typeface="Times New Roman" panose="02020603050405020304" pitchFamily="18" charset="0"/>
              </a:rPr>
              <a:t>5. Jive- </a:t>
            </a:r>
            <a:r>
              <a:rPr lang="en-US" sz="3500" dirty="0">
                <a:solidFill>
                  <a:schemeClr val="bg1"/>
                </a:solidFill>
                <a:latin typeface="Times New Roman" panose="02020603050405020304" pitchFamily="18" charset="0"/>
                <a:cs typeface="Times New Roman" panose="02020603050405020304" pitchFamily="18" charset="0"/>
              </a:rPr>
              <a:t>is an American dance that evolved from a dance called the Jitterbug by removing the lifts and acrobatic elements. </a:t>
            </a:r>
          </a:p>
          <a:p>
            <a:r>
              <a:rPr lang="en-US" sz="3500" dirty="0">
                <a:solidFill>
                  <a:schemeClr val="bg1"/>
                </a:solidFill>
                <a:latin typeface="Times New Roman" panose="02020603050405020304" pitchFamily="18" charset="0"/>
                <a:cs typeface="Times New Roman" panose="02020603050405020304" pitchFamily="18" charset="0"/>
              </a:rPr>
              <a:t>-Dancers use a more bouncy type movement using the balls of the feet. </a:t>
            </a:r>
          </a:p>
          <a:p>
            <a:r>
              <a:rPr lang="en-US" sz="3500" dirty="0">
                <a:solidFill>
                  <a:schemeClr val="bg1"/>
                </a:solidFill>
                <a:latin typeface="Times New Roman" panose="02020603050405020304" pitchFamily="18" charset="0"/>
                <a:cs typeface="Times New Roman" panose="02020603050405020304" pitchFamily="18" charset="0"/>
              </a:rPr>
              <a:t>-A lot of kicks are used in jive. </a:t>
            </a:r>
          </a:p>
          <a:p>
            <a:r>
              <a:rPr lang="en-US" sz="3500" dirty="0">
                <a:solidFill>
                  <a:schemeClr val="bg1"/>
                </a:solidFill>
                <a:latin typeface="Times New Roman" panose="02020603050405020304" pitchFamily="18" charset="0"/>
                <a:cs typeface="Times New Roman" panose="02020603050405020304" pitchFamily="18" charset="0"/>
              </a:rPr>
              <a:t>-Jive is a very fast, energy-consuming dance. </a:t>
            </a:r>
          </a:p>
          <a:p>
            <a:r>
              <a:rPr lang="en-US" sz="3500" dirty="0">
                <a:solidFill>
                  <a:schemeClr val="bg1"/>
                </a:solidFill>
                <a:latin typeface="Times New Roman" panose="02020603050405020304" pitchFamily="18" charset="0"/>
                <a:cs typeface="Times New Roman" panose="02020603050405020304" pitchFamily="18" charset="0"/>
              </a:rPr>
              <a:t>-Time Signature- 4/4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986428-7175-155E-B4ED-984D9846F2C3}"/>
              </a:ext>
            </a:extLst>
          </p:cNvPr>
          <p:cNvSpPr txBox="1"/>
          <p:nvPr/>
        </p:nvSpPr>
        <p:spPr>
          <a:xfrm>
            <a:off x="990600" y="533400"/>
            <a:ext cx="9982200" cy="4555093"/>
          </a:xfrm>
          <a:prstGeom prst="rect">
            <a:avLst/>
          </a:prstGeom>
          <a:noFill/>
        </p:spPr>
        <p:txBody>
          <a:bodyPr wrap="square">
            <a:spAutoFit/>
          </a:bodyPr>
          <a:lstStyle/>
          <a:p>
            <a:pPr algn="ctr"/>
            <a:endParaRPr lang="en-US" sz="5500" dirty="0">
              <a:latin typeface="Times New Roman" panose="02020603050405020304" pitchFamily="18" charset="0"/>
              <a:cs typeface="Times New Roman" panose="02020603050405020304" pitchFamily="18" charset="0"/>
            </a:endParaRPr>
          </a:p>
          <a:p>
            <a:pPr algn="ctr"/>
            <a:endParaRPr lang="en-US" sz="5500" dirty="0">
              <a:latin typeface="Times New Roman" panose="02020603050405020304" pitchFamily="18" charset="0"/>
              <a:cs typeface="Times New Roman" panose="02020603050405020304" pitchFamily="18" charset="0"/>
            </a:endParaRPr>
          </a:p>
          <a:p>
            <a:pPr algn="ctr"/>
            <a:r>
              <a:rPr lang="en-US" sz="5500" dirty="0">
                <a:solidFill>
                  <a:schemeClr val="bg1"/>
                </a:solidFill>
                <a:latin typeface="Times New Roman" panose="02020603050405020304" pitchFamily="18" charset="0"/>
                <a:cs typeface="Times New Roman" panose="02020603050405020304" pitchFamily="18" charset="0"/>
              </a:rPr>
              <a:t>Thank You for Listening </a:t>
            </a:r>
          </a:p>
          <a:p>
            <a:pPr algn="ctr"/>
            <a:r>
              <a:rPr lang="en-US" sz="5500" dirty="0">
                <a:solidFill>
                  <a:schemeClr val="bg1"/>
                </a:solidFill>
                <a:latin typeface="Times New Roman" panose="02020603050405020304" pitchFamily="18" charset="0"/>
                <a:cs typeface="Times New Roman" panose="02020603050405020304" pitchFamily="18" charset="0"/>
              </a:rPr>
              <a:t>Keep Safe! </a:t>
            </a:r>
          </a:p>
          <a:p>
            <a:pPr algn="ctr"/>
            <a:r>
              <a:rPr lang="en-US" sz="3000" i="1" dirty="0">
                <a:solidFill>
                  <a:schemeClr val="bg1"/>
                </a:solidFill>
                <a:latin typeface="Times New Roman" panose="02020603050405020304" pitchFamily="18" charset="0"/>
                <a:cs typeface="Times New Roman" panose="02020603050405020304" pitchFamily="18" charset="0"/>
              </a:rPr>
              <a:t>Prepared by: </a:t>
            </a:r>
          </a:p>
          <a:p>
            <a:pPr algn="ctr"/>
            <a:r>
              <a:rPr lang="en-US" sz="4000" dirty="0">
                <a:solidFill>
                  <a:schemeClr val="bg1"/>
                </a:solidFill>
                <a:latin typeface="Times New Roman" panose="02020603050405020304" pitchFamily="18" charset="0"/>
                <a:cs typeface="Times New Roman" panose="02020603050405020304" pitchFamily="18" charset="0"/>
              </a:rPr>
              <a:t>Ms. Kio Mae D. </a:t>
            </a:r>
            <a:r>
              <a:rPr lang="en-US" sz="4000" dirty="0" err="1">
                <a:solidFill>
                  <a:schemeClr val="bg1"/>
                </a:solidFill>
                <a:latin typeface="Times New Roman" panose="02020603050405020304" pitchFamily="18" charset="0"/>
                <a:cs typeface="Times New Roman" panose="02020603050405020304" pitchFamily="18" charset="0"/>
              </a:rPr>
              <a:t>Marvida</a:t>
            </a:r>
            <a:endParaRPr lang="en-US"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5989" y="-86742"/>
            <a:ext cx="7638922" cy="1244571"/>
          </a:xfrm>
          <a:prstGeom prst="rect">
            <a:avLst/>
          </a:prstGeom>
        </p:spPr>
        <p:txBody>
          <a:bodyPr vert="horz" wrap="square" lIns="0" tIns="13335" rIns="0" bIns="0" rtlCol="0">
            <a:spAutoFit/>
          </a:bodyPr>
          <a:lstStyle/>
          <a:p>
            <a:pPr marL="12700">
              <a:lnSpc>
                <a:spcPct val="100000"/>
              </a:lnSpc>
              <a:spcBef>
                <a:spcPts val="105"/>
              </a:spcBef>
            </a:pPr>
            <a:r>
              <a:rPr lang="en-US" sz="8000" b="1" dirty="0"/>
              <a:t>DANCESPORT</a:t>
            </a:r>
            <a:endParaRPr lang="en-US" sz="8000" dirty="0">
              <a:latin typeface="Times New Roman"/>
              <a:cs typeface="Times New Roman"/>
            </a:endParaRPr>
          </a:p>
        </p:txBody>
      </p:sp>
      <p:sp>
        <p:nvSpPr>
          <p:cNvPr id="23" name="TextBox 22">
            <a:extLst>
              <a:ext uri="{FF2B5EF4-FFF2-40B4-BE49-F238E27FC236}">
                <a16:creationId xmlns:a16="http://schemas.microsoft.com/office/drawing/2014/main" id="{94486973-D4D2-3766-30FE-78032F723483}"/>
              </a:ext>
            </a:extLst>
          </p:cNvPr>
          <p:cNvSpPr txBox="1"/>
          <p:nvPr/>
        </p:nvSpPr>
        <p:spPr>
          <a:xfrm>
            <a:off x="1219200" y="1447800"/>
            <a:ext cx="9829800" cy="4524315"/>
          </a:xfrm>
          <a:prstGeom prst="rect">
            <a:avLst/>
          </a:prstGeom>
          <a:noFill/>
        </p:spPr>
        <p:txBody>
          <a:bodyPr wrap="square">
            <a:spAutoFit/>
          </a:bodyPr>
          <a:lstStyle/>
          <a:p>
            <a:pPr algn="just"/>
            <a:r>
              <a:rPr lang="en-US" dirty="0">
                <a:solidFill>
                  <a:schemeClr val="bg1"/>
                </a:solidFill>
              </a:rPr>
              <a:t> </a:t>
            </a:r>
            <a:r>
              <a:rPr lang="en-US" dirty="0"/>
              <a:t> </a:t>
            </a:r>
            <a:r>
              <a:rPr lang="en-US" sz="3200" dirty="0">
                <a:solidFill>
                  <a:schemeClr val="bg1"/>
                </a:solidFill>
                <a:latin typeface="Times New Roman" panose="02020603050405020304" pitchFamily="18" charset="0"/>
                <a:cs typeface="Times New Roman" panose="02020603050405020304" pitchFamily="18" charset="0"/>
              </a:rPr>
              <a:t>Is a combination of art and sport </a:t>
            </a:r>
          </a:p>
          <a:p>
            <a:pPr algn="just"/>
            <a:r>
              <a:rPr lang="en-US" sz="3200" dirty="0">
                <a:solidFill>
                  <a:schemeClr val="bg1"/>
                </a:solidFill>
                <a:latin typeface="Times New Roman" panose="02020603050405020304" pitchFamily="18" charset="0"/>
                <a:cs typeface="Times New Roman" panose="02020603050405020304" pitchFamily="18" charset="0"/>
              </a:rPr>
              <a:t> It was called ballroom dancing in the past.</a:t>
            </a:r>
          </a:p>
          <a:p>
            <a:pPr algn="just"/>
            <a:r>
              <a:rPr lang="en-US" sz="3200" dirty="0">
                <a:solidFill>
                  <a:schemeClr val="bg1"/>
                </a:solidFill>
                <a:latin typeface="Times New Roman" panose="02020603050405020304" pitchFamily="18" charset="0"/>
                <a:cs typeface="Times New Roman" panose="02020603050405020304" pitchFamily="18" charset="0"/>
              </a:rPr>
              <a:t> This goes with partners (male and lady) competing against other partners dancing on the floor at one time </a:t>
            </a:r>
          </a:p>
          <a:p>
            <a:pPr algn="just"/>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Dancesport</a:t>
            </a:r>
            <a:r>
              <a:rPr lang="en-US" sz="3200" dirty="0">
                <a:solidFill>
                  <a:schemeClr val="bg1"/>
                </a:solidFill>
                <a:latin typeface="Times New Roman" panose="02020603050405020304" pitchFamily="18" charset="0"/>
                <a:cs typeface="Times New Roman" panose="02020603050405020304" pitchFamily="18" charset="0"/>
              </a:rPr>
              <a:t> provide avenue to gain discipline of the body and mind of the dance athletes. </a:t>
            </a:r>
          </a:p>
          <a:p>
            <a:pPr algn="just"/>
            <a:r>
              <a:rPr lang="en-US" sz="3200" dirty="0">
                <a:solidFill>
                  <a:schemeClr val="bg1"/>
                </a:solidFill>
                <a:latin typeface="Times New Roman" panose="02020603050405020304" pitchFamily="18" charset="0"/>
                <a:cs typeface="Times New Roman" panose="02020603050405020304" pitchFamily="18" charset="0"/>
              </a:rPr>
              <a:t> Governing bodies of </a:t>
            </a:r>
            <a:r>
              <a:rPr lang="en-US" sz="3200" dirty="0" err="1">
                <a:solidFill>
                  <a:schemeClr val="bg1"/>
                </a:solidFill>
                <a:latin typeface="Times New Roman" panose="02020603050405020304" pitchFamily="18" charset="0"/>
                <a:cs typeface="Times New Roman" panose="02020603050405020304" pitchFamily="18" charset="0"/>
              </a:rPr>
              <a:t>Dancesport</a:t>
            </a:r>
            <a:r>
              <a:rPr lang="en-US" sz="3200" dirty="0">
                <a:solidFill>
                  <a:schemeClr val="bg1"/>
                </a:solidFill>
                <a:latin typeface="Times New Roman" panose="02020603050405020304" pitchFamily="18" charset="0"/>
                <a:cs typeface="Times New Roman" panose="02020603050405020304" pitchFamily="18" charset="0"/>
              </a:rPr>
              <a:t>, World </a:t>
            </a:r>
            <a:r>
              <a:rPr lang="en-US" sz="3200" dirty="0" err="1">
                <a:solidFill>
                  <a:schemeClr val="bg1"/>
                </a:solidFill>
                <a:latin typeface="Times New Roman" panose="02020603050405020304" pitchFamily="18" charset="0"/>
                <a:cs typeface="Times New Roman" panose="02020603050405020304" pitchFamily="18" charset="0"/>
              </a:rPr>
              <a:t>Danceport</a:t>
            </a:r>
            <a:r>
              <a:rPr lang="en-US" sz="3200" dirty="0">
                <a:solidFill>
                  <a:schemeClr val="bg1"/>
                </a:solidFill>
                <a:latin typeface="Times New Roman" panose="02020603050405020304" pitchFamily="18" charset="0"/>
                <a:cs typeface="Times New Roman" panose="02020603050405020304" pitchFamily="18" charset="0"/>
              </a:rPr>
              <a:t> Council (WDC) and World </a:t>
            </a:r>
            <a:r>
              <a:rPr lang="en-US" sz="3200" dirty="0" err="1">
                <a:solidFill>
                  <a:schemeClr val="bg1"/>
                </a:solidFill>
                <a:latin typeface="Times New Roman" panose="02020603050405020304" pitchFamily="18" charset="0"/>
                <a:cs typeface="Times New Roman" panose="02020603050405020304" pitchFamily="18" charset="0"/>
              </a:rPr>
              <a:t>DanceSport</a:t>
            </a:r>
            <a:r>
              <a:rPr lang="en-US" sz="3200" dirty="0">
                <a:solidFill>
                  <a:schemeClr val="bg1"/>
                </a:solidFill>
                <a:latin typeface="Times New Roman" panose="02020603050405020304" pitchFamily="18" charset="0"/>
                <a:cs typeface="Times New Roman" panose="02020603050405020304" pitchFamily="18" charset="0"/>
              </a:rPr>
              <a:t> Federation (WDSF)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endParaRPr b="1" spc="-10" dirty="0">
              <a:latin typeface="Times New Roman"/>
              <a:cs typeface="Times New Roman"/>
            </a:endParaRPr>
          </a:p>
        </p:txBody>
      </p:sp>
      <p:sp>
        <p:nvSpPr>
          <p:cNvPr id="3" name="object 3"/>
          <p:cNvSpPr txBox="1"/>
          <p:nvPr/>
        </p:nvSpPr>
        <p:spPr>
          <a:xfrm>
            <a:off x="916938" y="1772157"/>
            <a:ext cx="10360661" cy="2573782"/>
          </a:xfrm>
          <a:prstGeom prst="rect">
            <a:avLst/>
          </a:prstGeom>
        </p:spPr>
        <p:txBody>
          <a:bodyPr vert="horz" wrap="square" lIns="0" tIns="80010" rIns="0" bIns="0" rtlCol="0">
            <a:spAutoFit/>
          </a:bodyPr>
          <a:lstStyle/>
          <a:p>
            <a:pPr marL="12065" marR="5080" algn="ctr">
              <a:lnSpc>
                <a:spcPct val="90000"/>
              </a:lnSpc>
              <a:spcBef>
                <a:spcPts val="630"/>
              </a:spcBef>
              <a:tabLst>
                <a:tab pos="241300" algn="l"/>
              </a:tabLst>
            </a:pPr>
            <a:r>
              <a:rPr lang="en-US" sz="6000" dirty="0">
                <a:solidFill>
                  <a:schemeClr val="bg1"/>
                </a:solidFill>
                <a:latin typeface="Times New Roman" panose="02020603050405020304" pitchFamily="18" charset="0"/>
                <a:cs typeface="Times New Roman" panose="02020603050405020304" pitchFamily="18" charset="0"/>
              </a:rPr>
              <a:t>WHAT ARE THE CHARACTERISTICS OF DANCESPORT?</a:t>
            </a:r>
            <a:endParaRPr sz="6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4213" y="393268"/>
            <a:ext cx="8636635" cy="848994"/>
          </a:xfrm>
          <a:prstGeom prst="rect">
            <a:avLst/>
          </a:prstGeom>
        </p:spPr>
        <p:txBody>
          <a:bodyPr vert="horz" wrap="square" lIns="0" tIns="12700" rIns="0" bIns="0" rtlCol="0">
            <a:spAutoFit/>
          </a:bodyPr>
          <a:lstStyle/>
          <a:p>
            <a:pPr marL="12700">
              <a:lnSpc>
                <a:spcPct val="100000"/>
              </a:lnSpc>
              <a:spcBef>
                <a:spcPts val="100"/>
              </a:spcBef>
            </a:pPr>
            <a:endParaRPr sz="5400" dirty="0">
              <a:latin typeface="Times New Roman"/>
              <a:cs typeface="Times New Roman"/>
            </a:endParaRPr>
          </a:p>
        </p:txBody>
      </p:sp>
      <p:sp>
        <p:nvSpPr>
          <p:cNvPr id="3" name="object 3"/>
          <p:cNvSpPr txBox="1"/>
          <p:nvPr/>
        </p:nvSpPr>
        <p:spPr>
          <a:xfrm>
            <a:off x="916939" y="1413713"/>
            <a:ext cx="6710680" cy="695319"/>
          </a:xfrm>
          <a:prstGeom prst="rect">
            <a:avLst/>
          </a:prstGeom>
        </p:spPr>
        <p:txBody>
          <a:bodyPr vert="horz" wrap="square" lIns="0" tIns="85090" rIns="0" bIns="0" rtlCol="0">
            <a:spAutoFit/>
          </a:bodyPr>
          <a:lstStyle/>
          <a:p>
            <a:pPr marL="12064" marR="5080" algn="just">
              <a:lnSpc>
                <a:spcPct val="90100"/>
              </a:lnSpc>
              <a:spcBef>
                <a:spcPts val="670"/>
              </a:spcBef>
              <a:tabLst>
                <a:tab pos="241300" algn="l"/>
              </a:tabLst>
            </a:pPr>
            <a:endParaRPr sz="4400" dirty="0">
              <a:latin typeface="Times New Roman"/>
              <a:cs typeface="Times New Roman"/>
            </a:endParaRPr>
          </a:p>
        </p:txBody>
      </p:sp>
      <p:sp>
        <p:nvSpPr>
          <p:cNvPr id="7" name="TextBox 6">
            <a:extLst>
              <a:ext uri="{FF2B5EF4-FFF2-40B4-BE49-F238E27FC236}">
                <a16:creationId xmlns:a16="http://schemas.microsoft.com/office/drawing/2014/main" id="{1C6F7873-A3F9-168D-C00F-3E6D5070393A}"/>
              </a:ext>
            </a:extLst>
          </p:cNvPr>
          <p:cNvSpPr txBox="1"/>
          <p:nvPr/>
        </p:nvSpPr>
        <p:spPr>
          <a:xfrm>
            <a:off x="609600" y="393268"/>
            <a:ext cx="10972800" cy="4939814"/>
          </a:xfrm>
          <a:prstGeom prst="rect">
            <a:avLst/>
          </a:prstGeom>
          <a:noFill/>
        </p:spPr>
        <p:txBody>
          <a:bodyPr wrap="square">
            <a:spAutoFit/>
          </a:bodyPr>
          <a:lstStyle/>
          <a:p>
            <a:pPr algn="just"/>
            <a:r>
              <a:rPr lang="en-US" sz="35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Posture-</a:t>
            </a:r>
            <a:r>
              <a:rPr lang="en-US" sz="3500" dirty="0">
                <a:solidFill>
                  <a:schemeClr val="bg1"/>
                </a:solidFill>
                <a:latin typeface="Times New Roman" panose="02020603050405020304" pitchFamily="18" charset="0"/>
                <a:cs typeface="Times New Roman" panose="02020603050405020304" pitchFamily="18" charset="0"/>
              </a:rPr>
              <a:t> enables a dancers to stand out on the floor, which shows sophistication and confidence. </a:t>
            </a:r>
          </a:p>
          <a:p>
            <a:pPr algn="just"/>
            <a:r>
              <a:rPr lang="en-US" sz="35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Timing</a:t>
            </a:r>
            <a:r>
              <a:rPr lang="en-US" sz="3500" dirty="0">
                <a:solidFill>
                  <a:schemeClr val="bg1"/>
                </a:solidFill>
                <a:latin typeface="Times New Roman" panose="02020603050405020304" pitchFamily="18" charset="0"/>
                <a:cs typeface="Times New Roman" panose="02020603050405020304" pitchFamily="18" charset="0"/>
              </a:rPr>
              <a:t>- dancing on time with the music. </a:t>
            </a:r>
          </a:p>
          <a:p>
            <a:pPr algn="just"/>
            <a:r>
              <a:rPr lang="en-US" sz="35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Line</a:t>
            </a:r>
            <a:r>
              <a:rPr lang="en-US" sz="3500" dirty="0">
                <a:solidFill>
                  <a:schemeClr val="bg1"/>
                </a:solidFill>
                <a:latin typeface="Times New Roman" panose="02020603050405020304" pitchFamily="18" charset="0"/>
                <a:cs typeface="Times New Roman" panose="02020603050405020304" pitchFamily="18" charset="0"/>
              </a:rPr>
              <a:t>- the stretching of the body </a:t>
            </a:r>
          </a:p>
          <a:p>
            <a:pPr algn="just"/>
            <a:r>
              <a:rPr lang="en-US" sz="35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Hold-</a:t>
            </a:r>
            <a:r>
              <a:rPr lang="en-US" sz="3500" dirty="0">
                <a:solidFill>
                  <a:schemeClr val="bg1"/>
                </a:solidFill>
                <a:latin typeface="Times New Roman" panose="02020603050405020304" pitchFamily="18" charset="0"/>
                <a:cs typeface="Times New Roman" panose="02020603050405020304" pitchFamily="18" charset="0"/>
              </a:rPr>
              <a:t> the correct position of the body.</a:t>
            </a:r>
          </a:p>
          <a:p>
            <a:pPr algn="just"/>
            <a:r>
              <a:rPr lang="en-US" sz="35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Poise-</a:t>
            </a:r>
            <a:r>
              <a:rPr lang="en-US" sz="3500" dirty="0">
                <a:solidFill>
                  <a:schemeClr val="bg1"/>
                </a:solidFill>
                <a:latin typeface="Times New Roman" panose="02020603050405020304" pitchFamily="18" charset="0"/>
                <a:cs typeface="Times New Roman" panose="02020603050405020304" pitchFamily="18" charset="0"/>
              </a:rPr>
              <a:t> stretch of the woman’s body upwards and outwards and leftwards into the man’s right arm to achieve balance and connection with his frame, as well as to project outwards to the audience.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4213" y="393268"/>
            <a:ext cx="8636635" cy="848994"/>
          </a:xfrm>
          <a:prstGeom prst="rect">
            <a:avLst/>
          </a:prstGeom>
        </p:spPr>
        <p:txBody>
          <a:bodyPr vert="horz" wrap="square" lIns="0" tIns="12700" rIns="0" bIns="0" rtlCol="0">
            <a:spAutoFit/>
          </a:bodyPr>
          <a:lstStyle/>
          <a:p>
            <a:pPr marL="12700">
              <a:lnSpc>
                <a:spcPct val="100000"/>
              </a:lnSpc>
              <a:spcBef>
                <a:spcPts val="100"/>
              </a:spcBef>
            </a:pPr>
            <a:endParaRPr lang="en-US" sz="5400" b="1" dirty="0">
              <a:latin typeface="Times New Roman"/>
              <a:cs typeface="Times New Roman"/>
            </a:endParaRPr>
          </a:p>
        </p:txBody>
      </p:sp>
      <p:sp>
        <p:nvSpPr>
          <p:cNvPr id="9" name="TextBox 8">
            <a:extLst>
              <a:ext uri="{FF2B5EF4-FFF2-40B4-BE49-F238E27FC236}">
                <a16:creationId xmlns:a16="http://schemas.microsoft.com/office/drawing/2014/main" id="{D9E09875-E017-3733-D4BA-23B1A3672813}"/>
              </a:ext>
            </a:extLst>
          </p:cNvPr>
          <p:cNvSpPr txBox="1"/>
          <p:nvPr/>
        </p:nvSpPr>
        <p:spPr>
          <a:xfrm>
            <a:off x="571500" y="609600"/>
            <a:ext cx="11049000" cy="5478423"/>
          </a:xfrm>
          <a:prstGeom prst="rect">
            <a:avLst/>
          </a:prstGeom>
          <a:noFill/>
        </p:spPr>
        <p:txBody>
          <a:bodyPr wrap="square">
            <a:spAutoFit/>
          </a:bodyPr>
          <a:lstStyle/>
          <a:p>
            <a:pPr algn="just"/>
            <a:r>
              <a:rPr lang="en-US" sz="30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Togetherness- </a:t>
            </a:r>
            <a:r>
              <a:rPr lang="en-US" sz="3500" dirty="0">
                <a:solidFill>
                  <a:schemeClr val="bg1"/>
                </a:solidFill>
                <a:latin typeface="Times New Roman" panose="02020603050405020304" pitchFamily="18" charset="0"/>
                <a:cs typeface="Times New Roman" panose="02020603050405020304" pitchFamily="18" charset="0"/>
              </a:rPr>
              <a:t>dancing of two people as one on the dance floor. </a:t>
            </a:r>
          </a:p>
          <a:p>
            <a:pPr algn="just"/>
            <a:r>
              <a:rPr lang="en-US" sz="35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Musicality and expression-</a:t>
            </a:r>
            <a:r>
              <a:rPr lang="en-US" sz="3500" dirty="0">
                <a:solidFill>
                  <a:schemeClr val="bg1"/>
                </a:solidFill>
                <a:latin typeface="Times New Roman" panose="02020603050405020304" pitchFamily="18" charset="0"/>
                <a:cs typeface="Times New Roman" panose="02020603050405020304" pitchFamily="18" charset="0"/>
              </a:rPr>
              <a:t> basic characterization of the dance with particular music being played and the choreographic adherence to musical phrasings and accents. </a:t>
            </a:r>
          </a:p>
          <a:p>
            <a:pPr algn="just"/>
            <a:r>
              <a:rPr lang="en-US" sz="35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Presentation</a:t>
            </a:r>
            <a:r>
              <a:rPr lang="en-US" sz="3500" dirty="0">
                <a:solidFill>
                  <a:schemeClr val="bg1"/>
                </a:solidFill>
                <a:latin typeface="Times New Roman" panose="02020603050405020304" pitchFamily="18" charset="0"/>
                <a:cs typeface="Times New Roman" panose="02020603050405020304" pitchFamily="18" charset="0"/>
              </a:rPr>
              <a:t>- how the people presents their dancing to the audience as well as the proper costuming and grooming. </a:t>
            </a:r>
          </a:p>
          <a:p>
            <a:pPr algn="just"/>
            <a:r>
              <a:rPr lang="en-US" sz="35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Power-</a:t>
            </a:r>
            <a:r>
              <a:rPr lang="en-US" sz="3500" dirty="0">
                <a:solidFill>
                  <a:schemeClr val="bg1"/>
                </a:solidFill>
                <a:latin typeface="Times New Roman" panose="02020603050405020304" pitchFamily="18" charset="0"/>
                <a:cs typeface="Times New Roman" panose="02020603050405020304" pitchFamily="18" charset="0"/>
              </a:rPr>
              <a:t> the energy that is controlled and not wild.</a:t>
            </a:r>
          </a:p>
          <a:p>
            <a:pPr algn="just"/>
            <a:r>
              <a:rPr lang="en-US" sz="35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Foot and leg action- </a:t>
            </a:r>
            <a:r>
              <a:rPr lang="en-US" sz="3500" dirty="0">
                <a:solidFill>
                  <a:schemeClr val="bg1"/>
                </a:solidFill>
                <a:latin typeface="Times New Roman" panose="02020603050405020304" pitchFamily="18" charset="0"/>
                <a:cs typeface="Times New Roman" panose="02020603050405020304" pitchFamily="18" charset="0"/>
              </a:rPr>
              <a:t>the use of lower extremities that creates balance, beauty and strength.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533400"/>
            <a:ext cx="8636635" cy="848994"/>
          </a:xfrm>
          <a:prstGeom prst="rect">
            <a:avLst/>
          </a:prstGeom>
        </p:spPr>
        <p:txBody>
          <a:bodyPr vert="horz" wrap="square" lIns="0" tIns="12700" rIns="0" bIns="0" rtlCol="0">
            <a:spAutoFit/>
          </a:bodyPr>
          <a:lstStyle/>
          <a:p>
            <a:pPr marL="12700">
              <a:lnSpc>
                <a:spcPct val="100000"/>
              </a:lnSpc>
              <a:spcBef>
                <a:spcPts val="100"/>
              </a:spcBef>
            </a:pPr>
            <a:endParaRPr sz="5400" dirty="0">
              <a:latin typeface="Times New Roman"/>
              <a:cs typeface="Times New Roman"/>
            </a:endParaRPr>
          </a:p>
        </p:txBody>
      </p:sp>
      <p:sp>
        <p:nvSpPr>
          <p:cNvPr id="7" name="TextBox 6">
            <a:extLst>
              <a:ext uri="{FF2B5EF4-FFF2-40B4-BE49-F238E27FC236}">
                <a16:creationId xmlns:a16="http://schemas.microsoft.com/office/drawing/2014/main" id="{8B46CD79-168E-3575-F162-9EC4F866EF8B}"/>
              </a:ext>
            </a:extLst>
          </p:cNvPr>
          <p:cNvSpPr txBox="1"/>
          <p:nvPr/>
        </p:nvSpPr>
        <p:spPr>
          <a:xfrm>
            <a:off x="400928" y="685800"/>
            <a:ext cx="11410071" cy="4401205"/>
          </a:xfrm>
          <a:prstGeom prst="rect">
            <a:avLst/>
          </a:prstGeom>
          <a:noFill/>
        </p:spPr>
        <p:txBody>
          <a:bodyPr wrap="square">
            <a:spAutoFit/>
          </a:bodyPr>
          <a:lstStyle/>
          <a:p>
            <a:pPr algn="just"/>
            <a:r>
              <a:rPr lang="en-US" sz="30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Shape</a:t>
            </a:r>
            <a:r>
              <a:rPr lang="en-US" sz="3500" dirty="0">
                <a:solidFill>
                  <a:schemeClr val="bg1"/>
                </a:solidFill>
                <a:latin typeface="Times New Roman" panose="02020603050405020304" pitchFamily="18" charset="0"/>
                <a:cs typeface="Times New Roman" panose="02020603050405020304" pitchFamily="18" charset="0"/>
              </a:rPr>
              <a:t>- the combination of turn and sway to create a look or a position. </a:t>
            </a:r>
          </a:p>
          <a:p>
            <a:pPr algn="just"/>
            <a:r>
              <a:rPr lang="en-US" sz="35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Lead and follow- </a:t>
            </a:r>
            <a:r>
              <a:rPr lang="en-US" sz="3500" dirty="0">
                <a:solidFill>
                  <a:schemeClr val="bg1"/>
                </a:solidFill>
                <a:latin typeface="Times New Roman" panose="02020603050405020304" pitchFamily="18" charset="0"/>
                <a:cs typeface="Times New Roman" panose="02020603050405020304" pitchFamily="18" charset="0"/>
              </a:rPr>
              <a:t>the non- verbal communication of the man and lady through shape, visual an body weight.</a:t>
            </a:r>
          </a:p>
          <a:p>
            <a:pPr algn="just"/>
            <a:r>
              <a:rPr lang="en-US" sz="35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Floor craft- </a:t>
            </a:r>
            <a:r>
              <a:rPr lang="en-US" sz="3500" dirty="0">
                <a:solidFill>
                  <a:schemeClr val="bg1"/>
                </a:solidFill>
                <a:latin typeface="Times New Roman" panose="02020603050405020304" pitchFamily="18" charset="0"/>
                <a:cs typeface="Times New Roman" panose="02020603050405020304" pitchFamily="18" charset="0"/>
              </a:rPr>
              <a:t>ability to avoid bumping into other couples and continue dancing without pause when boxed in. </a:t>
            </a:r>
          </a:p>
          <a:p>
            <a:pPr algn="just"/>
            <a:r>
              <a:rPr lang="en-US" sz="3500" dirty="0">
                <a:solidFill>
                  <a:schemeClr val="bg1"/>
                </a:solidFill>
                <a:latin typeface="Times New Roman" panose="02020603050405020304" pitchFamily="18" charset="0"/>
                <a:cs typeface="Times New Roman" panose="02020603050405020304" pitchFamily="18" charset="0"/>
              </a:rPr>
              <a:t> </a:t>
            </a:r>
            <a:r>
              <a:rPr lang="en-US" sz="3500" b="1" dirty="0">
                <a:solidFill>
                  <a:schemeClr val="bg1"/>
                </a:solidFill>
                <a:latin typeface="Times New Roman" panose="02020603050405020304" pitchFamily="18" charset="0"/>
                <a:cs typeface="Times New Roman" panose="02020603050405020304" pitchFamily="18" charset="0"/>
              </a:rPr>
              <a:t>Intangibles</a:t>
            </a:r>
            <a:r>
              <a:rPr lang="en-US" sz="3500" dirty="0">
                <a:solidFill>
                  <a:schemeClr val="bg1"/>
                </a:solidFill>
                <a:latin typeface="Times New Roman" panose="02020603050405020304" pitchFamily="18" charset="0"/>
                <a:cs typeface="Times New Roman" panose="02020603050405020304" pitchFamily="18" charset="0"/>
              </a:rPr>
              <a:t>- how a couple “look’’ together in performing their dances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EACC2A-F1E1-9C85-3690-FDB9F0E0E395}"/>
              </a:ext>
            </a:extLst>
          </p:cNvPr>
          <p:cNvSpPr txBox="1"/>
          <p:nvPr/>
        </p:nvSpPr>
        <p:spPr>
          <a:xfrm>
            <a:off x="533400" y="381000"/>
            <a:ext cx="10972800" cy="4708981"/>
          </a:xfrm>
          <a:prstGeom prst="rect">
            <a:avLst/>
          </a:prstGeom>
          <a:noFill/>
        </p:spPr>
        <p:txBody>
          <a:bodyPr wrap="square">
            <a:spAutoFit/>
          </a:bodyPr>
          <a:lstStyle/>
          <a:p>
            <a:pPr algn="ctr"/>
            <a:endParaRPr lang="en-US" sz="6000" dirty="0">
              <a:solidFill>
                <a:schemeClr val="bg1"/>
              </a:solidFill>
              <a:latin typeface="Times New Roman" panose="02020603050405020304" pitchFamily="18" charset="0"/>
              <a:cs typeface="Times New Roman" panose="02020603050405020304" pitchFamily="18" charset="0"/>
            </a:endParaRPr>
          </a:p>
          <a:p>
            <a:pPr algn="ctr"/>
            <a:endParaRPr lang="en-US" sz="6000" dirty="0">
              <a:solidFill>
                <a:schemeClr val="bg1"/>
              </a:solidFill>
              <a:latin typeface="Times New Roman" panose="02020603050405020304" pitchFamily="18" charset="0"/>
              <a:cs typeface="Times New Roman" panose="02020603050405020304" pitchFamily="18" charset="0"/>
            </a:endParaRPr>
          </a:p>
          <a:p>
            <a:pPr algn="ctr"/>
            <a:r>
              <a:rPr lang="en-US" sz="6000" dirty="0">
                <a:solidFill>
                  <a:schemeClr val="bg1"/>
                </a:solidFill>
                <a:latin typeface="Times New Roman" panose="02020603050405020304" pitchFamily="18" charset="0"/>
                <a:cs typeface="Times New Roman" panose="02020603050405020304" pitchFamily="18" charset="0"/>
              </a:rPr>
              <a:t>WHAT ARE THE TWO DIFFERENT DANCESPORT STYLES?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2144" y="304038"/>
            <a:ext cx="10468255" cy="761619"/>
          </a:xfrm>
          <a:prstGeom prst="rect">
            <a:avLst/>
          </a:prstGeom>
        </p:spPr>
        <p:txBody>
          <a:bodyPr vert="horz" wrap="square" lIns="0" tIns="95885" rIns="0" bIns="0" rtlCol="0">
            <a:spAutoFit/>
          </a:bodyPr>
          <a:lstStyle/>
          <a:p>
            <a:pPr marL="12700" marR="6350" algn="just">
              <a:lnSpc>
                <a:spcPct val="90000"/>
              </a:lnSpc>
              <a:spcBef>
                <a:spcPts val="940"/>
              </a:spcBef>
              <a:tabLst>
                <a:tab pos="241300" algn="l"/>
              </a:tabLst>
            </a:pPr>
            <a:r>
              <a:rPr lang="en-US" sz="4800" b="1" dirty="0">
                <a:solidFill>
                  <a:schemeClr val="bg1"/>
                </a:solidFill>
                <a:latin typeface="Times New Roman" panose="02020603050405020304" pitchFamily="18" charset="0"/>
                <a:cs typeface="Times New Roman" panose="02020603050405020304" pitchFamily="18" charset="0"/>
              </a:rPr>
              <a:t>A.INTERNATIONALSTANDARD</a:t>
            </a:r>
            <a:endParaRPr sz="4800" b="1"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676399"/>
            <a:ext cx="5562600" cy="3101459"/>
          </a:xfrm>
          <a:prstGeom prst="ellipse">
            <a:avLst/>
          </a:prstGeom>
          <a:ln>
            <a:noFill/>
          </a:ln>
          <a:effectLst>
            <a:softEdge rad="112500"/>
          </a:effectLst>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2222"/>
          <a:stretch/>
        </p:blipFill>
        <p:spPr>
          <a:xfrm>
            <a:off x="7391400" y="1523999"/>
            <a:ext cx="3594493" cy="42075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533400"/>
            <a:ext cx="9088120" cy="1244571"/>
          </a:xfrm>
          <a:prstGeom prst="rect">
            <a:avLst/>
          </a:prstGeom>
        </p:spPr>
        <p:txBody>
          <a:bodyPr vert="horz" wrap="square" lIns="0" tIns="257175" rIns="0" bIns="0" rtlCol="0">
            <a:spAutoFit/>
          </a:bodyPr>
          <a:lstStyle/>
          <a:p>
            <a:pPr marL="817244" marR="809625" algn="ctr">
              <a:lnSpc>
                <a:spcPct val="80000"/>
              </a:lnSpc>
              <a:spcBef>
                <a:spcPts val="2025"/>
              </a:spcBef>
            </a:pPr>
            <a:endParaRPr sz="8000" dirty="0">
              <a:latin typeface="Times New Roman"/>
              <a:cs typeface="Times New Roman"/>
            </a:endParaRPr>
          </a:p>
        </p:txBody>
      </p:sp>
      <p:sp>
        <p:nvSpPr>
          <p:cNvPr id="4" name="TextBox 3">
            <a:extLst>
              <a:ext uri="{FF2B5EF4-FFF2-40B4-BE49-F238E27FC236}">
                <a16:creationId xmlns:a16="http://schemas.microsoft.com/office/drawing/2014/main" id="{EEACBBB9-7FAB-CF83-F8F5-6C3DC5AF9E3F}"/>
              </a:ext>
            </a:extLst>
          </p:cNvPr>
          <p:cNvSpPr txBox="1"/>
          <p:nvPr/>
        </p:nvSpPr>
        <p:spPr>
          <a:xfrm>
            <a:off x="266700" y="1155685"/>
            <a:ext cx="11658600" cy="3862596"/>
          </a:xfrm>
          <a:prstGeom prst="rect">
            <a:avLst/>
          </a:prstGeom>
          <a:noFill/>
        </p:spPr>
        <p:txBody>
          <a:bodyPr wrap="square">
            <a:spAutoFit/>
          </a:bodyPr>
          <a:lstStyle/>
          <a:p>
            <a:pPr marL="342900" indent="-342900" algn="just">
              <a:buAutoNum type="arabicPeriod"/>
            </a:pPr>
            <a:r>
              <a:rPr lang="en-US" sz="3500" b="1" dirty="0">
                <a:solidFill>
                  <a:schemeClr val="bg1"/>
                </a:solidFill>
                <a:latin typeface="Times New Roman" panose="02020603050405020304" pitchFamily="18" charset="0"/>
                <a:cs typeface="Times New Roman" panose="02020603050405020304" pitchFamily="18" charset="0"/>
              </a:rPr>
              <a:t>Waltz</a:t>
            </a:r>
            <a:r>
              <a:rPr lang="en-US" sz="3500" dirty="0">
                <a:solidFill>
                  <a:schemeClr val="bg1"/>
                </a:solidFill>
                <a:latin typeface="Times New Roman" panose="02020603050405020304" pitchFamily="18" charset="0"/>
                <a:cs typeface="Times New Roman" panose="02020603050405020304" pitchFamily="18" charset="0"/>
              </a:rPr>
              <a:t>- is one of the smoothest ballroom dance. It is a progressive dance marked by long, flowing movements, continuous turns, and "rise and fall." </a:t>
            </a:r>
          </a:p>
          <a:p>
            <a:pPr algn="just"/>
            <a:r>
              <a:rPr lang="en-US" sz="3500" dirty="0">
                <a:solidFill>
                  <a:schemeClr val="bg1"/>
                </a:solidFill>
                <a:latin typeface="Times New Roman" panose="02020603050405020304" pitchFamily="18" charset="0"/>
                <a:cs typeface="Times New Roman" panose="02020603050405020304" pitchFamily="18" charset="0"/>
              </a:rPr>
              <a:t>-The dance is so graceful and elegant; Waltz dancers appear to glide around the floor with almost no effort. </a:t>
            </a:r>
          </a:p>
          <a:p>
            <a:pPr algn="just"/>
            <a:r>
              <a:rPr lang="en-US" sz="3500" dirty="0">
                <a:solidFill>
                  <a:schemeClr val="bg1"/>
                </a:solidFill>
                <a:latin typeface="Times New Roman" panose="02020603050405020304" pitchFamily="18" charset="0"/>
                <a:cs typeface="Times New Roman" panose="02020603050405020304" pitchFamily="18" charset="0"/>
              </a:rPr>
              <a:t>-Time signature -3/4 with the 1st beat accented -Each step 1 beat -Counting in beats and bars 1 2 3, 2 2 3, 3 2 3, etc.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1037</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 MT</vt:lpstr>
      <vt:lpstr>Calibri</vt:lpstr>
      <vt:lpstr>Times New Roman</vt:lpstr>
      <vt:lpstr>Office Theme</vt:lpstr>
      <vt:lpstr>DANCESPORT</vt:lpstr>
      <vt:lpstr>DANCESPORT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FOLK DANCE IN THE PHILIPPINES</dc:title>
  <dc:creator>LAPTOP</dc:creator>
  <cp:lastModifiedBy>LAPTOP</cp:lastModifiedBy>
  <cp:revision>3</cp:revision>
  <dcterms:created xsi:type="dcterms:W3CDTF">2024-05-08T06:39:00Z</dcterms:created>
  <dcterms:modified xsi:type="dcterms:W3CDTF">2024-06-28T02:40:29Z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2024-05-08T00:00:00Z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2024-05-08T00:00:00Z</vt:filetime>
  </property>
</Properties>
</file>