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3" r:id="rId16"/>
    <p:sldId id="272" r:id="rId17"/>
    <p:sldId id="274" r:id="rId18"/>
    <p:sldId id="275" r:id="rId19"/>
    <p:sldId id="278" r:id="rId20"/>
    <p:sldId id="279" r:id="rId21"/>
    <p:sldId id="280" r:id="rId22"/>
    <p:sldId id="281" r:id="rId23"/>
    <p:sldId id="283" r:id="rId24"/>
    <p:sldId id="282" r:id="rId25"/>
    <p:sldId id="285" r:id="rId26"/>
    <p:sldId id="276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9345" y="769365"/>
            <a:ext cx="4042410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33850" y="4321835"/>
            <a:ext cx="3921125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6366" y="486232"/>
            <a:ext cx="785926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0225" y="1885950"/>
            <a:ext cx="5255895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1" y="1600200"/>
            <a:ext cx="8686800" cy="258788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083945" marR="5080" indent="-1071880" algn="ctr">
              <a:lnSpc>
                <a:spcPts val="6400"/>
              </a:lnSpc>
              <a:spcBef>
                <a:spcPts val="980"/>
              </a:spcBef>
            </a:pPr>
            <a:r>
              <a:rPr lang="en-US" sz="7200" spc="9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 HOP </a:t>
            </a:r>
            <a:br>
              <a:rPr lang="en-US" sz="7200" spc="9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spc="9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en-US" sz="7200" spc="9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spc="9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 DANCE</a:t>
            </a:r>
            <a:endParaRPr sz="7200" spc="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937F0A-1C6A-B841-F8C6-55BF916A9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829" y="769365"/>
            <a:ext cx="5134256" cy="92333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2710930" y="457200"/>
            <a:ext cx="9086215" cy="5654675"/>
            <a:chOff x="25400" y="1022858"/>
            <a:chExt cx="9086215" cy="5654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00" y="3429000"/>
              <a:ext cx="5211572" cy="3248025"/>
            </a:xfrm>
            <a:prstGeom prst="rect">
              <a:avLst/>
            </a:prstGeom>
          </p:spPr>
        </p:pic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558" y="1022858"/>
              <a:ext cx="4646676" cy="309219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52400" y="152400"/>
            <a:ext cx="6781800" cy="2514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en-US" sz="4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4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dance</a:t>
            </a:r>
            <a:r>
              <a:rPr lang="en-US" sz="40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4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en-US" sz="40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b-</a:t>
            </a:r>
            <a:r>
              <a:rPr lang="en-US" sz="4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boy,</a:t>
            </a:r>
            <a:r>
              <a:rPr lang="en-US"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b-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girl,</a:t>
            </a:r>
            <a:r>
              <a:rPr lang="en-US" sz="4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4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breaker.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336" y="1002919"/>
            <a:ext cx="8324215" cy="1252266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65" marR="5080" indent="-3175" algn="ctr">
              <a:lnSpc>
                <a:spcPts val="8640"/>
              </a:lnSpc>
              <a:spcBef>
                <a:spcPts val="1165"/>
              </a:spcBef>
            </a:pPr>
            <a:endParaRPr sz="8000" dirty="0"/>
          </a:p>
        </p:txBody>
      </p:sp>
      <p:sp>
        <p:nvSpPr>
          <p:cNvPr id="5" name="object 2"/>
          <p:cNvSpPr/>
          <p:nvPr/>
        </p:nvSpPr>
        <p:spPr>
          <a:xfrm>
            <a:off x="1447800" y="0"/>
            <a:ext cx="10744200" cy="6172200"/>
          </a:xfrm>
          <a:custGeom>
            <a:avLst/>
            <a:gdLst/>
            <a:ahLst/>
            <a:cxnLst/>
            <a:rect l="l" t="t" r="r" b="b"/>
            <a:pathLst>
              <a:path w="9144000" h="5078730">
                <a:moveTo>
                  <a:pt x="9144000" y="0"/>
                </a:moveTo>
                <a:lnTo>
                  <a:pt x="0" y="0"/>
                </a:lnTo>
                <a:lnTo>
                  <a:pt x="0" y="5078349"/>
                </a:lnTo>
                <a:lnTo>
                  <a:pt x="9144000" y="507834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52600" y="457200"/>
            <a:ext cx="10134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dance</a:t>
            </a:r>
            <a:r>
              <a:rPr lang="en-US" sz="32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n-US" sz="32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originated</a:t>
            </a:r>
            <a:r>
              <a:rPr lang="en-US" sz="32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primarily</a:t>
            </a:r>
            <a:r>
              <a:rPr lang="en-US" sz="32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among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Puerto</a:t>
            </a:r>
            <a:r>
              <a:rPr lang="en-US" sz="32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Rican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African</a:t>
            </a:r>
            <a:r>
              <a:rPr lang="en-US" sz="32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lang="en-US" sz="32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youths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(many</a:t>
            </a:r>
            <a:r>
              <a:rPr lang="en-US" sz="32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32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32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street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gangs,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Spades,</a:t>
            </a:r>
            <a:r>
              <a:rPr lang="en-US" sz="32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Young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Spades,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Baby</a:t>
            </a:r>
            <a:r>
              <a:rPr lang="en-US" sz="32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Spades)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en-US" sz="32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mid-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1970s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32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Bronx.[1]</a:t>
            </a:r>
            <a:r>
              <a:rPr lang="en-US" sz="32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dance</a:t>
            </a:r>
            <a:r>
              <a:rPr lang="en-US" sz="32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spread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en-US" sz="3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due</a:t>
            </a:r>
            <a:r>
              <a:rPr lang="en-US" sz="32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popularity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media,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32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Canada,</a:t>
            </a:r>
            <a:r>
              <a:rPr lang="en-US" sz="32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France,</a:t>
            </a:r>
            <a:r>
              <a:rPr lang="en-US" sz="32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Germany,</a:t>
            </a:r>
            <a:r>
              <a:rPr lang="en-US" sz="32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Japan,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Russia,</a:t>
            </a:r>
            <a:r>
              <a:rPr lang="en-US" sz="32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32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Korea</a:t>
            </a:r>
            <a:r>
              <a:rPr lang="en-US" sz="32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32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United</a:t>
            </a:r>
            <a:r>
              <a:rPr lang="en-US" sz="32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Kingdom.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DDDF35-597D-5C86-3E21-3C02AEA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33205" h="6705600">
                <a:moveTo>
                  <a:pt x="9133113" y="6705597"/>
                </a:moveTo>
                <a:lnTo>
                  <a:pt x="9133113" y="0"/>
                </a:lnTo>
                <a:lnTo>
                  <a:pt x="0" y="0"/>
                </a:lnTo>
                <a:lnTo>
                  <a:pt x="0" y="6705597"/>
                </a:lnTo>
                <a:lnTo>
                  <a:pt x="9133113" y="67055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 marR="638175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Breakdancing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mainly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consists</a:t>
            </a:r>
            <a:r>
              <a:rPr kumimoji="0" lang="en-US" sz="32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four</a:t>
            </a:r>
            <a:r>
              <a:rPr kumimoji="0" lang="en-US" sz="3200" b="1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kinds</a:t>
            </a:r>
            <a:r>
              <a:rPr kumimoji="0" lang="en-US" sz="32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movement: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98450" marR="100330" lvl="0" indent="-29781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Pct val="90625"/>
              <a:buFontTx/>
              <a:buAutoNum type="arabicPeriod"/>
              <a:tabLst>
                <a:tab pos="2040255" algn="l"/>
              </a:tabLst>
              <a:defRPr/>
            </a:pPr>
            <a:r>
              <a:rPr kumimoji="0" lang="en-US" sz="32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TOPROCK-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footwork-</a:t>
            </a:r>
            <a:r>
              <a:rPr kumimoji="0" lang="en-US" sz="3200" b="1" i="0" u="none" strike="noStrike" kern="0" cap="none" spc="-8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oriented</a:t>
            </a:r>
            <a:r>
              <a:rPr kumimoji="0" lang="en-US" sz="3200" b="1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steps</a:t>
            </a:r>
            <a:r>
              <a:rPr kumimoji="0" lang="en-US" sz="3200" b="1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performed 	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while</a:t>
            </a:r>
            <a:r>
              <a:rPr kumimoji="0" lang="en-US" sz="3200" b="1" i="0" u="none" strike="noStrike" kern="0" cap="none" spc="-8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standing</a:t>
            </a:r>
            <a:r>
              <a:rPr kumimoji="0" lang="en-US" sz="3200" b="1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up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17830" marR="301625" lvl="0" indent="-40513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625"/>
              <a:buFontTx/>
              <a:buAutoNum type="arabicPeriod"/>
              <a:tabLst>
                <a:tab pos="2314575" algn="l"/>
              </a:tabLs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DOWNROCK-</a:t>
            </a:r>
            <a:r>
              <a:rPr kumimoji="0" lang="en-US" sz="3200" b="1" i="0" u="none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footwork</a:t>
            </a:r>
            <a:r>
              <a:rPr kumimoji="0" lang="en-US" sz="3200" b="1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performed</a:t>
            </a:r>
            <a:r>
              <a:rPr kumimoji="0" lang="en-US" sz="3200" b="1" i="0" u="none" strike="noStrike" kern="0" cap="none" spc="-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with</a:t>
            </a:r>
            <a:r>
              <a:rPr kumimoji="0" lang="en-US" sz="32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both 	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hands</a:t>
            </a:r>
            <a:r>
              <a:rPr kumimoji="0" lang="en-US" sz="32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feet</a:t>
            </a:r>
            <a:r>
              <a:rPr kumimoji="0" lang="en-US" sz="32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lang="en-US" sz="32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floor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AutoNum type="arabicPeriod"/>
              <a:tabLst/>
              <a:defRPr/>
            </a:pPr>
            <a:endParaRPr kumimoji="0" lang="en-US" sz="31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18465" marR="0" lvl="0" indent="-40576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625"/>
              <a:buFontTx/>
              <a:buAutoNum type="arabicPeriod"/>
              <a:tabLst>
                <a:tab pos="418465" algn="l"/>
              </a:tabLs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FREEZE- stylish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poses</a:t>
            </a:r>
            <a:r>
              <a:rPr kumimoji="0" lang="en-US" sz="32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done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your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hands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AutoNum type="arabicPeriod"/>
              <a:tabLst/>
              <a:defRPr/>
            </a:pPr>
            <a:endParaRPr kumimoji="0" lang="en-US" sz="31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17830" marR="5080" lvl="0" indent="-40513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625"/>
              <a:buFontTx/>
              <a:buAutoNum type="arabicPeriod"/>
              <a:tabLst>
                <a:tab pos="2408555" algn="l"/>
              </a:tabLst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Power</a:t>
            </a:r>
            <a:r>
              <a:rPr kumimoji="0" lang="en-US" sz="32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moves</a:t>
            </a:r>
            <a:r>
              <a:rPr kumimoji="0" lang="en-US" sz="32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–comprise</a:t>
            </a:r>
            <a:r>
              <a:rPr kumimoji="0" lang="en-US" sz="32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2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full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body</a:t>
            </a:r>
            <a:r>
              <a:rPr kumimoji="0" lang="en-US" sz="32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spins</a:t>
            </a:r>
            <a:r>
              <a:rPr kumimoji="0" lang="en-US" sz="32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and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rotations</a:t>
            </a:r>
            <a:r>
              <a:rPr kumimoji="0" lang="en-US" sz="3200" b="1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1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give</a:t>
            </a:r>
            <a:r>
              <a:rPr kumimoji="0" lang="en-US" sz="3200" b="1" i="0" u="none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1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illusion</a:t>
            </a:r>
            <a:r>
              <a:rPr kumimoji="0" lang="en-US" sz="3200" b="1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	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defying</a:t>
            </a:r>
            <a:r>
              <a:rPr kumimoji="0" lang="en-US" sz="3200" b="1" i="0" u="none" strike="noStrike" kern="0" cap="none" spc="-8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gravity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929" y="693242"/>
            <a:ext cx="35160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/>
          </a:p>
        </p:txBody>
      </p:sp>
      <p:grpSp>
        <p:nvGrpSpPr>
          <p:cNvPr id="4" name="object 2"/>
          <p:cNvGrpSpPr/>
          <p:nvPr/>
        </p:nvGrpSpPr>
        <p:grpSpPr>
          <a:xfrm>
            <a:off x="1371600" y="23633"/>
            <a:ext cx="10896600" cy="6148567"/>
            <a:chOff x="0" y="7200"/>
            <a:chExt cx="9144000" cy="6678930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339" y="7238"/>
              <a:ext cx="5796661" cy="3421761"/>
            </a:xfrm>
            <a:prstGeom prst="rect">
              <a:avLst/>
            </a:prstGeom>
          </p:spPr>
        </p:pic>
        <p:sp>
          <p:nvSpPr>
            <p:cNvPr id="7" name="object 4"/>
            <p:cNvSpPr/>
            <p:nvPr/>
          </p:nvSpPr>
          <p:spPr>
            <a:xfrm>
              <a:off x="0" y="7200"/>
              <a:ext cx="6245860" cy="6678930"/>
            </a:xfrm>
            <a:custGeom>
              <a:avLst/>
              <a:gdLst/>
              <a:ahLst/>
              <a:cxnLst/>
              <a:rect l="l" t="t" r="r" b="b"/>
              <a:pathLst>
                <a:path w="6245860" h="6678930">
                  <a:moveTo>
                    <a:pt x="6245641" y="0"/>
                  </a:moveTo>
                  <a:lnTo>
                    <a:pt x="0" y="0"/>
                  </a:lnTo>
                  <a:lnTo>
                    <a:pt x="0" y="6678803"/>
                  </a:lnTo>
                  <a:lnTo>
                    <a:pt x="6245641" y="6678803"/>
                  </a:lnTo>
                  <a:lnTo>
                    <a:pt x="6245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0484" y="3173713"/>
            <a:ext cx="3557716" cy="29984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23634"/>
            <a:ext cx="7696200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41605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2.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POPPING-</a:t>
            </a:r>
            <a:r>
              <a:rPr kumimoji="0" lang="en-US" sz="36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street</a:t>
            </a:r>
            <a:r>
              <a:rPr kumimoji="0" lang="en-US" sz="36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dance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one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original</a:t>
            </a:r>
            <a:r>
              <a:rPr kumimoji="0" lang="en-US" sz="3600" b="1" i="0" u="none" strike="noStrike" kern="0" cap="none" spc="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funk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styles</a:t>
            </a:r>
            <a:r>
              <a:rPr kumimoji="0" lang="en-US" sz="3600" b="1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600" b="1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came</a:t>
            </a:r>
            <a:r>
              <a:rPr kumimoji="0" lang="en-US" sz="36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from</a:t>
            </a:r>
            <a:r>
              <a:rPr kumimoji="0" lang="en-US" sz="3600" b="1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Fresno,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California</a:t>
            </a:r>
            <a:r>
              <a:rPr kumimoji="0" lang="en-US" sz="36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during</a:t>
            </a:r>
            <a:r>
              <a:rPr kumimoji="0" lang="en-US" sz="36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late 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1960s–1970s.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dance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based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lang="en-US" sz="3600" b="1" i="0" u="none" strike="noStrike" kern="0" cap="none" spc="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technique</a:t>
            </a:r>
            <a:r>
              <a:rPr kumimoji="0" lang="en-US" sz="36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quickly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contracting</a:t>
            </a:r>
            <a:r>
              <a:rPr kumimoji="0" lang="en-US" sz="3600" b="1" i="0" u="sng" strike="noStrike" kern="0" cap="none" spc="-6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</a:t>
            </a:r>
            <a:r>
              <a:rPr kumimoji="0" lang="en-US" sz="3600" b="1" i="0" u="sng" strike="noStrike" kern="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relaxing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muscles</a:t>
            </a:r>
            <a:r>
              <a:rPr kumimoji="0" lang="en-US" sz="3600" b="1" i="0" u="sng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kumimoji="0" lang="en-US" sz="3600" b="1" i="0" u="sng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cause</a:t>
            </a:r>
            <a:r>
              <a:rPr kumimoji="0" lang="en-US" sz="3600" b="1" i="0" u="sng" strike="noStrike" kern="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</a:t>
            </a:r>
            <a:r>
              <a:rPr kumimoji="0" lang="en-US" sz="3600" b="1" i="0" u="sng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jerk</a:t>
            </a:r>
            <a:r>
              <a:rPr kumimoji="0" lang="en-US" sz="3600" b="1" i="0" u="sng" strike="noStrike" kern="0" cap="none" spc="-1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kumimoji="0" lang="en-US" sz="3600" b="1" i="0" u="sng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-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dancer's</a:t>
            </a:r>
            <a:r>
              <a:rPr kumimoji="0" lang="en-US" sz="3600" b="1" i="0" u="sng" strike="noStrike" kern="0" cap="none" spc="-5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3600" b="1" i="0" u="sng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body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lang="en-US" sz="3600" b="1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referred</a:t>
            </a:r>
            <a:r>
              <a:rPr kumimoji="0" lang="en-US" sz="3600" b="1" i="0" u="none" strike="noStrike" kern="0" cap="none" spc="-9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6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</a:t>
            </a:r>
            <a:r>
              <a:rPr kumimoji="0" lang="en-US" sz="3600" b="1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pop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 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hit.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108204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783F6-8416-2400-9F42-FCB6C53A49DB}"/>
              </a:ext>
            </a:extLst>
          </p:cNvPr>
          <p:cNvSpPr txBox="1"/>
          <p:nvPr/>
        </p:nvSpPr>
        <p:spPr>
          <a:xfrm>
            <a:off x="533400" y="304800"/>
            <a:ext cx="11430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1371600" y="1"/>
            <a:ext cx="10820400" cy="6179126"/>
          </a:xfrm>
          <a:custGeom>
            <a:avLst/>
            <a:gdLst/>
            <a:ahLst/>
            <a:cxnLst/>
            <a:rect l="l" t="t" r="r" b="b"/>
            <a:pathLst>
              <a:path w="9144000" h="5017135">
                <a:moveTo>
                  <a:pt x="0" y="0"/>
                </a:moveTo>
                <a:lnTo>
                  <a:pt x="0" y="5016754"/>
                </a:lnTo>
                <a:lnTo>
                  <a:pt x="9143999" y="501675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 marR="187325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187325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KRUMPING-</a:t>
            </a:r>
            <a:r>
              <a:rPr kumimoji="0" lang="en-US" sz="40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40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40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street</a:t>
            </a:r>
            <a:r>
              <a:rPr kumimoji="0" lang="en-US" sz="40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dance</a:t>
            </a:r>
            <a:r>
              <a:rPr kumimoji="0" lang="en-US" sz="40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popularized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40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40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United</a:t>
            </a:r>
            <a:r>
              <a:rPr kumimoji="0" lang="en-US" sz="40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States,</a:t>
            </a:r>
            <a:r>
              <a:rPr kumimoji="0" lang="en-US" sz="4000" b="0" i="0" u="none" strike="noStrike" kern="0" cap="none" spc="-9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characterized</a:t>
            </a:r>
            <a:r>
              <a:rPr kumimoji="0" lang="en-US" sz="4000" b="0" i="0" u="none" strike="noStrike" kern="0" cap="none" spc="-114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lang="en-US" sz="40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free,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expressive,</a:t>
            </a:r>
            <a:r>
              <a:rPr kumimoji="0" lang="en-US" sz="40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exaggerated,</a:t>
            </a:r>
            <a:r>
              <a:rPr kumimoji="0" lang="en-US" sz="4000" b="0" i="0" u="none" strike="noStrike" kern="0" cap="none" spc="-1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4000" b="0" i="0" u="none" strike="noStrike" kern="0" cap="none" spc="-8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highly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energetic</a:t>
            </a:r>
            <a:r>
              <a:rPr kumimoji="0" lang="en-US" sz="4000" b="0" i="0" u="none" strike="noStrike" kern="0" cap="none" spc="-1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movement.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080" lvl="0" indent="1143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40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youths</a:t>
            </a:r>
            <a:r>
              <a:rPr kumimoji="0" lang="en-US" sz="40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who</a:t>
            </a:r>
            <a:r>
              <a:rPr kumimoji="0" lang="en-US" sz="40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started</a:t>
            </a:r>
            <a:r>
              <a:rPr kumimoji="0" lang="en-US" sz="40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krumping</a:t>
            </a:r>
            <a:r>
              <a:rPr kumimoji="0" lang="en-US" sz="4000" b="0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saw</a:t>
            </a:r>
            <a:r>
              <a:rPr kumimoji="0" lang="en-US" sz="40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dance</a:t>
            </a:r>
            <a:r>
              <a:rPr kumimoji="0" lang="en-US" sz="4000" b="0" i="0" u="sng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kumimoji="0" lang="en-US" sz="4000" b="0" i="0" u="sng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kumimoji="0" lang="en-US" sz="4000" b="0" i="0" u="sng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way</a:t>
            </a:r>
            <a:r>
              <a:rPr kumimoji="0" lang="en-US" sz="4000" b="0" i="0" u="sng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kumimoji="0" lang="en-US" sz="4000" b="0" i="0" u="sng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them</a:t>
            </a:r>
            <a:r>
              <a:rPr kumimoji="0" lang="en-US" sz="4000" b="0" i="0" u="sng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kumimoji="0" lang="en-US" sz="4000" b="0" i="0" u="sng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escape</a:t>
            </a:r>
            <a:r>
              <a:rPr kumimoji="0" lang="en-US" sz="4000" b="0" i="0" u="sng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gang</a:t>
            </a:r>
            <a:r>
              <a:rPr kumimoji="0" lang="en-US" sz="4000" b="0" i="0" u="sng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life</a:t>
            </a:r>
            <a:r>
              <a:rPr kumimoji="0" lang="en-US" sz="40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4000" b="0" i="0" u="none" strike="noStrike" kern="0" cap="none" spc="-8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"to</a:t>
            </a:r>
            <a:r>
              <a:rPr kumimoji="0" lang="en-US" sz="4000" b="0" i="0" u="sng" strike="noStrike" kern="0" cap="none" spc="-9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release</a:t>
            </a:r>
            <a:r>
              <a:rPr kumimoji="0" lang="en-US" sz="4000" b="0" i="0" u="sng" strike="noStrike" kern="0" cap="none" spc="-1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anger,</a:t>
            </a:r>
            <a:r>
              <a:rPr kumimoji="0" lang="en-US" sz="4000" b="0" i="0" u="sng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aggression</a:t>
            </a:r>
            <a:r>
              <a:rPr kumimoji="0" lang="en-US" sz="4000" b="0" i="0" u="sng" strike="noStrike" kern="0" cap="none" spc="-8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kumimoji="0" lang="en-US" sz="40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frustration</a:t>
            </a:r>
            <a:r>
              <a:rPr kumimoji="0" lang="en-US" sz="4000" b="0" i="0" u="sng" strike="noStrike" kern="0" cap="none" spc="-10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positively,</a:t>
            </a:r>
            <a:r>
              <a:rPr kumimoji="0" lang="en-US" sz="4000" b="0" i="0" u="sng" strike="noStrike" kern="0" cap="none" spc="-1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kumimoji="0" lang="en-US" sz="4000" b="0" i="0" u="sng" strike="noStrike" kern="0" cap="none" spc="-10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kumimoji="0" lang="en-US" sz="4000" b="0" i="0" u="sng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</a:t>
            </a: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violent</a:t>
            </a:r>
            <a:r>
              <a:rPr kumimoji="0" lang="en-US" sz="4000" b="0" i="0" u="sng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000" b="0" i="0" u="sng" strike="noStrike" kern="0" cap="none" spc="-8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way.”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7238"/>
            <a:ext cx="12192000" cy="2554605"/>
          </a:xfrm>
          <a:custGeom>
            <a:avLst/>
            <a:gdLst/>
            <a:ahLst/>
            <a:cxnLst/>
            <a:rect l="l" t="t" r="r" b="b"/>
            <a:pathLst>
              <a:path w="9144000" h="2554605">
                <a:moveTo>
                  <a:pt x="0" y="0"/>
                </a:moveTo>
                <a:lnTo>
                  <a:pt x="0" y="2554604"/>
                </a:lnTo>
                <a:lnTo>
                  <a:pt x="9143999" y="255460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  <a:p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Krumping</a:t>
            </a:r>
            <a:r>
              <a:rPr kumimoji="0" lang="en-US" sz="4000" b="0" i="0" u="none" strike="noStrike" kern="0" cap="none" spc="-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was</a:t>
            </a:r>
            <a:r>
              <a:rPr kumimoji="0" lang="en-US" sz="4000" b="0" i="0" u="none" strike="noStrike" kern="0" cap="none" spc="-8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created</a:t>
            </a:r>
            <a:r>
              <a:rPr kumimoji="0" lang="en-US" sz="4000" b="0" i="0" u="none" strike="noStrike" kern="0" cap="none" spc="-10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by</a:t>
            </a:r>
            <a:r>
              <a:rPr kumimoji="0" lang="en-US" sz="4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two</a:t>
            </a:r>
            <a:r>
              <a:rPr kumimoji="0" lang="en-US" sz="4000" b="0" i="0" u="none" strike="noStrike" kern="0" cap="none" spc="-6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dancers: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Ceasare</a:t>
            </a:r>
            <a:r>
              <a:rPr kumimoji="0" lang="en-US" sz="4000" b="0" i="0" u="none" strike="noStrike" kern="0" cap="none" spc="-1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"Tight</a:t>
            </a:r>
            <a:r>
              <a:rPr kumimoji="0" lang="en-US" sz="4000" b="0" i="0" u="none" strike="noStrike" kern="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Eyez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"</a:t>
            </a:r>
            <a:r>
              <a:rPr kumimoji="0" lang="en-US" sz="4000" b="0" i="0" u="none" strike="noStrike" kern="0" cap="none" spc="-1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Willis</a:t>
            </a:r>
            <a:r>
              <a:rPr kumimoji="0" lang="en-US" sz="4000" b="0" i="0" u="none" strike="noStrike" kern="0" cap="none" spc="-9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</a:t>
            </a:r>
            <a:r>
              <a:rPr kumimoji="0" lang="en-US" sz="4000" b="0" i="0" u="none" strike="noStrike" kern="0" cap="none" spc="-6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Jo'Artis</a:t>
            </a:r>
            <a:r>
              <a:rPr kumimoji="0" lang="en-US" sz="4000" b="0" i="0" u="none" strike="noStrike" kern="0" cap="none" spc="-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"Big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Mijo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"</a:t>
            </a:r>
            <a:r>
              <a:rPr kumimoji="0" lang="en-US" sz="4000" b="0" i="0" u="none" strike="noStrike" kern="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Ratti</a:t>
            </a:r>
            <a:r>
              <a:rPr kumimoji="0" lang="en-US" sz="4000" b="0" i="0" u="none" strike="noStrike" kern="0" cap="none" spc="-6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in</a:t>
            </a:r>
            <a:r>
              <a:rPr kumimoji="0" lang="en-US" sz="4000" b="0" i="0" u="none" strike="noStrike" kern="0" cap="none" spc="-7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South</a:t>
            </a:r>
            <a:r>
              <a:rPr kumimoji="0" lang="en-US" sz="4000" b="0" i="0" u="none" strike="noStrike" kern="0" cap="none" spc="-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Central,</a:t>
            </a:r>
            <a:r>
              <a:rPr kumimoji="0" lang="en-US" sz="4000" b="0" i="0" u="none" strike="noStrike" kern="0" cap="none" spc="-9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Los</a:t>
            </a:r>
            <a:r>
              <a:rPr kumimoji="0" lang="en-US" sz="4000" b="0" i="0" u="none" strike="noStrike" kern="0" cap="none" spc="-4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Angeles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during</a:t>
            </a:r>
            <a:r>
              <a:rPr kumimoji="0" lang="en-US" sz="4000" b="0" i="0" u="none" strike="noStrike" kern="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the</a:t>
            </a:r>
            <a:r>
              <a:rPr kumimoji="0" lang="en-US" sz="4000" b="0" i="0" u="none" strike="noStrike" kern="0" cap="none" spc="-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early</a:t>
            </a:r>
            <a:r>
              <a:rPr kumimoji="0" lang="en-US" sz="4000" b="0" i="0" u="none" strike="noStrike" kern="0" cap="none" spc="-2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4000" b="0" i="0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2000s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561843"/>
            <a:ext cx="10820400" cy="361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0"/>
            <a:ext cx="10820400" cy="6172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84200" marR="462915" lvl="0" indent="-5715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584200" algn="l"/>
              </a:tabLst>
              <a:defRPr/>
            </a:pPr>
            <a:r>
              <a:rPr lang="en-US" sz="4000">
                <a:solidFill>
                  <a:sysClr val="windowText" lastClr="000000"/>
                </a:solidFill>
                <a:cs typeface="Calibri"/>
              </a:rPr>
              <a:t>Krumping</a:t>
            </a:r>
            <a:r>
              <a:rPr lang="en-US" sz="4000" spc="-8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is</a:t>
            </a:r>
            <a:r>
              <a:rPr lang="en-US" sz="4000" spc="-1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rarely</a:t>
            </a:r>
            <a:r>
              <a:rPr lang="en-US" sz="4000" spc="-8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choreographed;</a:t>
            </a:r>
            <a:r>
              <a:rPr lang="en-US" sz="4000" spc="-8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it</a:t>
            </a:r>
            <a:r>
              <a:rPr lang="en-US" sz="4000" spc="-6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spc="-25">
                <a:solidFill>
                  <a:sysClr val="windowText" lastClr="000000"/>
                </a:solidFill>
                <a:cs typeface="Calibri"/>
              </a:rPr>
              <a:t>is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almost</a:t>
            </a:r>
            <a:r>
              <a:rPr lang="en-US" sz="4000" spc="-1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entirely</a:t>
            </a:r>
            <a:r>
              <a:rPr lang="en-US" sz="4000" spc="-114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spc="-10">
                <a:solidFill>
                  <a:sysClr val="windowText" lastClr="000000"/>
                </a:solidFill>
                <a:cs typeface="Calibri"/>
              </a:rPr>
              <a:t>freestyle (improvisational)</a:t>
            </a:r>
            <a:endParaRPr lang="en-US" sz="4000">
              <a:solidFill>
                <a:sysClr val="windowText" lastClr="000000"/>
              </a:solidFill>
              <a:cs typeface="Calibri"/>
            </a:endParaRPr>
          </a:p>
          <a:p>
            <a:pPr marL="584200" marR="74295" lvl="0" indent="-5715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584200" algn="l"/>
              </a:tabLst>
              <a:defRPr/>
            </a:pPr>
            <a:r>
              <a:rPr lang="en-US" sz="4000">
                <a:solidFill>
                  <a:sysClr val="windowText" lastClr="000000"/>
                </a:solidFill>
                <a:cs typeface="Calibri"/>
              </a:rPr>
              <a:t>It</a:t>
            </a:r>
            <a:r>
              <a:rPr lang="en-US" sz="4000" spc="-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is</a:t>
            </a:r>
            <a:r>
              <a:rPr lang="en-US" sz="4000" spc="-6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danced</a:t>
            </a:r>
            <a:r>
              <a:rPr lang="en-US" sz="4000" spc="-7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most</a:t>
            </a:r>
            <a:r>
              <a:rPr lang="en-US" sz="4000" spc="-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frequently</a:t>
            </a:r>
            <a:r>
              <a:rPr lang="en-US" sz="4000" spc="-6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in</a:t>
            </a:r>
            <a:r>
              <a:rPr lang="en-US" sz="4000" spc="-7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battles</a:t>
            </a:r>
            <a:r>
              <a:rPr lang="en-US" sz="4000" spc="-6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spc="-25">
                <a:solidFill>
                  <a:sysClr val="windowText" lastClr="000000"/>
                </a:solidFill>
                <a:cs typeface="Calibri"/>
              </a:rPr>
              <a:t>or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sessions</a:t>
            </a:r>
            <a:r>
              <a:rPr lang="en-US" sz="4000" spc="-5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rather</a:t>
            </a:r>
            <a:r>
              <a:rPr lang="en-US" sz="4000" spc="-5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than</a:t>
            </a:r>
            <a:r>
              <a:rPr lang="en-US" sz="4000" spc="-4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on</a:t>
            </a:r>
            <a:r>
              <a:rPr lang="en-US" sz="4000" spc="-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a</a:t>
            </a:r>
            <a:r>
              <a:rPr lang="en-US" sz="4000" spc="-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spc="-10">
                <a:solidFill>
                  <a:sysClr val="windowText" lastClr="000000"/>
                </a:solidFill>
                <a:cs typeface="Calibri"/>
              </a:rPr>
              <a:t>stage</a:t>
            </a:r>
            <a:endParaRPr lang="en-US" sz="4000">
              <a:solidFill>
                <a:sysClr val="windowText" lastClr="000000"/>
              </a:solidFill>
              <a:cs typeface="Calibri"/>
            </a:endParaRPr>
          </a:p>
          <a:p>
            <a:pPr marL="584200" marR="5080" lvl="0" indent="-5715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584200" algn="l"/>
              </a:tabLst>
              <a:defRPr/>
            </a:pPr>
            <a:r>
              <a:rPr lang="en-US" sz="4000">
                <a:solidFill>
                  <a:sysClr val="windowText" lastClr="000000"/>
                </a:solidFill>
                <a:cs typeface="Calibri"/>
              </a:rPr>
              <a:t>Krumping</a:t>
            </a:r>
            <a:r>
              <a:rPr lang="en-US" sz="4000" spc="-4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is</a:t>
            </a:r>
            <a:r>
              <a:rPr lang="en-US" sz="4000" spc="-6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very</a:t>
            </a:r>
            <a:r>
              <a:rPr lang="en-US" sz="4000" spc="-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aggressive</a:t>
            </a:r>
            <a:r>
              <a:rPr lang="en-US" sz="4000" spc="-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and</a:t>
            </a:r>
            <a:r>
              <a:rPr lang="en-US" sz="4000" spc="-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 spc="-25">
                <a:solidFill>
                  <a:sysClr val="windowText" lastClr="000000"/>
                </a:solidFill>
                <a:cs typeface="Calibri"/>
              </a:rPr>
              <a:t>is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danced</a:t>
            </a:r>
            <a:r>
              <a:rPr lang="en-US" sz="4000" spc="-7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upright</a:t>
            </a:r>
            <a:r>
              <a:rPr lang="en-US" sz="4000" spc="-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to</a:t>
            </a:r>
            <a:r>
              <a:rPr lang="en-US" sz="4000" spc="-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upbeat</a:t>
            </a:r>
            <a:r>
              <a:rPr lang="en-US" sz="4000" spc="-5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4000">
                <a:solidFill>
                  <a:sysClr val="windowText" lastClr="000000"/>
                </a:solidFill>
                <a:cs typeface="Calibri"/>
              </a:rPr>
              <a:t>and</a:t>
            </a:r>
            <a:r>
              <a:rPr lang="en-US" sz="4000" spc="-30">
                <a:solidFill>
                  <a:sysClr val="windowText" lastClr="000000"/>
                </a:solidFill>
                <a:cs typeface="Calibri"/>
              </a:rPr>
              <a:t> fast-</a:t>
            </a:r>
            <a:r>
              <a:rPr lang="en-US" sz="4000" spc="-10">
                <a:solidFill>
                  <a:sysClr val="windowText" lastClr="000000"/>
                </a:solidFill>
                <a:cs typeface="Calibri"/>
              </a:rPr>
              <a:t>paced music.</a:t>
            </a:r>
            <a:endParaRPr lang="en-US" sz="4000" dirty="0">
              <a:solidFill>
                <a:sysClr val="windowText" lastClr="00000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5509260">
                <a:moveTo>
                  <a:pt x="0" y="0"/>
                </a:moveTo>
                <a:lnTo>
                  <a:pt x="0" y="5509260"/>
                </a:lnTo>
                <a:lnTo>
                  <a:pt x="9143999" y="550926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4400"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>
                <a:latin typeface="Calibri"/>
                <a:cs typeface="Calibri"/>
              </a:rPr>
              <a:t>  </a:t>
            </a:r>
            <a:r>
              <a:rPr lang="en-US" sz="44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KRUMPING</a:t>
            </a:r>
            <a:r>
              <a:rPr lang="en-US" sz="4400" b="1" u="sng" spc="-6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</a:t>
            </a:r>
            <a:r>
              <a:rPr lang="en-US" sz="4400" b="1" u="sng" spc="-4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b="1" u="sng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BREAKDANCING</a:t>
            </a:r>
            <a:endParaRPr lang="en-US" sz="4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440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400" dirty="0" err="1" smtClean="0">
                <a:latin typeface="Calibri"/>
                <a:cs typeface="Calibri"/>
              </a:rPr>
              <a:t>Krumping</a:t>
            </a:r>
            <a:r>
              <a:rPr lang="en-US" sz="4400" spc="-75" dirty="0" smtClean="0">
                <a:latin typeface="Calibri"/>
                <a:cs typeface="Calibri"/>
              </a:rPr>
              <a:t> </a:t>
            </a:r>
            <a:r>
              <a:rPr lang="en-US" sz="4400" dirty="0" smtClean="0">
                <a:latin typeface="Calibri"/>
                <a:cs typeface="Calibri"/>
              </a:rPr>
              <a:t>moves</a:t>
            </a:r>
            <a:r>
              <a:rPr lang="en-US" sz="4400" spc="-85" dirty="0" smtClean="0">
                <a:latin typeface="Calibri"/>
                <a:cs typeface="Calibri"/>
              </a:rPr>
              <a:t> </a:t>
            </a:r>
            <a:r>
              <a:rPr lang="en-US" sz="4400" dirty="0" smtClean="0">
                <a:latin typeface="Calibri"/>
                <a:cs typeface="Calibri"/>
              </a:rPr>
              <a:t>are</a:t>
            </a:r>
            <a:r>
              <a:rPr lang="en-US" sz="4400" spc="-70" dirty="0" smtClean="0">
                <a:latin typeface="Calibri"/>
                <a:cs typeface="Calibri"/>
              </a:rPr>
              <a:t> </a:t>
            </a:r>
            <a:r>
              <a:rPr lang="en-US" sz="4400" dirty="0" smtClean="0">
                <a:latin typeface="Calibri"/>
                <a:cs typeface="Calibri"/>
              </a:rPr>
              <a:t>meant</a:t>
            </a:r>
            <a:r>
              <a:rPr lang="en-US" sz="4400" spc="-60" dirty="0" smtClean="0"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lang="en-US" sz="4400" u="sng" spc="-8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take</a:t>
            </a:r>
            <a:r>
              <a:rPr lang="en-US" sz="4400" u="sng" spc="-7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spc="-2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up</a:t>
            </a:r>
            <a:r>
              <a:rPr lang="en-US" sz="4400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space</a:t>
            </a:r>
            <a:r>
              <a:rPr lang="en-US" sz="4400" u="sng" spc="-3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4400" u="sng" spc="-3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challenge</a:t>
            </a:r>
            <a:r>
              <a:rPr lang="en-US" sz="4400" u="sng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other</a:t>
            </a:r>
            <a:r>
              <a:rPr lang="en-US" sz="4400" u="sng" spc="-3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dancers</a:t>
            </a:r>
            <a:r>
              <a:rPr lang="en-US" sz="4400" u="sng" spc="-3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spc="-2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lang="en-US" sz="4400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feed</a:t>
            </a:r>
            <a:r>
              <a:rPr lang="en-US" sz="4400" u="sng" spc="-6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off</a:t>
            </a:r>
            <a:r>
              <a:rPr lang="en-US" sz="4400" u="sng" spc="-6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4400" u="sng" spc="-5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return</a:t>
            </a:r>
            <a:r>
              <a:rPr lang="en-US" sz="4400" u="sng" spc="-6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lang="en-US" sz="4400" u="sng" spc="-4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spc="-1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energy</a:t>
            </a:r>
            <a:r>
              <a:rPr lang="en-US" sz="4400" spc="-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400" dirty="0" smtClean="0">
                <a:latin typeface="Calibri"/>
                <a:cs typeface="Calibri"/>
              </a:rPr>
              <a:t>whereas</a:t>
            </a:r>
            <a:r>
              <a:rPr lang="en-US" sz="4400" spc="-70" dirty="0" smtClean="0">
                <a:latin typeface="Calibri"/>
                <a:cs typeface="Calibri"/>
              </a:rPr>
              <a:t> </a:t>
            </a:r>
            <a:r>
              <a:rPr lang="en-US" sz="4400" dirty="0" smtClean="0">
                <a:latin typeface="Calibri"/>
                <a:cs typeface="Calibri"/>
              </a:rPr>
              <a:t>Breakdancing</a:t>
            </a:r>
            <a:r>
              <a:rPr lang="en-US" sz="4400" spc="-90" dirty="0" smtClean="0">
                <a:latin typeface="Calibri"/>
                <a:cs typeface="Calibri"/>
              </a:rPr>
              <a:t> </a:t>
            </a:r>
            <a:r>
              <a:rPr lang="en-US" sz="4400" dirty="0" smtClean="0">
                <a:latin typeface="Calibri"/>
                <a:cs typeface="Calibri"/>
              </a:rPr>
              <a:t>is</a:t>
            </a:r>
            <a:r>
              <a:rPr lang="en-US" sz="4400" spc="-80" dirty="0" smtClean="0">
                <a:latin typeface="Calibri"/>
                <a:cs typeface="Calibri"/>
              </a:rPr>
              <a:t> </a:t>
            </a:r>
            <a:r>
              <a:rPr lang="en-US" sz="4400" u="sng" spc="-2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more</a:t>
            </a:r>
            <a:r>
              <a:rPr lang="en-US" sz="4400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acrobatic</a:t>
            </a:r>
            <a:r>
              <a:rPr lang="en-US" sz="4400" u="sng" spc="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4400" u="sng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is</a:t>
            </a:r>
            <a:r>
              <a:rPr lang="en-US" sz="4400" u="sng" spc="-2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danced</a:t>
            </a:r>
            <a:r>
              <a:rPr lang="en-US" sz="4400" u="sng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on</a:t>
            </a:r>
            <a:r>
              <a:rPr lang="en-US" sz="4400" u="sng" spc="-1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lang="en-US" sz="4400" u="sng" spc="-5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floor </a:t>
            </a:r>
            <a:r>
              <a:rPr lang="en-US" sz="4400" u="sng" spc="-2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lang="en-US" sz="4400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400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break</a:t>
            </a:r>
            <a:r>
              <a:rPr lang="en-US" sz="4400" u="sng" spc="-5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4400" u="sng" spc="-1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beats.</a:t>
            </a:r>
            <a:endParaRPr lang="en-US" sz="4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394460" marR="557530" lvl="0" indent="-138239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394460" marR="557530" lvl="0" indent="-138239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lang="en-US" sz="3200" b="0" i="0" u="none" strike="noStrike" kern="0" cap="none" spc="-8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Acronym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Kindom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Radically</a:t>
            </a:r>
            <a:r>
              <a:rPr kumimoji="0" lang="en-US" sz="32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uplifted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mighty</a:t>
            </a:r>
            <a:r>
              <a:rPr kumimoji="0" lang="en-US" sz="3200" b="0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praise;</a:t>
            </a:r>
            <a:r>
              <a:rPr kumimoji="0" lang="en-US" sz="3200" b="0" i="0" u="none" strike="noStrike" kern="0" cap="none" spc="-9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Never</a:t>
            </a:r>
            <a:r>
              <a:rPr kumimoji="0" lang="en-US" sz="3200" b="0" i="0" u="none" strike="noStrike" kern="0" cap="none" spc="-9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refer</a:t>
            </a:r>
            <a:r>
              <a:rPr kumimoji="0" lang="en-US" sz="3200" b="0" i="0" u="none" strike="noStrike" kern="0" cap="none" spc="-9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</a:t>
            </a:r>
            <a:r>
              <a:rPr kumimoji="0" lang="en-US" sz="32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 </a:t>
            </a:r>
            <a:r>
              <a:rPr kumimoji="0" lang="en-US" sz="3200" b="0" i="0" u="none" strike="noStrike" kern="0" cap="none" spc="-1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krumping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09040" marR="15240" lvl="0" indent="-119697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Battle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when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competitors</a:t>
            </a:r>
            <a:r>
              <a:rPr kumimoji="0" lang="en-US" sz="32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face</a:t>
            </a:r>
            <a:r>
              <a:rPr kumimoji="0" lang="en-US" sz="32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off</a:t>
            </a:r>
            <a:r>
              <a:rPr kumimoji="0" lang="en-US" sz="32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direct</a:t>
            </a:r>
            <a:r>
              <a:rPr kumimoji="0" lang="en-US" sz="32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dance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competition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where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use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Concepts,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Materials,</a:t>
            </a:r>
            <a:r>
              <a:rPr kumimoji="0" lang="en-US" sz="3200" b="0" i="0" u="none" strike="noStrike" kern="0" cap="none" spc="-10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combos,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Get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off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takes</a:t>
            </a:r>
            <a:r>
              <a:rPr kumimoji="0" lang="en-US" sz="3200" b="0" i="0" u="none" strike="noStrike" kern="0" cap="none" spc="-8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place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026160" marR="35560" lvl="0" indent="-1014094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Biter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someone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who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attends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sessions</a:t>
            </a:r>
            <a:r>
              <a:rPr kumimoji="0" lang="en-US" sz="32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watches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battles</a:t>
            </a:r>
            <a:r>
              <a:rPr kumimoji="0" lang="en-US" sz="3200" b="0" i="0" u="none" strike="noStrike" kern="0" cap="none" spc="-8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2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order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feed</a:t>
            </a:r>
            <a:r>
              <a:rPr kumimoji="0" lang="en-US" sz="32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others'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styles</a:t>
            </a:r>
            <a:r>
              <a:rPr kumimoji="0" lang="en-US" sz="32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originality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they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can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mimic</a:t>
            </a:r>
            <a:r>
              <a:rPr kumimoji="0" 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those</a:t>
            </a:r>
            <a:r>
              <a:rPr kumimoji="0" lang="en-US" sz="3200" b="0" i="0" u="none" strike="noStrike" kern="0" cap="none" spc="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later</a:t>
            </a:r>
            <a:r>
              <a:rPr kumimoji="0" lang="en-US" sz="3200" b="0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at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another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battle</a:t>
            </a:r>
            <a:r>
              <a:rPr kumimoji="0" lang="en-US" sz="3200" b="0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 pass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them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off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coming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from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their</a:t>
            </a:r>
            <a:r>
              <a:rPr kumimoji="0" lang="en-US" sz="32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own</a:t>
            </a:r>
            <a:r>
              <a:rPr kumimoji="0" lang="en-US" sz="3200" b="0" i="0" u="none" strike="noStrike" kern="0" cap="none" spc="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inventiveness.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Session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lang="en-US" sz="32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when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group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Krumpers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form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circle,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cypher</a:t>
            </a:r>
            <a:r>
              <a:rPr kumimoji="0" lang="en-US" sz="3200" b="0" i="1" u="none" strike="noStrike" kern="0" cap="none" spc="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hip-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hop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context,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one-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by-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one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go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into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989" y="-86742"/>
            <a:ext cx="7638922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80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86973-D4D2-3766-30FE-78032F723483}"/>
              </a:ext>
            </a:extLst>
          </p:cNvPr>
          <p:cNvSpPr txBox="1"/>
          <p:nvPr/>
        </p:nvSpPr>
        <p:spPr>
          <a:xfrm>
            <a:off x="1219200" y="1447800"/>
            <a:ext cx="982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7709"/>
            <a:ext cx="10820400" cy="6159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927100" marR="203835" lvl="0" indent="-91503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Buck:</a:t>
            </a:r>
            <a:r>
              <a:rPr kumimoji="0" lang="en-US" sz="3400" b="1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</a:t>
            </a:r>
            <a:r>
              <a:rPr kumimoji="0" lang="en-US" sz="3400" b="0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adjective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used</a:t>
            </a:r>
            <a:r>
              <a:rPr kumimoji="0" lang="en-US" sz="3400" b="0" i="0" u="none" strike="noStrike" kern="0" cap="none" spc="-4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describe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someone</a:t>
            </a:r>
            <a:r>
              <a:rPr kumimoji="0" lang="en-US" sz="3400" b="0" i="0" u="none" strike="noStrike" kern="0" cap="none" spc="-7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who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excels</a:t>
            </a:r>
            <a:r>
              <a:rPr kumimoji="0" lang="en-US" sz="3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Krump.</a:t>
            </a:r>
            <a:r>
              <a:rPr kumimoji="0" lang="en-US" sz="3400" b="0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</a:t>
            </a:r>
            <a:r>
              <a:rPr kumimoji="0" lang="en-US" sz="3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400" b="0" i="0" u="none" strike="noStrike" kern="0" cap="none" spc="-6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also</a:t>
            </a:r>
            <a:r>
              <a:rPr kumimoji="0" lang="en-US" sz="3400" b="0" i="0" u="none" strike="noStrike" kern="0" cap="none" spc="-8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used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describe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one's</a:t>
            </a:r>
            <a:r>
              <a:rPr kumimoji="0" lang="en-US" sz="3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</a:t>
            </a:r>
            <a:r>
              <a:rPr kumimoji="0" lang="en-US" sz="3400" b="0" i="0" u="none" strike="noStrike" kern="0" cap="none" spc="-6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be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different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400" b="0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out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Foundations</a:t>
            </a:r>
            <a:r>
              <a:rPr kumimoji="0" lang="en-US" sz="3400" b="0" i="0" u="none" strike="noStrike" kern="0" cap="none" spc="-7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making</a:t>
            </a:r>
            <a:r>
              <a:rPr kumimoji="0" lang="en-US" sz="3400" b="0" i="0" u="none" strike="noStrike" kern="0" cap="none" spc="-8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it</a:t>
            </a:r>
            <a:r>
              <a:rPr kumimoji="0" lang="en-US" sz="3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worthy</a:t>
            </a:r>
            <a:r>
              <a:rPr kumimoji="0" lang="en-US" sz="3400" b="0" i="0" u="none" strike="noStrike" kern="0" cap="none" spc="-8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lang="en-US" sz="3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400" b="0" i="0" u="none" strike="noStrike" kern="0" cap="none" spc="-6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eyes</a:t>
            </a:r>
            <a:endParaRPr kumimoji="0" lang="en-US" sz="3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5080" lvl="0" indent="-91503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Live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</a:t>
            </a:r>
            <a:r>
              <a:rPr kumimoji="0" lang="en-US" sz="3400" b="0" i="0" u="none" strike="noStrike" kern="0" cap="none" spc="-4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adjective</a:t>
            </a:r>
            <a:r>
              <a:rPr kumimoji="0" lang="en-US" sz="3400" b="0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used</a:t>
            </a:r>
            <a:r>
              <a:rPr kumimoji="0" lang="en-US" sz="3400" b="0" i="0" u="none" strike="noStrike" kern="0" cap="none" spc="-3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describe</a:t>
            </a:r>
            <a:r>
              <a:rPr kumimoji="0" lang="en-US" sz="3400" b="0" i="0" u="none" strike="noStrike" kern="0" cap="none" spc="-3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someone</a:t>
            </a:r>
            <a:r>
              <a:rPr kumimoji="0" lang="en-US" sz="3400" b="0" i="0" u="none" strike="noStrike" kern="0" cap="none" spc="-7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raising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energy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400" b="0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session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400" b="0" i="0" u="none" strike="noStrike" kern="0" cap="none" spc="-1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battle.</a:t>
            </a:r>
            <a:endParaRPr kumimoji="0" lang="en-US" sz="3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282575" lvl="0" indent="-91503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Call-Out:</a:t>
            </a:r>
            <a:r>
              <a:rPr kumimoji="0" lang="en-US" sz="3400" b="1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when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initiates/requests</a:t>
            </a:r>
            <a:r>
              <a:rPr kumimoji="0" lang="en-US" sz="3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battle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with</a:t>
            </a:r>
            <a:r>
              <a:rPr kumimoji="0" lang="en-US" sz="3400" b="0" i="0" u="none" strike="noStrike" kern="0" cap="none" spc="-7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another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400" b="0" i="0" u="none" strike="noStrike" kern="0" cap="none" spc="-3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lang="en-US" sz="3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calling</a:t>
            </a:r>
            <a:r>
              <a:rPr kumimoji="0" lang="en-US" sz="3400" b="0" i="0" u="none" strike="noStrike" kern="0" cap="none" spc="-8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them out.</a:t>
            </a:r>
            <a:endParaRPr kumimoji="0" lang="en-US" sz="3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19685" lvl="0" indent="-91503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Lab:</a:t>
            </a:r>
            <a:r>
              <a:rPr kumimoji="0" lang="en-US" sz="3400" b="1" i="0" u="none" strike="noStrike" kern="0" cap="none" spc="-6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when</a:t>
            </a:r>
            <a:r>
              <a:rPr kumimoji="0" lang="en-US" sz="3400" b="0" i="0" u="none" strike="noStrike" kern="0" cap="none" spc="-7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Krumpers</a:t>
            </a:r>
            <a:r>
              <a:rPr kumimoji="0" lang="en-US" sz="3400" b="0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get</a:t>
            </a:r>
            <a:r>
              <a:rPr kumimoji="0" lang="en-US" sz="3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together</a:t>
            </a:r>
            <a:r>
              <a:rPr kumimoji="0" lang="en-US" sz="3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lang="en-US" sz="3400" b="0" i="0" u="none" strike="noStrike" kern="0" cap="none" spc="-4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lang="en-US" sz="3400" b="0" i="0" u="none" strike="noStrike" kern="0" cap="none" spc="-5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themselves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create</a:t>
            </a:r>
            <a:r>
              <a:rPr kumimoji="0" lang="en-US" sz="3400" b="0" i="0" u="none" strike="noStrike" kern="0" cap="none" spc="-8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new</a:t>
            </a:r>
            <a:r>
              <a:rPr kumimoji="0" lang="en-US" sz="3400" b="0" i="0" u="none" strike="noStrike" kern="0" cap="none" spc="-10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concepts</a:t>
            </a:r>
            <a:r>
              <a:rPr kumimoji="0" lang="en-US" sz="3400" b="0" i="0" u="none" strike="noStrike" kern="0" cap="none" spc="-114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and/or</a:t>
            </a:r>
            <a:r>
              <a:rPr kumimoji="0" lang="en-US" sz="3400" b="0" i="0" u="none" strike="noStrike" kern="0" cap="none" spc="-6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advancing</a:t>
            </a:r>
            <a:r>
              <a:rPr kumimoji="0" lang="en-US" sz="3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their style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927100" marR="250825" lvl="0" indent="-91503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-1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250825" lvl="0" indent="-91503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Get-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Off:</a:t>
            </a:r>
            <a:r>
              <a:rPr kumimoji="0" lang="en-US" sz="32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when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performs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set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movements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determines</a:t>
            </a:r>
            <a:r>
              <a:rPr kumimoji="0" lang="en-US" sz="32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Krumper's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round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2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over,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Usually</a:t>
            </a:r>
            <a:r>
              <a:rPr kumimoji="0" lang="en-US" sz="32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determined</a:t>
            </a:r>
            <a:r>
              <a:rPr kumimoji="0" lang="en-US" sz="32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seeing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doing</a:t>
            </a:r>
            <a:r>
              <a:rPr kumimoji="0" lang="en-US" sz="3200" b="0" i="0" u="none" strike="noStrike" kern="0" cap="none" spc="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nothing</a:t>
            </a:r>
            <a:r>
              <a:rPr kumimoji="0" lang="en-US" sz="3200" b="0" i="0" u="none" strike="noStrike" kern="0" cap="none" spc="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but</a:t>
            </a:r>
            <a:r>
              <a:rPr kumimoji="0" lang="en-US" sz="3200" b="0" i="0" u="none" strike="noStrike" kern="0" cap="none" spc="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foundations,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bang</a:t>
            </a:r>
            <a:r>
              <a:rPr kumimoji="0" lang="en-US" sz="3200" b="0" i="0" u="none" strike="noStrike" kern="0" cap="none" spc="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outs,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or arm-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swings.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5080" lvl="0" indent="-915035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Kill-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Off:</a:t>
            </a:r>
            <a:r>
              <a:rPr kumimoji="0" lang="en-US" sz="32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when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performs</a:t>
            </a:r>
            <a:r>
              <a:rPr kumimoji="0" lang="en-US" sz="3200" b="0" i="0" u="none" strike="noStrike" kern="0" cap="none" spc="-6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set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movements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2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excites</a:t>
            </a:r>
            <a:r>
              <a:rPr kumimoji="0" lang="en-US" sz="3200" b="0" i="0" u="none" strike="noStrike" kern="0" cap="none" spc="-7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crowd</a:t>
            </a:r>
            <a:r>
              <a:rPr kumimoji="0" lang="en-US" sz="3200" b="0" i="0" u="none" strike="noStrike" kern="0" cap="none" spc="-5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3200" b="0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point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where</a:t>
            </a:r>
            <a:r>
              <a:rPr kumimoji="0" lang="en-US" sz="3200" b="0" i="0" u="none" strike="noStrike" kern="0" cap="none" spc="-6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battle</a:t>
            </a:r>
            <a:r>
              <a:rPr kumimoji="0" lang="en-US" sz="3200" b="0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200" b="0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over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crowd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surrounds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;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opponent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"killed off."[17]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851535" lvl="0" indent="-91503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Krumper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lang="en-US" sz="32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200" b="0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dancer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who</a:t>
            </a:r>
            <a:r>
              <a:rPr kumimoji="0" 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specializes</a:t>
            </a:r>
            <a:r>
              <a:rPr kumimoji="0" lang="en-US" sz="3200" b="0" i="0" u="none" strike="noStrike" kern="0" cap="none" spc="-7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Art</a:t>
            </a:r>
            <a:r>
              <a:rPr kumimoji="0" lang="en-US" sz="3200" b="0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lang="en-US" sz="3200" b="0" i="0" u="none" strike="noStrike" kern="0" cap="none" spc="-1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Krump</a:t>
            </a:r>
            <a:r>
              <a:rPr kumimoji="0" 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0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 smtClean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u="sng" spc="-1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u="sng" spc="-1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WAACKING</a:t>
            </a:r>
            <a:endParaRPr lang="en-US" sz="320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3200" dirty="0" smtClean="0">
                <a:latin typeface="Calibri"/>
                <a:cs typeface="Calibri"/>
              </a:rPr>
              <a:t>is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a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form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of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dance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created</a:t>
            </a:r>
            <a:r>
              <a:rPr lang="en-US" sz="3200" spc="-9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in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the</a:t>
            </a:r>
            <a:r>
              <a:rPr lang="en-US" sz="3200" spc="-2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LGBT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clubs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of</a:t>
            </a:r>
            <a:r>
              <a:rPr lang="en-US" sz="3200" spc="-15" dirty="0" smtClean="0">
                <a:latin typeface="Calibri"/>
                <a:cs typeface="Calibri"/>
              </a:rPr>
              <a:t> </a:t>
            </a:r>
            <a:r>
              <a:rPr lang="en-US" sz="3200" spc="-25" dirty="0" smtClean="0">
                <a:latin typeface="Calibri"/>
                <a:cs typeface="Calibri"/>
              </a:rPr>
              <a:t>Los </a:t>
            </a:r>
            <a:r>
              <a:rPr lang="en-US" sz="3200" dirty="0" smtClean="0">
                <a:latin typeface="Calibri"/>
                <a:cs typeface="Calibri"/>
              </a:rPr>
              <a:t>Angeles,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during</a:t>
            </a:r>
            <a:r>
              <a:rPr lang="en-US" sz="3200" spc="-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the 1970s disco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era.</a:t>
            </a:r>
            <a:r>
              <a:rPr lang="en-US" sz="3200" spc="-1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This</a:t>
            </a:r>
            <a:r>
              <a:rPr lang="en-US" sz="3200" spc="-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dance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spc="-10" dirty="0" smtClean="0">
                <a:latin typeface="Calibri"/>
                <a:cs typeface="Calibri"/>
              </a:rPr>
              <a:t>style </a:t>
            </a:r>
            <a:r>
              <a:rPr lang="en-US" sz="3200" dirty="0" smtClean="0">
                <a:latin typeface="Calibri"/>
                <a:cs typeface="Calibri"/>
              </a:rPr>
              <a:t>was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named</a:t>
            </a:r>
            <a:r>
              <a:rPr lang="en-US" sz="3200" spc="15" dirty="0" smtClean="0">
                <a:latin typeface="Calibri"/>
                <a:cs typeface="Calibri"/>
              </a:rPr>
              <a:t> </a:t>
            </a:r>
            <a:r>
              <a:rPr lang="en-US" sz="3200" dirty="0" err="1" smtClean="0">
                <a:latin typeface="Calibri"/>
                <a:cs typeface="Calibri"/>
              </a:rPr>
              <a:t>punking</a:t>
            </a:r>
            <a:r>
              <a:rPr lang="en-US" sz="3200" spc="-1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because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"punk"</a:t>
            </a:r>
            <a:r>
              <a:rPr lang="en-US" sz="3200" spc="-2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was</a:t>
            </a:r>
            <a:r>
              <a:rPr lang="en-US" sz="3200" spc="-1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a</a:t>
            </a:r>
            <a:r>
              <a:rPr lang="en-US" sz="3200" spc="-5" dirty="0" smtClean="0">
                <a:latin typeface="Calibri"/>
                <a:cs typeface="Calibri"/>
              </a:rPr>
              <a:t> </a:t>
            </a:r>
            <a:r>
              <a:rPr lang="en-US" sz="3200" spc="-10" dirty="0" smtClean="0">
                <a:latin typeface="Calibri"/>
                <a:cs typeface="Calibri"/>
              </a:rPr>
              <a:t>derogatory </a:t>
            </a:r>
            <a:r>
              <a:rPr lang="en-US" sz="3200" dirty="0" smtClean="0">
                <a:latin typeface="Calibri"/>
                <a:cs typeface="Calibri"/>
              </a:rPr>
              <a:t>term</a:t>
            </a:r>
            <a:r>
              <a:rPr lang="en-US" sz="3200" spc="-6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for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gay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men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in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the</a:t>
            </a:r>
            <a:r>
              <a:rPr lang="en-US" sz="3200" spc="-25" dirty="0" smtClean="0">
                <a:latin typeface="Calibri"/>
                <a:cs typeface="Calibri"/>
              </a:rPr>
              <a:t> </a:t>
            </a:r>
            <a:r>
              <a:rPr lang="en-US" sz="3200" spc="-10" dirty="0" smtClean="0">
                <a:latin typeface="Calibri"/>
                <a:cs typeface="Calibri"/>
              </a:rPr>
              <a:t>1970s.</a:t>
            </a:r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5" y="-34636"/>
            <a:ext cx="12192000" cy="39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698500" marR="5080" lvl="0" indent="-6858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98500" algn="l"/>
              </a:tabLst>
              <a:defRPr/>
            </a:pPr>
            <a:r>
              <a:rPr kumimoji="0" lang="en-US" sz="4400" b="1" i="0" u="sng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Waacking</a:t>
            </a:r>
            <a:r>
              <a:rPr kumimoji="0" lang="en-US" sz="4400" b="1" i="0" u="sng" strike="noStrike" kern="0" cap="none" spc="-17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consists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4400" b="0" i="0" u="none" strike="noStrike" kern="0" cap="none" spc="-3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moving</a:t>
            </a:r>
            <a:r>
              <a:rPr kumimoji="0" lang="en-US" sz="4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arms</a:t>
            </a:r>
            <a:r>
              <a:rPr kumimoji="0" lang="en-US" sz="4400" b="0" i="0" u="none" strike="noStrike" kern="0" cap="none" spc="-3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lang="en-US" sz="4400" b="0" i="0" u="none" strike="noStrike" kern="0" cap="none" spc="-1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4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music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beat</a:t>
            </a:r>
            <a:r>
              <a:rPr kumimoji="0" lang="en-US" sz="4400" b="0" i="0" u="none" strike="noStrike" kern="0" cap="none" spc="-4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typically</a:t>
            </a:r>
            <a:r>
              <a:rPr kumimoji="0" lang="en-US" sz="4400" b="0" i="0" u="none" strike="noStrike" kern="0" cap="none" spc="-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4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</a:t>
            </a:r>
            <a:r>
              <a:rPr kumimoji="0" lang="en-US" sz="4400" b="0" i="0" u="none" strike="noStrike" kern="0" cap="none" spc="-8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4400" b="0" i="0" u="none" strike="noStrike" kern="0" cap="none" spc="-7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arms</a:t>
            </a:r>
            <a:r>
              <a:rPr kumimoji="0" lang="en-US" sz="4400" b="0" i="0" u="none" strike="noStrike" kern="0" cap="none" spc="-5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over</a:t>
            </a:r>
            <a:r>
              <a:rPr kumimoji="0" lang="en-US" sz="4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and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behind</a:t>
            </a:r>
            <a:r>
              <a:rPr kumimoji="0" lang="en-US" sz="4400" b="0" i="0" u="none" strike="noStrike" kern="0" cap="none" spc="-1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400" b="0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lang="en-US" sz="4400" b="0" i="0" u="none" strike="noStrike" kern="0" cap="none" spc="-1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shoulder.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" name="object 2"/>
          <p:cNvGrpSpPr/>
          <p:nvPr/>
        </p:nvGrpSpPr>
        <p:grpSpPr>
          <a:xfrm>
            <a:off x="6594764" y="2057400"/>
            <a:ext cx="5562600" cy="3823854"/>
            <a:chOff x="0" y="12"/>
            <a:chExt cx="9143999" cy="6199909"/>
          </a:xfrm>
        </p:grpSpPr>
        <p:pic>
          <p:nvPicPr>
            <p:cNvPr id="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12"/>
              <a:ext cx="5638799" cy="6199909"/>
            </a:xfrm>
            <a:prstGeom prst="rect">
              <a:avLst/>
            </a:prstGeom>
          </p:spPr>
        </p:pic>
        <p:sp>
          <p:nvSpPr>
            <p:cNvPr id="5" name="object 4"/>
            <p:cNvSpPr/>
            <p:nvPr/>
          </p:nvSpPr>
          <p:spPr>
            <a:xfrm>
              <a:off x="0" y="7239"/>
              <a:ext cx="5029835" cy="5509260"/>
            </a:xfrm>
            <a:custGeom>
              <a:avLst/>
              <a:gdLst/>
              <a:ahLst/>
              <a:cxnLst/>
              <a:rect l="l" t="t" r="r" b="b"/>
              <a:pathLst>
                <a:path w="5029835" h="5509260">
                  <a:moveTo>
                    <a:pt x="5029235" y="0"/>
                  </a:moveTo>
                  <a:lnTo>
                    <a:pt x="0" y="0"/>
                  </a:lnTo>
                  <a:lnTo>
                    <a:pt x="0" y="5509260"/>
                  </a:lnTo>
                  <a:lnTo>
                    <a:pt x="5029235" y="5509260"/>
                  </a:lnTo>
                  <a:lnTo>
                    <a:pt x="5029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2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>
                <a:latin typeface="Calibri"/>
                <a:cs typeface="Calibri"/>
              </a:rPr>
              <a:t>SHUFFLING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>
                <a:latin typeface="Calibri"/>
                <a:cs typeface="Calibri"/>
              </a:rPr>
              <a:t>The</a:t>
            </a:r>
            <a:r>
              <a:rPr lang="en-US" sz="3200" b="1" spc="-3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basic</a:t>
            </a:r>
            <a:r>
              <a:rPr lang="en-US" sz="3200" b="1" spc="-3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movements</a:t>
            </a:r>
            <a:r>
              <a:rPr lang="en-US" sz="3200" b="1" spc="-2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in</a:t>
            </a:r>
            <a:r>
              <a:rPr lang="en-US" sz="3200" b="1" spc="-25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the</a:t>
            </a:r>
            <a:r>
              <a:rPr lang="en-US" sz="3200" b="1" spc="-2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dance</a:t>
            </a:r>
            <a:r>
              <a:rPr lang="en-US" sz="3200" b="1" spc="-3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are</a:t>
            </a:r>
            <a:r>
              <a:rPr lang="en-US" sz="3200" b="1" spc="25" dirty="0" smtClean="0"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US" sz="3200" b="1" u="sng" spc="-3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spc="-2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fast</a:t>
            </a:r>
            <a:r>
              <a:rPr lang="en-US" sz="3200" b="1" spc="-20" dirty="0" smtClean="0"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heel-and-toe</a:t>
            </a:r>
            <a:r>
              <a:rPr lang="en-US" sz="3200" b="1" u="sng" spc="-5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action</a:t>
            </a:r>
            <a:r>
              <a:rPr lang="en-US" sz="3200" b="1" u="sng" spc="-1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lang="en-US" sz="3200" b="1" u="sng" spc="-3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US" sz="3200" b="1" u="sng" spc="-3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style</a:t>
            </a:r>
            <a:r>
              <a:rPr lang="en-US" sz="3200" b="1" spc="-1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suitable</a:t>
            </a:r>
            <a:r>
              <a:rPr lang="en-US" sz="3200" b="1" spc="-30" dirty="0" smtClean="0">
                <a:latin typeface="Calibri"/>
                <a:cs typeface="Calibri"/>
              </a:rPr>
              <a:t> </a:t>
            </a:r>
            <a:r>
              <a:rPr lang="en-US" sz="3200" b="1" spc="-25" dirty="0" smtClean="0">
                <a:latin typeface="Calibri"/>
                <a:cs typeface="Calibri"/>
              </a:rPr>
              <a:t>for </a:t>
            </a:r>
            <a:r>
              <a:rPr lang="en-US" sz="3200" b="1" dirty="0" smtClean="0">
                <a:latin typeface="Calibri"/>
                <a:cs typeface="Calibri"/>
              </a:rPr>
              <a:t>various</a:t>
            </a:r>
            <a:r>
              <a:rPr lang="en-US" sz="3200" b="1" spc="-4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types</a:t>
            </a:r>
            <a:r>
              <a:rPr lang="en-US" sz="3200" b="1" spc="-6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of</a:t>
            </a:r>
            <a:r>
              <a:rPr lang="en-US" sz="3200" b="1" spc="-45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electronic</a:t>
            </a:r>
            <a:r>
              <a:rPr lang="en-US" sz="3200" b="1" spc="-3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music.</a:t>
            </a:r>
            <a:r>
              <a:rPr lang="en-US" sz="3200" b="1" spc="-20" dirty="0" smtClean="0">
                <a:latin typeface="Calibri"/>
                <a:cs typeface="Calibri"/>
              </a:rPr>
              <a:t> Most </a:t>
            </a:r>
            <a:r>
              <a:rPr lang="en-US" sz="3200" b="1" dirty="0" smtClean="0">
                <a:latin typeface="Calibri"/>
                <a:cs typeface="Calibri"/>
              </a:rPr>
              <a:t>variants</a:t>
            </a:r>
            <a:r>
              <a:rPr lang="en-US" sz="3200" b="1" spc="-90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also</a:t>
            </a:r>
            <a:r>
              <a:rPr lang="en-US" sz="3200" b="1" spc="-75" dirty="0" smtClean="0">
                <a:latin typeface="Calibri"/>
                <a:cs typeface="Calibri"/>
              </a:rPr>
              <a:t> </a:t>
            </a:r>
            <a:r>
              <a:rPr lang="en-US" sz="3200" b="1" dirty="0" smtClean="0">
                <a:latin typeface="Calibri"/>
                <a:cs typeface="Calibri"/>
              </a:rPr>
              <a:t>incorporate</a:t>
            </a:r>
            <a:r>
              <a:rPr lang="en-US" sz="3200" b="1" spc="-55" dirty="0" smtClean="0"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arm</a:t>
            </a:r>
            <a:r>
              <a:rPr lang="en-US" sz="3200" b="1" u="sng" spc="-9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movements</a:t>
            </a:r>
            <a:r>
              <a:rPr lang="en-US" sz="3200" b="1" spc="-10" dirty="0" smtClean="0">
                <a:latin typeface="Calibri"/>
                <a:cs typeface="Calibri"/>
              </a:rPr>
              <a:t>.</a:t>
            </a:r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3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-34636"/>
            <a:ext cx="4953000" cy="3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0"/>
            <a:ext cx="10820400" cy="6172200"/>
          </a:xfrm>
          <a:custGeom>
            <a:avLst/>
            <a:gdLst/>
            <a:ahLst/>
            <a:cxnLst/>
            <a:rect l="l" t="t" r="r" b="b"/>
            <a:pathLst>
              <a:path w="9144000" h="6629400">
                <a:moveTo>
                  <a:pt x="9143999" y="0"/>
                </a:moveTo>
                <a:lnTo>
                  <a:pt x="0" y="0"/>
                </a:lnTo>
                <a:lnTo>
                  <a:pt x="0" y="6629397"/>
                </a:lnTo>
                <a:lnTo>
                  <a:pt x="9143999" y="6629397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latin typeface="Calibri"/>
              <a:cs typeface="Calibri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latin typeface="Calibri"/>
              <a:cs typeface="Calibri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Locking</a:t>
            </a:r>
            <a:r>
              <a:rPr kumimoji="0" lang="en-US" sz="3600" b="1" i="0" u="none" strike="noStrike" kern="0" cap="none" spc="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style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funk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dance,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which</a:t>
            </a:r>
            <a:r>
              <a:rPr kumimoji="0" lang="en-US" sz="3600" b="1" i="0" u="none" strike="noStrike" kern="0" cap="none" spc="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today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also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associated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with</a:t>
            </a:r>
            <a:r>
              <a:rPr kumimoji="0" lang="en-US" sz="3600" b="1" i="0" u="none" strike="noStrike" kern="0" cap="none" spc="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hip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hop.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name</a:t>
            </a:r>
            <a:r>
              <a:rPr kumimoji="0" lang="en-US" sz="36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based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lang="en-US" sz="36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concept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locking</a:t>
            </a:r>
            <a:r>
              <a:rPr kumimoji="0" lang="en-US" sz="3600" b="1" i="0" u="none" strike="noStrike" kern="0" cap="none" spc="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movements,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which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basically</a:t>
            </a:r>
            <a:r>
              <a:rPr kumimoji="0" lang="en-US" sz="36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means</a:t>
            </a:r>
            <a:r>
              <a:rPr kumimoji="0" lang="en-US" sz="36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freezing</a:t>
            </a:r>
            <a:r>
              <a:rPr kumimoji="0" lang="en-US" sz="36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from</a:t>
            </a:r>
            <a:r>
              <a:rPr kumimoji="0" lang="en-US" sz="3600" b="1" i="0" u="none" strike="noStrike" kern="0" cap="none" spc="-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fast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movement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lang="en-US" sz="36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"locking"</a:t>
            </a:r>
            <a:r>
              <a:rPr kumimoji="0" lang="en-US" sz="36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600" b="1" i="0" u="none" strike="noStrike" kern="0" cap="none" spc="-3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6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certain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position,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holding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position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lang="en-US" sz="36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short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while</a:t>
            </a:r>
            <a:r>
              <a:rPr kumimoji="0" lang="en-US" sz="36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then</a:t>
            </a:r>
            <a:r>
              <a:rPr kumimoji="0" lang="en-US" sz="3600" b="1" i="0" u="none" strike="noStrike" kern="0" cap="none" spc="-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continuing</a:t>
            </a:r>
            <a:r>
              <a:rPr kumimoji="0" lang="en-US" sz="3600" b="1" i="0" u="none" strike="noStrike" kern="0" cap="none" spc="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same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speed</a:t>
            </a:r>
            <a:r>
              <a:rPr kumimoji="0" lang="en-US" sz="36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as</a:t>
            </a:r>
            <a:r>
              <a:rPr kumimoji="0" lang="en-US" sz="3600" b="1" i="0" u="none" strike="noStrike" kern="0" cap="none" spc="-1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before.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5306291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986428-7175-155E-B4ED-984D9846F2C3}"/>
              </a:ext>
            </a:extLst>
          </p:cNvPr>
          <p:cNvSpPr txBox="1"/>
          <p:nvPr/>
        </p:nvSpPr>
        <p:spPr>
          <a:xfrm>
            <a:off x="990600" y="533400"/>
            <a:ext cx="99822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</a:t>
            </a:r>
          </a:p>
          <a:p>
            <a:pPr algn="ctr"/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Safe! </a:t>
            </a:r>
          </a:p>
          <a:p>
            <a:pPr algn="ctr"/>
            <a:r>
              <a:rPr lang="en-US" sz="3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Kio Mae D.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Marvida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endParaRPr b="1" spc="-10" dirty="0">
              <a:latin typeface="Times New Roman"/>
              <a:cs typeface="Times New Roman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0"/>
            <a:ext cx="107442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13" y="393268"/>
            <a:ext cx="8636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13713"/>
            <a:ext cx="6710680" cy="69531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064" marR="5080" algn="just">
              <a:lnSpc>
                <a:spcPct val="90100"/>
              </a:lnSpc>
              <a:spcBef>
                <a:spcPts val="670"/>
              </a:spcBef>
              <a:tabLst>
                <a:tab pos="241300" algn="l"/>
              </a:tabLst>
            </a:pPr>
            <a:endParaRPr sz="44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164" y="1"/>
            <a:ext cx="10778836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13" y="393268"/>
            <a:ext cx="8636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5400" b="1" dirty="0">
              <a:latin typeface="Times New Roman"/>
              <a:cs typeface="Times New Roman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50"/>
            <a:ext cx="10820400" cy="61721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8636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dirty="0">
              <a:latin typeface="Times New Roman"/>
              <a:cs typeface="Times New Roman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1" y="-13855"/>
            <a:ext cx="10820400" cy="6186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EACC2A-F1E1-9C85-3690-FDB9F0E0E395}"/>
              </a:ext>
            </a:extLst>
          </p:cNvPr>
          <p:cNvSpPr txBox="1"/>
          <p:nvPr/>
        </p:nvSpPr>
        <p:spPr>
          <a:xfrm>
            <a:off x="533400" y="381000"/>
            <a:ext cx="10972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4636"/>
            <a:ext cx="10820400" cy="6137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"/>
            <a:ext cx="108204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33400"/>
            <a:ext cx="9088120" cy="1244571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817244" marR="809625" algn="ctr">
              <a:lnSpc>
                <a:spcPct val="80000"/>
              </a:lnSpc>
              <a:spcBef>
                <a:spcPts val="2025"/>
              </a:spcBef>
            </a:pPr>
            <a:endParaRPr sz="80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447800" y="1"/>
            <a:ext cx="10744200" cy="6172200"/>
          </a:xfrm>
          <a:custGeom>
            <a:avLst/>
            <a:gdLst/>
            <a:ahLst/>
            <a:cxnLst/>
            <a:rect l="l" t="t" r="r" b="b"/>
            <a:pathLst>
              <a:path w="9144000" h="5017135">
                <a:moveTo>
                  <a:pt x="9144000" y="0"/>
                </a:moveTo>
                <a:lnTo>
                  <a:pt x="0" y="0"/>
                </a:lnTo>
                <a:lnTo>
                  <a:pt x="0" y="5016754"/>
                </a:lnTo>
                <a:lnTo>
                  <a:pt x="9144000" y="501675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47800" y="304800"/>
            <a:ext cx="10744200" cy="5014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3390" indent="-45339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53390" algn="l"/>
              </a:tabLst>
            </a:pPr>
            <a:r>
              <a:rPr lang="en-US" sz="3200" b="1" u="sng" spc="-6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​B-BOYING</a:t>
            </a:r>
            <a:r>
              <a:rPr lang="en-US" sz="3200" b="1" u="sng" spc="-6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200" b="1" u="sng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(Breakdancing)</a:t>
            </a:r>
            <a:endParaRPr lang="en-US" sz="3200" dirty="0" smtClean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3200" dirty="0" smtClean="0">
                <a:latin typeface="Calibri"/>
                <a:cs typeface="Calibri"/>
              </a:rPr>
              <a:t>Breakdancing,</a:t>
            </a:r>
            <a:r>
              <a:rPr lang="en-US" sz="3200" spc="-4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also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called</a:t>
            </a:r>
            <a:r>
              <a:rPr lang="en-US" sz="3200" spc="-4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breaking</a:t>
            </a:r>
            <a:r>
              <a:rPr lang="en-US" sz="3200" spc="-4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or</a:t>
            </a:r>
            <a:r>
              <a:rPr lang="en-US" sz="3200" spc="-1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b-</a:t>
            </a:r>
            <a:r>
              <a:rPr lang="en-US" sz="3200" dirty="0" err="1" smtClean="0">
                <a:latin typeface="Calibri"/>
                <a:cs typeface="Calibri"/>
              </a:rPr>
              <a:t>boying</a:t>
            </a:r>
            <a:r>
              <a:rPr lang="en-US" sz="3200" dirty="0" smtClean="0">
                <a:latin typeface="Calibri"/>
                <a:cs typeface="Calibri"/>
              </a:rPr>
              <a:t>,</a:t>
            </a:r>
            <a:r>
              <a:rPr lang="en-US" sz="3200" spc="1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is</a:t>
            </a:r>
            <a:r>
              <a:rPr lang="en-US" sz="3200" spc="-10" dirty="0" smtClean="0">
                <a:latin typeface="Calibri"/>
                <a:cs typeface="Calibri"/>
              </a:rPr>
              <a:t> </a:t>
            </a:r>
            <a:r>
              <a:rPr lang="en-US" sz="3200" spc="-25" dirty="0" smtClean="0">
                <a:latin typeface="Calibri"/>
                <a:cs typeface="Calibri"/>
              </a:rPr>
              <a:t>an </a:t>
            </a:r>
            <a:r>
              <a:rPr lang="en-US" sz="3200" dirty="0" smtClean="0">
                <a:latin typeface="Calibri"/>
                <a:cs typeface="Calibri"/>
              </a:rPr>
              <a:t>athletic</a:t>
            </a:r>
            <a:r>
              <a:rPr lang="en-US" sz="3200" spc="-7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style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of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street</a:t>
            </a:r>
            <a:r>
              <a:rPr lang="en-US" sz="3200" spc="-70" dirty="0" smtClean="0">
                <a:latin typeface="Calibri"/>
                <a:cs typeface="Calibri"/>
              </a:rPr>
              <a:t> </a:t>
            </a:r>
            <a:r>
              <a:rPr lang="en-US" sz="3200" spc="-10" dirty="0" smtClean="0">
                <a:latin typeface="Calibri"/>
                <a:cs typeface="Calibri"/>
              </a:rPr>
              <a:t>dance.</a:t>
            </a:r>
            <a:endParaRPr lang="en-US" sz="3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3100" dirty="0" smtClean="0">
              <a:latin typeface="Calibri"/>
              <a:cs typeface="Calibri"/>
            </a:endParaRPr>
          </a:p>
          <a:p>
            <a:pPr marL="12700" marR="1205865">
              <a:lnSpc>
                <a:spcPct val="100000"/>
              </a:lnSpc>
            </a:pPr>
            <a:r>
              <a:rPr lang="en-US" sz="3200" dirty="0" smtClean="0">
                <a:latin typeface="Calibri"/>
                <a:cs typeface="Calibri"/>
              </a:rPr>
              <a:t>Breakdancing</a:t>
            </a:r>
            <a:r>
              <a:rPr lang="en-US" sz="3200" spc="-6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mainly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consists</a:t>
            </a:r>
            <a:r>
              <a:rPr lang="en-US" sz="3200" spc="-7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of</a:t>
            </a:r>
            <a:r>
              <a:rPr lang="en-US" sz="3200" spc="-30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four</a:t>
            </a:r>
            <a:r>
              <a:rPr lang="en-US" sz="3200" spc="-45" dirty="0" smtClean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kinds</a:t>
            </a:r>
            <a:r>
              <a:rPr lang="en-US" sz="3200" spc="-35" dirty="0" smtClean="0">
                <a:latin typeface="Calibri"/>
                <a:cs typeface="Calibri"/>
              </a:rPr>
              <a:t> </a:t>
            </a:r>
            <a:r>
              <a:rPr lang="en-US" sz="3200" spc="-25" dirty="0" smtClean="0">
                <a:latin typeface="Calibri"/>
                <a:cs typeface="Calibri"/>
              </a:rPr>
              <a:t>of </a:t>
            </a:r>
            <a:r>
              <a:rPr lang="en-US" sz="3200" spc="-10" dirty="0" smtClean="0">
                <a:latin typeface="Calibri"/>
                <a:cs typeface="Calibri"/>
              </a:rPr>
              <a:t>movement:</a:t>
            </a:r>
            <a:endParaRPr lang="en-US" sz="3200" dirty="0" smtClean="0">
              <a:latin typeface="Calibri"/>
              <a:cs typeface="Calibri"/>
            </a:endParaRPr>
          </a:p>
          <a:p>
            <a:pPr marL="528320" lvl="1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Toprock</a:t>
            </a:r>
            <a:endParaRPr lang="en-US" sz="3200" dirty="0" smtClean="0">
              <a:latin typeface="Calibri"/>
              <a:cs typeface="Calibri"/>
            </a:endParaRPr>
          </a:p>
          <a:p>
            <a:pPr marL="528320" lvl="1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lang="en-US" sz="3200" spc="-10" dirty="0" err="1" smtClean="0">
                <a:latin typeface="Calibri"/>
                <a:cs typeface="Calibri"/>
              </a:rPr>
              <a:t>Downrock</a:t>
            </a:r>
            <a:endParaRPr lang="en-US" sz="3200" dirty="0" smtClean="0">
              <a:latin typeface="Calibri"/>
              <a:cs typeface="Calibri"/>
            </a:endParaRPr>
          </a:p>
          <a:p>
            <a:pPr marL="528320" lvl="1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lang="en-US" sz="3200" dirty="0" smtClean="0">
                <a:latin typeface="Calibri"/>
                <a:cs typeface="Calibri"/>
              </a:rPr>
              <a:t>Power</a:t>
            </a:r>
            <a:r>
              <a:rPr lang="en-US" sz="3200" spc="-130" dirty="0" smtClean="0">
                <a:latin typeface="Calibri"/>
                <a:cs typeface="Calibri"/>
              </a:rPr>
              <a:t> </a:t>
            </a:r>
            <a:r>
              <a:rPr lang="en-US" sz="3200" spc="-20" dirty="0" smtClean="0">
                <a:latin typeface="Calibri"/>
                <a:cs typeface="Calibri"/>
              </a:rPr>
              <a:t>moves</a:t>
            </a:r>
            <a:endParaRPr lang="en-US" sz="3200" dirty="0" smtClean="0">
              <a:latin typeface="Calibri"/>
              <a:cs typeface="Calibri"/>
            </a:endParaRPr>
          </a:p>
          <a:p>
            <a:pPr marL="528320" lvl="1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lang="en-US" sz="3200" spc="-10" dirty="0" smtClean="0">
                <a:latin typeface="Calibri"/>
                <a:cs typeface="Calibri"/>
              </a:rPr>
              <a:t>Freezes.</a:t>
            </a:r>
            <a:endParaRPr lang="en-US" sz="3200" dirty="0">
              <a:latin typeface="Calibri"/>
              <a:cs typeface="Calibri"/>
            </a:endParaRPr>
          </a:p>
        </p:txBody>
      </p:sp>
      <p:grpSp>
        <p:nvGrpSpPr>
          <p:cNvPr id="7" name="object 4"/>
          <p:cNvGrpSpPr/>
          <p:nvPr/>
        </p:nvGrpSpPr>
        <p:grpSpPr>
          <a:xfrm>
            <a:off x="5375968" y="2846532"/>
            <a:ext cx="6816032" cy="3114675"/>
            <a:chOff x="1915922" y="3010957"/>
            <a:chExt cx="7210425" cy="3847465"/>
          </a:xfrm>
        </p:grpSpPr>
        <p:pic>
          <p:nvPicPr>
            <p:cNvPr id="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922" y="4921031"/>
              <a:ext cx="3397885" cy="1936966"/>
            </a:xfrm>
            <a:prstGeom prst="rect">
              <a:avLst/>
            </a:prstGeom>
          </p:spPr>
        </p:pic>
        <p:pic>
          <p:nvPicPr>
            <p:cNvPr id="9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9004" y="3010957"/>
              <a:ext cx="1771396" cy="3847039"/>
            </a:xfrm>
            <a:prstGeom prst="rect">
              <a:avLst/>
            </a:prstGeom>
          </p:spPr>
        </p:pic>
        <p:pic>
          <p:nvPicPr>
            <p:cNvPr id="10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8207" y="4157629"/>
              <a:ext cx="2127757" cy="2657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819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HIP HOP  &amp;  STREET 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FOLK DANCE IN THE PHILIPPINES</dc:title>
  <dc:creator>LAPTOP</dc:creator>
  <cp:lastModifiedBy>LAPTOP</cp:lastModifiedBy>
  <cp:revision>10</cp:revision>
  <dcterms:created xsi:type="dcterms:W3CDTF">2024-05-08T06:39:00Z</dcterms:created>
  <dcterms:modified xsi:type="dcterms:W3CDTF">2024-06-28T08:47:43Z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2024-05-08T00:00:00Z</vt:filetime>
  </property>
</Properties>
</file>