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77" r:id="rId5"/>
    <p:sldId id="280" r:id="rId6"/>
    <p:sldId id="279" r:id="rId7"/>
    <p:sldId id="278" r:id="rId8"/>
    <p:sldId id="259" r:id="rId9"/>
    <p:sldId id="260" r:id="rId10"/>
    <p:sldId id="261" r:id="rId11"/>
    <p:sldId id="264" r:id="rId12"/>
    <p:sldId id="268" r:id="rId13"/>
    <p:sldId id="263" r:id="rId14"/>
    <p:sldId id="267" r:id="rId15"/>
    <p:sldId id="269" r:id="rId16"/>
    <p:sldId id="275" r:id="rId17"/>
    <p:sldId id="274" r:id="rId18"/>
    <p:sldId id="28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3B3"/>
    <a:srgbClr val="C8102E"/>
    <a:srgbClr val="AFAFAF"/>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75033" autoAdjust="0"/>
  </p:normalViewPr>
  <p:slideViewPr>
    <p:cSldViewPr snapToGrid="0">
      <p:cViewPr varScale="1">
        <p:scale>
          <a:sx n="86" d="100"/>
          <a:sy n="86" d="100"/>
        </p:scale>
        <p:origin x="1158" y="72"/>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9</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10</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11</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10/24/2020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10/24/2020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10/24/2020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10/24/2020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10/24/2020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10/24/2020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9B776-055F-4F54-8162-E907926CED32}"/>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4333163" y="1371600"/>
            <a:ext cx="3525672" cy="646331"/>
          </a:xfrm>
          <a:prstGeom prst="rect">
            <a:avLst/>
          </a:prstGeom>
        </p:spPr>
        <p:txBody>
          <a:bodyPr wrap="square">
            <a:spAutoFit/>
          </a:bodyPr>
          <a:lstStyle/>
          <a:p>
            <a:pPr algn="ctr"/>
            <a:r>
              <a:rPr lang="en-US" b="1" u="sng" dirty="0">
                <a:solidFill>
                  <a:srgbClr val="C8102E"/>
                </a:solidFill>
              </a:rPr>
              <a:t>National Median ABV (All States)</a:t>
            </a:r>
          </a:p>
          <a:p>
            <a:pPr algn="ctr"/>
            <a:r>
              <a:rPr lang="en-US" b="1" dirty="0">
                <a:solidFill>
                  <a:srgbClr val="C8102E"/>
                </a:solidFill>
              </a:rPr>
              <a:t>5.6%</a:t>
            </a:r>
          </a:p>
        </p:txBody>
      </p:sp>
    </p:spTree>
    <p:extLst>
      <p:ext uri="{BB962C8B-B14F-4D97-AF65-F5344CB8AC3E}">
        <p14:creationId xmlns:p14="http://schemas.microsoft.com/office/powerpoint/2010/main" val="41704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C576C-844F-4EA5-8F14-E120105981AE}"/>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4440675" y="1371600"/>
            <a:ext cx="3310648" cy="646331"/>
          </a:xfrm>
          <a:prstGeom prst="rect">
            <a:avLst/>
          </a:prstGeom>
        </p:spPr>
        <p:txBody>
          <a:bodyPr wrap="square">
            <a:spAutoFit/>
          </a:bodyPr>
          <a:lstStyle/>
          <a:p>
            <a:pPr algn="ctr"/>
            <a:r>
              <a:rPr lang="en-US" b="1" u="sng" dirty="0">
                <a:solidFill>
                  <a:srgbClr val="C8102E"/>
                </a:solidFill>
              </a:rPr>
              <a:t>National Median IBU (All States)</a:t>
            </a:r>
          </a:p>
          <a:p>
            <a:pPr algn="ctr"/>
            <a:r>
              <a:rPr lang="en-US" b="1" dirty="0">
                <a:solidFill>
                  <a:srgbClr val="C8102E"/>
                </a:solidFill>
              </a:rPr>
              <a:t>33.9</a:t>
            </a:r>
          </a:p>
        </p:txBody>
      </p:sp>
    </p:spTree>
    <p:extLst>
      <p:ext uri="{BB962C8B-B14F-4D97-AF65-F5344CB8AC3E}">
        <p14:creationId xmlns:p14="http://schemas.microsoft.com/office/powerpoint/2010/main" val="118060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025707"/>
            <a:ext cx="7147561" cy="1914660"/>
          </a:xfrm>
        </p:spPr>
        <p:txBody>
          <a:bodyPr>
            <a:noAutofit/>
          </a:bodyPr>
          <a:lstStyle/>
          <a:p>
            <a:pPr marL="0" indent="0">
              <a:buNone/>
            </a:pPr>
            <a:r>
              <a:rPr lang="en-US" sz="2000" u="sng" dirty="0"/>
              <a:t>State with Highest IBU</a:t>
            </a:r>
          </a:p>
          <a:p>
            <a:pPr marL="0" indent="0">
              <a:buNone/>
            </a:pPr>
            <a:r>
              <a:rPr lang="en-US" sz="2000" dirty="0"/>
              <a:t>Oregon: 138 IBU </a:t>
            </a:r>
          </a:p>
          <a:p>
            <a:pPr marL="0" indent="0">
              <a:buNone/>
            </a:pPr>
            <a:r>
              <a:rPr lang="en-US" sz="2000" dirty="0"/>
              <a:t>Beer: Bitter Bitch Imperial IPA </a:t>
            </a:r>
          </a:p>
          <a:p>
            <a:pPr marL="0" indent="0">
              <a:buNone/>
            </a:pPr>
            <a:r>
              <a:rPr lang="en-US" sz="2000" dirty="0"/>
              <a:t>Style: American Double/ Imperial IPA </a:t>
            </a:r>
          </a:p>
          <a:p>
            <a:pPr marL="0" indent="0">
              <a:buNone/>
            </a:pPr>
            <a:r>
              <a:rPr lang="en-US" sz="2000" dirty="0"/>
              <a:t>Brewery: Astoria Brewing Company in Astoria,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687122" cy="1938992"/>
          </a:xfrm>
          <a:prstGeom prst="rect">
            <a:avLst/>
          </a:prstGeom>
        </p:spPr>
        <p:txBody>
          <a:bodyPr wrap="square">
            <a:spAutoFit/>
          </a:bodyPr>
          <a:lstStyle/>
          <a:p>
            <a:r>
              <a:rPr lang="en-US" sz="2000" u="sng" dirty="0">
                <a:solidFill>
                  <a:srgbClr val="C8102E"/>
                </a:solidFill>
              </a:rPr>
              <a:t>State with the Highest ABV</a:t>
            </a:r>
          </a:p>
          <a:p>
            <a:r>
              <a:rPr lang="en-US" sz="2000" dirty="0">
                <a:solidFill>
                  <a:srgbClr val="C8102E"/>
                </a:solidFill>
              </a:rPr>
              <a:t>Colorado: 12.8% ABV</a:t>
            </a:r>
          </a:p>
          <a:p>
            <a:r>
              <a:rPr lang="en-US" sz="2000" dirty="0">
                <a:solidFill>
                  <a:srgbClr val="C8102E"/>
                </a:solidFill>
              </a:rPr>
              <a:t>Beer: Lee Hill Series Vol. 5</a:t>
            </a:r>
          </a:p>
          <a:p>
            <a:r>
              <a:rPr lang="en-US" sz="2000" dirty="0">
                <a:solidFill>
                  <a:srgbClr val="C8102E"/>
                </a:solidFill>
              </a:rPr>
              <a:t>Style: Belgian Style </a:t>
            </a:r>
            <a:r>
              <a:rPr lang="en-US" sz="2000" dirty="0" err="1">
                <a:solidFill>
                  <a:srgbClr val="C8102E"/>
                </a:solidFill>
              </a:rPr>
              <a:t>Quadrupel</a:t>
            </a:r>
            <a:r>
              <a:rPr lang="en-US" sz="2000" dirty="0">
                <a:solidFill>
                  <a:srgbClr val="C8102E"/>
                </a:solidFill>
              </a:rPr>
              <a:t> Ale </a:t>
            </a:r>
          </a:p>
          <a:p>
            <a:r>
              <a:rPr lang="en-US" sz="2000" dirty="0">
                <a:solidFill>
                  <a:srgbClr val="C8102E"/>
                </a:solidFill>
              </a:rPr>
              <a:t>Brewery: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2"/>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3"/>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2"/>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41AC2F-92D1-4806-8A1E-4826E27ECD1F}"/>
              </a:ext>
            </a:extLst>
          </p:cNvPr>
          <p:cNvPicPr>
            <a:picLocks noChangeAspect="1"/>
          </p:cNvPicPr>
          <p:nvPr/>
        </p:nvPicPr>
        <p:blipFill>
          <a:blip r:embed="rId2"/>
          <a:stretch>
            <a:fillRect/>
          </a:stretch>
        </p:blipFill>
        <p:spPr>
          <a:xfrm>
            <a:off x="229076" y="2382012"/>
            <a:ext cx="7619048" cy="3809524"/>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5073805" y="1493393"/>
            <a:ext cx="6110867" cy="3871213"/>
          </a:xfrm>
        </p:spPr>
        <p:txBody>
          <a:bodyPr>
            <a:normAutofit/>
          </a:bodyPr>
          <a:lstStyle/>
          <a:p>
            <a:r>
              <a:rPr lang="en-US" dirty="0"/>
              <a:t>There is visual evidence of a positive relationship between the IBU and ABV of beer in the USA.</a:t>
            </a:r>
          </a:p>
          <a:p>
            <a:r>
              <a:rPr lang="en-US" dirty="0"/>
              <a:t>After analyzing the data, it is determined </a:t>
            </a:r>
          </a:p>
          <a:p>
            <a:pPr lvl="1"/>
            <a:r>
              <a:rPr lang="en-US" dirty="0"/>
              <a:t>IBU and ABV are independent variables</a:t>
            </a:r>
          </a:p>
          <a:p>
            <a:pPr lvl="1"/>
            <a:r>
              <a:rPr lang="en-US" dirty="0"/>
              <a:t>We have a positive correlation between IBU and ABV</a:t>
            </a:r>
          </a:p>
          <a:p>
            <a:pPr lvl="1"/>
            <a:endParaRPr lang="en-US" dirty="0"/>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kNN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(next door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2"/>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kNN</a:t>
            </a:r>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kNN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2"/>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7D7220-F49E-4823-8986-1F61E62FDB17}"/>
              </a:ext>
            </a:extLst>
          </p:cNvPr>
          <p:cNvSpPr>
            <a:spLocks noGrp="1"/>
          </p:cNvSpPr>
          <p:nvPr>
            <p:ph type="title"/>
          </p:nvPr>
        </p:nvSpPr>
        <p:spPr/>
        <p:txBody>
          <a:bodyPr/>
          <a:lstStyle/>
          <a:p>
            <a:r>
              <a:rPr lang="en-US" dirty="0"/>
              <a:t>Possible New Product Opportunities</a:t>
            </a:r>
          </a:p>
        </p:txBody>
      </p:sp>
      <p:sp>
        <p:nvSpPr>
          <p:cNvPr id="9" name="Content Placeholder 8">
            <a:extLst>
              <a:ext uri="{FF2B5EF4-FFF2-40B4-BE49-F238E27FC236}">
                <a16:creationId xmlns:a16="http://schemas.microsoft.com/office/drawing/2014/main" id="{1289B479-7A74-4E87-A474-F857EE601EBD}"/>
              </a:ext>
            </a:extLst>
          </p:cNvPr>
          <p:cNvSpPr>
            <a:spLocks noGrp="1"/>
          </p:cNvSpPr>
          <p:nvPr>
            <p:ph sz="half" idx="1"/>
          </p:nvPr>
        </p:nvSpPr>
        <p:spPr>
          <a:xfrm>
            <a:off x="838200" y="1256914"/>
            <a:ext cx="5181600" cy="4351338"/>
          </a:xfrm>
        </p:spPr>
        <p:txBody>
          <a:bodyPr/>
          <a:lstStyle/>
          <a:p>
            <a:r>
              <a:rPr lang="en-US" dirty="0"/>
              <a:t>There appears to be opportunity to create a new product where one does not exist.</a:t>
            </a:r>
          </a:p>
          <a:p>
            <a:r>
              <a:rPr lang="en-US" dirty="0"/>
              <a:t>Shandy is similar to a lemon seltzer, Budweiser has several products on the market already, but not a Budweiser labeled product that I could find.</a:t>
            </a:r>
          </a:p>
          <a:p>
            <a:pPr lvl="1"/>
            <a:r>
              <a:rPr lang="en-US" dirty="0"/>
              <a:t>4 Shandy in dataset</a:t>
            </a:r>
          </a:p>
          <a:p>
            <a:pPr lvl="1"/>
            <a:r>
              <a:rPr lang="en-US" dirty="0"/>
              <a:t>3 with AVB &lt; 5.0 </a:t>
            </a:r>
          </a:p>
          <a:p>
            <a:pPr lvl="1"/>
            <a:r>
              <a:rPr lang="en-US" dirty="0"/>
              <a:t>1 with AVB &gt; 6.7</a:t>
            </a:r>
          </a:p>
          <a:p>
            <a:pPr lvl="1"/>
            <a:r>
              <a:rPr lang="en-US" dirty="0"/>
              <a:t>Opportunity to create Shandy with AVB &gt; 5.0</a:t>
            </a:r>
          </a:p>
          <a:p>
            <a:r>
              <a:rPr lang="en-US" dirty="0"/>
              <a:t>58 Ales out of 573 (~10%) have ABV &gt; 6.7</a:t>
            </a:r>
          </a:p>
          <a:p>
            <a:pPr lvl="1"/>
            <a:r>
              <a:rPr lang="en-US" dirty="0"/>
              <a:t>Opportunity to create Ale with ABV &gt; 6.7</a:t>
            </a:r>
          </a:p>
          <a:p>
            <a:r>
              <a:rPr lang="en-US" dirty="0"/>
              <a:t>3 Lagers out of 109 (~2.8%) have AVB &gt; 6.7</a:t>
            </a:r>
          </a:p>
          <a:p>
            <a:pPr lvl="1"/>
            <a:r>
              <a:rPr lang="en-US" dirty="0"/>
              <a:t>Opportunity to create Lager with ABV &gt; 6.7</a:t>
            </a:r>
          </a:p>
          <a:p>
            <a:pPr lvl="1"/>
            <a:endParaRPr lang="en-US" dirty="0"/>
          </a:p>
          <a:p>
            <a:endParaRPr lang="en-US" dirty="0"/>
          </a:p>
        </p:txBody>
      </p:sp>
      <p:sp>
        <p:nvSpPr>
          <p:cNvPr id="4" name="Footer Placeholder 3">
            <a:extLst>
              <a:ext uri="{FF2B5EF4-FFF2-40B4-BE49-F238E27FC236}">
                <a16:creationId xmlns:a16="http://schemas.microsoft.com/office/drawing/2014/main" id="{DB5DC3EE-DF48-4DAE-9EBF-BCBDC9DAA2B1}"/>
              </a:ext>
            </a:extLst>
          </p:cNvPr>
          <p:cNvSpPr>
            <a:spLocks noGrp="1"/>
          </p:cNvSpPr>
          <p:nvPr>
            <p:ph type="ftr" sz="quarter" idx="11"/>
          </p:nvPr>
        </p:nvSpPr>
        <p:spPr/>
        <p:txBody>
          <a:bodyPr/>
          <a:lstStyle/>
          <a:p>
            <a:r>
              <a:rPr lang="en-US"/>
              <a:t>Ben Goodwin &amp; Justin Ehly, MS6306, Tuesday 630p</a:t>
            </a:r>
            <a:endParaRPr lang="en-US" dirty="0"/>
          </a:p>
        </p:txBody>
      </p:sp>
      <p:pic>
        <p:nvPicPr>
          <p:cNvPr id="12" name="Content Placeholder 11">
            <a:extLst>
              <a:ext uri="{FF2B5EF4-FFF2-40B4-BE49-F238E27FC236}">
                <a16:creationId xmlns:a16="http://schemas.microsoft.com/office/drawing/2014/main" id="{117273A2-92D1-46C5-AA50-BE532D1458D7}"/>
              </a:ext>
            </a:extLst>
          </p:cNvPr>
          <p:cNvPicPr>
            <a:picLocks noGrp="1" noChangeAspect="1"/>
          </p:cNvPicPr>
          <p:nvPr>
            <p:ph sz="half" idx="2"/>
          </p:nvPr>
        </p:nvPicPr>
        <p:blipFill>
          <a:blip r:embed="rId2"/>
          <a:stretch>
            <a:fillRect/>
          </a:stretch>
        </p:blipFill>
        <p:spPr>
          <a:xfrm>
            <a:off x="6453226" y="968065"/>
            <a:ext cx="5181600" cy="4315111"/>
          </a:xfrm>
          <a:prstGeom prst="rect">
            <a:avLst/>
          </a:prstGeom>
        </p:spPr>
      </p:pic>
      <p:graphicFrame>
        <p:nvGraphicFramePr>
          <p:cNvPr id="15" name="Table 14">
            <a:extLst>
              <a:ext uri="{FF2B5EF4-FFF2-40B4-BE49-F238E27FC236}">
                <a16:creationId xmlns:a16="http://schemas.microsoft.com/office/drawing/2014/main" id="{0E41E6D2-7BEA-40EC-93D9-A88086382126}"/>
              </a:ext>
            </a:extLst>
          </p:cNvPr>
          <p:cNvGraphicFramePr>
            <a:graphicFrameLocks noGrp="1"/>
          </p:cNvGraphicFramePr>
          <p:nvPr>
            <p:extLst>
              <p:ext uri="{D42A27DB-BD31-4B8C-83A1-F6EECF244321}">
                <p14:modId xmlns:p14="http://schemas.microsoft.com/office/powerpoint/2010/main" val="2327990994"/>
              </p:ext>
            </p:extLst>
          </p:nvPr>
        </p:nvGraphicFramePr>
        <p:xfrm>
          <a:off x="2614574" y="5403953"/>
          <a:ext cx="6962852" cy="575310"/>
        </p:xfrm>
        <a:graphic>
          <a:graphicData uri="http://schemas.openxmlformats.org/drawingml/2006/table">
            <a:tbl>
              <a:tblPr/>
              <a:tblGrid>
                <a:gridCol w="550900">
                  <a:extLst>
                    <a:ext uri="{9D8B030D-6E8A-4147-A177-3AD203B41FA5}">
                      <a16:colId xmlns:a16="http://schemas.microsoft.com/office/drawing/2014/main" val="4179472737"/>
                    </a:ext>
                  </a:extLst>
                </a:gridCol>
                <a:gridCol w="1423640">
                  <a:extLst>
                    <a:ext uri="{9D8B030D-6E8A-4147-A177-3AD203B41FA5}">
                      <a16:colId xmlns:a16="http://schemas.microsoft.com/office/drawing/2014/main" val="2424932772"/>
                    </a:ext>
                  </a:extLst>
                </a:gridCol>
                <a:gridCol w="712616">
                  <a:extLst>
                    <a:ext uri="{9D8B030D-6E8A-4147-A177-3AD203B41FA5}">
                      <a16:colId xmlns:a16="http://schemas.microsoft.com/office/drawing/2014/main" val="2000181325"/>
                    </a:ext>
                  </a:extLst>
                </a:gridCol>
                <a:gridCol w="712616">
                  <a:extLst>
                    <a:ext uri="{9D8B030D-6E8A-4147-A177-3AD203B41FA5}">
                      <a16:colId xmlns:a16="http://schemas.microsoft.com/office/drawing/2014/main" val="3356623467"/>
                    </a:ext>
                  </a:extLst>
                </a:gridCol>
                <a:gridCol w="712616">
                  <a:extLst>
                    <a:ext uri="{9D8B030D-6E8A-4147-A177-3AD203B41FA5}">
                      <a16:colId xmlns:a16="http://schemas.microsoft.com/office/drawing/2014/main" val="1107395889"/>
                    </a:ext>
                  </a:extLst>
                </a:gridCol>
                <a:gridCol w="712616">
                  <a:extLst>
                    <a:ext uri="{9D8B030D-6E8A-4147-A177-3AD203B41FA5}">
                      <a16:colId xmlns:a16="http://schemas.microsoft.com/office/drawing/2014/main" val="3785301773"/>
                    </a:ext>
                  </a:extLst>
                </a:gridCol>
                <a:gridCol w="712616">
                  <a:extLst>
                    <a:ext uri="{9D8B030D-6E8A-4147-A177-3AD203B41FA5}">
                      <a16:colId xmlns:a16="http://schemas.microsoft.com/office/drawing/2014/main" val="3270718049"/>
                    </a:ext>
                  </a:extLst>
                </a:gridCol>
                <a:gridCol w="712616">
                  <a:extLst>
                    <a:ext uri="{9D8B030D-6E8A-4147-A177-3AD203B41FA5}">
                      <a16:colId xmlns:a16="http://schemas.microsoft.com/office/drawing/2014/main" val="2738453651"/>
                    </a:ext>
                  </a:extLst>
                </a:gridCol>
                <a:gridCol w="712616">
                  <a:extLst>
                    <a:ext uri="{9D8B030D-6E8A-4147-A177-3AD203B41FA5}">
                      <a16:colId xmlns:a16="http://schemas.microsoft.com/office/drawing/2014/main" val="3048472517"/>
                    </a:ext>
                  </a:extLst>
                </a:gridCol>
              </a:tblGrid>
              <a:tr h="200025">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102E"/>
                    </a:solidFill>
                  </a:tcPr>
                </a:tc>
                <a:tc>
                  <a:txBody>
                    <a:bodyPr/>
                    <a:lstStyle/>
                    <a:p>
                      <a:pPr algn="ctr" fontAlgn="b"/>
                      <a:r>
                        <a:rPr lang="en-US" sz="1200" b="1" i="0" u="none" strike="noStrike">
                          <a:solidFill>
                            <a:srgbClr val="C8102E"/>
                          </a:solidFill>
                          <a:effectLst/>
                          <a:latin typeface="Calibri" panose="020F0502020204030204" pitchFamily="34" charset="0"/>
                        </a:rPr>
                        <a:t>Shandy</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Pilsner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Porter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Stout</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Lager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IPA</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Ale</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Neither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308469"/>
                  </a:ext>
                </a:extLst>
              </a:tr>
              <a:tr h="190500">
                <a:tc>
                  <a:txBody>
                    <a:bodyPr/>
                    <a:lstStyle/>
                    <a:p>
                      <a:pPr algn="l" fontAlgn="b"/>
                      <a:r>
                        <a:rPr lang="en-US" sz="1200" b="1" i="0" u="none" strike="noStrike">
                          <a:solidFill>
                            <a:srgbClr val="C8102E"/>
                          </a:solidFill>
                          <a:effectLst/>
                          <a:latin typeface="Calibri" panose="020F0502020204030204" pitchFamily="34" charset="0"/>
                        </a:rPr>
                        <a:t>Number of Beers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40</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54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73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109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372</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573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1185</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8887939"/>
                  </a:ext>
                </a:extLst>
              </a:tr>
            </a:tbl>
          </a:graphicData>
        </a:graphic>
      </p:graphicFrame>
      <p:sp>
        <p:nvSpPr>
          <p:cNvPr id="16" name="Rectangle 15">
            <a:extLst>
              <a:ext uri="{FF2B5EF4-FFF2-40B4-BE49-F238E27FC236}">
                <a16:creationId xmlns:a16="http://schemas.microsoft.com/office/drawing/2014/main" id="{44FC9FA5-FC31-4468-8631-628F025E111C}"/>
              </a:ext>
            </a:extLst>
          </p:cNvPr>
          <p:cNvSpPr/>
          <p:nvPr/>
        </p:nvSpPr>
        <p:spPr>
          <a:xfrm>
            <a:off x="10292576" y="1574824"/>
            <a:ext cx="490653" cy="2082776"/>
          </a:xfrm>
          <a:prstGeom prst="rect">
            <a:avLst/>
          </a:prstGeom>
          <a:noFill/>
          <a:ln w="28575">
            <a:solidFill>
              <a:schemeClr val="tx1"/>
            </a:solidFill>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39B9C1-CB37-46A2-A134-7F8F4B35D2B9}"/>
              </a:ext>
            </a:extLst>
          </p:cNvPr>
          <p:cNvSpPr/>
          <p:nvPr/>
        </p:nvSpPr>
        <p:spPr>
          <a:xfrm>
            <a:off x="7908074" y="1574824"/>
            <a:ext cx="399586" cy="1101469"/>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1B3B3"/>
              </a:solidFill>
            </a:endParaRPr>
          </a:p>
        </p:txBody>
      </p:sp>
      <p:sp>
        <p:nvSpPr>
          <p:cNvPr id="20" name="Rectangle 19">
            <a:extLst>
              <a:ext uri="{FF2B5EF4-FFF2-40B4-BE49-F238E27FC236}">
                <a16:creationId xmlns:a16="http://schemas.microsoft.com/office/drawing/2014/main" id="{37E69B90-2260-4C35-BDE8-DCF24BACB518}"/>
              </a:ext>
            </a:extLst>
          </p:cNvPr>
          <p:cNvSpPr/>
          <p:nvPr/>
        </p:nvSpPr>
        <p:spPr>
          <a:xfrm>
            <a:off x="8741086" y="1574824"/>
            <a:ext cx="399586" cy="1101469"/>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1B3B3"/>
              </a:solidFill>
            </a:endParaRPr>
          </a:p>
        </p:txBody>
      </p:sp>
    </p:spTree>
    <p:extLst>
      <p:ext uri="{BB962C8B-B14F-4D97-AF65-F5344CB8AC3E}">
        <p14:creationId xmlns:p14="http://schemas.microsoft.com/office/powerpoint/2010/main" val="378836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200" y="1258349"/>
            <a:ext cx="6298580" cy="4918614"/>
          </a:xfrm>
        </p:spPr>
        <p:txBody>
          <a:bodyPr>
            <a:normAutofit fontScale="92500" lnSpcReduction="20000"/>
          </a:bodyPr>
          <a:lstStyle/>
          <a:p>
            <a:r>
              <a:rPr lang="en-US" dirty="0"/>
              <a:t>Colorado (Mountain </a:t>
            </a:r>
            <a:r>
              <a:rPr lang="en-US" dirty="0" err="1"/>
              <a:t>Div</a:t>
            </a:r>
            <a:r>
              <a:rPr lang="en-US" dirty="0"/>
              <a:t> = 86) has more breweries: 47</a:t>
            </a:r>
          </a:p>
          <a:p>
            <a:pPr lvl="1"/>
            <a:r>
              <a:rPr lang="en-US" dirty="0"/>
              <a:t>East North Central Division has most: 107</a:t>
            </a:r>
          </a:p>
          <a:p>
            <a:r>
              <a:rPr lang="en-US" dirty="0"/>
              <a:t>ABV and IBU Values</a:t>
            </a:r>
          </a:p>
          <a:p>
            <a:pPr lvl="1"/>
            <a:r>
              <a:rPr lang="en-US" dirty="0"/>
              <a:t>ABV </a:t>
            </a:r>
          </a:p>
          <a:p>
            <a:pPr lvl="2"/>
            <a:r>
              <a:rPr lang="en-US" dirty="0"/>
              <a:t>Not a federal requirement, but is in some states</a:t>
            </a:r>
          </a:p>
          <a:p>
            <a:pPr lvl="2"/>
            <a:r>
              <a:rPr lang="en-US" dirty="0"/>
              <a:t>ABV values not always ready when labels are submitted to TTB (Alcohol and Tobacco Tax and Trade Bureau)</a:t>
            </a:r>
          </a:p>
          <a:p>
            <a:pPr lvl="1"/>
            <a:r>
              <a:rPr lang="en-US" dirty="0"/>
              <a:t>IBU</a:t>
            </a:r>
          </a:p>
          <a:p>
            <a:pPr lvl="2"/>
            <a:r>
              <a:rPr lang="en-US" dirty="0"/>
              <a:t>Expensive (big brewers use it for QC, little ones can’t afford it)</a:t>
            </a:r>
          </a:p>
          <a:p>
            <a:pPr lvl="2"/>
            <a:r>
              <a:rPr lang="en-US" dirty="0"/>
              <a:t>Only measure of chemical compounds known to cause bitterness</a:t>
            </a:r>
          </a:p>
          <a:p>
            <a:pPr lvl="2"/>
            <a:r>
              <a:rPr lang="en-US" dirty="0"/>
              <a:t>Does not actually predict bitterness (other ingredients balance flavor)</a:t>
            </a:r>
          </a:p>
          <a:p>
            <a:r>
              <a:rPr lang="en-US" dirty="0"/>
              <a:t>Highest Median ABV’s: DC (5.7) / S. Atlantic Div. (5.7) </a:t>
            </a:r>
          </a:p>
          <a:p>
            <a:r>
              <a:rPr lang="en-US" dirty="0"/>
              <a:t>Highest Median IBU’s: DE (59.8)/ E. S. Central Div. (38.6)</a:t>
            </a:r>
          </a:p>
          <a:p>
            <a:r>
              <a:rPr lang="en-US" dirty="0"/>
              <a:t>Highest ABV: Colorado (Ale – 12.8, in Mountain Division)</a:t>
            </a:r>
          </a:p>
          <a:p>
            <a:r>
              <a:rPr lang="en-US" dirty="0"/>
              <a:t>Highest IBU: Oregon (IPA  - 138, in Pacific Division)</a:t>
            </a:r>
          </a:p>
          <a:p>
            <a:r>
              <a:rPr lang="en-US" dirty="0"/>
              <a:t>50% of beers ABV between 5.0 – 6.7 (typical mass-produced beer)</a:t>
            </a:r>
          </a:p>
          <a:p>
            <a:r>
              <a:rPr lang="en-US" dirty="0"/>
              <a:t>Classification: Ale’s are distinguishable from IPA’s</a:t>
            </a:r>
          </a:p>
          <a:p>
            <a:r>
              <a:rPr lang="en-US" dirty="0"/>
              <a:t>Opportunities: Enter Shandy market, create Ale and/ or Lager with ABV&gt; 6.7</a:t>
            </a:r>
          </a:p>
          <a:p>
            <a:endParaRPr lang="en-US" dirty="0"/>
          </a:p>
          <a:p>
            <a:endParaRPr lang="en-US" dirty="0"/>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pic>
        <p:nvPicPr>
          <p:cNvPr id="1026" name="Picture 2">
            <a:extLst>
              <a:ext uri="{FF2B5EF4-FFF2-40B4-BE49-F238E27FC236}">
                <a16:creationId xmlns:a16="http://schemas.microsoft.com/office/drawing/2014/main" id="{15DB7784-F966-4A7C-BFB3-56BC46FFD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086" y="1258349"/>
            <a:ext cx="4194694" cy="27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a:p>
            <a:pPr marL="342900" indent="-342900">
              <a:buFont typeface="+mj-lt"/>
              <a:buAutoNum type="arabicPeriod"/>
            </a:pPr>
            <a:r>
              <a:rPr lang="en-US" sz="2400" dirty="0"/>
              <a:t>Is there a difference between IPA’s and Ale’s?</a:t>
            </a:r>
          </a:p>
          <a:p>
            <a:pPr marL="342900" indent="-342900">
              <a:buFont typeface="+mj-lt"/>
              <a:buAutoNum type="arabicPeriod"/>
            </a:pPr>
            <a:r>
              <a:rPr lang="en-US" sz="2400" dirty="0"/>
              <a:t>Possible opportunities to grow the Budweiser brand.</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sp>
        <p:nvSpPr>
          <p:cNvPr id="4" name="Title 3">
            <a:extLst>
              <a:ext uri="{FF2B5EF4-FFF2-40B4-BE49-F238E27FC236}">
                <a16:creationId xmlns:a16="http://schemas.microsoft.com/office/drawing/2014/main" id="{1107F23B-5CDD-4F61-9A6B-4D95385BFD18}"/>
              </a:ext>
            </a:extLst>
          </p:cNvPr>
          <p:cNvSpPr>
            <a:spLocks noGrp="1"/>
          </p:cNvSpPr>
          <p:nvPr>
            <p:ph type="title"/>
          </p:nvPr>
        </p:nvSpPr>
        <p:spPr/>
        <p:txBody>
          <a:bodyPr/>
          <a:lstStyle/>
          <a:p>
            <a:r>
              <a:rPr lang="en-US" dirty="0"/>
              <a:t>Breweries by State Nationally</a:t>
            </a:r>
          </a:p>
        </p:txBody>
      </p:sp>
      <p:sp>
        <p:nvSpPr>
          <p:cNvPr id="6" name="Footer Placeholder 5">
            <a:extLst>
              <a:ext uri="{FF2B5EF4-FFF2-40B4-BE49-F238E27FC236}">
                <a16:creationId xmlns:a16="http://schemas.microsoft.com/office/drawing/2014/main" id="{69AB5663-FF75-4D1B-BF63-31E99652FDA3}"/>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22048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0087-55B7-4DD3-9C94-222B8AA3687A}"/>
              </a:ext>
            </a:extLst>
          </p:cNvPr>
          <p:cNvSpPr>
            <a:spLocks noGrp="1"/>
          </p:cNvSpPr>
          <p:nvPr>
            <p:ph type="title"/>
          </p:nvPr>
        </p:nvSpPr>
        <p:spPr/>
        <p:txBody>
          <a:bodyPr/>
          <a:lstStyle/>
          <a:p>
            <a:r>
              <a:rPr lang="en-US" dirty="0"/>
              <a:t>Breweries in USC Northeast Region</a:t>
            </a:r>
          </a:p>
        </p:txBody>
      </p:sp>
      <p:sp>
        <p:nvSpPr>
          <p:cNvPr id="4" name="Footer Placeholder 3">
            <a:extLst>
              <a:ext uri="{FF2B5EF4-FFF2-40B4-BE49-F238E27FC236}">
                <a16:creationId xmlns:a16="http://schemas.microsoft.com/office/drawing/2014/main" id="{6BFFFE4A-E5E2-4B0D-B510-57053C4E3491}"/>
              </a:ext>
            </a:extLst>
          </p:cNvPr>
          <p:cNvSpPr>
            <a:spLocks noGrp="1"/>
          </p:cNvSpPr>
          <p:nvPr>
            <p:ph type="ftr" sz="quarter" idx="11"/>
          </p:nvPr>
        </p:nvSpPr>
        <p:spPr>
          <a:xfrm>
            <a:off x="4038600" y="6310312"/>
            <a:ext cx="4114800" cy="365125"/>
          </a:xfrm>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0E46892E-CA67-4349-B022-50FF5851E83E}"/>
              </a:ext>
            </a:extLst>
          </p:cNvPr>
          <p:cNvPicPr>
            <a:picLocks noChangeAspect="1"/>
          </p:cNvPicPr>
          <p:nvPr/>
        </p:nvPicPr>
        <p:blipFill rotWithShape="1">
          <a:blip r:embed="rId2">
            <a:clrChange>
              <a:clrFrom>
                <a:srgbClr val="FFFFFF"/>
              </a:clrFrom>
              <a:clrTo>
                <a:srgbClr val="FFFFFF">
                  <a:alpha val="0"/>
                </a:srgbClr>
              </a:clrTo>
            </a:clrChange>
          </a:blip>
          <a:srcRect l="34542" r="28604"/>
          <a:stretch/>
        </p:blipFill>
        <p:spPr>
          <a:xfrm>
            <a:off x="7424854" y="1143285"/>
            <a:ext cx="3021981" cy="4571429"/>
          </a:xfrm>
          <a:prstGeom prst="rect">
            <a:avLst/>
          </a:prstGeom>
        </p:spPr>
      </p:pic>
      <p:pic>
        <p:nvPicPr>
          <p:cNvPr id="9" name="Picture 8">
            <a:extLst>
              <a:ext uri="{FF2B5EF4-FFF2-40B4-BE49-F238E27FC236}">
                <a16:creationId xmlns:a16="http://schemas.microsoft.com/office/drawing/2014/main" id="{2AD77994-4C45-4702-BF90-78C821F89780}"/>
              </a:ext>
            </a:extLst>
          </p:cNvPr>
          <p:cNvPicPr>
            <a:picLocks noChangeAspect="1"/>
          </p:cNvPicPr>
          <p:nvPr/>
        </p:nvPicPr>
        <p:blipFill rotWithShape="1">
          <a:blip r:embed="rId3">
            <a:clrChange>
              <a:clrFrom>
                <a:srgbClr val="FFFFFF"/>
              </a:clrFrom>
              <a:clrTo>
                <a:srgbClr val="FFFFFF">
                  <a:alpha val="0"/>
                </a:srgbClr>
              </a:clrTo>
            </a:clrChange>
          </a:blip>
          <a:srcRect l="24910" r="27108"/>
          <a:stretch/>
        </p:blipFill>
        <p:spPr>
          <a:xfrm>
            <a:off x="1745166" y="1143283"/>
            <a:ext cx="3934522" cy="4571429"/>
          </a:xfrm>
          <a:prstGeom prst="rect">
            <a:avLst/>
          </a:prstGeom>
        </p:spPr>
      </p:pic>
    </p:spTree>
    <p:extLst>
      <p:ext uri="{BB962C8B-B14F-4D97-AF65-F5344CB8AC3E}">
        <p14:creationId xmlns:p14="http://schemas.microsoft.com/office/powerpoint/2010/main" val="72119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83FC-6111-4588-99B8-48647F4D41B4}"/>
              </a:ext>
            </a:extLst>
          </p:cNvPr>
          <p:cNvSpPr>
            <a:spLocks noGrp="1"/>
          </p:cNvSpPr>
          <p:nvPr>
            <p:ph type="title"/>
          </p:nvPr>
        </p:nvSpPr>
        <p:spPr/>
        <p:txBody>
          <a:bodyPr/>
          <a:lstStyle/>
          <a:p>
            <a:r>
              <a:rPr lang="en-US" dirty="0"/>
              <a:t>Breweries in USC Midwest Region</a:t>
            </a:r>
          </a:p>
        </p:txBody>
      </p:sp>
      <p:sp>
        <p:nvSpPr>
          <p:cNvPr id="4" name="Footer Placeholder 3">
            <a:extLst>
              <a:ext uri="{FF2B5EF4-FFF2-40B4-BE49-F238E27FC236}">
                <a16:creationId xmlns:a16="http://schemas.microsoft.com/office/drawing/2014/main" id="{95381C4E-C0A4-440A-9B2B-32145F604124}"/>
              </a:ext>
            </a:extLst>
          </p:cNvPr>
          <p:cNvSpPr>
            <a:spLocks noGrp="1"/>
          </p:cNvSpPr>
          <p:nvPr>
            <p:ph type="ftr" sz="quarter" idx="11"/>
          </p:nvPr>
        </p:nvSpPr>
        <p:spPr/>
        <p:txBody>
          <a:bodyPr/>
          <a:lstStyle/>
          <a:p>
            <a:r>
              <a:rPr lang="en-US"/>
              <a:t>Ben Goodwin &amp; Justin Ehly, MS6306, Tuesday 630p</a:t>
            </a:r>
            <a:endParaRPr lang="en-US" dirty="0"/>
          </a:p>
        </p:txBody>
      </p:sp>
      <p:pic>
        <p:nvPicPr>
          <p:cNvPr id="6" name="Picture 5">
            <a:extLst>
              <a:ext uri="{FF2B5EF4-FFF2-40B4-BE49-F238E27FC236}">
                <a16:creationId xmlns:a16="http://schemas.microsoft.com/office/drawing/2014/main" id="{F77FFAB0-5BEC-42B3-A399-FE95A2947359}"/>
              </a:ext>
            </a:extLst>
          </p:cNvPr>
          <p:cNvPicPr>
            <a:picLocks noChangeAspect="1"/>
          </p:cNvPicPr>
          <p:nvPr/>
        </p:nvPicPr>
        <p:blipFill rotWithShape="1">
          <a:blip r:embed="rId2">
            <a:clrChange>
              <a:clrFrom>
                <a:srgbClr val="FFFFFF"/>
              </a:clrFrom>
              <a:clrTo>
                <a:srgbClr val="FFFFFF">
                  <a:alpha val="0"/>
                </a:srgbClr>
              </a:clrTo>
            </a:clrChange>
          </a:blip>
          <a:srcRect l="28287" r="30100"/>
          <a:stretch/>
        </p:blipFill>
        <p:spPr>
          <a:xfrm>
            <a:off x="7071112" y="1143285"/>
            <a:ext cx="3412273" cy="4571429"/>
          </a:xfrm>
          <a:prstGeom prst="rect">
            <a:avLst/>
          </a:prstGeom>
        </p:spPr>
      </p:pic>
      <p:pic>
        <p:nvPicPr>
          <p:cNvPr id="8" name="Picture 7">
            <a:extLst>
              <a:ext uri="{FF2B5EF4-FFF2-40B4-BE49-F238E27FC236}">
                <a16:creationId xmlns:a16="http://schemas.microsoft.com/office/drawing/2014/main" id="{CC3BF131-D711-412F-8196-F14FB6212510}"/>
              </a:ext>
            </a:extLst>
          </p:cNvPr>
          <p:cNvPicPr>
            <a:picLocks noChangeAspect="1"/>
          </p:cNvPicPr>
          <p:nvPr/>
        </p:nvPicPr>
        <p:blipFill rotWithShape="1">
          <a:blip r:embed="rId3">
            <a:clrChange>
              <a:clrFrom>
                <a:srgbClr val="FFFFFF"/>
              </a:clrFrom>
              <a:clrTo>
                <a:srgbClr val="FFFFFF">
                  <a:alpha val="0"/>
                </a:srgbClr>
              </a:clrTo>
            </a:clrChange>
          </a:blip>
          <a:srcRect l="27108" r="28332"/>
          <a:stretch/>
        </p:blipFill>
        <p:spPr>
          <a:xfrm>
            <a:off x="1708615" y="1143285"/>
            <a:ext cx="3653882" cy="4571429"/>
          </a:xfrm>
          <a:prstGeom prst="rect">
            <a:avLst/>
          </a:prstGeom>
        </p:spPr>
      </p:pic>
    </p:spTree>
    <p:extLst>
      <p:ext uri="{BB962C8B-B14F-4D97-AF65-F5344CB8AC3E}">
        <p14:creationId xmlns:p14="http://schemas.microsoft.com/office/powerpoint/2010/main" val="414527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D5AD-4607-4E07-8347-507FC00617AE}"/>
              </a:ext>
            </a:extLst>
          </p:cNvPr>
          <p:cNvSpPr>
            <a:spLocks noGrp="1"/>
          </p:cNvSpPr>
          <p:nvPr>
            <p:ph type="title"/>
          </p:nvPr>
        </p:nvSpPr>
        <p:spPr/>
        <p:txBody>
          <a:bodyPr/>
          <a:lstStyle/>
          <a:p>
            <a:r>
              <a:rPr lang="en-US" dirty="0"/>
              <a:t>Breweries by USC South Region</a:t>
            </a:r>
          </a:p>
        </p:txBody>
      </p:sp>
      <p:sp>
        <p:nvSpPr>
          <p:cNvPr id="4" name="Footer Placeholder 3">
            <a:extLst>
              <a:ext uri="{FF2B5EF4-FFF2-40B4-BE49-F238E27FC236}">
                <a16:creationId xmlns:a16="http://schemas.microsoft.com/office/drawing/2014/main" id="{6AD12494-BC63-4292-94AB-9FE95EFFC5AA}"/>
              </a:ext>
            </a:extLst>
          </p:cNvPr>
          <p:cNvSpPr>
            <a:spLocks noGrp="1"/>
          </p:cNvSpPr>
          <p:nvPr>
            <p:ph type="ftr" sz="quarter" idx="11"/>
          </p:nvPr>
        </p:nvSpPr>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0E0EEDCD-ED2D-4B93-8E06-6DFC8D5D8E04}"/>
              </a:ext>
            </a:extLst>
          </p:cNvPr>
          <p:cNvPicPr>
            <a:picLocks noChangeAspect="1"/>
          </p:cNvPicPr>
          <p:nvPr/>
        </p:nvPicPr>
        <p:blipFill rotWithShape="1">
          <a:blip r:embed="rId2">
            <a:clrChange>
              <a:clrFrom>
                <a:srgbClr val="FFFFFF"/>
              </a:clrFrom>
              <a:clrTo>
                <a:srgbClr val="FFFFFF">
                  <a:alpha val="0"/>
                </a:srgbClr>
              </a:clrTo>
            </a:clrChange>
          </a:blip>
          <a:srcRect l="35631" r="28060"/>
          <a:stretch/>
        </p:blipFill>
        <p:spPr>
          <a:xfrm>
            <a:off x="9029150" y="1143285"/>
            <a:ext cx="2977375" cy="4571429"/>
          </a:xfrm>
          <a:prstGeom prst="rect">
            <a:avLst/>
          </a:prstGeom>
        </p:spPr>
      </p:pic>
      <p:pic>
        <p:nvPicPr>
          <p:cNvPr id="6" name="Picture 5">
            <a:extLst>
              <a:ext uri="{FF2B5EF4-FFF2-40B4-BE49-F238E27FC236}">
                <a16:creationId xmlns:a16="http://schemas.microsoft.com/office/drawing/2014/main" id="{C2148464-CD1E-44BE-9EED-DCAB2EE94C38}"/>
              </a:ext>
            </a:extLst>
          </p:cNvPr>
          <p:cNvPicPr>
            <a:picLocks noChangeAspect="1"/>
          </p:cNvPicPr>
          <p:nvPr/>
        </p:nvPicPr>
        <p:blipFill rotWithShape="1">
          <a:blip r:embed="rId3">
            <a:clrChange>
              <a:clrFrom>
                <a:srgbClr val="FFFFFF"/>
              </a:clrFrom>
              <a:clrTo>
                <a:srgbClr val="FFFFFF">
                  <a:alpha val="0"/>
                </a:srgbClr>
              </a:clrTo>
            </a:clrChange>
          </a:blip>
          <a:srcRect l="30462" r="26836"/>
          <a:stretch/>
        </p:blipFill>
        <p:spPr>
          <a:xfrm>
            <a:off x="5342193" y="1143285"/>
            <a:ext cx="3501483" cy="4571429"/>
          </a:xfrm>
          <a:prstGeom prst="rect">
            <a:avLst/>
          </a:prstGeom>
        </p:spPr>
      </p:pic>
      <p:pic>
        <p:nvPicPr>
          <p:cNvPr id="10" name="Picture 9">
            <a:extLst>
              <a:ext uri="{FF2B5EF4-FFF2-40B4-BE49-F238E27FC236}">
                <a16:creationId xmlns:a16="http://schemas.microsoft.com/office/drawing/2014/main" id="{79D858B2-6579-4C2A-9961-890860D5464B}"/>
              </a:ext>
            </a:extLst>
          </p:cNvPr>
          <p:cNvPicPr>
            <a:picLocks noChangeAspect="1"/>
          </p:cNvPicPr>
          <p:nvPr/>
        </p:nvPicPr>
        <p:blipFill rotWithShape="1">
          <a:blip r:embed="rId4">
            <a:clrChange>
              <a:clrFrom>
                <a:srgbClr val="FFFFFF"/>
              </a:clrFrom>
              <a:clrTo>
                <a:srgbClr val="FFFFFF">
                  <a:alpha val="0"/>
                </a:srgbClr>
              </a:clrTo>
            </a:clrChange>
          </a:blip>
          <a:srcRect l="18379" r="20996"/>
          <a:stretch/>
        </p:blipFill>
        <p:spPr>
          <a:xfrm>
            <a:off x="185474" y="1143285"/>
            <a:ext cx="4971245" cy="4571429"/>
          </a:xfrm>
          <a:prstGeom prst="rect">
            <a:avLst/>
          </a:prstGeom>
        </p:spPr>
      </p:pic>
    </p:spTree>
    <p:extLst>
      <p:ext uri="{BB962C8B-B14F-4D97-AF65-F5344CB8AC3E}">
        <p14:creationId xmlns:p14="http://schemas.microsoft.com/office/powerpoint/2010/main" val="96231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14D-9892-489B-9F08-55D2D99B0F44}"/>
              </a:ext>
            </a:extLst>
          </p:cNvPr>
          <p:cNvSpPr>
            <a:spLocks noGrp="1"/>
          </p:cNvSpPr>
          <p:nvPr>
            <p:ph type="title"/>
          </p:nvPr>
        </p:nvSpPr>
        <p:spPr/>
        <p:txBody>
          <a:bodyPr/>
          <a:lstStyle/>
          <a:p>
            <a:r>
              <a:rPr lang="en-US" dirty="0"/>
              <a:t>Breweries by USC West Region</a:t>
            </a:r>
          </a:p>
        </p:txBody>
      </p:sp>
      <p:sp>
        <p:nvSpPr>
          <p:cNvPr id="4" name="Footer Placeholder 3">
            <a:extLst>
              <a:ext uri="{FF2B5EF4-FFF2-40B4-BE49-F238E27FC236}">
                <a16:creationId xmlns:a16="http://schemas.microsoft.com/office/drawing/2014/main" id="{652BA885-C260-4F2C-A67E-B43EAA60E0A7}"/>
              </a:ext>
            </a:extLst>
          </p:cNvPr>
          <p:cNvSpPr>
            <a:spLocks noGrp="1"/>
          </p:cNvSpPr>
          <p:nvPr>
            <p:ph type="ftr" sz="quarter" idx="11"/>
          </p:nvPr>
        </p:nvSpPr>
        <p:spPr/>
        <p:txBody>
          <a:bodyPr/>
          <a:lstStyle/>
          <a:p>
            <a:r>
              <a:rPr lang="en-US"/>
              <a:t>Ben Goodwin &amp; Justin Ehly, MS6306, Tuesday 630p</a:t>
            </a:r>
            <a:endParaRPr lang="en-US" dirty="0"/>
          </a:p>
        </p:txBody>
      </p:sp>
      <p:pic>
        <p:nvPicPr>
          <p:cNvPr id="10" name="Picture 9">
            <a:extLst>
              <a:ext uri="{FF2B5EF4-FFF2-40B4-BE49-F238E27FC236}">
                <a16:creationId xmlns:a16="http://schemas.microsoft.com/office/drawing/2014/main" id="{FA919DB6-57A2-4F38-899B-062190A0D550}"/>
              </a:ext>
            </a:extLst>
          </p:cNvPr>
          <p:cNvPicPr>
            <a:picLocks noChangeAspect="1"/>
          </p:cNvPicPr>
          <p:nvPr/>
        </p:nvPicPr>
        <p:blipFill rotWithShape="1">
          <a:blip r:embed="rId2">
            <a:clrChange>
              <a:clrFrom>
                <a:srgbClr val="FFFFFF"/>
              </a:clrFrom>
              <a:clrTo>
                <a:srgbClr val="FFFFFF">
                  <a:alpha val="0"/>
                </a:srgbClr>
              </a:clrTo>
            </a:clrChange>
          </a:blip>
          <a:srcRect l="32672" r="33874"/>
          <a:stretch/>
        </p:blipFill>
        <p:spPr>
          <a:xfrm>
            <a:off x="7113239" y="1143284"/>
            <a:ext cx="2743200" cy="4571429"/>
          </a:xfrm>
          <a:prstGeom prst="rect">
            <a:avLst/>
          </a:prstGeom>
        </p:spPr>
      </p:pic>
      <p:pic>
        <p:nvPicPr>
          <p:cNvPr id="11" name="Picture 10">
            <a:extLst>
              <a:ext uri="{FF2B5EF4-FFF2-40B4-BE49-F238E27FC236}">
                <a16:creationId xmlns:a16="http://schemas.microsoft.com/office/drawing/2014/main" id="{47CD1BB8-A2B0-48E0-A51B-A10F60B219F0}"/>
              </a:ext>
            </a:extLst>
          </p:cNvPr>
          <p:cNvPicPr>
            <a:picLocks noChangeAspect="1"/>
          </p:cNvPicPr>
          <p:nvPr/>
        </p:nvPicPr>
        <p:blipFill rotWithShape="1">
          <a:blip r:embed="rId3">
            <a:clrChange>
              <a:clrFrom>
                <a:srgbClr val="FFFFFF"/>
              </a:clrFrom>
              <a:clrTo>
                <a:srgbClr val="FFFFFF">
                  <a:alpha val="0"/>
                </a:srgbClr>
              </a:clrTo>
            </a:clrChange>
          </a:blip>
          <a:srcRect l="35223" r="34995"/>
          <a:stretch/>
        </p:blipFill>
        <p:spPr>
          <a:xfrm>
            <a:off x="2335561" y="1143284"/>
            <a:ext cx="2442117" cy="4571429"/>
          </a:xfrm>
          <a:prstGeom prst="rect">
            <a:avLst/>
          </a:prstGeom>
        </p:spPr>
      </p:pic>
    </p:spTree>
    <p:extLst>
      <p:ext uri="{BB962C8B-B14F-4D97-AF65-F5344CB8AC3E}">
        <p14:creationId xmlns:p14="http://schemas.microsoft.com/office/powerpoint/2010/main" val="129223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 by US Census Divisions</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5" name="Picture 4">
            <a:extLst>
              <a:ext uri="{FF2B5EF4-FFF2-40B4-BE49-F238E27FC236}">
                <a16:creationId xmlns:a16="http://schemas.microsoft.com/office/drawing/2014/main" id="{B79B24CF-5721-4D04-B37C-0A4023F809D1}"/>
              </a:ext>
            </a:extLst>
          </p:cNvPr>
          <p:cNvPicPr>
            <a:picLocks noChangeAspect="1"/>
          </p:cNvPicPr>
          <p:nvPr/>
        </p:nvPicPr>
        <p:blipFill>
          <a:blip r:embed="rId2"/>
          <a:stretch>
            <a:fillRect/>
          </a:stretch>
        </p:blipFill>
        <p:spPr>
          <a:xfrm>
            <a:off x="3082564" y="1048047"/>
            <a:ext cx="8571428" cy="476190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2105</TotalTime>
  <Words>1352</Words>
  <Application>Microsoft Office PowerPoint</Application>
  <PresentationFormat>Widescreen</PresentationFormat>
  <Paragraphs>219</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DS6371</vt:lpstr>
      <vt:lpstr>A Case Study in Beer</vt:lpstr>
      <vt:lpstr>Analysis Questions</vt:lpstr>
      <vt:lpstr>Breweries by State Nationally</vt:lpstr>
      <vt:lpstr>Breweries in USC Northeast Region</vt:lpstr>
      <vt:lpstr>Breweries in USC Midwest Region</vt:lpstr>
      <vt:lpstr>Breweries by USC South Region</vt:lpstr>
      <vt:lpstr>Breweries by USC West Region</vt:lpstr>
      <vt:lpstr>Breweries by State by US Census Divisions</vt:lpstr>
      <vt:lpstr>Missing Values</vt:lpstr>
      <vt:lpstr>Median ABV by State</vt:lpstr>
      <vt:lpstr>Median IBU by State</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lpstr>Possible New Product Opportunities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Justin;bgoodwin@mail.smu.edu</dc:creator>
  <cp:keywords>Budweiser, Case, Study, 6306, DS6306, SMU</cp:keywords>
  <cp:lastModifiedBy>Ehly, Justin</cp:lastModifiedBy>
  <cp:revision>102</cp:revision>
  <dcterms:created xsi:type="dcterms:W3CDTF">2020-10-10T20:40:25Z</dcterms:created>
  <dcterms:modified xsi:type="dcterms:W3CDTF">2020-10-25T02:42:35Z</dcterms:modified>
  <cp:category>Case Study</cp:category>
</cp:coreProperties>
</file>