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aximilianmichels.com/2020/apache-arrow-the-hidden-champio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row.apache.org/overview/" TargetMode="External"/><Relationship Id="rId2" Type="http://schemas.openxmlformats.org/officeDocument/2006/relationships/hyperlink" Target="https://maximilianmichels.com/2020/apache-arrow-the-hidden-champ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Open_Database_Connectivity#:~:text=In%20computing%2C%20Open%20Database%20Connectivity,database%20systems%20and%20operating%20systems" TargetMode="External"/><Relationship Id="rId4" Type="http://schemas.openxmlformats.org/officeDocument/2006/relationships/hyperlink" Target="https://www.dremio.com/apache-arrow-explained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DBA0-F618-4F37-B11D-23516E63C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Apache arrow: the hidden champion of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0DF47-C435-40DB-8C06-A937A02890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article: </a:t>
            </a:r>
            <a:r>
              <a:rPr lang="en-US" i="1" dirty="0">
                <a:hlinkClick r:id="rId2"/>
              </a:rPr>
              <a:t>https://maximilianmichels.com/2020/apache-arrow-the-hidden-champion/</a:t>
            </a:r>
            <a:endParaRPr lang="en-US" i="1" dirty="0"/>
          </a:p>
          <a:p>
            <a:r>
              <a:rPr lang="en-US" i="1" dirty="0"/>
              <a:t>presented by </a:t>
            </a:r>
            <a:r>
              <a:rPr lang="en-US" i="1" dirty="0" err="1"/>
              <a:t>justin</a:t>
            </a:r>
            <a:r>
              <a:rPr lang="en-US" i="1" dirty="0"/>
              <a:t> Ehly, ds6306, tu630p</a:t>
            </a:r>
          </a:p>
        </p:txBody>
      </p:sp>
    </p:spTree>
    <p:extLst>
      <p:ext uri="{BB962C8B-B14F-4D97-AF65-F5344CB8AC3E}">
        <p14:creationId xmlns:p14="http://schemas.microsoft.com/office/powerpoint/2010/main" val="3309237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CA5C-7674-4626-ACEE-016D74B4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on the horizon?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BB0CD-1558-42A1-AA3E-5A9917435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Engine for Arrow appears to be on the horizon</a:t>
            </a:r>
          </a:p>
          <a:p>
            <a:r>
              <a:rPr lang="en-US" dirty="0" err="1"/>
              <a:t>DataFusion</a:t>
            </a:r>
            <a:r>
              <a:rPr lang="en-US" dirty="0"/>
              <a:t> was donated to Arrow (Rust-based query engine)</a:t>
            </a:r>
          </a:p>
        </p:txBody>
      </p:sp>
    </p:spTree>
    <p:extLst>
      <p:ext uri="{BB962C8B-B14F-4D97-AF65-F5344CB8AC3E}">
        <p14:creationId xmlns:p14="http://schemas.microsoft.com/office/powerpoint/2010/main" val="344348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B9AC-8410-4C36-81FB-DAB0968E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C2A00-066A-4AC9-9CF2-DE2D08BCE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https://www.datascienceweekly.org/</a:t>
            </a:r>
          </a:p>
          <a:p>
            <a:r>
              <a:rPr lang="en-US" dirty="0">
                <a:hlinkClick r:id="rId2"/>
              </a:rPr>
              <a:t>https://maximilianmichels.com/2020/apache-arrow-the-hidden-champion/</a:t>
            </a:r>
            <a:endParaRPr lang="en-US" dirty="0"/>
          </a:p>
          <a:p>
            <a:r>
              <a:rPr lang="en-US" dirty="0">
                <a:hlinkClick r:id="rId3"/>
              </a:rPr>
              <a:t>https://arrow.apache.org/overview/</a:t>
            </a:r>
            <a:endParaRPr lang="en-US" dirty="0"/>
          </a:p>
          <a:p>
            <a:r>
              <a:rPr lang="en-US" dirty="0">
                <a:hlinkClick r:id="rId4"/>
              </a:rPr>
              <a:t>https://www.dremio.com/apache-arrow-explained/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https://en.wikipedia.org/wiki/Open_Database_Connectivity#:~:text=In%20computing%2C%20Open%20Database%20Connectivity,database%20systems%20and%20operating%20systems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i="1" dirty="0"/>
              <a:t>Images from the Apache Arrow </a:t>
            </a:r>
            <a:r>
              <a:rPr lang="en-US" i="1" dirty="0">
                <a:hlinkClick r:id="rId3"/>
              </a:rPr>
              <a:t>Website</a:t>
            </a:r>
            <a:r>
              <a:rPr lang="en-US" i="1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3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BA6B3-021C-4EDD-A18E-20CF5097B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760007"/>
            <a:ext cx="9905999" cy="1031194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“A cross-language development platform for in-memory analytics.”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816A30-2179-4154-A099-0C6840A12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099" y="1716614"/>
            <a:ext cx="7209802" cy="263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1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4214-AF9D-46C0-8C8B-316E60E2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apache arrow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9519-7020-4EE7-AFC8-AB8A65A8F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new library in the data processing and data science space</a:t>
            </a:r>
          </a:p>
          <a:p>
            <a:r>
              <a:rPr lang="en-US" dirty="0"/>
              <a:t>Provides</a:t>
            </a:r>
          </a:p>
          <a:p>
            <a:pPr lvl="1"/>
            <a:r>
              <a:rPr lang="en-US" dirty="0"/>
              <a:t>In-memory computing (think FAST!)</a:t>
            </a:r>
          </a:p>
          <a:p>
            <a:pPr lvl="1"/>
            <a:r>
              <a:rPr lang="en-US" dirty="0"/>
              <a:t>Standardized columnar format (cheaper – little to no cost to transfer data between systems)</a:t>
            </a:r>
          </a:p>
          <a:p>
            <a:pPr lvl="1"/>
            <a:r>
              <a:rPr lang="en-US" dirty="0"/>
              <a:t>An IPC and RPC framework for data exchange between processes and nodes respectively</a:t>
            </a:r>
          </a:p>
          <a:p>
            <a:pPr lvl="1"/>
            <a:r>
              <a:rPr lang="en-US" i="1" dirty="0"/>
              <a:t>“Arrow is like visiting Europe after the EU and the Euro: you don't wait at the border, and there are one currency is used everywhere.” – https://www.dremio.com/apache-arrow-explained/</a:t>
            </a:r>
          </a:p>
        </p:txBody>
      </p:sp>
    </p:spTree>
    <p:extLst>
      <p:ext uri="{BB962C8B-B14F-4D97-AF65-F5344CB8AC3E}">
        <p14:creationId xmlns:p14="http://schemas.microsoft.com/office/powerpoint/2010/main" val="64880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D928FF-7F45-428A-8FF9-D4E078CE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arrow</a:t>
            </a:r>
          </a:p>
        </p:txBody>
      </p:sp>
      <p:pic>
        <p:nvPicPr>
          <p:cNvPr id="12" name="Content Placeholder 11" descr="A close up of a sign&#10;&#10;Description automatically generated">
            <a:extLst>
              <a:ext uri="{FF2B5EF4-FFF2-40B4-BE49-F238E27FC236}">
                <a16:creationId xmlns:a16="http://schemas.microsoft.com/office/drawing/2014/main" id="{93B8D19B-6967-4FFE-BF6B-263FA73C44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69893"/>
            <a:ext cx="4875213" cy="2700901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A589FB5-FEAC-4EC8-BC3C-2A84E6C2B7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Costly Serialization: Each database and language has to implement its own internal data format</a:t>
            </a:r>
          </a:p>
          <a:p>
            <a:r>
              <a:rPr lang="en-US" dirty="0"/>
              <a:t>Wasted time – develop new algorithms</a:t>
            </a:r>
          </a:p>
          <a:p>
            <a:r>
              <a:rPr lang="en-US" dirty="0"/>
              <a:t>Wasted memory – if you need to work on a 20G file and only have 16G of memory</a:t>
            </a:r>
          </a:p>
          <a:p>
            <a:r>
              <a:rPr lang="en-US" dirty="0"/>
              <a:t>Wasted bandwidth – swapping data across a network or the web</a:t>
            </a:r>
          </a:p>
          <a:p>
            <a:r>
              <a:rPr lang="en-US" dirty="0"/>
              <a:t>Wasted money – to pay for the time, memory and bandwidth</a:t>
            </a:r>
          </a:p>
          <a:p>
            <a:r>
              <a:rPr lang="en-US" dirty="0"/>
              <a:t>e.g. Parquet represents a number differently than Python</a:t>
            </a:r>
          </a:p>
          <a:p>
            <a:r>
              <a:rPr lang="en-US" dirty="0"/>
              <a:t>Think wrangle-tidy-untidy-</a:t>
            </a:r>
            <a:r>
              <a:rPr lang="en-US" dirty="0" err="1"/>
              <a:t>retidy</a:t>
            </a:r>
            <a:r>
              <a:rPr lang="en-US" dirty="0"/>
              <a:t> data)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9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C0CD-4252-4EE8-9F72-91ADE86C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arrow</a:t>
            </a:r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935E0E60-01EE-4F39-8C37-436D522C36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669014"/>
            <a:ext cx="4878387" cy="270266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54018-7825-4BA9-9F46-3CD4226C5B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Arrow reads and operates on the data directly</a:t>
            </a:r>
          </a:p>
          <a:p>
            <a:r>
              <a:rPr lang="en-US" dirty="0"/>
              <a:t>Created a new file format with operations that work directly on the serialized data.</a:t>
            </a:r>
          </a:p>
          <a:p>
            <a:r>
              <a:rPr lang="en-US" dirty="0"/>
              <a:t>Data read directly from the disk without need to load into memory and convert/ deserialize</a:t>
            </a:r>
          </a:p>
          <a:p>
            <a:r>
              <a:rPr lang="en-US" dirty="0"/>
              <a:t>Still loads data into RAM, but Arrow uses memory-mapping to only load as much data into memory as necessary and possible</a:t>
            </a:r>
          </a:p>
        </p:txBody>
      </p:sp>
    </p:spTree>
    <p:extLst>
      <p:ext uri="{BB962C8B-B14F-4D97-AF65-F5344CB8AC3E}">
        <p14:creationId xmlns:p14="http://schemas.microsoft.com/office/powerpoint/2010/main" val="64448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DEC7-C260-4A4C-8E61-5EA75D50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Standardized column storage format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76BCA7-75D4-4E76-B32A-93E14A463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1638850"/>
          </a:xfrm>
        </p:spPr>
        <p:txBody>
          <a:bodyPr anchor="t">
            <a:normAutofit fontScale="55000" lnSpcReduction="20000"/>
          </a:bodyPr>
          <a:lstStyle/>
          <a:p>
            <a:r>
              <a:rPr lang="en-US" u="sng" dirty="0"/>
              <a:t>standard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 row by 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quick summaries, have to read all records and extract data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20C3A58-BE73-4730-88E3-B4EF4B35598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26060250"/>
              </p:ext>
            </p:extLst>
          </p:nvPr>
        </p:nvGraphicFramePr>
        <p:xfrm>
          <a:off x="1141413" y="3962165"/>
          <a:ext cx="48783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40">
                  <a:extLst>
                    <a:ext uri="{9D8B030D-6E8A-4147-A177-3AD203B41FA5}">
                      <a16:colId xmlns:a16="http://schemas.microsoft.com/office/drawing/2014/main" val="3155830186"/>
                    </a:ext>
                  </a:extLst>
                </a:gridCol>
                <a:gridCol w="1212481">
                  <a:extLst>
                    <a:ext uri="{9D8B030D-6E8A-4147-A177-3AD203B41FA5}">
                      <a16:colId xmlns:a16="http://schemas.microsoft.com/office/drawing/2014/main" val="3527991666"/>
                    </a:ext>
                  </a:extLst>
                </a:gridCol>
                <a:gridCol w="1772765">
                  <a:extLst>
                    <a:ext uri="{9D8B030D-6E8A-4147-A177-3AD203B41FA5}">
                      <a16:colId xmlns:a16="http://schemas.microsoft.com/office/drawing/2014/main" val="224654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62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5’7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7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Ronaldo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6’2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35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Neymar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5’9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497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 </a:t>
                      </a:r>
                      <a:r>
                        <a:rPr lang="en-US" sz="1200" dirty="0" err="1"/>
                        <a:t>Gea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6’4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0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 Bruyne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5’11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053269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CD5172-2511-4FFC-AE17-12F48A103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1638850"/>
          </a:xfrm>
        </p:spPr>
        <p:txBody>
          <a:bodyPr anchor="t">
            <a:normAutofit fontScale="55000" lnSpcReduction="20000"/>
          </a:bodyPr>
          <a:lstStyle/>
          <a:p>
            <a:r>
              <a:rPr lang="en-US" u="sng" dirty="0"/>
              <a:t>columnar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column data in one place and can be efficiently iterated over (repeatedly processed)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takes advantage of modern </a:t>
            </a:r>
            <a:r>
              <a:rPr lang="en-US" dirty="0" err="1"/>
              <a:t>cpu</a:t>
            </a:r>
            <a:r>
              <a:rPr lang="en-US" dirty="0"/>
              <a:t>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a.k.a. </a:t>
            </a:r>
            <a:r>
              <a:rPr lang="en-US" dirty="0" err="1"/>
              <a:t>simd</a:t>
            </a:r>
            <a:r>
              <a:rPr lang="en-US" dirty="0"/>
              <a:t> (single instruction multiple 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very efficient with caching and pipelining at the processor level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E285964-A425-456E-AF90-967C8907980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2848162"/>
              </p:ext>
            </p:extLst>
          </p:nvPr>
        </p:nvGraphicFramePr>
        <p:xfrm>
          <a:off x="6172200" y="3962165"/>
          <a:ext cx="4875210" cy="1112520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812535">
                  <a:extLst>
                    <a:ext uri="{9D8B030D-6E8A-4147-A177-3AD203B41FA5}">
                      <a16:colId xmlns:a16="http://schemas.microsoft.com/office/drawing/2014/main" val="2269106246"/>
                    </a:ext>
                  </a:extLst>
                </a:gridCol>
                <a:gridCol w="812535">
                  <a:extLst>
                    <a:ext uri="{9D8B030D-6E8A-4147-A177-3AD203B41FA5}">
                      <a16:colId xmlns:a16="http://schemas.microsoft.com/office/drawing/2014/main" val="562207189"/>
                    </a:ext>
                  </a:extLst>
                </a:gridCol>
                <a:gridCol w="812535">
                  <a:extLst>
                    <a:ext uri="{9D8B030D-6E8A-4147-A177-3AD203B41FA5}">
                      <a16:colId xmlns:a16="http://schemas.microsoft.com/office/drawing/2014/main" val="553802868"/>
                    </a:ext>
                  </a:extLst>
                </a:gridCol>
                <a:gridCol w="812535">
                  <a:extLst>
                    <a:ext uri="{9D8B030D-6E8A-4147-A177-3AD203B41FA5}">
                      <a16:colId xmlns:a16="http://schemas.microsoft.com/office/drawing/2014/main" val="3625731309"/>
                    </a:ext>
                  </a:extLst>
                </a:gridCol>
                <a:gridCol w="812535">
                  <a:extLst>
                    <a:ext uri="{9D8B030D-6E8A-4147-A177-3AD203B41FA5}">
                      <a16:colId xmlns:a16="http://schemas.microsoft.com/office/drawing/2014/main" val="2758788547"/>
                    </a:ext>
                  </a:extLst>
                </a:gridCol>
                <a:gridCol w="812535">
                  <a:extLst>
                    <a:ext uri="{9D8B030D-6E8A-4147-A177-3AD203B41FA5}">
                      <a16:colId xmlns:a16="http://schemas.microsoft.com/office/drawing/2014/main" val="502733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Player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Messi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Ronaldo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Neymar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De Gea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De Bruyne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708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Height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5’7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6’2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5’9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6’4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5’11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533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Position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RCM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4272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35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7BFA-EA0F-410B-BDF6-C4A82C17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faster?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71D6E-4E7F-4CF4-BD51-FF63F0B52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1985991"/>
            <a:ext cx="4878391" cy="3805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According to </a:t>
            </a:r>
            <a:r>
              <a:rPr lang="en-US" dirty="0" err="1"/>
              <a:t>Dremio</a:t>
            </a:r>
            <a:r>
              <a:rPr lang="en-US" dirty="0"/>
              <a:t>:</a:t>
            </a:r>
          </a:p>
          <a:p>
            <a:r>
              <a:rPr lang="en-US" sz="1800" dirty="0" err="1"/>
              <a:t>PySpark</a:t>
            </a:r>
            <a:r>
              <a:rPr lang="en-US" sz="1800" dirty="0"/>
              <a:t>: IBM measured a 53x speedup in data processing by Python and Spark after adding support for Arrow in </a:t>
            </a:r>
            <a:r>
              <a:rPr lang="en-US" sz="1800" dirty="0" err="1"/>
              <a:t>PySpark</a:t>
            </a:r>
            <a:endParaRPr lang="en-US" sz="1800" dirty="0"/>
          </a:p>
          <a:p>
            <a:r>
              <a:rPr lang="en-US" sz="1800" dirty="0"/>
              <a:t>Parquet and C++: Reading data into Parquet from C++ at up to 4GB/s</a:t>
            </a:r>
          </a:p>
          <a:p>
            <a:r>
              <a:rPr lang="en-US" sz="1800" dirty="0"/>
              <a:t>Pandas: Reading into pandas up to 10GB/s</a:t>
            </a:r>
          </a:p>
        </p:txBody>
      </p:sp>
      <p:pic>
        <p:nvPicPr>
          <p:cNvPr id="8" name="Content Placeholder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14449B10-6AC2-4D1D-BFF1-9F90FAE2376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25778" y="1985990"/>
            <a:ext cx="5558573" cy="381712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FB740B-3959-431C-90BB-040CA9EC421A}"/>
              </a:ext>
            </a:extLst>
          </p:cNvPr>
          <p:cNvSpPr txBox="1"/>
          <p:nvPr/>
        </p:nvSpPr>
        <p:spPr>
          <a:xfrm>
            <a:off x="7213238" y="5433779"/>
            <a:ext cx="3783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SIMD (single instruction multiple data)</a:t>
            </a:r>
          </a:p>
        </p:txBody>
      </p:sp>
    </p:spTree>
    <p:extLst>
      <p:ext uri="{BB962C8B-B14F-4D97-AF65-F5344CB8AC3E}">
        <p14:creationId xmlns:p14="http://schemas.microsoft.com/office/powerpoint/2010/main" val="194544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ECB9-7AB3-433D-A443-6B3ED32D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IPC/ RPC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75080-54F7-4B4E-BA08-1A21A036C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IPC (inter-process comm)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B3723-3921-4BAB-A5C8-E7BA6EA12D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Data can be exchanged between languages without having a local copy</a:t>
            </a:r>
          </a:p>
          <a:p>
            <a:r>
              <a:rPr lang="en-US" dirty="0"/>
              <a:t>Only necessary columns need to be transferred across networks, not entire datasets</a:t>
            </a:r>
          </a:p>
          <a:p>
            <a:r>
              <a:rPr lang="en-US" dirty="0"/>
              <a:t>Again – do not have to deserialize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C7F1E-0740-417D-8BDD-991D89292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rpc</a:t>
            </a:r>
            <a:r>
              <a:rPr lang="en-US" dirty="0"/>
              <a:t> (remote procedure call)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D4A19-6BBD-4389-A450-958C5C88F07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Flight – project within Arrow</a:t>
            </a:r>
          </a:p>
          <a:p>
            <a:r>
              <a:rPr lang="en-US" dirty="0"/>
              <a:t>Optimized for parallel data access</a:t>
            </a:r>
          </a:p>
          <a:p>
            <a:r>
              <a:rPr lang="en-US" dirty="0"/>
              <a:t>Multi-task data calls without having to wait for one process to end before staring another one</a:t>
            </a:r>
          </a:p>
          <a:p>
            <a:r>
              <a:rPr lang="en-US" dirty="0" err="1"/>
              <a:t>Dremio</a:t>
            </a:r>
            <a:r>
              <a:rPr lang="en-US" dirty="0"/>
              <a:t> observed a 20-50x boost in performance using its Arrow Flight connector over TPC in lieu of ODBC </a:t>
            </a:r>
          </a:p>
          <a:p>
            <a:pPr lvl="1"/>
            <a:r>
              <a:rPr lang="en-US" dirty="0"/>
              <a:t>ODBC – Open Database Connectivity (ODBC) is a standard application programming interface (API) for accessing database management systems (DBMS), created in 1992 and runs at </a:t>
            </a:r>
          </a:p>
          <a:p>
            <a:pPr lvl="1"/>
            <a:r>
              <a:rPr lang="en-US" dirty="0"/>
              <a:t>TCP – computers connecting over the internet</a:t>
            </a:r>
          </a:p>
        </p:txBody>
      </p:sp>
    </p:spTree>
    <p:extLst>
      <p:ext uri="{BB962C8B-B14F-4D97-AF65-F5344CB8AC3E}">
        <p14:creationId xmlns:p14="http://schemas.microsoft.com/office/powerpoint/2010/main" val="285733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9C72-9A5F-43F5-AD87-0F2845A7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Support for apache arrow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F9BE23-326C-457A-A74E-EC9038C1D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C++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Go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Rust</a:t>
            </a:r>
          </a:p>
          <a:p>
            <a:r>
              <a:rPr lang="en-US" dirty="0"/>
              <a:t>Python (through the C++ library)</a:t>
            </a:r>
          </a:p>
          <a:p>
            <a:r>
              <a:rPr lang="en-US" dirty="0"/>
              <a:t>Ruby (through the C++ library)</a:t>
            </a:r>
          </a:p>
          <a:p>
            <a:r>
              <a:rPr lang="en-US" dirty="0"/>
              <a:t>R (through the C++ library)</a:t>
            </a:r>
          </a:p>
          <a:p>
            <a:r>
              <a:rPr lang="en-US" dirty="0"/>
              <a:t>MATLAB (through the C++ library).</a:t>
            </a:r>
          </a:p>
        </p:txBody>
      </p:sp>
    </p:spTree>
    <p:extLst>
      <p:ext uri="{BB962C8B-B14F-4D97-AF65-F5344CB8AC3E}">
        <p14:creationId xmlns:p14="http://schemas.microsoft.com/office/powerpoint/2010/main" val="1625722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106</TotalTime>
  <Words>727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</vt:lpstr>
      <vt:lpstr>Apache arrow: the hidden champion of data analytics</vt:lpstr>
      <vt:lpstr>PowerPoint Presentation</vt:lpstr>
      <vt:lpstr>benefits of apache arrow</vt:lpstr>
      <vt:lpstr>before arrow</vt:lpstr>
      <vt:lpstr>with arrow</vt:lpstr>
      <vt:lpstr>Standardized column storage format</vt:lpstr>
      <vt:lpstr>how much faster?</vt:lpstr>
      <vt:lpstr>IPC/ RPC Framework</vt:lpstr>
      <vt:lpstr>Language Support for apache arrow</vt:lpstr>
      <vt:lpstr>What’s on the horizon?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arrow: the hidden champion of data analytics</dc:title>
  <dc:creator>Ehly, Justin</dc:creator>
  <cp:lastModifiedBy>Ehly, Justin</cp:lastModifiedBy>
  <cp:revision>11</cp:revision>
  <dcterms:created xsi:type="dcterms:W3CDTF">2020-09-21T21:49:21Z</dcterms:created>
  <dcterms:modified xsi:type="dcterms:W3CDTF">2020-09-22T23:47:45Z</dcterms:modified>
</cp:coreProperties>
</file>