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1"/>
  </p:notesMasterIdLst>
  <p:sldIdLst>
    <p:sldId id="256" r:id="rId2"/>
    <p:sldId id="258" r:id="rId3"/>
    <p:sldId id="257" r:id="rId4"/>
    <p:sldId id="260" r:id="rId5"/>
    <p:sldId id="259" r:id="rId6"/>
    <p:sldId id="261" r:id="rId7"/>
    <p:sldId id="262" r:id="rId8"/>
    <p:sldId id="593" r:id="rId9"/>
    <p:sldId id="263" r:id="rId10"/>
    <p:sldId id="594" r:id="rId11"/>
    <p:sldId id="596" r:id="rId12"/>
    <p:sldId id="597" r:id="rId13"/>
    <p:sldId id="595" r:id="rId14"/>
    <p:sldId id="598" r:id="rId15"/>
    <p:sldId id="600" r:id="rId16"/>
    <p:sldId id="601" r:id="rId17"/>
    <p:sldId id="602" r:id="rId18"/>
    <p:sldId id="603" r:id="rId19"/>
    <p:sldId id="59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6" autoAdjust="0"/>
    <p:restoredTop sz="94660"/>
  </p:normalViewPr>
  <p:slideViewPr>
    <p:cSldViewPr snapToGrid="0">
      <p:cViewPr varScale="1">
        <p:scale>
          <a:sx n="114" d="100"/>
          <a:sy n="114" d="100"/>
        </p:scale>
        <p:origin x="120"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8F3BFB-6774-4D44-8D1B-3D8232947F42}" type="datetimeFigureOut">
              <a:rPr lang="en-US" smtClean="0"/>
              <a:t>9/13/2020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76582C-6C0D-4AF9-A967-B27442E6FD92}" type="slidenum">
              <a:rPr lang="en-US" smtClean="0"/>
              <a:t>‹#›</a:t>
            </a:fld>
            <a:endParaRPr lang="en-US"/>
          </a:p>
        </p:txBody>
      </p:sp>
    </p:spTree>
    <p:extLst>
      <p:ext uri="{BB962C8B-B14F-4D97-AF65-F5344CB8AC3E}">
        <p14:creationId xmlns:p14="http://schemas.microsoft.com/office/powerpoint/2010/main" val="14366225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88076-915B-4B5E-93B8-DCB25BD87C8F}"/>
              </a:ext>
            </a:extLst>
          </p:cNvPr>
          <p:cNvSpPr>
            <a:spLocks noGrp="1"/>
          </p:cNvSpPr>
          <p:nvPr>
            <p:ph type="ctrTitle"/>
          </p:nvPr>
        </p:nvSpPr>
        <p:spPr>
          <a:xfrm>
            <a:off x="1524000" y="1122363"/>
            <a:ext cx="9144000" cy="2387600"/>
          </a:xfrm>
        </p:spPr>
        <p:txBody>
          <a:bodyPr anchor="b">
            <a:normAutofit/>
          </a:bodyPr>
          <a:lstStyle>
            <a:lvl1pPr algn="ctr">
              <a:defRPr sz="4800"/>
            </a:lvl1pPr>
          </a:lstStyle>
          <a:p>
            <a:r>
              <a:rPr lang="en-US"/>
              <a:t>Click to edit Master title style</a:t>
            </a:r>
          </a:p>
        </p:txBody>
      </p:sp>
      <p:sp>
        <p:nvSpPr>
          <p:cNvPr id="3" name="Subtitle 2">
            <a:extLst>
              <a:ext uri="{FF2B5EF4-FFF2-40B4-BE49-F238E27FC236}">
                <a16:creationId xmlns:a16="http://schemas.microsoft.com/office/drawing/2014/main" id="{C6C17EAE-CE3D-484D-BA81-D10A5172D2C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182AA68-DC92-4418-B0D2-66D5D816C6D4}"/>
              </a:ext>
            </a:extLst>
          </p:cNvPr>
          <p:cNvSpPr>
            <a:spLocks noGrp="1"/>
          </p:cNvSpPr>
          <p:nvPr>
            <p:ph type="dt" sz="half" idx="10"/>
          </p:nvPr>
        </p:nvSpPr>
        <p:spPr/>
        <p:txBody>
          <a:bodyPr/>
          <a:lstStyle/>
          <a:p>
            <a:fld id="{6FB0A88F-9A41-4B1B-8107-A3A922D5C693}" type="datetime1">
              <a:rPr lang="en-US" smtClean="0"/>
              <a:t>9/13/2020</a:t>
            </a:fld>
            <a:endParaRPr lang="en-US"/>
          </a:p>
        </p:txBody>
      </p:sp>
      <p:sp>
        <p:nvSpPr>
          <p:cNvPr id="5" name="Footer Placeholder 4">
            <a:extLst>
              <a:ext uri="{FF2B5EF4-FFF2-40B4-BE49-F238E27FC236}">
                <a16:creationId xmlns:a16="http://schemas.microsoft.com/office/drawing/2014/main" id="{32E46576-3C28-4FDD-93F6-661AFF267236}"/>
              </a:ext>
            </a:extLst>
          </p:cNvPr>
          <p:cNvSpPr>
            <a:spLocks noGrp="1"/>
          </p:cNvSpPr>
          <p:nvPr>
            <p:ph type="ftr" sz="quarter" idx="11"/>
          </p:nvPr>
        </p:nvSpPr>
        <p:spPr/>
        <p:txBody>
          <a:bodyPr/>
          <a:lstStyle/>
          <a:p>
            <a:r>
              <a:rPr lang="en-US"/>
              <a:t>Justin Ehly, DS6306, Tuesday 630p</a:t>
            </a:r>
          </a:p>
        </p:txBody>
      </p:sp>
      <p:sp>
        <p:nvSpPr>
          <p:cNvPr id="6" name="Slide Number Placeholder 5">
            <a:extLst>
              <a:ext uri="{FF2B5EF4-FFF2-40B4-BE49-F238E27FC236}">
                <a16:creationId xmlns:a16="http://schemas.microsoft.com/office/drawing/2014/main" id="{D545E404-2AFE-4B8D-860B-54331CBAE30B}"/>
              </a:ext>
            </a:extLst>
          </p:cNvPr>
          <p:cNvSpPr>
            <a:spLocks noGrp="1"/>
          </p:cNvSpPr>
          <p:nvPr>
            <p:ph type="sldNum" sz="quarter" idx="12"/>
          </p:nvPr>
        </p:nvSpPr>
        <p:spPr/>
        <p:txBody>
          <a:bodyPr/>
          <a:lstStyle/>
          <a:p>
            <a:fld id="{E0CA44E0-3E01-4F02-9377-202DB495EAE5}" type="slidenum">
              <a:rPr lang="en-US" smtClean="0"/>
              <a:t>‹#›</a:t>
            </a:fld>
            <a:endParaRPr lang="en-US"/>
          </a:p>
        </p:txBody>
      </p:sp>
    </p:spTree>
    <p:extLst>
      <p:ext uri="{BB962C8B-B14F-4D97-AF65-F5344CB8AC3E}">
        <p14:creationId xmlns:p14="http://schemas.microsoft.com/office/powerpoint/2010/main" val="1078384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B336D-92A5-4798-81BD-BA2E7DE9698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D5F7452-3743-441A-892B-C2ADBA60233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4462B4-6BCE-4424-9107-A4002B2A25D1}"/>
              </a:ext>
            </a:extLst>
          </p:cNvPr>
          <p:cNvSpPr>
            <a:spLocks noGrp="1"/>
          </p:cNvSpPr>
          <p:nvPr>
            <p:ph type="dt" sz="half" idx="10"/>
          </p:nvPr>
        </p:nvSpPr>
        <p:spPr/>
        <p:txBody>
          <a:bodyPr/>
          <a:lstStyle/>
          <a:p>
            <a:fld id="{40E92BEA-9B3E-4F75-89AA-2891834208A5}" type="datetime1">
              <a:rPr lang="en-US" smtClean="0"/>
              <a:t>9/13/2020</a:t>
            </a:fld>
            <a:endParaRPr lang="en-US"/>
          </a:p>
        </p:txBody>
      </p:sp>
      <p:sp>
        <p:nvSpPr>
          <p:cNvPr id="5" name="Footer Placeholder 4">
            <a:extLst>
              <a:ext uri="{FF2B5EF4-FFF2-40B4-BE49-F238E27FC236}">
                <a16:creationId xmlns:a16="http://schemas.microsoft.com/office/drawing/2014/main" id="{58122092-E7A2-4BF8-B314-36018B3F4552}"/>
              </a:ext>
            </a:extLst>
          </p:cNvPr>
          <p:cNvSpPr>
            <a:spLocks noGrp="1"/>
          </p:cNvSpPr>
          <p:nvPr>
            <p:ph type="ftr" sz="quarter" idx="11"/>
          </p:nvPr>
        </p:nvSpPr>
        <p:spPr/>
        <p:txBody>
          <a:bodyPr/>
          <a:lstStyle/>
          <a:p>
            <a:r>
              <a:rPr lang="en-US"/>
              <a:t>Justin Ehly, DS6306, Tuesday 630p</a:t>
            </a:r>
          </a:p>
        </p:txBody>
      </p:sp>
      <p:sp>
        <p:nvSpPr>
          <p:cNvPr id="6" name="Slide Number Placeholder 5">
            <a:extLst>
              <a:ext uri="{FF2B5EF4-FFF2-40B4-BE49-F238E27FC236}">
                <a16:creationId xmlns:a16="http://schemas.microsoft.com/office/drawing/2014/main" id="{E9F46AD1-B5A4-4D3D-9989-436CF31F6792}"/>
              </a:ext>
            </a:extLst>
          </p:cNvPr>
          <p:cNvSpPr>
            <a:spLocks noGrp="1"/>
          </p:cNvSpPr>
          <p:nvPr>
            <p:ph type="sldNum" sz="quarter" idx="12"/>
          </p:nvPr>
        </p:nvSpPr>
        <p:spPr/>
        <p:txBody>
          <a:bodyPr/>
          <a:lstStyle/>
          <a:p>
            <a:fld id="{E0CA44E0-3E01-4F02-9377-202DB495EAE5}" type="slidenum">
              <a:rPr lang="en-US" smtClean="0"/>
              <a:t>‹#›</a:t>
            </a:fld>
            <a:endParaRPr lang="en-US"/>
          </a:p>
        </p:txBody>
      </p:sp>
      <p:sp>
        <p:nvSpPr>
          <p:cNvPr id="8" name="Rectangle 7">
            <a:extLst>
              <a:ext uri="{FF2B5EF4-FFF2-40B4-BE49-F238E27FC236}">
                <a16:creationId xmlns:a16="http://schemas.microsoft.com/office/drawing/2014/main" id="{0E7A4235-4639-4469-8AA1-70277AFDE833}"/>
              </a:ext>
            </a:extLst>
          </p:cNvPr>
          <p:cNvSpPr/>
          <p:nvPr/>
        </p:nvSpPr>
        <p:spPr>
          <a:xfrm>
            <a:off x="0" y="860025"/>
            <a:ext cx="12192001" cy="18288"/>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Tree>
    <p:extLst>
      <p:ext uri="{BB962C8B-B14F-4D97-AF65-F5344CB8AC3E}">
        <p14:creationId xmlns:p14="http://schemas.microsoft.com/office/powerpoint/2010/main" val="2777741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E3FB4-9B61-46E7-8BD3-3883A8B5DC6D}"/>
              </a:ext>
            </a:extLst>
          </p:cNvPr>
          <p:cNvSpPr>
            <a:spLocks noGrp="1"/>
          </p:cNvSpPr>
          <p:nvPr>
            <p:ph type="title"/>
          </p:nvPr>
        </p:nvSpPr>
        <p:spPr/>
        <p:txBody>
          <a:bodyPr>
            <a:normAutofit/>
          </a:bodyPr>
          <a:lstStyle>
            <a:lvl1pPr>
              <a:defRPr sz="1600"/>
            </a:lvl1pPr>
          </a:lstStyle>
          <a:p>
            <a:r>
              <a:rPr lang="en-US"/>
              <a:t>Click to edit Master title style</a:t>
            </a:r>
          </a:p>
        </p:txBody>
      </p:sp>
      <p:sp>
        <p:nvSpPr>
          <p:cNvPr id="3" name="Content Placeholder 2">
            <a:extLst>
              <a:ext uri="{FF2B5EF4-FFF2-40B4-BE49-F238E27FC236}">
                <a16:creationId xmlns:a16="http://schemas.microsoft.com/office/drawing/2014/main" id="{995D634E-93EA-4CA0-851D-4CE274167C35}"/>
              </a:ext>
            </a:extLst>
          </p:cNvPr>
          <p:cNvSpPr>
            <a:spLocks noGrp="1"/>
          </p:cNvSpPr>
          <p:nvPr>
            <p:ph sz="half" idx="1"/>
          </p:nvPr>
        </p:nvSpPr>
        <p:spPr>
          <a:xfrm>
            <a:off x="838200" y="1825625"/>
            <a:ext cx="5181600" cy="4351338"/>
          </a:xfrm>
        </p:spPr>
        <p:txBody>
          <a:bodyPr>
            <a:norm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D6EDB94-E243-486A-ABC7-E13D2D95E14A}"/>
              </a:ext>
            </a:extLst>
          </p:cNvPr>
          <p:cNvSpPr>
            <a:spLocks noGrp="1"/>
          </p:cNvSpPr>
          <p:nvPr>
            <p:ph sz="half" idx="2"/>
          </p:nvPr>
        </p:nvSpPr>
        <p:spPr>
          <a:xfrm>
            <a:off x="6172200" y="1825625"/>
            <a:ext cx="5181600" cy="4351338"/>
          </a:xfrm>
        </p:spPr>
        <p:txBody>
          <a:bodyPr>
            <a:norm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B7BFCB1-F446-4B60-9F21-69FFBAD544D8}"/>
              </a:ext>
            </a:extLst>
          </p:cNvPr>
          <p:cNvSpPr>
            <a:spLocks noGrp="1"/>
          </p:cNvSpPr>
          <p:nvPr>
            <p:ph type="dt" sz="half" idx="10"/>
          </p:nvPr>
        </p:nvSpPr>
        <p:spPr/>
        <p:txBody>
          <a:bodyPr/>
          <a:lstStyle/>
          <a:p>
            <a:fld id="{6A290BF6-7432-400F-9B23-1D9229EA3478}" type="datetime1">
              <a:rPr lang="en-US" smtClean="0"/>
              <a:t>9/13/2020</a:t>
            </a:fld>
            <a:endParaRPr lang="en-US"/>
          </a:p>
        </p:txBody>
      </p:sp>
      <p:sp>
        <p:nvSpPr>
          <p:cNvPr id="6" name="Footer Placeholder 5">
            <a:extLst>
              <a:ext uri="{FF2B5EF4-FFF2-40B4-BE49-F238E27FC236}">
                <a16:creationId xmlns:a16="http://schemas.microsoft.com/office/drawing/2014/main" id="{7767F5B3-F42F-4916-B54B-F314E609F618}"/>
              </a:ext>
            </a:extLst>
          </p:cNvPr>
          <p:cNvSpPr>
            <a:spLocks noGrp="1"/>
          </p:cNvSpPr>
          <p:nvPr>
            <p:ph type="ftr" sz="quarter" idx="11"/>
          </p:nvPr>
        </p:nvSpPr>
        <p:spPr/>
        <p:txBody>
          <a:bodyPr/>
          <a:lstStyle/>
          <a:p>
            <a:r>
              <a:rPr lang="en-US"/>
              <a:t>Justin Ehly, DS6306, Tuesday 630p</a:t>
            </a:r>
          </a:p>
        </p:txBody>
      </p:sp>
      <p:sp>
        <p:nvSpPr>
          <p:cNvPr id="7" name="Slide Number Placeholder 6">
            <a:extLst>
              <a:ext uri="{FF2B5EF4-FFF2-40B4-BE49-F238E27FC236}">
                <a16:creationId xmlns:a16="http://schemas.microsoft.com/office/drawing/2014/main" id="{B6ACE3D2-CBCD-4B89-BD06-671FC0722FEC}"/>
              </a:ext>
            </a:extLst>
          </p:cNvPr>
          <p:cNvSpPr>
            <a:spLocks noGrp="1"/>
          </p:cNvSpPr>
          <p:nvPr>
            <p:ph type="sldNum" sz="quarter" idx="12"/>
          </p:nvPr>
        </p:nvSpPr>
        <p:spPr/>
        <p:txBody>
          <a:bodyPr/>
          <a:lstStyle/>
          <a:p>
            <a:fld id="{E0CA44E0-3E01-4F02-9377-202DB495EAE5}" type="slidenum">
              <a:rPr lang="en-US" smtClean="0"/>
              <a:t>‹#›</a:t>
            </a:fld>
            <a:endParaRPr lang="en-US"/>
          </a:p>
        </p:txBody>
      </p:sp>
      <p:sp>
        <p:nvSpPr>
          <p:cNvPr id="9" name="Rectangle 8">
            <a:extLst>
              <a:ext uri="{FF2B5EF4-FFF2-40B4-BE49-F238E27FC236}">
                <a16:creationId xmlns:a16="http://schemas.microsoft.com/office/drawing/2014/main" id="{B2401C83-0C5A-41E1-B11E-C0DB876ABE86}"/>
              </a:ext>
            </a:extLst>
          </p:cNvPr>
          <p:cNvSpPr/>
          <p:nvPr/>
        </p:nvSpPr>
        <p:spPr>
          <a:xfrm>
            <a:off x="0" y="860025"/>
            <a:ext cx="12192001" cy="18288"/>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Tree>
    <p:extLst>
      <p:ext uri="{BB962C8B-B14F-4D97-AF65-F5344CB8AC3E}">
        <p14:creationId xmlns:p14="http://schemas.microsoft.com/office/powerpoint/2010/main" val="32492566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89ABB-F71B-4809-88D5-6B788803D88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2B0829D-1739-454D-A277-8E0471E059D8}"/>
              </a:ext>
            </a:extLst>
          </p:cNvPr>
          <p:cNvSpPr>
            <a:spLocks noGrp="1"/>
          </p:cNvSpPr>
          <p:nvPr>
            <p:ph type="dt" sz="half" idx="10"/>
          </p:nvPr>
        </p:nvSpPr>
        <p:spPr/>
        <p:txBody>
          <a:bodyPr/>
          <a:lstStyle/>
          <a:p>
            <a:fld id="{457C962C-CD82-4F48-B0D6-A930E06B2C4B}" type="datetime1">
              <a:rPr lang="en-US" smtClean="0"/>
              <a:t>9/13/2020</a:t>
            </a:fld>
            <a:endParaRPr lang="en-US"/>
          </a:p>
        </p:txBody>
      </p:sp>
      <p:sp>
        <p:nvSpPr>
          <p:cNvPr id="4" name="Footer Placeholder 3">
            <a:extLst>
              <a:ext uri="{FF2B5EF4-FFF2-40B4-BE49-F238E27FC236}">
                <a16:creationId xmlns:a16="http://schemas.microsoft.com/office/drawing/2014/main" id="{392D5A9E-CF17-4134-99DA-5DBEB3F0F17C}"/>
              </a:ext>
            </a:extLst>
          </p:cNvPr>
          <p:cNvSpPr>
            <a:spLocks noGrp="1"/>
          </p:cNvSpPr>
          <p:nvPr>
            <p:ph type="ftr" sz="quarter" idx="11"/>
          </p:nvPr>
        </p:nvSpPr>
        <p:spPr/>
        <p:txBody>
          <a:bodyPr/>
          <a:lstStyle/>
          <a:p>
            <a:r>
              <a:rPr lang="en-US"/>
              <a:t>Justin Ehly, DS6306, Tuesday 630p</a:t>
            </a:r>
          </a:p>
        </p:txBody>
      </p:sp>
      <p:sp>
        <p:nvSpPr>
          <p:cNvPr id="5" name="Slide Number Placeholder 4">
            <a:extLst>
              <a:ext uri="{FF2B5EF4-FFF2-40B4-BE49-F238E27FC236}">
                <a16:creationId xmlns:a16="http://schemas.microsoft.com/office/drawing/2014/main" id="{A549DCF0-125C-4B97-8741-7C2AA71F67A9}"/>
              </a:ext>
            </a:extLst>
          </p:cNvPr>
          <p:cNvSpPr>
            <a:spLocks noGrp="1"/>
          </p:cNvSpPr>
          <p:nvPr>
            <p:ph type="sldNum" sz="quarter" idx="12"/>
          </p:nvPr>
        </p:nvSpPr>
        <p:spPr/>
        <p:txBody>
          <a:bodyPr/>
          <a:lstStyle/>
          <a:p>
            <a:fld id="{E0CA44E0-3E01-4F02-9377-202DB495EAE5}" type="slidenum">
              <a:rPr lang="en-US" smtClean="0"/>
              <a:t>‹#›</a:t>
            </a:fld>
            <a:endParaRPr lang="en-US"/>
          </a:p>
        </p:txBody>
      </p:sp>
      <p:sp>
        <p:nvSpPr>
          <p:cNvPr id="7" name="Rectangle 6">
            <a:extLst>
              <a:ext uri="{FF2B5EF4-FFF2-40B4-BE49-F238E27FC236}">
                <a16:creationId xmlns:a16="http://schemas.microsoft.com/office/drawing/2014/main" id="{8420EF71-5CB0-4161-B672-650BEA129140}"/>
              </a:ext>
            </a:extLst>
          </p:cNvPr>
          <p:cNvSpPr/>
          <p:nvPr/>
        </p:nvSpPr>
        <p:spPr>
          <a:xfrm>
            <a:off x="0" y="860025"/>
            <a:ext cx="12192001" cy="18288"/>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Tree>
    <p:extLst>
      <p:ext uri="{BB962C8B-B14F-4D97-AF65-F5344CB8AC3E}">
        <p14:creationId xmlns:p14="http://schemas.microsoft.com/office/powerpoint/2010/main" val="36709433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4E0BF5-7C99-4201-ABA7-B90904CE5696}"/>
              </a:ext>
            </a:extLst>
          </p:cNvPr>
          <p:cNvSpPr>
            <a:spLocks noGrp="1"/>
          </p:cNvSpPr>
          <p:nvPr>
            <p:ph type="dt" sz="half" idx="10"/>
          </p:nvPr>
        </p:nvSpPr>
        <p:spPr/>
        <p:txBody>
          <a:bodyPr/>
          <a:lstStyle/>
          <a:p>
            <a:fld id="{FEB32CC8-377B-4000-AA65-35C26E41A448}" type="datetime1">
              <a:rPr lang="en-US" smtClean="0"/>
              <a:t>9/13/2020</a:t>
            </a:fld>
            <a:endParaRPr lang="en-US"/>
          </a:p>
        </p:txBody>
      </p:sp>
      <p:sp>
        <p:nvSpPr>
          <p:cNvPr id="3" name="Footer Placeholder 2">
            <a:extLst>
              <a:ext uri="{FF2B5EF4-FFF2-40B4-BE49-F238E27FC236}">
                <a16:creationId xmlns:a16="http://schemas.microsoft.com/office/drawing/2014/main" id="{C7B465F1-380E-4491-A126-5B2511F9E962}"/>
              </a:ext>
            </a:extLst>
          </p:cNvPr>
          <p:cNvSpPr>
            <a:spLocks noGrp="1"/>
          </p:cNvSpPr>
          <p:nvPr>
            <p:ph type="ftr" sz="quarter" idx="11"/>
          </p:nvPr>
        </p:nvSpPr>
        <p:spPr/>
        <p:txBody>
          <a:bodyPr/>
          <a:lstStyle/>
          <a:p>
            <a:r>
              <a:rPr lang="en-US"/>
              <a:t>Justin Ehly, DS6306, Tuesday 630p</a:t>
            </a:r>
          </a:p>
        </p:txBody>
      </p:sp>
      <p:sp>
        <p:nvSpPr>
          <p:cNvPr id="4" name="Slide Number Placeholder 3">
            <a:extLst>
              <a:ext uri="{FF2B5EF4-FFF2-40B4-BE49-F238E27FC236}">
                <a16:creationId xmlns:a16="http://schemas.microsoft.com/office/drawing/2014/main" id="{5D3B7894-0A71-4EF8-8B76-962E3A71E26A}"/>
              </a:ext>
            </a:extLst>
          </p:cNvPr>
          <p:cNvSpPr>
            <a:spLocks noGrp="1"/>
          </p:cNvSpPr>
          <p:nvPr>
            <p:ph type="sldNum" sz="quarter" idx="12"/>
          </p:nvPr>
        </p:nvSpPr>
        <p:spPr/>
        <p:txBody>
          <a:bodyPr/>
          <a:lstStyle/>
          <a:p>
            <a:fld id="{E0CA44E0-3E01-4F02-9377-202DB495EAE5}" type="slidenum">
              <a:rPr lang="en-US" smtClean="0"/>
              <a:t>‹#›</a:t>
            </a:fld>
            <a:endParaRPr lang="en-US"/>
          </a:p>
        </p:txBody>
      </p:sp>
    </p:spTree>
    <p:extLst>
      <p:ext uri="{BB962C8B-B14F-4D97-AF65-F5344CB8AC3E}">
        <p14:creationId xmlns:p14="http://schemas.microsoft.com/office/powerpoint/2010/main" val="55297147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BA62E1B-5E18-4F4E-A066-DDF8DBF9D48B}"/>
              </a:ext>
            </a:extLst>
          </p:cNvPr>
          <p:cNvSpPr>
            <a:spLocks noGrp="1"/>
          </p:cNvSpPr>
          <p:nvPr>
            <p:ph type="title"/>
          </p:nvPr>
        </p:nvSpPr>
        <p:spPr>
          <a:xfrm>
            <a:off x="838200" y="365125"/>
            <a:ext cx="10515600" cy="4821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49B8C08-1F4B-4AE7-B287-964CD48D995E}"/>
              </a:ext>
            </a:extLst>
          </p:cNvPr>
          <p:cNvSpPr>
            <a:spLocks noGrp="1"/>
          </p:cNvSpPr>
          <p:nvPr>
            <p:ph type="body" idx="1"/>
          </p:nvPr>
        </p:nvSpPr>
        <p:spPr>
          <a:xfrm>
            <a:off x="838200" y="1258349"/>
            <a:ext cx="10515600" cy="49186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86A238-D1CB-4414-9FA4-43A3B25719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D0BB64-15CE-4B3F-9D71-8D80705A2499}" type="datetime1">
              <a:rPr lang="en-US" smtClean="0"/>
              <a:t>9/13/2020</a:t>
            </a:fld>
            <a:endParaRPr lang="en-US"/>
          </a:p>
        </p:txBody>
      </p:sp>
      <p:sp>
        <p:nvSpPr>
          <p:cNvPr id="5" name="Footer Placeholder 4">
            <a:extLst>
              <a:ext uri="{FF2B5EF4-FFF2-40B4-BE49-F238E27FC236}">
                <a16:creationId xmlns:a16="http://schemas.microsoft.com/office/drawing/2014/main" id="{9754E359-2A89-470F-98C1-7B24A31857D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rgbClr val="354CA1"/>
                </a:solidFill>
              </a:defRPr>
            </a:lvl1pPr>
          </a:lstStyle>
          <a:p>
            <a:r>
              <a:rPr lang="en-US"/>
              <a:t>Justin Ehly, DS6306, Tuesday 630p</a:t>
            </a:r>
          </a:p>
        </p:txBody>
      </p:sp>
      <p:sp>
        <p:nvSpPr>
          <p:cNvPr id="6" name="Slide Number Placeholder 5">
            <a:extLst>
              <a:ext uri="{FF2B5EF4-FFF2-40B4-BE49-F238E27FC236}">
                <a16:creationId xmlns:a16="http://schemas.microsoft.com/office/drawing/2014/main" id="{273EB0DC-702E-4E9E-B863-41232D69379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CA44E0-3E01-4F02-9377-202DB495EAE5}" type="slidenum">
              <a:rPr lang="en-US" smtClean="0"/>
              <a:t>‹#›</a:t>
            </a:fld>
            <a:endParaRPr lang="en-US"/>
          </a:p>
        </p:txBody>
      </p:sp>
      <p:pic>
        <p:nvPicPr>
          <p:cNvPr id="8" name="Picture 2" descr="C:\Users\njones\Dropbox (2U)\Work\Designing Slides\SMU\Design Brief\logo\logo_datasci_SMU.png">
            <a:extLst>
              <a:ext uri="{FF2B5EF4-FFF2-40B4-BE49-F238E27FC236}">
                <a16:creationId xmlns:a16="http://schemas.microsoft.com/office/drawing/2014/main" id="{9643610E-130D-458F-B183-E2EC6C523B72}"/>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04801" y="6400800"/>
            <a:ext cx="1761005" cy="155448"/>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28229DA3-30E5-4972-AFA8-8F7FD059386E}"/>
              </a:ext>
            </a:extLst>
          </p:cNvPr>
          <p:cNvSpPr/>
          <p:nvPr/>
        </p:nvSpPr>
        <p:spPr>
          <a:xfrm>
            <a:off x="-1" y="6779932"/>
            <a:ext cx="12192001" cy="91440"/>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2" name="Rectangle 11">
            <a:extLst>
              <a:ext uri="{FF2B5EF4-FFF2-40B4-BE49-F238E27FC236}">
                <a16:creationId xmlns:a16="http://schemas.microsoft.com/office/drawing/2014/main" id="{D6D129EF-C3E9-4653-B9A1-176114A939EF}"/>
              </a:ext>
            </a:extLst>
          </p:cNvPr>
          <p:cNvSpPr/>
          <p:nvPr/>
        </p:nvSpPr>
        <p:spPr>
          <a:xfrm>
            <a:off x="-1" y="0"/>
            <a:ext cx="12192001" cy="304800"/>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Tree>
    <p:extLst>
      <p:ext uri="{BB962C8B-B14F-4D97-AF65-F5344CB8AC3E}">
        <p14:creationId xmlns:p14="http://schemas.microsoft.com/office/powerpoint/2010/main" val="40841263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sldNum="0" hdr="0" dt="0"/>
  <p:txStyles>
    <p:titleStyle>
      <a:lvl1pPr algn="l" defTabSz="914400" rtl="0" eaLnBrk="1" latinLnBrk="0" hangingPunct="1">
        <a:lnSpc>
          <a:spcPct val="90000"/>
        </a:lnSpc>
        <a:spcBef>
          <a:spcPct val="0"/>
        </a:spcBef>
        <a:buNone/>
        <a:defRPr sz="1600" kern="1200">
          <a:solidFill>
            <a:srgbClr val="354CA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600" b="0" kern="1200">
          <a:solidFill>
            <a:srgbClr val="354CA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b="0" kern="1200">
          <a:solidFill>
            <a:srgbClr val="354CA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b="0" kern="1200">
          <a:solidFill>
            <a:srgbClr val="354CA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kern="1200">
          <a:solidFill>
            <a:srgbClr val="354CA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b="0" kern="1200">
          <a:solidFill>
            <a:srgbClr val="354CA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cran.r-project.org/package=rtwee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8DC8F-EB87-431B-9530-9587BE16199B}"/>
              </a:ext>
            </a:extLst>
          </p:cNvPr>
          <p:cNvSpPr>
            <a:spLocks noGrp="1"/>
          </p:cNvSpPr>
          <p:nvPr>
            <p:ph type="ctrTitle"/>
          </p:nvPr>
        </p:nvSpPr>
        <p:spPr/>
        <p:txBody>
          <a:bodyPr/>
          <a:lstStyle/>
          <a:p>
            <a:r>
              <a:rPr lang="en-US" dirty="0"/>
              <a:t>For Live Session Unit 4</a:t>
            </a:r>
          </a:p>
        </p:txBody>
      </p:sp>
      <p:sp>
        <p:nvSpPr>
          <p:cNvPr id="3" name="Subtitle 2">
            <a:extLst>
              <a:ext uri="{FF2B5EF4-FFF2-40B4-BE49-F238E27FC236}">
                <a16:creationId xmlns:a16="http://schemas.microsoft.com/office/drawing/2014/main" id="{4C7D5243-2E97-4AF5-AA0A-477F7C13BE3B}"/>
              </a:ext>
            </a:extLst>
          </p:cNvPr>
          <p:cNvSpPr>
            <a:spLocks noGrp="1"/>
          </p:cNvSpPr>
          <p:nvPr>
            <p:ph type="subTitle" idx="1"/>
          </p:nvPr>
        </p:nvSpPr>
        <p:spPr/>
        <p:txBody>
          <a:bodyPr/>
          <a:lstStyle/>
          <a:p>
            <a:r>
              <a:rPr lang="en-US" dirty="0"/>
              <a:t>By Justin Ehly</a:t>
            </a:r>
          </a:p>
        </p:txBody>
      </p:sp>
    </p:spTree>
    <p:extLst>
      <p:ext uri="{BB962C8B-B14F-4D97-AF65-F5344CB8AC3E}">
        <p14:creationId xmlns:p14="http://schemas.microsoft.com/office/powerpoint/2010/main" val="10107765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4973F-CF97-4144-99D0-73551C6B6AE2}"/>
              </a:ext>
            </a:extLst>
          </p:cNvPr>
          <p:cNvSpPr>
            <a:spLocks noGrp="1"/>
          </p:cNvSpPr>
          <p:nvPr>
            <p:ph type="title"/>
          </p:nvPr>
        </p:nvSpPr>
        <p:spPr/>
        <p:txBody>
          <a:bodyPr>
            <a:normAutofit/>
          </a:bodyPr>
          <a:lstStyle/>
          <a:p>
            <a:r>
              <a:rPr lang="en-US" sz="1600" dirty="0"/>
              <a:t>Clearly describe the data and the columns / variables that are of interest to your presentation. </a:t>
            </a:r>
            <a:endParaRPr lang="en-US" dirty="0"/>
          </a:p>
        </p:txBody>
      </p:sp>
      <p:sp>
        <p:nvSpPr>
          <p:cNvPr id="3" name="Content Placeholder 2">
            <a:extLst>
              <a:ext uri="{FF2B5EF4-FFF2-40B4-BE49-F238E27FC236}">
                <a16:creationId xmlns:a16="http://schemas.microsoft.com/office/drawing/2014/main" id="{4AD1AB80-6FEF-47AC-95C2-A218AA93AD41}"/>
              </a:ext>
            </a:extLst>
          </p:cNvPr>
          <p:cNvSpPr>
            <a:spLocks noGrp="1"/>
          </p:cNvSpPr>
          <p:nvPr>
            <p:ph idx="1"/>
          </p:nvPr>
        </p:nvSpPr>
        <p:spPr>
          <a:xfrm>
            <a:off x="838200" y="1258349"/>
            <a:ext cx="5448300" cy="4918614"/>
          </a:xfrm>
        </p:spPr>
        <p:txBody>
          <a:bodyPr/>
          <a:lstStyle/>
          <a:p>
            <a:r>
              <a:rPr lang="en-US" dirty="0"/>
              <a:t>location – location of tweet</a:t>
            </a:r>
          </a:p>
          <a:p>
            <a:r>
              <a:rPr lang="en-US" dirty="0"/>
              <a:t>source – what platform or app did the tweet come from</a:t>
            </a:r>
          </a:p>
          <a:p>
            <a:r>
              <a:rPr lang="en-US" dirty="0"/>
              <a:t>hashtags – all hashtags in post</a:t>
            </a:r>
          </a:p>
          <a:p>
            <a:r>
              <a:rPr lang="en-US" dirty="0" err="1"/>
              <a:t>statuses_count</a:t>
            </a:r>
            <a:r>
              <a:rPr lang="en-US" dirty="0"/>
              <a:t> – Tweets are also known as “status updates.”</a:t>
            </a:r>
          </a:p>
          <a:p>
            <a:r>
              <a:rPr lang="en-US" dirty="0" err="1"/>
              <a:t>friends_count</a:t>
            </a:r>
            <a:r>
              <a:rPr lang="en-US" dirty="0"/>
              <a:t> – total number of users that user follows</a:t>
            </a:r>
          </a:p>
          <a:p>
            <a:r>
              <a:rPr lang="en-US" dirty="0" err="1"/>
              <a:t>followers_count</a:t>
            </a:r>
            <a:r>
              <a:rPr lang="en-US" dirty="0"/>
              <a:t> – total number of followers of user</a:t>
            </a:r>
          </a:p>
          <a:p>
            <a:r>
              <a:rPr lang="en-US" dirty="0" err="1"/>
              <a:t>favorite_count</a:t>
            </a:r>
            <a:r>
              <a:rPr lang="en-US" dirty="0"/>
              <a:t> – total number of user’s likes</a:t>
            </a:r>
          </a:p>
          <a:p>
            <a:r>
              <a:rPr lang="en-US" dirty="0" err="1"/>
              <a:t>created_at</a:t>
            </a:r>
            <a:r>
              <a:rPr lang="en-US" dirty="0"/>
              <a:t>  - creation time of tweet</a:t>
            </a:r>
          </a:p>
          <a:p>
            <a:r>
              <a:rPr lang="en-US" dirty="0"/>
              <a:t>text – actual text of the tweet, in case we want to run some sort of sentiment analysis later on (use </a:t>
            </a:r>
            <a:r>
              <a:rPr lang="en-US" dirty="0" err="1"/>
              <a:t>tolower</a:t>
            </a:r>
            <a:r>
              <a:rPr lang="en-US" dirty="0"/>
              <a:t>() function for this)</a:t>
            </a:r>
          </a:p>
          <a:p>
            <a:r>
              <a:rPr lang="en-US" dirty="0"/>
              <a:t>query – the specific words queried so help shape the data I was interested in exploring - "</a:t>
            </a:r>
            <a:r>
              <a:rPr lang="en-US" dirty="0" err="1"/>
              <a:t>netflix</a:t>
            </a:r>
            <a:r>
              <a:rPr lang="en-US" dirty="0"/>
              <a:t>", "</a:t>
            </a:r>
            <a:r>
              <a:rPr lang="en-US" dirty="0" err="1"/>
              <a:t>amazonprime</a:t>
            </a:r>
            <a:r>
              <a:rPr lang="en-US" dirty="0"/>
              <a:t>", "peacock", "</a:t>
            </a:r>
            <a:r>
              <a:rPr lang="en-US" dirty="0" err="1"/>
              <a:t>hbomax</a:t>
            </a:r>
            <a:r>
              <a:rPr lang="en-US" dirty="0"/>
              <a:t>", "</a:t>
            </a:r>
            <a:r>
              <a:rPr lang="en-US" dirty="0" err="1"/>
              <a:t>appletvplus</a:t>
            </a:r>
            <a:r>
              <a:rPr lang="en-US" dirty="0"/>
              <a:t>", "</a:t>
            </a:r>
            <a:r>
              <a:rPr lang="en-US" dirty="0" err="1"/>
              <a:t>disneyplus</a:t>
            </a:r>
            <a:r>
              <a:rPr lang="en-US" dirty="0"/>
              <a:t>"</a:t>
            </a:r>
          </a:p>
          <a:p>
            <a:endParaRPr lang="en-US" dirty="0"/>
          </a:p>
          <a:p>
            <a:endParaRPr lang="en-US" dirty="0"/>
          </a:p>
        </p:txBody>
      </p:sp>
      <p:sp>
        <p:nvSpPr>
          <p:cNvPr id="4" name="Footer Placeholder 3">
            <a:extLst>
              <a:ext uri="{FF2B5EF4-FFF2-40B4-BE49-F238E27FC236}">
                <a16:creationId xmlns:a16="http://schemas.microsoft.com/office/drawing/2014/main" id="{572675BE-EADE-4A0A-87AB-78F262785A58}"/>
              </a:ext>
            </a:extLst>
          </p:cNvPr>
          <p:cNvSpPr>
            <a:spLocks noGrp="1"/>
          </p:cNvSpPr>
          <p:nvPr>
            <p:ph type="ftr" sz="quarter" idx="11"/>
          </p:nvPr>
        </p:nvSpPr>
        <p:spPr/>
        <p:txBody>
          <a:bodyPr/>
          <a:lstStyle/>
          <a:p>
            <a:r>
              <a:rPr lang="en-US"/>
              <a:t>Justin Ehly, DS6306, Tuesday 630p</a:t>
            </a:r>
          </a:p>
        </p:txBody>
      </p:sp>
      <p:pic>
        <p:nvPicPr>
          <p:cNvPr id="5" name="Picture 4">
            <a:extLst>
              <a:ext uri="{FF2B5EF4-FFF2-40B4-BE49-F238E27FC236}">
                <a16:creationId xmlns:a16="http://schemas.microsoft.com/office/drawing/2014/main" id="{4B24DB55-0DBB-4615-9AD3-513F40357179}"/>
              </a:ext>
            </a:extLst>
          </p:cNvPr>
          <p:cNvPicPr>
            <a:picLocks noChangeAspect="1"/>
          </p:cNvPicPr>
          <p:nvPr/>
        </p:nvPicPr>
        <p:blipFill>
          <a:blip r:embed="rId2"/>
          <a:stretch>
            <a:fillRect/>
          </a:stretch>
        </p:blipFill>
        <p:spPr>
          <a:xfrm>
            <a:off x="7037343" y="990805"/>
            <a:ext cx="4316457" cy="2438195"/>
          </a:xfrm>
          <a:prstGeom prst="rect">
            <a:avLst/>
          </a:prstGeom>
          <a:ln>
            <a:solidFill>
              <a:schemeClr val="accent1"/>
            </a:solidFill>
          </a:ln>
        </p:spPr>
      </p:pic>
      <p:cxnSp>
        <p:nvCxnSpPr>
          <p:cNvPr id="7" name="Straight Arrow Connector 6">
            <a:extLst>
              <a:ext uri="{FF2B5EF4-FFF2-40B4-BE49-F238E27FC236}">
                <a16:creationId xmlns:a16="http://schemas.microsoft.com/office/drawing/2014/main" id="{E4EA2B6F-232F-4139-824D-503C8AE2B608}"/>
              </a:ext>
            </a:extLst>
          </p:cNvPr>
          <p:cNvCxnSpPr>
            <a:cxnSpLocks/>
          </p:cNvCxnSpPr>
          <p:nvPr/>
        </p:nvCxnSpPr>
        <p:spPr>
          <a:xfrm flipV="1">
            <a:off x="5638800" y="1885159"/>
            <a:ext cx="2705100" cy="126314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89C909F5-044D-4401-B54F-24193CAB136A}"/>
              </a:ext>
            </a:extLst>
          </p:cNvPr>
          <p:cNvCxnSpPr>
            <a:cxnSpLocks/>
          </p:cNvCxnSpPr>
          <p:nvPr/>
        </p:nvCxnSpPr>
        <p:spPr>
          <a:xfrm flipV="1">
            <a:off x="6000750" y="1876276"/>
            <a:ext cx="1428750" cy="90513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E9B47EC0-3E5D-4B39-BD68-4A209283CB51}"/>
              </a:ext>
            </a:extLst>
          </p:cNvPr>
          <p:cNvPicPr>
            <a:picLocks noChangeAspect="1"/>
          </p:cNvPicPr>
          <p:nvPr/>
        </p:nvPicPr>
        <p:blipFill>
          <a:blip r:embed="rId3"/>
          <a:stretch>
            <a:fillRect/>
          </a:stretch>
        </p:blipFill>
        <p:spPr>
          <a:xfrm>
            <a:off x="7037343" y="3511451"/>
            <a:ext cx="4244587" cy="2552488"/>
          </a:xfrm>
          <a:prstGeom prst="rect">
            <a:avLst/>
          </a:prstGeom>
          <a:ln>
            <a:solidFill>
              <a:schemeClr val="accent1"/>
            </a:solidFill>
          </a:ln>
        </p:spPr>
      </p:pic>
      <p:cxnSp>
        <p:nvCxnSpPr>
          <p:cNvPr id="15" name="Straight Arrow Connector 14">
            <a:extLst>
              <a:ext uri="{FF2B5EF4-FFF2-40B4-BE49-F238E27FC236}">
                <a16:creationId xmlns:a16="http://schemas.microsoft.com/office/drawing/2014/main" id="{5AA27E2A-34FD-49AA-93B5-797BF43E3783}"/>
              </a:ext>
            </a:extLst>
          </p:cNvPr>
          <p:cNvCxnSpPr>
            <a:cxnSpLocks/>
          </p:cNvCxnSpPr>
          <p:nvPr/>
        </p:nvCxnSpPr>
        <p:spPr>
          <a:xfrm flipV="1">
            <a:off x="4254500" y="3645553"/>
            <a:ext cx="4432300" cy="19182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4531A8CC-9DFE-4B46-9183-01353CF53AD0}"/>
              </a:ext>
            </a:extLst>
          </p:cNvPr>
          <p:cNvCxnSpPr>
            <a:cxnSpLocks/>
          </p:cNvCxnSpPr>
          <p:nvPr/>
        </p:nvCxnSpPr>
        <p:spPr>
          <a:xfrm flipV="1">
            <a:off x="6232140" y="3810400"/>
            <a:ext cx="1095760" cy="15769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C6752B84-7A69-4EC6-9EF9-4AC656ED8392}"/>
              </a:ext>
            </a:extLst>
          </p:cNvPr>
          <p:cNvCxnSpPr>
            <a:cxnSpLocks/>
          </p:cNvCxnSpPr>
          <p:nvPr/>
        </p:nvCxnSpPr>
        <p:spPr>
          <a:xfrm flipV="1">
            <a:off x="4991100" y="2134160"/>
            <a:ext cx="5486400" cy="137729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31" name="Picture 30">
            <a:extLst>
              <a:ext uri="{FF2B5EF4-FFF2-40B4-BE49-F238E27FC236}">
                <a16:creationId xmlns:a16="http://schemas.microsoft.com/office/drawing/2014/main" id="{A056AFDE-83F2-4C32-ACE1-01887DB422FB}"/>
              </a:ext>
            </a:extLst>
          </p:cNvPr>
          <p:cNvPicPr>
            <a:picLocks noChangeAspect="1"/>
          </p:cNvPicPr>
          <p:nvPr/>
        </p:nvPicPr>
        <p:blipFill>
          <a:blip r:embed="rId4"/>
          <a:stretch>
            <a:fillRect/>
          </a:stretch>
        </p:blipFill>
        <p:spPr>
          <a:xfrm>
            <a:off x="9139405" y="4682988"/>
            <a:ext cx="2676190" cy="1380952"/>
          </a:xfrm>
          <a:prstGeom prst="rect">
            <a:avLst/>
          </a:prstGeom>
          <a:ln>
            <a:solidFill>
              <a:srgbClr val="FF0000"/>
            </a:solidFill>
          </a:ln>
        </p:spPr>
      </p:pic>
    </p:spTree>
    <p:extLst>
      <p:ext uri="{BB962C8B-B14F-4D97-AF65-F5344CB8AC3E}">
        <p14:creationId xmlns:p14="http://schemas.microsoft.com/office/powerpoint/2010/main" val="4292106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4973F-CF97-4144-99D0-73551C6B6AE2}"/>
              </a:ext>
            </a:extLst>
          </p:cNvPr>
          <p:cNvSpPr>
            <a:spLocks noGrp="1"/>
          </p:cNvSpPr>
          <p:nvPr>
            <p:ph type="title"/>
          </p:nvPr>
        </p:nvSpPr>
        <p:spPr/>
        <p:txBody>
          <a:bodyPr>
            <a:normAutofit/>
          </a:bodyPr>
          <a:lstStyle/>
          <a:p>
            <a:r>
              <a:rPr lang="en-US" sz="1600" dirty="0"/>
              <a:t>EDA on </a:t>
            </a:r>
            <a:r>
              <a:rPr lang="en-US" sz="1600" dirty="0" err="1"/>
              <a:t>rtweet</a:t>
            </a:r>
            <a:r>
              <a:rPr lang="en-US" sz="1600" dirty="0"/>
              <a:t> data</a:t>
            </a:r>
            <a:endParaRPr lang="en-US" dirty="0"/>
          </a:p>
        </p:txBody>
      </p:sp>
      <p:sp>
        <p:nvSpPr>
          <p:cNvPr id="3" name="Content Placeholder 2">
            <a:extLst>
              <a:ext uri="{FF2B5EF4-FFF2-40B4-BE49-F238E27FC236}">
                <a16:creationId xmlns:a16="http://schemas.microsoft.com/office/drawing/2014/main" id="{4AD1AB80-6FEF-47AC-95C2-A218AA93AD41}"/>
              </a:ext>
            </a:extLst>
          </p:cNvPr>
          <p:cNvSpPr>
            <a:spLocks noGrp="1"/>
          </p:cNvSpPr>
          <p:nvPr>
            <p:ph idx="1"/>
          </p:nvPr>
        </p:nvSpPr>
        <p:spPr>
          <a:xfrm>
            <a:off x="838200" y="1258349"/>
            <a:ext cx="3655993" cy="4918614"/>
          </a:xfrm>
        </p:spPr>
        <p:txBody>
          <a:bodyPr/>
          <a:lstStyle/>
          <a:p>
            <a:pPr marL="0" indent="0">
              <a:buNone/>
            </a:pPr>
            <a:r>
              <a:rPr lang="en-US" dirty="0"/>
              <a:t>Categorical Variables</a:t>
            </a:r>
          </a:p>
          <a:p>
            <a:r>
              <a:rPr lang="en-US" dirty="0"/>
              <a:t>query – the specific words used to query the data</a:t>
            </a:r>
          </a:p>
          <a:p>
            <a:r>
              <a:rPr lang="en-US" dirty="0"/>
              <a:t>{possibly use later}</a:t>
            </a:r>
          </a:p>
          <a:p>
            <a:pPr lvl="1"/>
            <a:r>
              <a:rPr lang="en-US" dirty="0"/>
              <a:t>location – location of tweet</a:t>
            </a:r>
          </a:p>
          <a:p>
            <a:pPr lvl="1"/>
            <a:r>
              <a:rPr lang="en-US" dirty="0"/>
              <a:t>source – what platform or app did the tweet come from</a:t>
            </a:r>
          </a:p>
          <a:p>
            <a:pPr marL="0" indent="0">
              <a:buNone/>
            </a:pPr>
            <a:r>
              <a:rPr lang="en-US" dirty="0"/>
              <a:t>Continuous Variables</a:t>
            </a:r>
          </a:p>
          <a:p>
            <a:r>
              <a:rPr lang="en-US" dirty="0" err="1"/>
              <a:t>friends_count</a:t>
            </a:r>
            <a:r>
              <a:rPr lang="en-US" dirty="0"/>
              <a:t> – total number of users that user follows</a:t>
            </a:r>
          </a:p>
          <a:p>
            <a:r>
              <a:rPr lang="en-US" dirty="0" err="1"/>
              <a:t>followers_count</a:t>
            </a:r>
            <a:r>
              <a:rPr lang="en-US" dirty="0"/>
              <a:t> – total number of followers of user</a:t>
            </a:r>
          </a:p>
          <a:p>
            <a:r>
              <a:rPr lang="en-US" dirty="0"/>
              <a:t>{possibly use later}</a:t>
            </a:r>
          </a:p>
          <a:p>
            <a:pPr lvl="1"/>
            <a:r>
              <a:rPr lang="en-US" dirty="0" err="1"/>
              <a:t>created_at</a:t>
            </a:r>
            <a:r>
              <a:rPr lang="en-US" dirty="0"/>
              <a:t>  - creation time of tweet</a:t>
            </a:r>
          </a:p>
          <a:p>
            <a:pPr lvl="1"/>
            <a:r>
              <a:rPr lang="en-US" dirty="0" err="1"/>
              <a:t>statuses_count</a:t>
            </a:r>
            <a:r>
              <a:rPr lang="en-US" dirty="0"/>
              <a:t> – Tweets are also known as “status updates.”</a:t>
            </a:r>
          </a:p>
          <a:p>
            <a:pPr lvl="1"/>
            <a:endParaRPr lang="en-US" dirty="0"/>
          </a:p>
        </p:txBody>
      </p:sp>
      <p:sp>
        <p:nvSpPr>
          <p:cNvPr id="4" name="Footer Placeholder 3">
            <a:extLst>
              <a:ext uri="{FF2B5EF4-FFF2-40B4-BE49-F238E27FC236}">
                <a16:creationId xmlns:a16="http://schemas.microsoft.com/office/drawing/2014/main" id="{572675BE-EADE-4A0A-87AB-78F262785A58}"/>
              </a:ext>
            </a:extLst>
          </p:cNvPr>
          <p:cNvSpPr>
            <a:spLocks noGrp="1"/>
          </p:cNvSpPr>
          <p:nvPr>
            <p:ph type="ftr" sz="quarter" idx="11"/>
          </p:nvPr>
        </p:nvSpPr>
        <p:spPr/>
        <p:txBody>
          <a:bodyPr/>
          <a:lstStyle/>
          <a:p>
            <a:r>
              <a:rPr lang="en-US"/>
              <a:t>Justin Ehly, DS6306, Tuesday 630p</a:t>
            </a:r>
          </a:p>
        </p:txBody>
      </p:sp>
      <p:grpSp>
        <p:nvGrpSpPr>
          <p:cNvPr id="16" name="Group 15">
            <a:extLst>
              <a:ext uri="{FF2B5EF4-FFF2-40B4-BE49-F238E27FC236}">
                <a16:creationId xmlns:a16="http://schemas.microsoft.com/office/drawing/2014/main" id="{42EB7918-0A1E-4695-9873-E6BB2E767F35}"/>
              </a:ext>
            </a:extLst>
          </p:cNvPr>
          <p:cNvGrpSpPr/>
          <p:nvPr/>
        </p:nvGrpSpPr>
        <p:grpSpPr>
          <a:xfrm>
            <a:off x="4494193" y="1327558"/>
            <a:ext cx="7162468" cy="4202884"/>
            <a:chOff x="3840945" y="1258349"/>
            <a:chExt cx="7815716" cy="4533275"/>
          </a:xfrm>
        </p:grpSpPr>
        <p:pic>
          <p:nvPicPr>
            <p:cNvPr id="17" name="Picture 16">
              <a:extLst>
                <a:ext uri="{FF2B5EF4-FFF2-40B4-BE49-F238E27FC236}">
                  <a16:creationId xmlns:a16="http://schemas.microsoft.com/office/drawing/2014/main" id="{4807562F-7686-4341-B578-0737AB342895}"/>
                </a:ext>
              </a:extLst>
            </p:cNvPr>
            <p:cNvPicPr>
              <a:picLocks noChangeAspect="1"/>
            </p:cNvPicPr>
            <p:nvPr/>
          </p:nvPicPr>
          <p:blipFill>
            <a:blip r:embed="rId2"/>
            <a:stretch>
              <a:fillRect/>
            </a:stretch>
          </p:blipFill>
          <p:spPr>
            <a:xfrm>
              <a:off x="3840945" y="1258349"/>
              <a:ext cx="7815716" cy="4533275"/>
            </a:xfrm>
            <a:prstGeom prst="rect">
              <a:avLst/>
            </a:prstGeom>
          </p:spPr>
        </p:pic>
        <p:sp>
          <p:nvSpPr>
            <p:cNvPr id="19" name="Rectangle 18">
              <a:extLst>
                <a:ext uri="{FF2B5EF4-FFF2-40B4-BE49-F238E27FC236}">
                  <a16:creationId xmlns:a16="http://schemas.microsoft.com/office/drawing/2014/main" id="{252B8841-B94F-429A-B6F7-781D238E575B}"/>
                </a:ext>
              </a:extLst>
            </p:cNvPr>
            <p:cNvSpPr/>
            <p:nvPr/>
          </p:nvSpPr>
          <p:spPr>
            <a:xfrm>
              <a:off x="5704514" y="3129094"/>
              <a:ext cx="1392572" cy="247055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B9D7240-B986-4CFB-BA30-F52C22F8457B}"/>
                </a:ext>
              </a:extLst>
            </p:cNvPr>
            <p:cNvSpPr/>
            <p:nvPr/>
          </p:nvSpPr>
          <p:spPr>
            <a:xfrm>
              <a:off x="7098484" y="3959604"/>
              <a:ext cx="1392572" cy="164004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6B2C4E29-68BB-4FCB-B10E-89CE46854313}"/>
                </a:ext>
              </a:extLst>
            </p:cNvPr>
            <p:cNvSpPr/>
            <p:nvPr/>
          </p:nvSpPr>
          <p:spPr>
            <a:xfrm>
              <a:off x="8598900" y="4781725"/>
              <a:ext cx="1392572" cy="81792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3168293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40EC5-9195-4707-8A36-DB3B7FA51FB6}"/>
              </a:ext>
            </a:extLst>
          </p:cNvPr>
          <p:cNvSpPr>
            <a:spLocks noGrp="1"/>
          </p:cNvSpPr>
          <p:nvPr>
            <p:ph type="title"/>
          </p:nvPr>
        </p:nvSpPr>
        <p:spPr/>
        <p:txBody>
          <a:bodyPr/>
          <a:lstStyle/>
          <a:p>
            <a:r>
              <a:rPr lang="en-US" dirty="0"/>
              <a:t>EDA of </a:t>
            </a:r>
            <a:r>
              <a:rPr lang="en-US" dirty="0" err="1"/>
              <a:t>rtweet</a:t>
            </a:r>
            <a:endParaRPr lang="en-US" dirty="0"/>
          </a:p>
        </p:txBody>
      </p:sp>
      <p:sp>
        <p:nvSpPr>
          <p:cNvPr id="3" name="Content Placeholder 2">
            <a:extLst>
              <a:ext uri="{FF2B5EF4-FFF2-40B4-BE49-F238E27FC236}">
                <a16:creationId xmlns:a16="http://schemas.microsoft.com/office/drawing/2014/main" id="{87CB4713-FC4C-496A-AED3-44B08564E250}"/>
              </a:ext>
            </a:extLst>
          </p:cNvPr>
          <p:cNvSpPr>
            <a:spLocks noGrp="1"/>
          </p:cNvSpPr>
          <p:nvPr>
            <p:ph idx="1"/>
          </p:nvPr>
        </p:nvSpPr>
        <p:spPr>
          <a:xfrm>
            <a:off x="838200" y="1258349"/>
            <a:ext cx="5151539" cy="4918614"/>
          </a:xfrm>
        </p:spPr>
        <p:txBody>
          <a:bodyPr/>
          <a:lstStyle/>
          <a:p>
            <a:r>
              <a:rPr lang="en-US" dirty="0"/>
              <a:t>Looks like there might be a positive relationship between followers and friends and status updates.</a:t>
            </a:r>
          </a:p>
          <a:p>
            <a:r>
              <a:rPr lang="en-US" dirty="0"/>
              <a:t>Q1: Do users with more friends have more followers? </a:t>
            </a:r>
          </a:p>
          <a:p>
            <a:pPr lvl="1"/>
            <a:r>
              <a:rPr lang="en-US" dirty="0"/>
              <a:t>Can’t tell with raw data and it looks like a couple outliers of users who aren’t heavily followed by follow a lot of other users and vice-versa. </a:t>
            </a:r>
          </a:p>
          <a:p>
            <a:pPr lvl="1"/>
            <a:r>
              <a:rPr lang="en-US" dirty="0"/>
              <a:t>Using log-log transformation it looks like there is a positive relationship between Followers (Follow User) and Friends (Followed by User)</a:t>
            </a:r>
          </a:p>
          <a:p>
            <a:r>
              <a:rPr lang="en-US" dirty="0"/>
              <a:t>Q2: Now, are there confounding variables that may have an effect on the relationship?</a:t>
            </a:r>
          </a:p>
          <a:p>
            <a:pPr lvl="1"/>
            <a:endParaRPr lang="en-US" dirty="0"/>
          </a:p>
        </p:txBody>
      </p:sp>
      <p:sp>
        <p:nvSpPr>
          <p:cNvPr id="4" name="Footer Placeholder 3">
            <a:extLst>
              <a:ext uri="{FF2B5EF4-FFF2-40B4-BE49-F238E27FC236}">
                <a16:creationId xmlns:a16="http://schemas.microsoft.com/office/drawing/2014/main" id="{D546243F-5F63-4FA5-8C46-767A44DBE5CC}"/>
              </a:ext>
            </a:extLst>
          </p:cNvPr>
          <p:cNvSpPr>
            <a:spLocks noGrp="1"/>
          </p:cNvSpPr>
          <p:nvPr>
            <p:ph type="ftr" sz="quarter" idx="11"/>
          </p:nvPr>
        </p:nvSpPr>
        <p:spPr/>
        <p:txBody>
          <a:bodyPr/>
          <a:lstStyle/>
          <a:p>
            <a:r>
              <a:rPr lang="en-US"/>
              <a:t>Justin Ehly, DS6306, Tuesday 630p</a:t>
            </a:r>
          </a:p>
        </p:txBody>
      </p:sp>
      <p:pic>
        <p:nvPicPr>
          <p:cNvPr id="14" name="Picture 13">
            <a:extLst>
              <a:ext uri="{FF2B5EF4-FFF2-40B4-BE49-F238E27FC236}">
                <a16:creationId xmlns:a16="http://schemas.microsoft.com/office/drawing/2014/main" id="{E3DB2D0F-60C9-4612-A6E9-7E4514E8A369}"/>
              </a:ext>
            </a:extLst>
          </p:cNvPr>
          <p:cNvPicPr>
            <a:picLocks noChangeAspect="1"/>
          </p:cNvPicPr>
          <p:nvPr/>
        </p:nvPicPr>
        <p:blipFill>
          <a:blip r:embed="rId2"/>
          <a:stretch>
            <a:fillRect/>
          </a:stretch>
        </p:blipFill>
        <p:spPr>
          <a:xfrm>
            <a:off x="7230315" y="1067385"/>
            <a:ext cx="4256550" cy="2468880"/>
          </a:xfrm>
          <a:prstGeom prst="rect">
            <a:avLst/>
          </a:prstGeom>
        </p:spPr>
      </p:pic>
      <p:pic>
        <p:nvPicPr>
          <p:cNvPr id="15" name="Picture 14">
            <a:extLst>
              <a:ext uri="{FF2B5EF4-FFF2-40B4-BE49-F238E27FC236}">
                <a16:creationId xmlns:a16="http://schemas.microsoft.com/office/drawing/2014/main" id="{08EB5FFF-D047-463A-B723-64D7879DDAB3}"/>
              </a:ext>
            </a:extLst>
          </p:cNvPr>
          <p:cNvPicPr>
            <a:picLocks noChangeAspect="1"/>
          </p:cNvPicPr>
          <p:nvPr/>
        </p:nvPicPr>
        <p:blipFill>
          <a:blip r:embed="rId3"/>
          <a:stretch>
            <a:fillRect/>
          </a:stretch>
        </p:blipFill>
        <p:spPr>
          <a:xfrm>
            <a:off x="7230315" y="3708083"/>
            <a:ext cx="4256540" cy="2468880"/>
          </a:xfrm>
          <a:prstGeom prst="rect">
            <a:avLst/>
          </a:prstGeom>
        </p:spPr>
      </p:pic>
    </p:spTree>
    <p:extLst>
      <p:ext uri="{BB962C8B-B14F-4D97-AF65-F5344CB8AC3E}">
        <p14:creationId xmlns:p14="http://schemas.microsoft.com/office/powerpoint/2010/main" val="41937073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40EC5-9195-4707-8A36-DB3B7FA51FB6}"/>
              </a:ext>
            </a:extLst>
          </p:cNvPr>
          <p:cNvSpPr>
            <a:spLocks noGrp="1"/>
          </p:cNvSpPr>
          <p:nvPr>
            <p:ph type="title"/>
          </p:nvPr>
        </p:nvSpPr>
        <p:spPr/>
        <p:txBody>
          <a:bodyPr/>
          <a:lstStyle/>
          <a:p>
            <a:r>
              <a:rPr lang="en-US" dirty="0"/>
              <a:t>EDA of </a:t>
            </a:r>
            <a:r>
              <a:rPr lang="en-US" dirty="0" err="1"/>
              <a:t>rtweet</a:t>
            </a:r>
            <a:endParaRPr lang="en-US" dirty="0"/>
          </a:p>
        </p:txBody>
      </p:sp>
      <p:sp>
        <p:nvSpPr>
          <p:cNvPr id="3" name="Content Placeholder 2">
            <a:extLst>
              <a:ext uri="{FF2B5EF4-FFF2-40B4-BE49-F238E27FC236}">
                <a16:creationId xmlns:a16="http://schemas.microsoft.com/office/drawing/2014/main" id="{87CB4713-FC4C-496A-AED3-44B08564E250}"/>
              </a:ext>
            </a:extLst>
          </p:cNvPr>
          <p:cNvSpPr>
            <a:spLocks noGrp="1"/>
          </p:cNvSpPr>
          <p:nvPr>
            <p:ph idx="1"/>
          </p:nvPr>
        </p:nvSpPr>
        <p:spPr>
          <a:xfrm>
            <a:off x="838200" y="1258349"/>
            <a:ext cx="3809769" cy="4918614"/>
          </a:xfrm>
        </p:spPr>
        <p:txBody>
          <a:bodyPr/>
          <a:lstStyle/>
          <a:p>
            <a:r>
              <a:rPr lang="en-US" dirty="0"/>
              <a:t>Q2: Are there confounding variables that may have an effect on the relationship?</a:t>
            </a:r>
          </a:p>
          <a:p>
            <a:pPr lvl="1"/>
            <a:r>
              <a:rPr lang="en-US" dirty="0"/>
              <a:t>such as content or context of tweets</a:t>
            </a:r>
          </a:p>
          <a:p>
            <a:pPr lvl="1"/>
            <a:r>
              <a:rPr lang="en-US" dirty="0"/>
              <a:t>such as number of tweets</a:t>
            </a:r>
          </a:p>
          <a:p>
            <a:pPr lvl="1"/>
            <a:r>
              <a:rPr lang="en-US" dirty="0"/>
              <a:t>such as reciprocation (follow each other)</a:t>
            </a:r>
          </a:p>
          <a:p>
            <a:pPr lvl="1"/>
            <a:r>
              <a:rPr lang="en-US" dirty="0"/>
              <a:t>Add in the query colors to the points plot…kind of hard to tell if the posts about each service have any effect on the relationship between Followers and Friends</a:t>
            </a:r>
          </a:p>
          <a:p>
            <a:r>
              <a:rPr lang="en-US" dirty="0"/>
              <a:t>In conclusion, there is visual evidence </a:t>
            </a:r>
            <a:r>
              <a:rPr lang="en-US" dirty="0" err="1"/>
              <a:t>tht</a:t>
            </a:r>
            <a:r>
              <a:rPr lang="en-US" dirty="0"/>
              <a:t> there is a positive relationship between Followers and Friends on Twitter, based on this simple exercise it is undetermined if the context or topic of the tweet have any effect on that relationship.</a:t>
            </a:r>
          </a:p>
          <a:p>
            <a:pPr lvl="1"/>
            <a:endParaRPr lang="en-US" dirty="0"/>
          </a:p>
        </p:txBody>
      </p:sp>
      <p:sp>
        <p:nvSpPr>
          <p:cNvPr id="4" name="Footer Placeholder 3">
            <a:extLst>
              <a:ext uri="{FF2B5EF4-FFF2-40B4-BE49-F238E27FC236}">
                <a16:creationId xmlns:a16="http://schemas.microsoft.com/office/drawing/2014/main" id="{D546243F-5F63-4FA5-8C46-767A44DBE5CC}"/>
              </a:ext>
            </a:extLst>
          </p:cNvPr>
          <p:cNvSpPr>
            <a:spLocks noGrp="1"/>
          </p:cNvSpPr>
          <p:nvPr>
            <p:ph type="ftr" sz="quarter" idx="11"/>
          </p:nvPr>
        </p:nvSpPr>
        <p:spPr/>
        <p:txBody>
          <a:bodyPr/>
          <a:lstStyle/>
          <a:p>
            <a:r>
              <a:rPr lang="en-US"/>
              <a:t>Justin Ehly, DS6306, Tuesday 630p</a:t>
            </a:r>
          </a:p>
        </p:txBody>
      </p:sp>
      <p:pic>
        <p:nvPicPr>
          <p:cNvPr id="17" name="Picture 16">
            <a:extLst>
              <a:ext uri="{FF2B5EF4-FFF2-40B4-BE49-F238E27FC236}">
                <a16:creationId xmlns:a16="http://schemas.microsoft.com/office/drawing/2014/main" id="{6B21F141-C0CE-4223-922F-BA381A241F4C}"/>
              </a:ext>
            </a:extLst>
          </p:cNvPr>
          <p:cNvPicPr>
            <a:picLocks noChangeAspect="1"/>
          </p:cNvPicPr>
          <p:nvPr/>
        </p:nvPicPr>
        <p:blipFill>
          <a:blip r:embed="rId2"/>
          <a:stretch>
            <a:fillRect/>
          </a:stretch>
        </p:blipFill>
        <p:spPr>
          <a:xfrm>
            <a:off x="4647969" y="1533208"/>
            <a:ext cx="7010862" cy="4066443"/>
          </a:xfrm>
          <a:prstGeom prst="rect">
            <a:avLst/>
          </a:prstGeom>
        </p:spPr>
      </p:pic>
    </p:spTree>
    <p:extLst>
      <p:ext uri="{BB962C8B-B14F-4D97-AF65-F5344CB8AC3E}">
        <p14:creationId xmlns:p14="http://schemas.microsoft.com/office/powerpoint/2010/main" val="14010334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A4E57B-5D68-4C66-B08C-A906926BCD40}"/>
              </a:ext>
            </a:extLst>
          </p:cNvPr>
          <p:cNvSpPr>
            <a:spLocks noGrp="1"/>
          </p:cNvSpPr>
          <p:nvPr>
            <p:ph type="ctrTitle"/>
          </p:nvPr>
        </p:nvSpPr>
        <p:spPr/>
        <p:txBody>
          <a:bodyPr/>
          <a:lstStyle/>
          <a:p>
            <a:r>
              <a:rPr lang="en-US" dirty="0"/>
              <a:t>Unit 4 – Twitter EDA</a:t>
            </a:r>
          </a:p>
        </p:txBody>
      </p:sp>
      <p:sp>
        <p:nvSpPr>
          <p:cNvPr id="6" name="Subtitle 5">
            <a:extLst>
              <a:ext uri="{FF2B5EF4-FFF2-40B4-BE49-F238E27FC236}">
                <a16:creationId xmlns:a16="http://schemas.microsoft.com/office/drawing/2014/main" id="{96BE0F46-CD92-40D9-A808-B0438771A030}"/>
              </a:ext>
            </a:extLst>
          </p:cNvPr>
          <p:cNvSpPr>
            <a:spLocks noGrp="1"/>
          </p:cNvSpPr>
          <p:nvPr>
            <p:ph type="subTitle" idx="1"/>
          </p:nvPr>
        </p:nvSpPr>
        <p:spPr/>
        <p:txBody>
          <a:bodyPr/>
          <a:lstStyle/>
          <a:p>
            <a:r>
              <a:rPr lang="en-US" dirty="0"/>
              <a:t>by Justin Ehly</a:t>
            </a:r>
          </a:p>
        </p:txBody>
      </p:sp>
      <p:sp>
        <p:nvSpPr>
          <p:cNvPr id="4" name="Footer Placeholder 3">
            <a:extLst>
              <a:ext uri="{FF2B5EF4-FFF2-40B4-BE49-F238E27FC236}">
                <a16:creationId xmlns:a16="http://schemas.microsoft.com/office/drawing/2014/main" id="{37DE0D49-080C-4757-8772-2BB3A761BAC9}"/>
              </a:ext>
            </a:extLst>
          </p:cNvPr>
          <p:cNvSpPr>
            <a:spLocks noGrp="1"/>
          </p:cNvSpPr>
          <p:nvPr>
            <p:ph type="ftr" sz="quarter" idx="11"/>
          </p:nvPr>
        </p:nvSpPr>
        <p:spPr/>
        <p:txBody>
          <a:bodyPr/>
          <a:lstStyle/>
          <a:p>
            <a:r>
              <a:rPr lang="en-US"/>
              <a:t>Justin Ehly, DS6306, Tuesday 630p</a:t>
            </a:r>
          </a:p>
        </p:txBody>
      </p:sp>
    </p:spTree>
    <p:extLst>
      <p:ext uri="{BB962C8B-B14F-4D97-AF65-F5344CB8AC3E}">
        <p14:creationId xmlns:p14="http://schemas.microsoft.com/office/powerpoint/2010/main" val="22567633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4973F-CF97-4144-99D0-73551C6B6AE2}"/>
              </a:ext>
            </a:extLst>
          </p:cNvPr>
          <p:cNvSpPr>
            <a:spLocks noGrp="1"/>
          </p:cNvSpPr>
          <p:nvPr>
            <p:ph type="title"/>
          </p:nvPr>
        </p:nvSpPr>
        <p:spPr/>
        <p:txBody>
          <a:bodyPr>
            <a:normAutofit/>
          </a:bodyPr>
          <a:lstStyle/>
          <a:p>
            <a:r>
              <a:rPr lang="en-US" sz="1600" dirty="0"/>
              <a:t>EDA on </a:t>
            </a:r>
            <a:r>
              <a:rPr lang="en-US" sz="1600" dirty="0" err="1"/>
              <a:t>rtweet</a:t>
            </a:r>
            <a:r>
              <a:rPr lang="en-US" sz="1600" dirty="0"/>
              <a:t> data</a:t>
            </a:r>
            <a:endParaRPr lang="en-US" dirty="0"/>
          </a:p>
        </p:txBody>
      </p:sp>
      <p:sp>
        <p:nvSpPr>
          <p:cNvPr id="3" name="Content Placeholder 2">
            <a:extLst>
              <a:ext uri="{FF2B5EF4-FFF2-40B4-BE49-F238E27FC236}">
                <a16:creationId xmlns:a16="http://schemas.microsoft.com/office/drawing/2014/main" id="{4AD1AB80-6FEF-47AC-95C2-A218AA93AD41}"/>
              </a:ext>
            </a:extLst>
          </p:cNvPr>
          <p:cNvSpPr>
            <a:spLocks noGrp="1"/>
          </p:cNvSpPr>
          <p:nvPr>
            <p:ph idx="1"/>
          </p:nvPr>
        </p:nvSpPr>
        <p:spPr>
          <a:xfrm>
            <a:off x="838200" y="1258349"/>
            <a:ext cx="3655993" cy="4918614"/>
          </a:xfrm>
        </p:spPr>
        <p:txBody>
          <a:bodyPr/>
          <a:lstStyle/>
          <a:p>
            <a:pPr marL="0" indent="0">
              <a:buNone/>
            </a:pPr>
            <a:r>
              <a:rPr lang="en-US" dirty="0"/>
              <a:t>Categorical Variables</a:t>
            </a:r>
          </a:p>
          <a:p>
            <a:r>
              <a:rPr lang="en-US" dirty="0"/>
              <a:t>query – the specific words used to query the data</a:t>
            </a:r>
          </a:p>
          <a:p>
            <a:r>
              <a:rPr lang="en-US" dirty="0"/>
              <a:t>{possibly use later}</a:t>
            </a:r>
          </a:p>
          <a:p>
            <a:pPr lvl="1"/>
            <a:r>
              <a:rPr lang="en-US" dirty="0"/>
              <a:t>location – location of tweet</a:t>
            </a:r>
          </a:p>
          <a:p>
            <a:pPr lvl="1"/>
            <a:r>
              <a:rPr lang="en-US" dirty="0"/>
              <a:t>source – what platform or app did the tweet come from</a:t>
            </a:r>
          </a:p>
          <a:p>
            <a:pPr marL="0" indent="0">
              <a:buNone/>
            </a:pPr>
            <a:r>
              <a:rPr lang="en-US" dirty="0"/>
              <a:t>Continuous Variables</a:t>
            </a:r>
          </a:p>
          <a:p>
            <a:r>
              <a:rPr lang="en-US" dirty="0" err="1"/>
              <a:t>friends_count</a:t>
            </a:r>
            <a:r>
              <a:rPr lang="en-US" dirty="0"/>
              <a:t> – total number of users that user follows</a:t>
            </a:r>
          </a:p>
          <a:p>
            <a:r>
              <a:rPr lang="en-US" dirty="0" err="1"/>
              <a:t>followers_count</a:t>
            </a:r>
            <a:r>
              <a:rPr lang="en-US" dirty="0"/>
              <a:t> – total number of followers of user</a:t>
            </a:r>
          </a:p>
          <a:p>
            <a:r>
              <a:rPr lang="en-US" dirty="0"/>
              <a:t>{possibly use later}</a:t>
            </a:r>
          </a:p>
          <a:p>
            <a:pPr lvl="1"/>
            <a:r>
              <a:rPr lang="en-US" dirty="0" err="1"/>
              <a:t>created_at</a:t>
            </a:r>
            <a:r>
              <a:rPr lang="en-US" dirty="0"/>
              <a:t>  - creation time of tweet</a:t>
            </a:r>
          </a:p>
          <a:p>
            <a:pPr lvl="1"/>
            <a:r>
              <a:rPr lang="en-US" dirty="0" err="1"/>
              <a:t>statuses_count</a:t>
            </a:r>
            <a:r>
              <a:rPr lang="en-US" dirty="0"/>
              <a:t> – Tweets are also known as “status updates.”</a:t>
            </a:r>
          </a:p>
          <a:p>
            <a:pPr lvl="1"/>
            <a:endParaRPr lang="en-US" dirty="0"/>
          </a:p>
        </p:txBody>
      </p:sp>
      <p:sp>
        <p:nvSpPr>
          <p:cNvPr id="4" name="Footer Placeholder 3">
            <a:extLst>
              <a:ext uri="{FF2B5EF4-FFF2-40B4-BE49-F238E27FC236}">
                <a16:creationId xmlns:a16="http://schemas.microsoft.com/office/drawing/2014/main" id="{572675BE-EADE-4A0A-87AB-78F262785A58}"/>
              </a:ext>
            </a:extLst>
          </p:cNvPr>
          <p:cNvSpPr>
            <a:spLocks noGrp="1"/>
          </p:cNvSpPr>
          <p:nvPr>
            <p:ph type="ftr" sz="quarter" idx="11"/>
          </p:nvPr>
        </p:nvSpPr>
        <p:spPr/>
        <p:txBody>
          <a:bodyPr/>
          <a:lstStyle/>
          <a:p>
            <a:r>
              <a:rPr lang="en-US"/>
              <a:t>Justin Ehly, DS6306, Tuesday 630p</a:t>
            </a:r>
          </a:p>
        </p:txBody>
      </p:sp>
      <p:grpSp>
        <p:nvGrpSpPr>
          <p:cNvPr id="16" name="Group 15">
            <a:extLst>
              <a:ext uri="{FF2B5EF4-FFF2-40B4-BE49-F238E27FC236}">
                <a16:creationId xmlns:a16="http://schemas.microsoft.com/office/drawing/2014/main" id="{42EB7918-0A1E-4695-9873-E6BB2E767F35}"/>
              </a:ext>
            </a:extLst>
          </p:cNvPr>
          <p:cNvGrpSpPr/>
          <p:nvPr/>
        </p:nvGrpSpPr>
        <p:grpSpPr>
          <a:xfrm>
            <a:off x="4494193" y="1327558"/>
            <a:ext cx="7162468" cy="4202884"/>
            <a:chOff x="3840945" y="1258349"/>
            <a:chExt cx="7815716" cy="4533275"/>
          </a:xfrm>
        </p:grpSpPr>
        <p:pic>
          <p:nvPicPr>
            <p:cNvPr id="17" name="Picture 16">
              <a:extLst>
                <a:ext uri="{FF2B5EF4-FFF2-40B4-BE49-F238E27FC236}">
                  <a16:creationId xmlns:a16="http://schemas.microsoft.com/office/drawing/2014/main" id="{4807562F-7686-4341-B578-0737AB342895}"/>
                </a:ext>
              </a:extLst>
            </p:cNvPr>
            <p:cNvPicPr>
              <a:picLocks noChangeAspect="1"/>
            </p:cNvPicPr>
            <p:nvPr/>
          </p:nvPicPr>
          <p:blipFill>
            <a:blip r:embed="rId2"/>
            <a:stretch>
              <a:fillRect/>
            </a:stretch>
          </p:blipFill>
          <p:spPr>
            <a:xfrm>
              <a:off x="3840945" y="1258349"/>
              <a:ext cx="7815716" cy="4533275"/>
            </a:xfrm>
            <a:prstGeom prst="rect">
              <a:avLst/>
            </a:prstGeom>
          </p:spPr>
        </p:pic>
        <p:sp>
          <p:nvSpPr>
            <p:cNvPr id="19" name="Rectangle 18">
              <a:extLst>
                <a:ext uri="{FF2B5EF4-FFF2-40B4-BE49-F238E27FC236}">
                  <a16:creationId xmlns:a16="http://schemas.microsoft.com/office/drawing/2014/main" id="{252B8841-B94F-429A-B6F7-781D238E575B}"/>
                </a:ext>
              </a:extLst>
            </p:cNvPr>
            <p:cNvSpPr/>
            <p:nvPr/>
          </p:nvSpPr>
          <p:spPr>
            <a:xfrm>
              <a:off x="5704514" y="3129094"/>
              <a:ext cx="1392572" cy="247055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B9D7240-B986-4CFB-BA30-F52C22F8457B}"/>
                </a:ext>
              </a:extLst>
            </p:cNvPr>
            <p:cNvSpPr/>
            <p:nvPr/>
          </p:nvSpPr>
          <p:spPr>
            <a:xfrm>
              <a:off x="7098484" y="3959604"/>
              <a:ext cx="1392572" cy="164004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6B2C4E29-68BB-4FCB-B10E-89CE46854313}"/>
                </a:ext>
              </a:extLst>
            </p:cNvPr>
            <p:cNvSpPr/>
            <p:nvPr/>
          </p:nvSpPr>
          <p:spPr>
            <a:xfrm>
              <a:off x="8598900" y="4781725"/>
              <a:ext cx="1392572" cy="81792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9716175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40EC5-9195-4707-8A36-DB3B7FA51FB6}"/>
              </a:ext>
            </a:extLst>
          </p:cNvPr>
          <p:cNvSpPr>
            <a:spLocks noGrp="1"/>
          </p:cNvSpPr>
          <p:nvPr>
            <p:ph type="title"/>
          </p:nvPr>
        </p:nvSpPr>
        <p:spPr/>
        <p:txBody>
          <a:bodyPr/>
          <a:lstStyle/>
          <a:p>
            <a:r>
              <a:rPr lang="en-US" dirty="0"/>
              <a:t>EDA of </a:t>
            </a:r>
            <a:r>
              <a:rPr lang="en-US" dirty="0" err="1"/>
              <a:t>rtweet</a:t>
            </a:r>
            <a:endParaRPr lang="en-US" dirty="0"/>
          </a:p>
        </p:txBody>
      </p:sp>
      <p:sp>
        <p:nvSpPr>
          <p:cNvPr id="3" name="Content Placeholder 2">
            <a:extLst>
              <a:ext uri="{FF2B5EF4-FFF2-40B4-BE49-F238E27FC236}">
                <a16:creationId xmlns:a16="http://schemas.microsoft.com/office/drawing/2014/main" id="{87CB4713-FC4C-496A-AED3-44B08564E250}"/>
              </a:ext>
            </a:extLst>
          </p:cNvPr>
          <p:cNvSpPr>
            <a:spLocks noGrp="1"/>
          </p:cNvSpPr>
          <p:nvPr>
            <p:ph idx="1"/>
          </p:nvPr>
        </p:nvSpPr>
        <p:spPr>
          <a:xfrm>
            <a:off x="838200" y="1258349"/>
            <a:ext cx="5151539" cy="4918614"/>
          </a:xfrm>
        </p:spPr>
        <p:txBody>
          <a:bodyPr>
            <a:normAutofit fontScale="92500" lnSpcReduction="10000"/>
          </a:bodyPr>
          <a:lstStyle/>
          <a:p>
            <a:r>
              <a:rPr lang="en-US" dirty="0"/>
              <a:t>Looks like there might be a positive relationship between followers and friends and status updates.</a:t>
            </a:r>
          </a:p>
          <a:p>
            <a:r>
              <a:rPr lang="en-US" dirty="0"/>
              <a:t>Q1: Do users with more friends have more followers? </a:t>
            </a:r>
          </a:p>
          <a:p>
            <a:pPr lvl="1"/>
            <a:r>
              <a:rPr lang="en-US" dirty="0"/>
              <a:t>Can’t tell with raw data and it looks like a couple outliers of users who aren’t heavily followed by follow a lot of other users and vice-versa. </a:t>
            </a:r>
          </a:p>
          <a:p>
            <a:pPr lvl="1"/>
            <a:r>
              <a:rPr lang="en-US" dirty="0"/>
              <a:t>Using log-log transformation it looks like there is a positive relationship between Followers (Follow User) and Friends (Followed by User)</a:t>
            </a:r>
          </a:p>
          <a:p>
            <a:r>
              <a:rPr lang="en-US" dirty="0"/>
              <a:t>Q2: Are there confounding variables that may have an effect on the relationship?</a:t>
            </a:r>
          </a:p>
          <a:p>
            <a:pPr lvl="1"/>
            <a:r>
              <a:rPr lang="en-US" dirty="0"/>
              <a:t>such as content or context of tweets</a:t>
            </a:r>
          </a:p>
          <a:p>
            <a:pPr lvl="1"/>
            <a:r>
              <a:rPr lang="en-US" dirty="0"/>
              <a:t>such as number of tweets</a:t>
            </a:r>
          </a:p>
          <a:p>
            <a:pPr lvl="1"/>
            <a:r>
              <a:rPr lang="en-US" dirty="0"/>
              <a:t>such as reciprocation (follow each other)</a:t>
            </a:r>
          </a:p>
          <a:p>
            <a:pPr lvl="1"/>
            <a:r>
              <a:rPr lang="en-US" dirty="0"/>
              <a:t>Add in the query colors to the points plot…kind of hard to tell if the posts about each service have any effect on the relationship between Followers and Friends</a:t>
            </a:r>
          </a:p>
          <a:p>
            <a:r>
              <a:rPr lang="en-US" dirty="0"/>
              <a:t>In conclusion, there is visual evidence </a:t>
            </a:r>
            <a:r>
              <a:rPr lang="en-US" dirty="0" err="1"/>
              <a:t>tht</a:t>
            </a:r>
            <a:r>
              <a:rPr lang="en-US" dirty="0"/>
              <a:t> there is a positive relationship between Followers and Friends on Twitter, based on this simple exercise it is undetermined if the context or topic of the tweet have any effect on that relationship.</a:t>
            </a:r>
          </a:p>
        </p:txBody>
      </p:sp>
      <p:sp>
        <p:nvSpPr>
          <p:cNvPr id="4" name="Footer Placeholder 3">
            <a:extLst>
              <a:ext uri="{FF2B5EF4-FFF2-40B4-BE49-F238E27FC236}">
                <a16:creationId xmlns:a16="http://schemas.microsoft.com/office/drawing/2014/main" id="{D546243F-5F63-4FA5-8C46-767A44DBE5CC}"/>
              </a:ext>
            </a:extLst>
          </p:cNvPr>
          <p:cNvSpPr>
            <a:spLocks noGrp="1"/>
          </p:cNvSpPr>
          <p:nvPr>
            <p:ph type="ftr" sz="quarter" idx="11"/>
          </p:nvPr>
        </p:nvSpPr>
        <p:spPr/>
        <p:txBody>
          <a:bodyPr/>
          <a:lstStyle/>
          <a:p>
            <a:r>
              <a:rPr lang="en-US"/>
              <a:t>Justin Ehly, DS6306, Tuesday 630p</a:t>
            </a:r>
          </a:p>
        </p:txBody>
      </p:sp>
      <p:pic>
        <p:nvPicPr>
          <p:cNvPr id="14" name="Picture 13">
            <a:extLst>
              <a:ext uri="{FF2B5EF4-FFF2-40B4-BE49-F238E27FC236}">
                <a16:creationId xmlns:a16="http://schemas.microsoft.com/office/drawing/2014/main" id="{E3DB2D0F-60C9-4612-A6E9-7E4514E8A369}"/>
              </a:ext>
            </a:extLst>
          </p:cNvPr>
          <p:cNvPicPr>
            <a:picLocks noChangeAspect="1"/>
          </p:cNvPicPr>
          <p:nvPr/>
        </p:nvPicPr>
        <p:blipFill>
          <a:blip r:embed="rId2"/>
          <a:stretch>
            <a:fillRect/>
          </a:stretch>
        </p:blipFill>
        <p:spPr>
          <a:xfrm>
            <a:off x="7230315" y="1067385"/>
            <a:ext cx="4256550" cy="2468880"/>
          </a:xfrm>
          <a:prstGeom prst="rect">
            <a:avLst/>
          </a:prstGeom>
        </p:spPr>
      </p:pic>
      <p:pic>
        <p:nvPicPr>
          <p:cNvPr id="5" name="Picture 4">
            <a:extLst>
              <a:ext uri="{FF2B5EF4-FFF2-40B4-BE49-F238E27FC236}">
                <a16:creationId xmlns:a16="http://schemas.microsoft.com/office/drawing/2014/main" id="{09780423-C62C-4B34-9D93-D887AFC697F3}"/>
              </a:ext>
            </a:extLst>
          </p:cNvPr>
          <p:cNvPicPr>
            <a:picLocks noChangeAspect="1"/>
          </p:cNvPicPr>
          <p:nvPr/>
        </p:nvPicPr>
        <p:blipFill>
          <a:blip r:embed="rId3"/>
          <a:stretch>
            <a:fillRect/>
          </a:stretch>
        </p:blipFill>
        <p:spPr>
          <a:xfrm>
            <a:off x="7230325" y="3756362"/>
            <a:ext cx="4256540" cy="2468880"/>
          </a:xfrm>
          <a:prstGeom prst="rect">
            <a:avLst/>
          </a:prstGeom>
        </p:spPr>
      </p:pic>
    </p:spTree>
    <p:extLst>
      <p:ext uri="{BB962C8B-B14F-4D97-AF65-F5344CB8AC3E}">
        <p14:creationId xmlns:p14="http://schemas.microsoft.com/office/powerpoint/2010/main" val="33984849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40EC5-9195-4707-8A36-DB3B7FA51FB6}"/>
              </a:ext>
            </a:extLst>
          </p:cNvPr>
          <p:cNvSpPr>
            <a:spLocks noGrp="1"/>
          </p:cNvSpPr>
          <p:nvPr>
            <p:ph type="title"/>
          </p:nvPr>
        </p:nvSpPr>
        <p:spPr/>
        <p:txBody>
          <a:bodyPr/>
          <a:lstStyle/>
          <a:p>
            <a:r>
              <a:rPr lang="en-US" dirty="0"/>
              <a:t>EDA of </a:t>
            </a:r>
            <a:r>
              <a:rPr lang="en-US" dirty="0" err="1"/>
              <a:t>rtweet</a:t>
            </a:r>
            <a:r>
              <a:rPr lang="en-US" dirty="0"/>
              <a:t>: code</a:t>
            </a:r>
          </a:p>
        </p:txBody>
      </p:sp>
      <p:sp>
        <p:nvSpPr>
          <p:cNvPr id="7" name="Content Placeholder 6">
            <a:extLst>
              <a:ext uri="{FF2B5EF4-FFF2-40B4-BE49-F238E27FC236}">
                <a16:creationId xmlns:a16="http://schemas.microsoft.com/office/drawing/2014/main" id="{C7BE8D27-72F9-449E-A0CA-43CC01877EE3}"/>
              </a:ext>
            </a:extLst>
          </p:cNvPr>
          <p:cNvSpPr>
            <a:spLocks noGrp="1"/>
          </p:cNvSpPr>
          <p:nvPr>
            <p:ph idx="1"/>
          </p:nvPr>
        </p:nvSpPr>
        <p:spPr>
          <a:xfrm>
            <a:off x="838200" y="1258349"/>
            <a:ext cx="5257800" cy="4918614"/>
          </a:xfrm>
        </p:spPr>
        <p:txBody>
          <a:bodyPr>
            <a:noAutofit/>
          </a:bodyPr>
          <a:lstStyle/>
          <a:p>
            <a:pPr marL="0" indent="0">
              <a:lnSpc>
                <a:spcPct val="100000"/>
              </a:lnSpc>
              <a:spcBef>
                <a:spcPts val="0"/>
              </a:spcBef>
              <a:buNone/>
            </a:pPr>
            <a:r>
              <a:rPr lang="en-US" sz="1000" dirty="0"/>
              <a:t>#confirm token and app name</a:t>
            </a:r>
          </a:p>
          <a:p>
            <a:pPr marL="0" indent="0">
              <a:lnSpc>
                <a:spcPct val="100000"/>
              </a:lnSpc>
              <a:spcBef>
                <a:spcPts val="0"/>
              </a:spcBef>
              <a:buNone/>
            </a:pPr>
            <a:r>
              <a:rPr lang="en-US" sz="1000" dirty="0" err="1"/>
              <a:t>get_token</a:t>
            </a:r>
            <a:r>
              <a:rPr lang="en-US" sz="1000" dirty="0"/>
              <a:t>()</a:t>
            </a:r>
          </a:p>
          <a:p>
            <a:pPr marL="0" indent="0">
              <a:lnSpc>
                <a:spcPct val="100000"/>
              </a:lnSpc>
              <a:spcBef>
                <a:spcPts val="0"/>
              </a:spcBef>
              <a:buNone/>
            </a:pPr>
            <a:endParaRPr lang="en-US" sz="1000" dirty="0"/>
          </a:p>
          <a:p>
            <a:pPr marL="0" indent="0">
              <a:lnSpc>
                <a:spcPct val="100000"/>
              </a:lnSpc>
              <a:spcBef>
                <a:spcPts val="0"/>
              </a:spcBef>
              <a:buNone/>
            </a:pPr>
            <a:r>
              <a:rPr lang="en-US" sz="1000" dirty="0"/>
              <a:t>#check rate limits</a:t>
            </a:r>
          </a:p>
          <a:p>
            <a:pPr marL="0" indent="0">
              <a:lnSpc>
                <a:spcPct val="100000"/>
              </a:lnSpc>
              <a:spcBef>
                <a:spcPts val="0"/>
              </a:spcBef>
              <a:buNone/>
            </a:pPr>
            <a:r>
              <a:rPr lang="en-US" sz="1000" dirty="0" err="1"/>
              <a:t>rate_limit</a:t>
            </a:r>
            <a:r>
              <a:rPr lang="en-US" sz="1000" dirty="0"/>
              <a:t>(token)</a:t>
            </a:r>
          </a:p>
          <a:p>
            <a:pPr marL="0" indent="0">
              <a:lnSpc>
                <a:spcPct val="100000"/>
              </a:lnSpc>
              <a:spcBef>
                <a:spcPts val="0"/>
              </a:spcBef>
              <a:buNone/>
            </a:pPr>
            <a:r>
              <a:rPr lang="en-US" sz="1000" dirty="0" err="1"/>
              <a:t>rate_limit</a:t>
            </a:r>
            <a:r>
              <a:rPr lang="en-US" sz="1000" dirty="0"/>
              <a:t>(token, "</a:t>
            </a:r>
            <a:r>
              <a:rPr lang="en-US" sz="1000" dirty="0" err="1"/>
              <a:t>search_tweets</a:t>
            </a:r>
            <a:r>
              <a:rPr lang="en-US" sz="1000" dirty="0"/>
              <a:t>")</a:t>
            </a:r>
          </a:p>
          <a:p>
            <a:pPr marL="0" indent="0">
              <a:lnSpc>
                <a:spcPct val="100000"/>
              </a:lnSpc>
              <a:spcBef>
                <a:spcPts val="0"/>
              </a:spcBef>
              <a:buNone/>
            </a:pPr>
            <a:endParaRPr lang="en-US" sz="1000" dirty="0"/>
          </a:p>
          <a:p>
            <a:pPr marL="0" indent="0">
              <a:lnSpc>
                <a:spcPct val="100000"/>
              </a:lnSpc>
              <a:spcBef>
                <a:spcPts val="0"/>
              </a:spcBef>
              <a:buNone/>
            </a:pPr>
            <a:r>
              <a:rPr lang="en-US" sz="1000" dirty="0"/>
              <a:t>#query to search twitter with</a:t>
            </a:r>
          </a:p>
          <a:p>
            <a:pPr marL="0" indent="0">
              <a:lnSpc>
                <a:spcPct val="100000"/>
              </a:lnSpc>
              <a:spcBef>
                <a:spcPts val="0"/>
              </a:spcBef>
              <a:buNone/>
            </a:pPr>
            <a:r>
              <a:rPr lang="en-US" sz="1000" dirty="0" err="1"/>
              <a:t>q_tweets</a:t>
            </a:r>
            <a:r>
              <a:rPr lang="en-US" sz="1000" dirty="0"/>
              <a:t> &lt;- c("</a:t>
            </a:r>
            <a:r>
              <a:rPr lang="en-US" sz="1000" dirty="0" err="1"/>
              <a:t>netflix</a:t>
            </a:r>
            <a:r>
              <a:rPr lang="en-US" sz="1000" dirty="0"/>
              <a:t>", "</a:t>
            </a:r>
            <a:r>
              <a:rPr lang="en-US" sz="1000" dirty="0" err="1"/>
              <a:t>amazonprime</a:t>
            </a:r>
            <a:r>
              <a:rPr lang="en-US" sz="1000" dirty="0"/>
              <a:t>", "peacock", "</a:t>
            </a:r>
            <a:r>
              <a:rPr lang="en-US" sz="1000" dirty="0" err="1"/>
              <a:t>hbomax</a:t>
            </a:r>
            <a:r>
              <a:rPr lang="en-US" sz="1000" dirty="0"/>
              <a:t>", "</a:t>
            </a:r>
            <a:r>
              <a:rPr lang="en-US" sz="1000" dirty="0" err="1"/>
              <a:t>appletvplus</a:t>
            </a:r>
            <a:r>
              <a:rPr lang="en-US" sz="1000" dirty="0"/>
              <a:t>", "</a:t>
            </a:r>
            <a:r>
              <a:rPr lang="en-US" sz="1000" dirty="0" err="1"/>
              <a:t>disneyplus</a:t>
            </a:r>
            <a:r>
              <a:rPr lang="en-US" sz="1000" dirty="0"/>
              <a:t>")</a:t>
            </a:r>
          </a:p>
          <a:p>
            <a:pPr marL="0" indent="0">
              <a:lnSpc>
                <a:spcPct val="100000"/>
              </a:lnSpc>
              <a:spcBef>
                <a:spcPts val="0"/>
              </a:spcBef>
              <a:buNone/>
            </a:pPr>
            <a:endParaRPr lang="en-US" sz="1000" dirty="0"/>
          </a:p>
          <a:p>
            <a:pPr marL="0" indent="0">
              <a:lnSpc>
                <a:spcPct val="100000"/>
              </a:lnSpc>
              <a:spcBef>
                <a:spcPts val="0"/>
              </a:spcBef>
              <a:buNone/>
            </a:pPr>
            <a:r>
              <a:rPr lang="en-US" sz="1000" dirty="0"/>
              <a:t>#run multiple queries using search_tweets2 (</a:t>
            </a:r>
            <a:r>
              <a:rPr lang="en-US" sz="1000" dirty="0" err="1"/>
              <a:t>search_tweets</a:t>
            </a:r>
            <a:r>
              <a:rPr lang="en-US" sz="1000" dirty="0"/>
              <a:t> only does independent queries), by default</a:t>
            </a:r>
          </a:p>
          <a:p>
            <a:pPr marL="0" indent="0">
              <a:lnSpc>
                <a:spcPct val="100000"/>
              </a:lnSpc>
              <a:spcBef>
                <a:spcPts val="0"/>
              </a:spcBef>
              <a:buNone/>
            </a:pPr>
            <a:r>
              <a:rPr lang="en-US" sz="1000" dirty="0"/>
              <a:t># returns a </a:t>
            </a:r>
            <a:r>
              <a:rPr lang="en-US" sz="1000" dirty="0" err="1"/>
              <a:t>dataframe</a:t>
            </a:r>
            <a:r>
              <a:rPr lang="en-US" sz="1000" dirty="0"/>
              <a:t>, geocode:39.8,-95.583068847656,2500km is the lower 48 states - </a:t>
            </a:r>
            <a:r>
              <a:rPr lang="en-US" sz="1000" dirty="0" err="1"/>
              <a:t>ish</a:t>
            </a:r>
            <a:endParaRPr lang="en-US" sz="1000" dirty="0"/>
          </a:p>
          <a:p>
            <a:pPr marL="0" indent="0">
              <a:lnSpc>
                <a:spcPct val="100000"/>
              </a:lnSpc>
              <a:spcBef>
                <a:spcPts val="0"/>
              </a:spcBef>
              <a:buNone/>
            </a:pPr>
            <a:r>
              <a:rPr lang="en-US" sz="1000" dirty="0"/>
              <a:t># Tidy Data</a:t>
            </a:r>
          </a:p>
          <a:p>
            <a:pPr marL="0" indent="0">
              <a:lnSpc>
                <a:spcPct val="100000"/>
              </a:lnSpc>
              <a:spcBef>
                <a:spcPts val="0"/>
              </a:spcBef>
              <a:buNone/>
            </a:pPr>
            <a:r>
              <a:rPr lang="en-US" sz="1000" dirty="0"/>
              <a:t>tweets &lt;- </a:t>
            </a:r>
            <a:r>
              <a:rPr lang="en-US" sz="1000" dirty="0" err="1"/>
              <a:t>data.frame</a:t>
            </a:r>
            <a:r>
              <a:rPr lang="en-US" sz="1000" dirty="0"/>
              <a:t>(search_tweets2(</a:t>
            </a:r>
            <a:r>
              <a:rPr lang="en-US" sz="1000" dirty="0" err="1"/>
              <a:t>q_tweets</a:t>
            </a:r>
            <a:r>
              <a:rPr lang="en-US" sz="1000" dirty="0"/>
              <a:t>, n = 500, type = "mixed", </a:t>
            </a:r>
            <a:r>
              <a:rPr lang="en-US" sz="1000" dirty="0" err="1"/>
              <a:t>include_rts</a:t>
            </a:r>
            <a:r>
              <a:rPr lang="en-US" sz="1000" dirty="0"/>
              <a:t> = FALSE, lang = "</a:t>
            </a:r>
            <a:r>
              <a:rPr lang="en-US" sz="1000" dirty="0" err="1"/>
              <a:t>en</a:t>
            </a:r>
            <a:r>
              <a:rPr lang="en-US" sz="1000" dirty="0"/>
              <a:t>", geocode = "39.8,-95.583068847656,2500km" ))</a:t>
            </a:r>
          </a:p>
          <a:p>
            <a:pPr marL="0" indent="0">
              <a:lnSpc>
                <a:spcPct val="100000"/>
              </a:lnSpc>
              <a:spcBef>
                <a:spcPts val="0"/>
              </a:spcBef>
              <a:buNone/>
            </a:pPr>
            <a:r>
              <a:rPr lang="en-US" sz="1000" dirty="0"/>
              <a:t>class(tweets)</a:t>
            </a:r>
          </a:p>
          <a:p>
            <a:pPr marL="0" indent="0">
              <a:lnSpc>
                <a:spcPct val="100000"/>
              </a:lnSpc>
              <a:spcBef>
                <a:spcPts val="0"/>
              </a:spcBef>
              <a:buNone/>
            </a:pPr>
            <a:r>
              <a:rPr lang="en-US" sz="1000" dirty="0" err="1"/>
              <a:t>twts</a:t>
            </a:r>
            <a:r>
              <a:rPr lang="en-US" sz="1000" dirty="0"/>
              <a:t> &lt;- tweets</a:t>
            </a:r>
          </a:p>
          <a:p>
            <a:pPr marL="0" indent="0">
              <a:lnSpc>
                <a:spcPct val="100000"/>
              </a:lnSpc>
              <a:spcBef>
                <a:spcPts val="0"/>
              </a:spcBef>
              <a:buNone/>
            </a:pPr>
            <a:r>
              <a:rPr lang="en-US" sz="1000" dirty="0" err="1"/>
              <a:t>twts</a:t>
            </a:r>
            <a:r>
              <a:rPr lang="en-US" sz="1000" dirty="0"/>
              <a:t> &lt;- </a:t>
            </a:r>
            <a:r>
              <a:rPr lang="en-US" sz="1000" dirty="0" err="1"/>
              <a:t>tibble</a:t>
            </a:r>
            <a:r>
              <a:rPr lang="en-US" sz="1000" dirty="0"/>
              <a:t>::</a:t>
            </a:r>
            <a:r>
              <a:rPr lang="en-US" sz="1000" dirty="0" err="1"/>
              <a:t>as_data_frame</a:t>
            </a:r>
            <a:r>
              <a:rPr lang="en-US" sz="1000" dirty="0"/>
              <a:t>(</a:t>
            </a:r>
            <a:r>
              <a:rPr lang="en-US" sz="1000" dirty="0" err="1"/>
              <a:t>twts</a:t>
            </a:r>
            <a:r>
              <a:rPr lang="en-US" sz="1000" dirty="0"/>
              <a:t>)</a:t>
            </a:r>
          </a:p>
          <a:p>
            <a:pPr marL="0" indent="0">
              <a:lnSpc>
                <a:spcPct val="100000"/>
              </a:lnSpc>
              <a:spcBef>
                <a:spcPts val="0"/>
              </a:spcBef>
              <a:buNone/>
            </a:pPr>
            <a:r>
              <a:rPr lang="en-US" sz="1000" dirty="0" err="1"/>
              <a:t>variable.names</a:t>
            </a:r>
            <a:r>
              <a:rPr lang="en-US" sz="1000" dirty="0"/>
              <a:t>(</a:t>
            </a:r>
            <a:r>
              <a:rPr lang="en-US" sz="1000" dirty="0" err="1"/>
              <a:t>twts</a:t>
            </a:r>
            <a:r>
              <a:rPr lang="en-US" sz="1000" dirty="0"/>
              <a:t>)</a:t>
            </a:r>
          </a:p>
          <a:p>
            <a:pPr marL="0" indent="0">
              <a:lnSpc>
                <a:spcPct val="100000"/>
              </a:lnSpc>
              <a:spcBef>
                <a:spcPts val="0"/>
              </a:spcBef>
              <a:buNone/>
            </a:pPr>
            <a:r>
              <a:rPr lang="en-US" sz="1000" dirty="0"/>
              <a:t>str(tweets)</a:t>
            </a:r>
          </a:p>
          <a:p>
            <a:pPr marL="0" indent="0">
              <a:lnSpc>
                <a:spcPct val="100000"/>
              </a:lnSpc>
              <a:spcBef>
                <a:spcPts val="0"/>
              </a:spcBef>
              <a:buNone/>
            </a:pPr>
            <a:r>
              <a:rPr lang="en-US" sz="1000" dirty="0"/>
              <a:t># remove unused variables</a:t>
            </a:r>
          </a:p>
          <a:p>
            <a:pPr marL="0" indent="0">
              <a:lnSpc>
                <a:spcPct val="100000"/>
              </a:lnSpc>
              <a:spcBef>
                <a:spcPts val="0"/>
              </a:spcBef>
              <a:buNone/>
            </a:pPr>
            <a:r>
              <a:rPr lang="en-US" sz="1000" dirty="0" err="1"/>
              <a:t>twts</a:t>
            </a:r>
            <a:r>
              <a:rPr lang="en-US" sz="1000" dirty="0"/>
              <a:t> &lt;- drop(select(tweets, -c("</a:t>
            </a:r>
            <a:r>
              <a:rPr lang="en-US" sz="1000" dirty="0" err="1"/>
              <a:t>is_retweet</a:t>
            </a:r>
            <a:r>
              <a:rPr lang="en-US" sz="1000" dirty="0"/>
              <a:t>", "retweet_status_id","</a:t>
            </a:r>
            <a:r>
              <a:rPr lang="en-US" sz="1000" dirty="0" err="1"/>
              <a:t>retweet_text</a:t>
            </a:r>
            <a:r>
              <a:rPr lang="en-US" sz="1000" dirty="0"/>
              <a:t>", "retweet_created_at","</a:t>
            </a:r>
            <a:r>
              <a:rPr lang="en-US" sz="1000" dirty="0" err="1"/>
              <a:t>retweet_source</a:t>
            </a:r>
            <a:r>
              <a:rPr lang="en-US" sz="1000" dirty="0"/>
              <a:t>",          "</a:t>
            </a:r>
            <a:r>
              <a:rPr lang="en-US" sz="1000" dirty="0" err="1"/>
              <a:t>retweet_favorite_count</a:t>
            </a:r>
            <a:r>
              <a:rPr lang="en-US" sz="1000" dirty="0"/>
              <a:t>", "</a:t>
            </a:r>
            <a:r>
              <a:rPr lang="en-US" sz="1000" dirty="0" err="1"/>
              <a:t>retweet_retweet_count</a:t>
            </a:r>
            <a:r>
              <a:rPr lang="en-US" sz="1000" dirty="0"/>
              <a:t>",   "retweet_user_id","retweet_screen_name","</a:t>
            </a:r>
            <a:r>
              <a:rPr lang="en-US" sz="1000" dirty="0" err="1"/>
              <a:t>retweet_name</a:t>
            </a:r>
            <a:r>
              <a:rPr lang="en-US" sz="1000" dirty="0"/>
              <a:t>", "retweet_followers_count","retweet_friends_count","retweet_statuses_count","retweet_location","retweet_description","retweet_verified")))</a:t>
            </a:r>
          </a:p>
          <a:p>
            <a:pPr marL="0" indent="0">
              <a:lnSpc>
                <a:spcPct val="100000"/>
              </a:lnSpc>
              <a:spcBef>
                <a:spcPts val="0"/>
              </a:spcBef>
              <a:buNone/>
            </a:pPr>
            <a:r>
              <a:rPr lang="en-US" sz="1000" dirty="0" err="1"/>
              <a:t>variable.names</a:t>
            </a:r>
            <a:r>
              <a:rPr lang="en-US" sz="1000" dirty="0"/>
              <a:t>(</a:t>
            </a:r>
            <a:r>
              <a:rPr lang="en-US" sz="1000" dirty="0" err="1"/>
              <a:t>twts</a:t>
            </a:r>
            <a:r>
              <a:rPr lang="en-US" sz="1000" dirty="0"/>
              <a:t>)</a:t>
            </a:r>
          </a:p>
          <a:p>
            <a:pPr marL="0" indent="0">
              <a:lnSpc>
                <a:spcPct val="100000"/>
              </a:lnSpc>
              <a:spcBef>
                <a:spcPts val="0"/>
              </a:spcBef>
              <a:buNone/>
            </a:pPr>
            <a:r>
              <a:rPr lang="en-US" sz="1000" dirty="0" err="1"/>
              <a:t>twts</a:t>
            </a:r>
            <a:r>
              <a:rPr lang="en-US" sz="1000" dirty="0"/>
              <a:t> &lt;- </a:t>
            </a:r>
            <a:r>
              <a:rPr lang="en-US" sz="1000" dirty="0" err="1"/>
              <a:t>twts</a:t>
            </a:r>
            <a:r>
              <a:rPr lang="en-US" sz="1000" dirty="0"/>
              <a:t>[,c(3,4,5,6,16,57,58,62,63,65,75) ]</a:t>
            </a:r>
          </a:p>
          <a:p>
            <a:pPr marL="0" indent="0">
              <a:lnSpc>
                <a:spcPct val="100000"/>
              </a:lnSpc>
              <a:spcBef>
                <a:spcPts val="0"/>
              </a:spcBef>
              <a:buNone/>
            </a:pPr>
            <a:r>
              <a:rPr lang="en-US" sz="1000" dirty="0" err="1"/>
              <a:t>twts</a:t>
            </a:r>
            <a:r>
              <a:rPr lang="en-US" sz="1000" dirty="0"/>
              <a:t> &lt;- </a:t>
            </a:r>
            <a:r>
              <a:rPr lang="en-US" sz="1000" dirty="0" err="1"/>
              <a:t>twts</a:t>
            </a:r>
            <a:r>
              <a:rPr lang="en-US" sz="1000" dirty="0"/>
              <a:t>[, c(2,8,9,10,11,1,4,7,6,3,5)]</a:t>
            </a:r>
          </a:p>
          <a:p>
            <a:pPr marL="0" indent="0">
              <a:lnSpc>
                <a:spcPct val="100000"/>
              </a:lnSpc>
              <a:spcBef>
                <a:spcPts val="0"/>
              </a:spcBef>
              <a:buNone/>
            </a:pPr>
            <a:r>
              <a:rPr lang="en-US" sz="1000" dirty="0" err="1"/>
              <a:t>colnames</a:t>
            </a:r>
            <a:r>
              <a:rPr lang="en-US" sz="1000" dirty="0"/>
              <a:t>(</a:t>
            </a:r>
            <a:r>
              <a:rPr lang="en-US" sz="1000" dirty="0" err="1"/>
              <a:t>twts</a:t>
            </a:r>
            <a:r>
              <a:rPr lang="en-US" sz="1000" dirty="0"/>
              <a:t>)</a:t>
            </a:r>
          </a:p>
          <a:p>
            <a:pPr marL="0" indent="0">
              <a:lnSpc>
                <a:spcPct val="100000"/>
              </a:lnSpc>
              <a:spcBef>
                <a:spcPts val="0"/>
              </a:spcBef>
              <a:buNone/>
            </a:pPr>
            <a:r>
              <a:rPr lang="en-US" sz="1000" dirty="0" err="1"/>
              <a:t>twts</a:t>
            </a:r>
            <a:r>
              <a:rPr lang="en-US" sz="1000" dirty="0"/>
              <a:t> &lt;- </a:t>
            </a:r>
            <a:r>
              <a:rPr lang="en-US" sz="1000" dirty="0" err="1"/>
              <a:t>na.omit</a:t>
            </a:r>
            <a:r>
              <a:rPr lang="en-US" sz="1000" dirty="0"/>
              <a:t>(</a:t>
            </a:r>
            <a:r>
              <a:rPr lang="en-US" sz="1000" dirty="0" err="1"/>
              <a:t>twts</a:t>
            </a:r>
            <a:r>
              <a:rPr lang="en-US" sz="1000" dirty="0"/>
              <a:t>)</a:t>
            </a:r>
          </a:p>
          <a:p>
            <a:pPr marL="0" indent="0">
              <a:lnSpc>
                <a:spcPct val="100000"/>
              </a:lnSpc>
              <a:spcBef>
                <a:spcPts val="0"/>
              </a:spcBef>
              <a:buNone/>
            </a:pPr>
            <a:endParaRPr lang="en-US" sz="1000" dirty="0"/>
          </a:p>
          <a:p>
            <a:pPr marL="0" indent="0">
              <a:lnSpc>
                <a:spcPct val="100000"/>
              </a:lnSpc>
              <a:spcBef>
                <a:spcPts val="0"/>
              </a:spcBef>
              <a:buNone/>
            </a:pPr>
            <a:endParaRPr lang="en-US" sz="1000" dirty="0"/>
          </a:p>
        </p:txBody>
      </p:sp>
      <p:sp>
        <p:nvSpPr>
          <p:cNvPr id="4" name="Footer Placeholder 3">
            <a:extLst>
              <a:ext uri="{FF2B5EF4-FFF2-40B4-BE49-F238E27FC236}">
                <a16:creationId xmlns:a16="http://schemas.microsoft.com/office/drawing/2014/main" id="{D546243F-5F63-4FA5-8C46-767A44DBE5CC}"/>
              </a:ext>
            </a:extLst>
          </p:cNvPr>
          <p:cNvSpPr>
            <a:spLocks noGrp="1"/>
          </p:cNvSpPr>
          <p:nvPr>
            <p:ph type="ftr" sz="quarter" idx="11"/>
          </p:nvPr>
        </p:nvSpPr>
        <p:spPr/>
        <p:txBody>
          <a:bodyPr/>
          <a:lstStyle/>
          <a:p>
            <a:r>
              <a:rPr lang="en-US"/>
              <a:t>Justin Ehly, DS6306, Tuesday 630p</a:t>
            </a:r>
          </a:p>
        </p:txBody>
      </p:sp>
      <p:sp>
        <p:nvSpPr>
          <p:cNvPr id="9" name="Content Placeholder 6">
            <a:extLst>
              <a:ext uri="{FF2B5EF4-FFF2-40B4-BE49-F238E27FC236}">
                <a16:creationId xmlns:a16="http://schemas.microsoft.com/office/drawing/2014/main" id="{BD8398BB-77CF-467B-9E71-A38FF7EE4BFA}"/>
              </a:ext>
            </a:extLst>
          </p:cNvPr>
          <p:cNvSpPr txBox="1">
            <a:spLocks/>
          </p:cNvSpPr>
          <p:nvPr/>
        </p:nvSpPr>
        <p:spPr>
          <a:xfrm>
            <a:off x="6233720" y="1258349"/>
            <a:ext cx="5257800" cy="491861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b="0" kern="1200">
                <a:solidFill>
                  <a:srgbClr val="354CA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b="0" kern="1200">
                <a:solidFill>
                  <a:srgbClr val="354CA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b="0" kern="1200">
                <a:solidFill>
                  <a:srgbClr val="354CA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kern="1200">
                <a:solidFill>
                  <a:srgbClr val="354CA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b="0" kern="1200">
                <a:solidFill>
                  <a:srgbClr val="354CA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r>
              <a:rPr lang="en-US" sz="1000" dirty="0"/>
              <a:t>#Reorganize Columns</a:t>
            </a:r>
          </a:p>
          <a:p>
            <a:pPr marL="0" indent="0">
              <a:lnSpc>
                <a:spcPct val="100000"/>
              </a:lnSpc>
              <a:spcBef>
                <a:spcPts val="0"/>
              </a:spcBef>
              <a:buFont typeface="Arial" panose="020B0604020202020204" pitchFamily="34" charset="0"/>
              <a:buNone/>
            </a:pPr>
            <a:r>
              <a:rPr lang="en-US" sz="1000" dirty="0" err="1"/>
              <a:t>twts</a:t>
            </a:r>
            <a:r>
              <a:rPr lang="en-US" sz="1000" dirty="0"/>
              <a:t> &lt;- </a:t>
            </a:r>
            <a:r>
              <a:rPr lang="en-US" sz="1000" dirty="0" err="1"/>
              <a:t>twts</a:t>
            </a:r>
            <a:r>
              <a:rPr lang="en-US" sz="1000" dirty="0"/>
              <a:t>[, c(2,8,9,10,11,1,4,7,6,3,5)]</a:t>
            </a:r>
          </a:p>
          <a:p>
            <a:pPr marL="0" indent="0">
              <a:lnSpc>
                <a:spcPct val="100000"/>
              </a:lnSpc>
              <a:spcBef>
                <a:spcPts val="0"/>
              </a:spcBef>
              <a:buFont typeface="Arial" panose="020B0604020202020204" pitchFamily="34" charset="0"/>
              <a:buNone/>
            </a:pPr>
            <a:r>
              <a:rPr lang="en-US" sz="1000" dirty="0" err="1"/>
              <a:t>twts</a:t>
            </a:r>
            <a:r>
              <a:rPr lang="en-US" sz="1000" dirty="0"/>
              <a:t> &lt;- </a:t>
            </a:r>
            <a:r>
              <a:rPr lang="en-US" sz="1000" dirty="0" err="1"/>
              <a:t>na.omit</a:t>
            </a:r>
            <a:r>
              <a:rPr lang="en-US" sz="1000" dirty="0"/>
              <a:t>(</a:t>
            </a:r>
            <a:r>
              <a:rPr lang="en-US" sz="1000" dirty="0" err="1"/>
              <a:t>twts</a:t>
            </a:r>
            <a:r>
              <a:rPr lang="en-US" sz="1000" dirty="0"/>
              <a:t>)</a:t>
            </a:r>
          </a:p>
          <a:p>
            <a:pPr marL="0" indent="0">
              <a:lnSpc>
                <a:spcPct val="100000"/>
              </a:lnSpc>
              <a:spcBef>
                <a:spcPts val="0"/>
              </a:spcBef>
              <a:buFont typeface="Arial" panose="020B0604020202020204" pitchFamily="34" charset="0"/>
              <a:buNone/>
            </a:pPr>
            <a:endParaRPr lang="en-US" sz="1000" dirty="0"/>
          </a:p>
          <a:p>
            <a:pPr marL="0" indent="0">
              <a:lnSpc>
                <a:spcPct val="100000"/>
              </a:lnSpc>
              <a:spcBef>
                <a:spcPts val="0"/>
              </a:spcBef>
              <a:buFont typeface="Arial" panose="020B0604020202020204" pitchFamily="34" charset="0"/>
              <a:buNone/>
            </a:pPr>
            <a:r>
              <a:rPr lang="en-US" sz="1000" dirty="0" err="1"/>
              <a:t>twts</a:t>
            </a:r>
            <a:r>
              <a:rPr lang="en-US" sz="1000" dirty="0"/>
              <a:t> %&gt;%</a:t>
            </a:r>
          </a:p>
          <a:p>
            <a:pPr marL="0" indent="0">
              <a:lnSpc>
                <a:spcPct val="100000"/>
              </a:lnSpc>
              <a:spcBef>
                <a:spcPts val="0"/>
              </a:spcBef>
              <a:buFont typeface="Arial" panose="020B0604020202020204" pitchFamily="34" charset="0"/>
              <a:buNone/>
            </a:pPr>
            <a:r>
              <a:rPr lang="en-US" sz="1000" dirty="0"/>
              <a:t>  select(query, </a:t>
            </a:r>
            <a:r>
              <a:rPr lang="en-US" sz="1000" dirty="0" err="1"/>
              <a:t>created_at</a:t>
            </a:r>
            <a:r>
              <a:rPr lang="en-US" sz="1000" dirty="0"/>
              <a:t>, </a:t>
            </a:r>
            <a:r>
              <a:rPr lang="en-US" sz="1000" dirty="0" err="1"/>
              <a:t>followers_count</a:t>
            </a:r>
            <a:r>
              <a:rPr lang="en-US" sz="1000" dirty="0"/>
              <a:t>, </a:t>
            </a:r>
            <a:r>
              <a:rPr lang="en-US" sz="1000" dirty="0" err="1"/>
              <a:t>statuses_count</a:t>
            </a:r>
            <a:r>
              <a:rPr lang="en-US" sz="1000" dirty="0"/>
              <a:t>, </a:t>
            </a:r>
            <a:r>
              <a:rPr lang="en-US" sz="1000" dirty="0" err="1"/>
              <a:t>friends_count</a:t>
            </a:r>
            <a:r>
              <a:rPr lang="en-US" sz="1000" dirty="0"/>
              <a:t>) %&gt;%</a:t>
            </a:r>
          </a:p>
          <a:p>
            <a:pPr marL="0" indent="0">
              <a:lnSpc>
                <a:spcPct val="100000"/>
              </a:lnSpc>
              <a:spcBef>
                <a:spcPts val="0"/>
              </a:spcBef>
              <a:buFont typeface="Arial" panose="020B0604020202020204" pitchFamily="34" charset="0"/>
              <a:buNone/>
            </a:pPr>
            <a:r>
              <a:rPr lang="en-US" sz="1000" dirty="0"/>
              <a:t>  </a:t>
            </a:r>
            <a:r>
              <a:rPr lang="en-US" sz="1000" dirty="0" err="1"/>
              <a:t>ggpairs</a:t>
            </a:r>
            <a:r>
              <a:rPr lang="en-US" sz="1000" dirty="0"/>
              <a:t>(aes(color = query))</a:t>
            </a:r>
          </a:p>
          <a:p>
            <a:pPr marL="0" indent="0">
              <a:lnSpc>
                <a:spcPct val="100000"/>
              </a:lnSpc>
              <a:spcBef>
                <a:spcPts val="0"/>
              </a:spcBef>
              <a:buFont typeface="Arial" panose="020B0604020202020204" pitchFamily="34" charset="0"/>
              <a:buNone/>
            </a:pPr>
            <a:endParaRPr lang="en-US" sz="1000" dirty="0"/>
          </a:p>
          <a:p>
            <a:pPr marL="0" indent="0">
              <a:lnSpc>
                <a:spcPct val="100000"/>
              </a:lnSpc>
              <a:spcBef>
                <a:spcPts val="0"/>
              </a:spcBef>
              <a:buFont typeface="Arial" panose="020B0604020202020204" pitchFamily="34" charset="0"/>
              <a:buNone/>
            </a:pPr>
            <a:r>
              <a:rPr lang="en-US" sz="1000" dirty="0"/>
              <a:t>  </a:t>
            </a:r>
          </a:p>
          <a:p>
            <a:pPr marL="0" indent="0">
              <a:lnSpc>
                <a:spcPct val="100000"/>
              </a:lnSpc>
              <a:spcBef>
                <a:spcPts val="0"/>
              </a:spcBef>
              <a:buFont typeface="Arial" panose="020B0604020202020204" pitchFamily="34" charset="0"/>
              <a:buNone/>
            </a:pPr>
            <a:r>
              <a:rPr lang="en-US" sz="1000" dirty="0" err="1"/>
              <a:t>twts</a:t>
            </a:r>
            <a:r>
              <a:rPr lang="en-US" sz="1000" dirty="0"/>
              <a:t> %&gt;%</a:t>
            </a:r>
          </a:p>
          <a:p>
            <a:pPr marL="0" indent="0">
              <a:lnSpc>
                <a:spcPct val="100000"/>
              </a:lnSpc>
              <a:spcBef>
                <a:spcPts val="0"/>
              </a:spcBef>
              <a:buFont typeface="Arial" panose="020B0604020202020204" pitchFamily="34" charset="0"/>
              <a:buNone/>
            </a:pPr>
            <a:r>
              <a:rPr lang="en-US" sz="1000" dirty="0"/>
              <a:t>  ggplot(aes(x = </a:t>
            </a:r>
            <a:r>
              <a:rPr lang="en-US" sz="1000" dirty="0" err="1"/>
              <a:t>followers_count</a:t>
            </a:r>
            <a:r>
              <a:rPr lang="en-US" sz="1000" dirty="0"/>
              <a:t>, y = </a:t>
            </a:r>
            <a:r>
              <a:rPr lang="en-US" sz="1000" dirty="0" err="1"/>
              <a:t>friends_count</a:t>
            </a:r>
            <a:r>
              <a:rPr lang="en-US" sz="1000" dirty="0"/>
              <a:t>)) +</a:t>
            </a:r>
          </a:p>
          <a:p>
            <a:pPr marL="0" indent="0">
              <a:lnSpc>
                <a:spcPct val="100000"/>
              </a:lnSpc>
              <a:spcBef>
                <a:spcPts val="0"/>
              </a:spcBef>
              <a:buFont typeface="Arial" panose="020B0604020202020204" pitchFamily="34" charset="0"/>
              <a:buNone/>
            </a:pPr>
            <a:r>
              <a:rPr lang="en-US" sz="1000" dirty="0"/>
              <a:t>  geom_point(color="red") +</a:t>
            </a:r>
          </a:p>
          <a:p>
            <a:pPr marL="0" indent="0">
              <a:lnSpc>
                <a:spcPct val="100000"/>
              </a:lnSpc>
              <a:spcBef>
                <a:spcPts val="0"/>
              </a:spcBef>
              <a:buFont typeface="Arial" panose="020B0604020202020204" pitchFamily="34" charset="0"/>
              <a:buNone/>
            </a:pPr>
            <a:r>
              <a:rPr lang="en-US" sz="1000" dirty="0"/>
              <a:t>  geom_smooth(method = </a:t>
            </a:r>
            <a:r>
              <a:rPr lang="en-US" sz="1000" dirty="0" err="1"/>
              <a:t>glm</a:t>
            </a:r>
            <a:r>
              <a:rPr lang="en-US" sz="1000" dirty="0"/>
              <a:t>, color = "blue") +</a:t>
            </a:r>
          </a:p>
          <a:p>
            <a:pPr marL="0" indent="0">
              <a:lnSpc>
                <a:spcPct val="100000"/>
              </a:lnSpc>
              <a:spcBef>
                <a:spcPts val="0"/>
              </a:spcBef>
              <a:buFont typeface="Arial" panose="020B0604020202020204" pitchFamily="34" charset="0"/>
              <a:buNone/>
            </a:pPr>
            <a:r>
              <a:rPr lang="en-US" sz="1000" dirty="0"/>
              <a:t>  </a:t>
            </a:r>
            <a:r>
              <a:rPr lang="en-US" sz="1000" dirty="0" err="1"/>
              <a:t>scale_y_continuous</a:t>
            </a:r>
            <a:r>
              <a:rPr lang="en-US" sz="1000" dirty="0"/>
              <a:t>(label = scales::comma) +</a:t>
            </a:r>
          </a:p>
          <a:p>
            <a:pPr marL="0" indent="0">
              <a:lnSpc>
                <a:spcPct val="100000"/>
              </a:lnSpc>
              <a:spcBef>
                <a:spcPts val="0"/>
              </a:spcBef>
              <a:buFont typeface="Arial" panose="020B0604020202020204" pitchFamily="34" charset="0"/>
              <a:buNone/>
            </a:pPr>
            <a:r>
              <a:rPr lang="en-US" sz="1000" dirty="0"/>
              <a:t>  </a:t>
            </a:r>
            <a:r>
              <a:rPr lang="en-US" sz="1000" dirty="0" err="1"/>
              <a:t>scale_x_continuous</a:t>
            </a:r>
            <a:r>
              <a:rPr lang="en-US" sz="1000" dirty="0"/>
              <a:t>(label = scales::comma) +</a:t>
            </a:r>
          </a:p>
          <a:p>
            <a:pPr marL="0" indent="0">
              <a:lnSpc>
                <a:spcPct val="100000"/>
              </a:lnSpc>
              <a:spcBef>
                <a:spcPts val="0"/>
              </a:spcBef>
              <a:buFont typeface="Arial" panose="020B0604020202020204" pitchFamily="34" charset="0"/>
              <a:buNone/>
            </a:pPr>
            <a:r>
              <a:rPr lang="en-US" sz="1000" dirty="0"/>
              <a:t>  </a:t>
            </a:r>
            <a:r>
              <a:rPr lang="en-US" sz="1000" dirty="0" err="1"/>
              <a:t>xlab</a:t>
            </a:r>
            <a:r>
              <a:rPr lang="en-US" sz="1000" dirty="0"/>
              <a:t>("Followers of Tweeter") +</a:t>
            </a:r>
          </a:p>
          <a:p>
            <a:pPr marL="0" indent="0">
              <a:lnSpc>
                <a:spcPct val="100000"/>
              </a:lnSpc>
              <a:spcBef>
                <a:spcPts val="0"/>
              </a:spcBef>
              <a:buFont typeface="Arial" panose="020B0604020202020204" pitchFamily="34" charset="0"/>
              <a:buNone/>
            </a:pPr>
            <a:r>
              <a:rPr lang="en-US" sz="1000" dirty="0"/>
              <a:t>  </a:t>
            </a:r>
            <a:r>
              <a:rPr lang="en-US" sz="1000" dirty="0" err="1"/>
              <a:t>ylab</a:t>
            </a:r>
            <a:r>
              <a:rPr lang="en-US" sz="1000" dirty="0"/>
              <a:t>("Users Followed By Tweeter(Poster)") +</a:t>
            </a:r>
          </a:p>
          <a:p>
            <a:pPr marL="0" indent="0">
              <a:lnSpc>
                <a:spcPct val="100000"/>
              </a:lnSpc>
              <a:spcBef>
                <a:spcPts val="0"/>
              </a:spcBef>
              <a:buFont typeface="Arial" panose="020B0604020202020204" pitchFamily="34" charset="0"/>
              <a:buNone/>
            </a:pPr>
            <a:r>
              <a:rPr lang="en-US" sz="1000" dirty="0"/>
              <a:t>  </a:t>
            </a:r>
            <a:r>
              <a:rPr lang="en-US" sz="1000" dirty="0" err="1"/>
              <a:t>ggtitle</a:t>
            </a:r>
            <a:r>
              <a:rPr lang="en-US" sz="1000" dirty="0"/>
              <a:t>("Followers of Tweeter(Poster) v Users Followed by Tweeter(Poster)") +</a:t>
            </a:r>
          </a:p>
          <a:p>
            <a:pPr marL="0" indent="0">
              <a:lnSpc>
                <a:spcPct val="100000"/>
              </a:lnSpc>
              <a:spcBef>
                <a:spcPts val="0"/>
              </a:spcBef>
              <a:buFont typeface="Arial" panose="020B0604020202020204" pitchFamily="34" charset="0"/>
              <a:buNone/>
            </a:pPr>
            <a:r>
              <a:rPr lang="en-US" sz="1000" dirty="0"/>
              <a:t>  </a:t>
            </a:r>
            <a:r>
              <a:rPr lang="en-US" sz="1000" dirty="0" err="1"/>
              <a:t>theme_bw</a:t>
            </a:r>
            <a:r>
              <a:rPr lang="en-US" sz="1000" dirty="0"/>
              <a:t>()</a:t>
            </a:r>
          </a:p>
          <a:p>
            <a:pPr marL="0" indent="0">
              <a:lnSpc>
                <a:spcPct val="100000"/>
              </a:lnSpc>
              <a:spcBef>
                <a:spcPts val="0"/>
              </a:spcBef>
              <a:buFont typeface="Arial" panose="020B0604020202020204" pitchFamily="34" charset="0"/>
              <a:buNone/>
            </a:pPr>
            <a:r>
              <a:rPr lang="en-US" sz="1000" dirty="0"/>
              <a:t>  </a:t>
            </a:r>
          </a:p>
          <a:p>
            <a:pPr marL="0" indent="0">
              <a:lnSpc>
                <a:spcPct val="100000"/>
              </a:lnSpc>
              <a:spcBef>
                <a:spcPts val="0"/>
              </a:spcBef>
              <a:buFont typeface="Arial" panose="020B0604020202020204" pitchFamily="34" charset="0"/>
              <a:buNone/>
            </a:pPr>
            <a:r>
              <a:rPr lang="en-US" sz="1000" dirty="0" err="1"/>
              <a:t>twts</a:t>
            </a:r>
            <a:r>
              <a:rPr lang="en-US" sz="1000" dirty="0"/>
              <a:t> %&gt;%</a:t>
            </a:r>
          </a:p>
          <a:p>
            <a:pPr marL="0" indent="0">
              <a:lnSpc>
                <a:spcPct val="100000"/>
              </a:lnSpc>
              <a:spcBef>
                <a:spcPts val="0"/>
              </a:spcBef>
              <a:buFont typeface="Arial" panose="020B0604020202020204" pitchFamily="34" charset="0"/>
              <a:buNone/>
            </a:pPr>
            <a:r>
              <a:rPr lang="en-US" sz="1000" dirty="0"/>
              <a:t>  ggplot(aes(x = log(</a:t>
            </a:r>
            <a:r>
              <a:rPr lang="en-US" sz="1000" dirty="0" err="1"/>
              <a:t>followers_count</a:t>
            </a:r>
            <a:r>
              <a:rPr lang="en-US" sz="1000" dirty="0"/>
              <a:t>), y = log(</a:t>
            </a:r>
            <a:r>
              <a:rPr lang="en-US" sz="1000" dirty="0" err="1"/>
              <a:t>friends_count</a:t>
            </a:r>
            <a:r>
              <a:rPr lang="en-US" sz="1000" dirty="0"/>
              <a:t>))) +</a:t>
            </a:r>
          </a:p>
          <a:p>
            <a:pPr marL="0" indent="0">
              <a:lnSpc>
                <a:spcPct val="100000"/>
              </a:lnSpc>
              <a:spcBef>
                <a:spcPts val="0"/>
              </a:spcBef>
              <a:buFont typeface="Arial" panose="020B0604020202020204" pitchFamily="34" charset="0"/>
              <a:buNone/>
            </a:pPr>
            <a:r>
              <a:rPr lang="en-US" sz="1000" dirty="0"/>
              <a:t>  geom_point(aes(color = query)) +</a:t>
            </a:r>
          </a:p>
          <a:p>
            <a:pPr marL="0" indent="0">
              <a:lnSpc>
                <a:spcPct val="100000"/>
              </a:lnSpc>
              <a:spcBef>
                <a:spcPts val="0"/>
              </a:spcBef>
              <a:buFont typeface="Arial" panose="020B0604020202020204" pitchFamily="34" charset="0"/>
              <a:buNone/>
            </a:pPr>
            <a:r>
              <a:rPr lang="en-US" sz="1000" dirty="0"/>
              <a:t>  geom_smooth(method = </a:t>
            </a:r>
            <a:r>
              <a:rPr lang="en-US" sz="1000" dirty="0" err="1"/>
              <a:t>glm</a:t>
            </a:r>
            <a:r>
              <a:rPr lang="en-US" sz="1000" dirty="0"/>
              <a:t>, color = "blue") +</a:t>
            </a:r>
          </a:p>
          <a:p>
            <a:pPr marL="0" indent="0">
              <a:lnSpc>
                <a:spcPct val="100000"/>
              </a:lnSpc>
              <a:spcBef>
                <a:spcPts val="0"/>
              </a:spcBef>
              <a:buFont typeface="Arial" panose="020B0604020202020204" pitchFamily="34" charset="0"/>
              <a:buNone/>
            </a:pPr>
            <a:r>
              <a:rPr lang="en-US" sz="1000" dirty="0"/>
              <a:t>  </a:t>
            </a:r>
            <a:r>
              <a:rPr lang="en-US" sz="1000" dirty="0" err="1"/>
              <a:t>scale_y_continuous</a:t>
            </a:r>
            <a:r>
              <a:rPr lang="en-US" sz="1000" dirty="0"/>
              <a:t>(label = scales::comma) +</a:t>
            </a:r>
          </a:p>
          <a:p>
            <a:pPr marL="0" indent="0">
              <a:lnSpc>
                <a:spcPct val="100000"/>
              </a:lnSpc>
              <a:spcBef>
                <a:spcPts val="0"/>
              </a:spcBef>
              <a:buFont typeface="Arial" panose="020B0604020202020204" pitchFamily="34" charset="0"/>
              <a:buNone/>
            </a:pPr>
            <a:r>
              <a:rPr lang="en-US" sz="1000" dirty="0"/>
              <a:t>  </a:t>
            </a:r>
            <a:r>
              <a:rPr lang="en-US" sz="1000" dirty="0" err="1"/>
              <a:t>scale_x_continuous</a:t>
            </a:r>
            <a:r>
              <a:rPr lang="en-US" sz="1000" dirty="0"/>
              <a:t>(label = scales::comma) +</a:t>
            </a:r>
          </a:p>
          <a:p>
            <a:pPr marL="0" indent="0">
              <a:lnSpc>
                <a:spcPct val="100000"/>
              </a:lnSpc>
              <a:spcBef>
                <a:spcPts val="0"/>
              </a:spcBef>
              <a:buFont typeface="Arial" panose="020B0604020202020204" pitchFamily="34" charset="0"/>
              <a:buNone/>
            </a:pPr>
            <a:r>
              <a:rPr lang="en-US" sz="1000" dirty="0"/>
              <a:t>  </a:t>
            </a:r>
            <a:r>
              <a:rPr lang="en-US" sz="1000" dirty="0" err="1"/>
              <a:t>xlab</a:t>
            </a:r>
            <a:r>
              <a:rPr lang="en-US" sz="1000" dirty="0"/>
              <a:t>("Log of Followers of Tweeter") +</a:t>
            </a:r>
          </a:p>
          <a:p>
            <a:pPr marL="0" indent="0">
              <a:lnSpc>
                <a:spcPct val="100000"/>
              </a:lnSpc>
              <a:spcBef>
                <a:spcPts val="0"/>
              </a:spcBef>
              <a:buFont typeface="Arial" panose="020B0604020202020204" pitchFamily="34" charset="0"/>
              <a:buNone/>
            </a:pPr>
            <a:r>
              <a:rPr lang="en-US" sz="1000" dirty="0"/>
              <a:t>  </a:t>
            </a:r>
            <a:r>
              <a:rPr lang="en-US" sz="1000" dirty="0" err="1"/>
              <a:t>ylab</a:t>
            </a:r>
            <a:r>
              <a:rPr lang="en-US" sz="1000" dirty="0"/>
              <a:t>("Log of Users Followed By Tweeter(Poster)") +</a:t>
            </a:r>
          </a:p>
          <a:p>
            <a:pPr marL="0" indent="0">
              <a:lnSpc>
                <a:spcPct val="100000"/>
              </a:lnSpc>
              <a:spcBef>
                <a:spcPts val="0"/>
              </a:spcBef>
              <a:buFont typeface="Arial" panose="020B0604020202020204" pitchFamily="34" charset="0"/>
              <a:buNone/>
            </a:pPr>
            <a:r>
              <a:rPr lang="en-US" sz="1000" dirty="0"/>
              <a:t>  </a:t>
            </a:r>
            <a:r>
              <a:rPr lang="en-US" sz="1000" dirty="0" err="1"/>
              <a:t>ggtitle</a:t>
            </a:r>
            <a:r>
              <a:rPr lang="en-US" sz="1000" dirty="0"/>
              <a:t>("Log of Followers of Tweeter(Poster) v Log Users Followed by Tweeter(Poster)") +</a:t>
            </a:r>
          </a:p>
          <a:p>
            <a:pPr marL="0" indent="0">
              <a:lnSpc>
                <a:spcPct val="100000"/>
              </a:lnSpc>
              <a:spcBef>
                <a:spcPts val="0"/>
              </a:spcBef>
              <a:buFont typeface="Arial" panose="020B0604020202020204" pitchFamily="34" charset="0"/>
              <a:buNone/>
            </a:pPr>
            <a:r>
              <a:rPr lang="en-US" sz="1000" dirty="0"/>
              <a:t>  </a:t>
            </a:r>
            <a:r>
              <a:rPr lang="en-US" sz="1000" dirty="0" err="1"/>
              <a:t>theme_bw</a:t>
            </a:r>
            <a:r>
              <a:rPr lang="en-US" sz="1000" dirty="0"/>
              <a:t>()</a:t>
            </a:r>
          </a:p>
        </p:txBody>
      </p:sp>
    </p:spTree>
    <p:extLst>
      <p:ext uri="{BB962C8B-B14F-4D97-AF65-F5344CB8AC3E}">
        <p14:creationId xmlns:p14="http://schemas.microsoft.com/office/powerpoint/2010/main" val="15935745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57CAC-687B-488A-A261-2F8033EB0FA9}"/>
              </a:ext>
            </a:extLst>
          </p:cNvPr>
          <p:cNvSpPr>
            <a:spLocks noGrp="1"/>
          </p:cNvSpPr>
          <p:nvPr>
            <p:ph type="title"/>
          </p:nvPr>
        </p:nvSpPr>
        <p:spPr/>
        <p:txBody>
          <a:bodyPr/>
          <a:lstStyle/>
          <a:p>
            <a:r>
              <a:rPr lang="en-US" dirty="0"/>
              <a:t>Obstacles</a:t>
            </a:r>
          </a:p>
        </p:txBody>
      </p:sp>
      <p:sp>
        <p:nvSpPr>
          <p:cNvPr id="3" name="Content Placeholder 2">
            <a:extLst>
              <a:ext uri="{FF2B5EF4-FFF2-40B4-BE49-F238E27FC236}">
                <a16:creationId xmlns:a16="http://schemas.microsoft.com/office/drawing/2014/main" id="{F327771F-9BF6-4A05-AD9D-AC399D610850}"/>
              </a:ext>
            </a:extLst>
          </p:cNvPr>
          <p:cNvSpPr>
            <a:spLocks noGrp="1"/>
          </p:cNvSpPr>
          <p:nvPr>
            <p:ph idx="1"/>
          </p:nvPr>
        </p:nvSpPr>
        <p:spPr/>
        <p:txBody>
          <a:bodyPr>
            <a:normAutofit/>
          </a:bodyPr>
          <a:lstStyle/>
          <a:p>
            <a:r>
              <a:rPr lang="en-US" dirty="0"/>
              <a:t>Discovering what each of the Twitter variables represented (see Appendix)</a:t>
            </a:r>
          </a:p>
          <a:p>
            <a:r>
              <a:rPr lang="en-US" dirty="0"/>
              <a:t>Tidy data:</a:t>
            </a:r>
          </a:p>
          <a:p>
            <a:pPr lvl="1"/>
            <a:r>
              <a:rPr lang="en-US" dirty="0"/>
              <a:t>removing unwanted columns -&gt;  drop function to drop by variable name, df &lt;- df[,c( xxx)] -&gt; to just keep variables by column number or name, df &lt;- df[,-c()] to remove additional variables</a:t>
            </a:r>
          </a:p>
          <a:p>
            <a:pPr lvl="1"/>
            <a:r>
              <a:rPr lang="en-US" dirty="0"/>
              <a:t>removing </a:t>
            </a:r>
            <a:r>
              <a:rPr lang="en-US" dirty="0" err="1"/>
              <a:t>na’s</a:t>
            </a:r>
            <a:r>
              <a:rPr lang="en-US" dirty="0"/>
              <a:t> -&gt; </a:t>
            </a:r>
            <a:r>
              <a:rPr lang="en-US" dirty="0" err="1"/>
              <a:t>na.omit</a:t>
            </a:r>
            <a:r>
              <a:rPr lang="en-US" dirty="0"/>
              <a:t>(df) </a:t>
            </a:r>
          </a:p>
          <a:p>
            <a:pPr lvl="1"/>
            <a:r>
              <a:rPr lang="en-US" dirty="0"/>
              <a:t>reorganizing variables/ columns -&gt; df &lt;- df[,c( </a:t>
            </a:r>
            <a:r>
              <a:rPr lang="en-US" i="1" dirty="0"/>
              <a:t>new order</a:t>
            </a:r>
            <a:r>
              <a:rPr lang="en-US" dirty="0"/>
              <a:t>)]</a:t>
            </a:r>
          </a:p>
          <a:p>
            <a:pPr lvl="1"/>
            <a:r>
              <a:rPr lang="en-US" dirty="0"/>
              <a:t>confirming correct changes -&gt; </a:t>
            </a:r>
            <a:r>
              <a:rPr lang="en-US" dirty="0" err="1"/>
              <a:t>variable.names</a:t>
            </a:r>
            <a:r>
              <a:rPr lang="en-US" dirty="0"/>
              <a:t>(df)</a:t>
            </a:r>
          </a:p>
          <a:p>
            <a:pPr lvl="1"/>
            <a:r>
              <a:rPr lang="en-US" dirty="0" err="1"/>
              <a:t>as.Date.POSIXct</a:t>
            </a:r>
            <a:r>
              <a:rPr lang="en-US" dirty="0"/>
              <a:t> to parse date data into a variable</a:t>
            </a:r>
          </a:p>
          <a:p>
            <a:pPr lvl="1"/>
            <a:r>
              <a:rPr lang="en-US" dirty="0" err="1"/>
              <a:t>strftime</a:t>
            </a:r>
            <a:r>
              <a:rPr lang="en-US" dirty="0"/>
              <a:t>(</a:t>
            </a:r>
            <a:r>
              <a:rPr lang="en-US" dirty="0" err="1"/>
              <a:t>df$xx</a:t>
            </a:r>
            <a:r>
              <a:rPr lang="en-US" dirty="0"/>
              <a:t>, format = “%T:%00) -&gt; time by UTC = 00</a:t>
            </a:r>
          </a:p>
          <a:p>
            <a:pPr lvl="1"/>
            <a:r>
              <a:rPr lang="en-US" dirty="0" err="1"/>
              <a:t>strftime</a:t>
            </a:r>
            <a:r>
              <a:rPr lang="en-US" dirty="0"/>
              <a:t>(</a:t>
            </a:r>
            <a:r>
              <a:rPr lang="en-US" dirty="0" err="1"/>
              <a:t>df$xx</a:t>
            </a:r>
            <a:r>
              <a:rPr lang="en-US" dirty="0"/>
              <a:t>, format = “%H) -&gt; hour (24hr format)</a:t>
            </a:r>
          </a:p>
          <a:p>
            <a:pPr lvl="1"/>
            <a:r>
              <a:rPr lang="en-US" dirty="0" err="1"/>
              <a:t>strftime</a:t>
            </a:r>
            <a:r>
              <a:rPr lang="en-US" dirty="0"/>
              <a:t>(</a:t>
            </a:r>
            <a:r>
              <a:rPr lang="en-US" dirty="0" err="1"/>
              <a:t>df$xx</a:t>
            </a:r>
            <a:r>
              <a:rPr lang="en-US" dirty="0"/>
              <a:t>, format = “%A) -&gt; day of week </a:t>
            </a:r>
          </a:p>
          <a:p>
            <a:pPr lvl="1"/>
            <a:r>
              <a:rPr lang="en-US" dirty="0" err="1"/>
              <a:t>strftime</a:t>
            </a:r>
            <a:r>
              <a:rPr lang="en-US" dirty="0"/>
              <a:t>(</a:t>
            </a:r>
            <a:r>
              <a:rPr lang="en-US" dirty="0" err="1"/>
              <a:t>df$xx</a:t>
            </a:r>
            <a:r>
              <a:rPr lang="en-US" dirty="0"/>
              <a:t>, format = “%p) -&gt; AM/PM designation </a:t>
            </a:r>
          </a:p>
          <a:p>
            <a:r>
              <a:rPr lang="en-US" dirty="0"/>
              <a:t>Formatting </a:t>
            </a:r>
            <a:r>
              <a:rPr lang="en-US" dirty="0" err="1"/>
              <a:t>ggplots</a:t>
            </a:r>
            <a:endParaRPr lang="en-US" dirty="0"/>
          </a:p>
          <a:p>
            <a:pPr lvl="1"/>
            <a:r>
              <a:rPr lang="en-US" dirty="0"/>
              <a:t>adding commas to axis -&gt;  </a:t>
            </a:r>
            <a:r>
              <a:rPr lang="en-US" dirty="0" err="1"/>
              <a:t>scale_y_continuous</a:t>
            </a:r>
            <a:r>
              <a:rPr lang="en-US" dirty="0"/>
              <a:t>(label = scales::comma) +  </a:t>
            </a:r>
            <a:r>
              <a:rPr lang="en-US" dirty="0" err="1"/>
              <a:t>scale_x_continuous</a:t>
            </a:r>
            <a:r>
              <a:rPr lang="en-US" dirty="0"/>
              <a:t>(label = scales::comma)</a:t>
            </a:r>
          </a:p>
          <a:p>
            <a:pPr marL="0" indent="0">
              <a:buNone/>
            </a:pPr>
            <a:endParaRPr lang="en-US" dirty="0"/>
          </a:p>
        </p:txBody>
      </p:sp>
      <p:sp>
        <p:nvSpPr>
          <p:cNvPr id="4" name="Footer Placeholder 3">
            <a:extLst>
              <a:ext uri="{FF2B5EF4-FFF2-40B4-BE49-F238E27FC236}">
                <a16:creationId xmlns:a16="http://schemas.microsoft.com/office/drawing/2014/main" id="{611D7407-2BBD-4582-9E33-D1572165542B}"/>
              </a:ext>
            </a:extLst>
          </p:cNvPr>
          <p:cNvSpPr>
            <a:spLocks noGrp="1"/>
          </p:cNvSpPr>
          <p:nvPr>
            <p:ph type="ftr" sz="quarter" idx="11"/>
          </p:nvPr>
        </p:nvSpPr>
        <p:spPr/>
        <p:txBody>
          <a:bodyPr/>
          <a:lstStyle/>
          <a:p>
            <a:r>
              <a:rPr lang="en-US"/>
              <a:t>Justin Ehly, DS6306, Tuesday 630p</a:t>
            </a:r>
          </a:p>
        </p:txBody>
      </p:sp>
    </p:spTree>
    <p:extLst>
      <p:ext uri="{BB962C8B-B14F-4D97-AF65-F5344CB8AC3E}">
        <p14:creationId xmlns:p14="http://schemas.microsoft.com/office/powerpoint/2010/main" val="29792236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4973F-CF97-4144-99D0-73551C6B6AE2}"/>
              </a:ext>
            </a:extLst>
          </p:cNvPr>
          <p:cNvSpPr>
            <a:spLocks noGrp="1"/>
          </p:cNvSpPr>
          <p:nvPr>
            <p:ph type="title"/>
          </p:nvPr>
        </p:nvSpPr>
        <p:spPr/>
        <p:txBody>
          <a:bodyPr>
            <a:normAutofit/>
          </a:bodyPr>
          <a:lstStyle/>
          <a:p>
            <a:r>
              <a:rPr lang="en-US" sz="1600" dirty="0"/>
              <a:t>Appendix – Describe Data Variables</a:t>
            </a:r>
            <a:endParaRPr lang="en-US" dirty="0"/>
          </a:p>
        </p:txBody>
      </p:sp>
      <p:sp>
        <p:nvSpPr>
          <p:cNvPr id="3" name="Content Placeholder 2">
            <a:extLst>
              <a:ext uri="{FF2B5EF4-FFF2-40B4-BE49-F238E27FC236}">
                <a16:creationId xmlns:a16="http://schemas.microsoft.com/office/drawing/2014/main" id="{4AD1AB80-6FEF-47AC-95C2-A218AA93AD41}"/>
              </a:ext>
            </a:extLst>
          </p:cNvPr>
          <p:cNvSpPr>
            <a:spLocks noGrp="1"/>
          </p:cNvSpPr>
          <p:nvPr>
            <p:ph idx="1"/>
          </p:nvPr>
        </p:nvSpPr>
        <p:spPr>
          <a:xfrm>
            <a:off x="838200" y="1258349"/>
            <a:ext cx="5448300" cy="4918614"/>
          </a:xfrm>
        </p:spPr>
        <p:txBody>
          <a:bodyPr/>
          <a:lstStyle/>
          <a:p>
            <a:r>
              <a:rPr lang="en-US" dirty="0"/>
              <a:t>location – location of tweet</a:t>
            </a:r>
          </a:p>
          <a:p>
            <a:r>
              <a:rPr lang="en-US" dirty="0"/>
              <a:t>source – what platform or app did the tweet come from</a:t>
            </a:r>
          </a:p>
          <a:p>
            <a:r>
              <a:rPr lang="en-US" dirty="0"/>
              <a:t>hashtags – all hashtags in post</a:t>
            </a:r>
          </a:p>
          <a:p>
            <a:r>
              <a:rPr lang="en-US" dirty="0" err="1"/>
              <a:t>statuses_count</a:t>
            </a:r>
            <a:r>
              <a:rPr lang="en-US" dirty="0"/>
              <a:t> – Tweets are also known as “status updates.”</a:t>
            </a:r>
          </a:p>
          <a:p>
            <a:r>
              <a:rPr lang="en-US" dirty="0" err="1"/>
              <a:t>friends_count</a:t>
            </a:r>
            <a:r>
              <a:rPr lang="en-US" dirty="0"/>
              <a:t> – total number of users that user follows</a:t>
            </a:r>
          </a:p>
          <a:p>
            <a:r>
              <a:rPr lang="en-US" dirty="0" err="1"/>
              <a:t>followers_count</a:t>
            </a:r>
            <a:r>
              <a:rPr lang="en-US" dirty="0"/>
              <a:t> – total number of followers of user</a:t>
            </a:r>
          </a:p>
          <a:p>
            <a:r>
              <a:rPr lang="en-US" dirty="0" err="1"/>
              <a:t>favorite_count</a:t>
            </a:r>
            <a:r>
              <a:rPr lang="en-US" dirty="0"/>
              <a:t> – total number of user’s likes</a:t>
            </a:r>
          </a:p>
          <a:p>
            <a:r>
              <a:rPr lang="en-US" dirty="0" err="1"/>
              <a:t>created_at</a:t>
            </a:r>
            <a:r>
              <a:rPr lang="en-US" dirty="0"/>
              <a:t>  - creation time of tweet</a:t>
            </a:r>
          </a:p>
          <a:p>
            <a:r>
              <a:rPr lang="en-US" dirty="0"/>
              <a:t>text – actual text of the tweet, in case we want to run some sort of sentiment analysis later on (use </a:t>
            </a:r>
            <a:r>
              <a:rPr lang="en-US" dirty="0" err="1"/>
              <a:t>tolower</a:t>
            </a:r>
            <a:r>
              <a:rPr lang="en-US" dirty="0"/>
              <a:t>() function for this)</a:t>
            </a:r>
          </a:p>
          <a:p>
            <a:r>
              <a:rPr lang="en-US" dirty="0"/>
              <a:t>query – the specific words queried so help shape the data I was interested in exploring - "</a:t>
            </a:r>
            <a:r>
              <a:rPr lang="en-US" dirty="0" err="1"/>
              <a:t>netflix</a:t>
            </a:r>
            <a:r>
              <a:rPr lang="en-US" dirty="0"/>
              <a:t>", "</a:t>
            </a:r>
            <a:r>
              <a:rPr lang="en-US" dirty="0" err="1"/>
              <a:t>amazonprime</a:t>
            </a:r>
            <a:r>
              <a:rPr lang="en-US" dirty="0"/>
              <a:t>", "peacock", "</a:t>
            </a:r>
            <a:r>
              <a:rPr lang="en-US" dirty="0" err="1"/>
              <a:t>hbomax</a:t>
            </a:r>
            <a:r>
              <a:rPr lang="en-US" dirty="0"/>
              <a:t>", "</a:t>
            </a:r>
            <a:r>
              <a:rPr lang="en-US" dirty="0" err="1"/>
              <a:t>appletvplus</a:t>
            </a:r>
            <a:r>
              <a:rPr lang="en-US" dirty="0"/>
              <a:t>", "</a:t>
            </a:r>
            <a:r>
              <a:rPr lang="en-US" dirty="0" err="1"/>
              <a:t>disneyplus</a:t>
            </a:r>
            <a:r>
              <a:rPr lang="en-US" dirty="0"/>
              <a:t>"</a:t>
            </a:r>
          </a:p>
          <a:p>
            <a:endParaRPr lang="en-US" dirty="0"/>
          </a:p>
          <a:p>
            <a:endParaRPr lang="en-US" dirty="0"/>
          </a:p>
        </p:txBody>
      </p:sp>
      <p:sp>
        <p:nvSpPr>
          <p:cNvPr id="4" name="Footer Placeholder 3">
            <a:extLst>
              <a:ext uri="{FF2B5EF4-FFF2-40B4-BE49-F238E27FC236}">
                <a16:creationId xmlns:a16="http://schemas.microsoft.com/office/drawing/2014/main" id="{572675BE-EADE-4A0A-87AB-78F262785A58}"/>
              </a:ext>
            </a:extLst>
          </p:cNvPr>
          <p:cNvSpPr>
            <a:spLocks noGrp="1"/>
          </p:cNvSpPr>
          <p:nvPr>
            <p:ph type="ftr" sz="quarter" idx="11"/>
          </p:nvPr>
        </p:nvSpPr>
        <p:spPr/>
        <p:txBody>
          <a:bodyPr/>
          <a:lstStyle/>
          <a:p>
            <a:r>
              <a:rPr lang="en-US"/>
              <a:t>Justin Ehly, DS6306, Tuesday 630p</a:t>
            </a:r>
          </a:p>
        </p:txBody>
      </p:sp>
      <p:pic>
        <p:nvPicPr>
          <p:cNvPr id="5" name="Picture 4">
            <a:extLst>
              <a:ext uri="{FF2B5EF4-FFF2-40B4-BE49-F238E27FC236}">
                <a16:creationId xmlns:a16="http://schemas.microsoft.com/office/drawing/2014/main" id="{4B24DB55-0DBB-4615-9AD3-513F40357179}"/>
              </a:ext>
            </a:extLst>
          </p:cNvPr>
          <p:cNvPicPr>
            <a:picLocks noChangeAspect="1"/>
          </p:cNvPicPr>
          <p:nvPr/>
        </p:nvPicPr>
        <p:blipFill>
          <a:blip r:embed="rId2"/>
          <a:stretch>
            <a:fillRect/>
          </a:stretch>
        </p:blipFill>
        <p:spPr>
          <a:xfrm>
            <a:off x="7037343" y="990805"/>
            <a:ext cx="4316457" cy="2438195"/>
          </a:xfrm>
          <a:prstGeom prst="rect">
            <a:avLst/>
          </a:prstGeom>
          <a:ln>
            <a:solidFill>
              <a:schemeClr val="accent1"/>
            </a:solidFill>
          </a:ln>
        </p:spPr>
      </p:pic>
      <p:cxnSp>
        <p:nvCxnSpPr>
          <p:cNvPr id="7" name="Straight Arrow Connector 6">
            <a:extLst>
              <a:ext uri="{FF2B5EF4-FFF2-40B4-BE49-F238E27FC236}">
                <a16:creationId xmlns:a16="http://schemas.microsoft.com/office/drawing/2014/main" id="{E4EA2B6F-232F-4139-824D-503C8AE2B608}"/>
              </a:ext>
            </a:extLst>
          </p:cNvPr>
          <p:cNvCxnSpPr>
            <a:cxnSpLocks/>
          </p:cNvCxnSpPr>
          <p:nvPr/>
        </p:nvCxnSpPr>
        <p:spPr>
          <a:xfrm flipV="1">
            <a:off x="5638800" y="1885159"/>
            <a:ext cx="2705100" cy="126314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89C909F5-044D-4401-B54F-24193CAB136A}"/>
              </a:ext>
            </a:extLst>
          </p:cNvPr>
          <p:cNvCxnSpPr>
            <a:cxnSpLocks/>
          </p:cNvCxnSpPr>
          <p:nvPr/>
        </p:nvCxnSpPr>
        <p:spPr>
          <a:xfrm flipV="1">
            <a:off x="6000750" y="1876276"/>
            <a:ext cx="1428750" cy="90513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E9B47EC0-3E5D-4B39-BD68-4A209283CB51}"/>
              </a:ext>
            </a:extLst>
          </p:cNvPr>
          <p:cNvPicPr>
            <a:picLocks noChangeAspect="1"/>
          </p:cNvPicPr>
          <p:nvPr/>
        </p:nvPicPr>
        <p:blipFill>
          <a:blip r:embed="rId3"/>
          <a:stretch>
            <a:fillRect/>
          </a:stretch>
        </p:blipFill>
        <p:spPr>
          <a:xfrm>
            <a:off x="7037343" y="3511451"/>
            <a:ext cx="4244587" cy="2552488"/>
          </a:xfrm>
          <a:prstGeom prst="rect">
            <a:avLst/>
          </a:prstGeom>
          <a:ln>
            <a:solidFill>
              <a:schemeClr val="accent1"/>
            </a:solidFill>
          </a:ln>
        </p:spPr>
      </p:pic>
      <p:cxnSp>
        <p:nvCxnSpPr>
          <p:cNvPr id="15" name="Straight Arrow Connector 14">
            <a:extLst>
              <a:ext uri="{FF2B5EF4-FFF2-40B4-BE49-F238E27FC236}">
                <a16:creationId xmlns:a16="http://schemas.microsoft.com/office/drawing/2014/main" id="{5AA27E2A-34FD-49AA-93B5-797BF43E3783}"/>
              </a:ext>
            </a:extLst>
          </p:cNvPr>
          <p:cNvCxnSpPr>
            <a:cxnSpLocks/>
          </p:cNvCxnSpPr>
          <p:nvPr/>
        </p:nvCxnSpPr>
        <p:spPr>
          <a:xfrm flipV="1">
            <a:off x="4254500" y="3645553"/>
            <a:ext cx="4432300" cy="19182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4531A8CC-9DFE-4B46-9183-01353CF53AD0}"/>
              </a:ext>
            </a:extLst>
          </p:cNvPr>
          <p:cNvCxnSpPr>
            <a:cxnSpLocks/>
          </p:cNvCxnSpPr>
          <p:nvPr/>
        </p:nvCxnSpPr>
        <p:spPr>
          <a:xfrm flipV="1">
            <a:off x="6232140" y="3810400"/>
            <a:ext cx="1095760" cy="15769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C6752B84-7A69-4EC6-9EF9-4AC656ED8392}"/>
              </a:ext>
            </a:extLst>
          </p:cNvPr>
          <p:cNvCxnSpPr>
            <a:cxnSpLocks/>
          </p:cNvCxnSpPr>
          <p:nvPr/>
        </p:nvCxnSpPr>
        <p:spPr>
          <a:xfrm flipV="1">
            <a:off x="4991100" y="2134160"/>
            <a:ext cx="5486400" cy="137729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31" name="Picture 30">
            <a:extLst>
              <a:ext uri="{FF2B5EF4-FFF2-40B4-BE49-F238E27FC236}">
                <a16:creationId xmlns:a16="http://schemas.microsoft.com/office/drawing/2014/main" id="{A056AFDE-83F2-4C32-ACE1-01887DB422FB}"/>
              </a:ext>
            </a:extLst>
          </p:cNvPr>
          <p:cNvPicPr>
            <a:picLocks noChangeAspect="1"/>
          </p:cNvPicPr>
          <p:nvPr/>
        </p:nvPicPr>
        <p:blipFill>
          <a:blip r:embed="rId4"/>
          <a:stretch>
            <a:fillRect/>
          </a:stretch>
        </p:blipFill>
        <p:spPr>
          <a:xfrm>
            <a:off x="9139405" y="4682988"/>
            <a:ext cx="2676190" cy="1380952"/>
          </a:xfrm>
          <a:prstGeom prst="rect">
            <a:avLst/>
          </a:prstGeom>
          <a:ln>
            <a:solidFill>
              <a:srgbClr val="FF0000"/>
            </a:solidFill>
          </a:ln>
        </p:spPr>
      </p:pic>
    </p:spTree>
    <p:extLst>
      <p:ext uri="{BB962C8B-B14F-4D97-AF65-F5344CB8AC3E}">
        <p14:creationId xmlns:p14="http://schemas.microsoft.com/office/powerpoint/2010/main" val="40188625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D4B65CE-82BB-2149-8B08-793AAC06BAA2}"/>
              </a:ext>
            </a:extLst>
          </p:cNvPr>
          <p:cNvSpPr/>
          <p:nvPr/>
        </p:nvSpPr>
        <p:spPr>
          <a:xfrm>
            <a:off x="738932" y="3053747"/>
            <a:ext cx="10192214" cy="3046988"/>
          </a:xfrm>
          <a:prstGeom prst="rect">
            <a:avLst/>
          </a:prstGeom>
        </p:spPr>
        <p:txBody>
          <a:bodyPr wrap="square">
            <a:spAutoFit/>
          </a:bodyPr>
          <a:lstStyle/>
          <a:p>
            <a:pPr>
              <a:defRPr/>
            </a:pPr>
            <a:r>
              <a:rPr lang="en-US" sz="1600" dirty="0">
                <a:solidFill>
                  <a:prstClr val="black"/>
                </a:solidFill>
                <a:latin typeface="Calibri" panose="020F0502020204030204" pitchFamily="34" charset="0"/>
                <a:ea typeface="Calibri" panose="020F0502020204030204" pitchFamily="34" charset="0"/>
                <a:cs typeface="Times New Roman" panose="02020603050405020304" pitchFamily="18" charset="0"/>
              </a:rPr>
              <a:t>	You have been hired by a restaurateur to some research on Sushi restaurants in Baltimore.</a:t>
            </a:r>
          </a:p>
          <a:p>
            <a:pPr>
              <a:defRPr/>
            </a:pPr>
            <a:r>
              <a:rPr lang="en-US" sz="1600" dirty="0">
                <a:solidFill>
                  <a:prstClr val="black"/>
                </a:solidFill>
                <a:latin typeface="Calibri" panose="020F0502020204030204" pitchFamily="34" charset="0"/>
                <a:ea typeface="Calibri" panose="020F0502020204030204" pitchFamily="34" charset="0"/>
                <a:cs typeface="Times New Roman" panose="02020603050405020304" pitchFamily="18" charset="0"/>
              </a:rPr>
              <a:t>	You have come across data on the web contained in the following XML file.   	</a:t>
            </a:r>
          </a:p>
          <a:p>
            <a:pPr>
              <a:defRPr/>
            </a:pPr>
            <a:r>
              <a:rPr lang="en-US" sz="1600" dirty="0">
                <a:solidFill>
                  <a:prstClr val="black"/>
                </a:solidFill>
                <a:latin typeface="Calibri" panose="020F0502020204030204" pitchFamily="34" charset="0"/>
                <a:ea typeface="Calibri" panose="020F0502020204030204" pitchFamily="34" charset="0"/>
                <a:cs typeface="Times New Roman" panose="02020603050405020304" pitchFamily="18" charset="0"/>
              </a:rPr>
              <a:t>	Data: https://d396qusza40orc.cloudfront.net/getdata%2Fdata%2Frestaurants.xml</a:t>
            </a:r>
          </a:p>
          <a:p>
            <a:pPr>
              <a:defRPr/>
            </a:pPr>
            <a:endParaRPr lang="en-US" sz="16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a:defRPr/>
            </a:pPr>
            <a:r>
              <a:rPr lang="en-US" sz="1600" dirty="0">
                <a:solidFill>
                  <a:prstClr val="black"/>
                </a:solidFill>
                <a:latin typeface="Calibri" panose="020F0502020204030204" pitchFamily="34" charset="0"/>
                <a:ea typeface="Calibri" panose="020F0502020204030204" pitchFamily="34" charset="0"/>
                <a:cs typeface="Times New Roman" panose="02020603050405020304" pitchFamily="18" charset="0"/>
              </a:rPr>
              <a:t>	Scrape the XML page for name, </a:t>
            </a:r>
            <a:r>
              <a:rPr lang="en-US" sz="1600" dirty="0" err="1">
                <a:solidFill>
                  <a:prstClr val="black"/>
                </a:solidFill>
                <a:latin typeface="Calibri" panose="020F0502020204030204" pitchFamily="34" charset="0"/>
                <a:ea typeface="Calibri" panose="020F0502020204030204" pitchFamily="34" charset="0"/>
                <a:cs typeface="Times New Roman" panose="02020603050405020304" pitchFamily="18" charset="0"/>
              </a:rPr>
              <a:t>zipcode</a:t>
            </a:r>
            <a:r>
              <a:rPr lang="en-US" sz="1600" dirty="0">
                <a:solidFill>
                  <a:prstClr val="black"/>
                </a:solidFill>
                <a:latin typeface="Calibri" panose="020F0502020204030204" pitchFamily="34" charset="0"/>
                <a:ea typeface="Calibri" panose="020F0502020204030204" pitchFamily="34" charset="0"/>
                <a:cs typeface="Times New Roman" panose="02020603050405020304" pitchFamily="18" charset="0"/>
              </a:rPr>
              <a:t> and city council district.  (Use either the XML or </a:t>
            </a:r>
            <a:r>
              <a:rPr lang="en-US" sz="1600" dirty="0" err="1">
                <a:solidFill>
                  <a:prstClr val="black"/>
                </a:solidFill>
                <a:latin typeface="Calibri" panose="020F0502020204030204" pitchFamily="34" charset="0"/>
                <a:ea typeface="Calibri" panose="020F0502020204030204" pitchFamily="34" charset="0"/>
                <a:cs typeface="Times New Roman" panose="02020603050405020304" pitchFamily="18" charset="0"/>
              </a:rPr>
              <a:t>rvest</a:t>
            </a:r>
            <a:r>
              <a:rPr lang="en-US" sz="1600" dirty="0">
                <a:solidFill>
                  <a:prstClr val="black"/>
                </a:solidFill>
                <a:latin typeface="Calibri" panose="020F0502020204030204" pitchFamily="34" charset="0"/>
                <a:ea typeface="Calibri" panose="020F0502020204030204" pitchFamily="34" charset="0"/>
                <a:cs typeface="Times New Roman" panose="02020603050405020304" pitchFamily="18" charset="0"/>
              </a:rPr>
              <a:t> package.)</a:t>
            </a:r>
          </a:p>
          <a:p>
            <a:pPr>
              <a:defRPr/>
            </a:pPr>
            <a:r>
              <a:rPr lang="en-US" sz="1600" dirty="0">
                <a:solidFill>
                  <a:prstClr val="black"/>
                </a:solidFill>
                <a:latin typeface="Calibri" panose="020F0502020204030204" pitchFamily="34" charset="0"/>
                <a:ea typeface="Calibri" panose="020F0502020204030204" pitchFamily="34" charset="0"/>
                <a:cs typeface="Times New Roman" panose="02020603050405020304" pitchFamily="18" charset="0"/>
              </a:rPr>
              <a:t>	Make a </a:t>
            </a:r>
            <a:r>
              <a:rPr lang="en-US" sz="1600" dirty="0" err="1">
                <a:solidFill>
                  <a:prstClr val="black"/>
                </a:solidFill>
                <a:latin typeface="Calibri" panose="020F0502020204030204" pitchFamily="34" charset="0"/>
                <a:ea typeface="Calibri" panose="020F0502020204030204" pitchFamily="34" charset="0"/>
                <a:cs typeface="Times New Roman" panose="02020603050405020304" pitchFamily="18" charset="0"/>
              </a:rPr>
              <a:t>dataframe</a:t>
            </a:r>
            <a:r>
              <a:rPr lang="en-US" sz="1600" dirty="0">
                <a:solidFill>
                  <a:prstClr val="black"/>
                </a:solidFill>
                <a:latin typeface="Calibri" panose="020F0502020204030204" pitchFamily="34" charset="0"/>
                <a:ea typeface="Calibri" panose="020F0502020204030204" pitchFamily="34" charset="0"/>
                <a:cs typeface="Times New Roman" panose="02020603050405020304" pitchFamily="18" charset="0"/>
              </a:rPr>
              <a:t> with just those columns. </a:t>
            </a:r>
          </a:p>
          <a:p>
            <a:pPr>
              <a:defRPr/>
            </a:pPr>
            <a:r>
              <a:rPr lang="en-US" sz="1600" dirty="0">
                <a:solidFill>
                  <a:prstClr val="black"/>
                </a:solidFill>
                <a:latin typeface="Calibri" panose="020F0502020204030204" pitchFamily="34" charset="0"/>
                <a:ea typeface="Calibri" panose="020F0502020204030204" pitchFamily="34" charset="0"/>
                <a:cs typeface="Times New Roman" panose="02020603050405020304" pitchFamily="18" charset="0"/>
              </a:rPr>
              <a:t>	Are there any Sushi restaurants in Baltimore? (Where the dataset is from.)</a:t>
            </a:r>
          </a:p>
          <a:p>
            <a:pPr>
              <a:defRPr/>
            </a:pPr>
            <a:r>
              <a:rPr lang="en-US" sz="1600" dirty="0">
                <a:solidFill>
                  <a:prstClr val="black"/>
                </a:solidFill>
                <a:latin typeface="Calibri" panose="020F0502020204030204" pitchFamily="34" charset="0"/>
                <a:ea typeface="Calibri" panose="020F0502020204030204" pitchFamily="34" charset="0"/>
                <a:cs typeface="Times New Roman" panose="02020603050405020304" pitchFamily="18" charset="0"/>
              </a:rPr>
              <a:t>	If so, can you estimate how many?</a:t>
            </a:r>
          </a:p>
          <a:p>
            <a:pPr>
              <a:defRPr/>
            </a:pPr>
            <a:r>
              <a:rPr lang="en-US" sz="1600" dirty="0">
                <a:solidFill>
                  <a:prstClr val="black"/>
                </a:solidFill>
                <a:latin typeface="Calibri" panose="020F0502020204030204" pitchFamily="34" charset="0"/>
                <a:ea typeface="Calibri" panose="020F0502020204030204" pitchFamily="34" charset="0"/>
                <a:cs typeface="Times New Roman" panose="02020603050405020304" pitchFamily="18" charset="0"/>
              </a:rPr>
              <a:t>	Filter the </a:t>
            </a:r>
            <a:r>
              <a:rPr lang="en-US" sz="1600" dirty="0" err="1">
                <a:solidFill>
                  <a:prstClr val="black"/>
                </a:solidFill>
                <a:latin typeface="Calibri" panose="020F0502020204030204" pitchFamily="34" charset="0"/>
                <a:ea typeface="Calibri" panose="020F0502020204030204" pitchFamily="34" charset="0"/>
                <a:cs typeface="Times New Roman" panose="02020603050405020304" pitchFamily="18" charset="0"/>
              </a:rPr>
              <a:t>dataframe</a:t>
            </a:r>
            <a:r>
              <a:rPr lang="en-US" sz="1600" dirty="0">
                <a:solidFill>
                  <a:prstClr val="black"/>
                </a:solidFill>
                <a:latin typeface="Calibri" panose="020F0502020204030204" pitchFamily="34" charset="0"/>
                <a:ea typeface="Calibri" panose="020F0502020204030204" pitchFamily="34" charset="0"/>
                <a:cs typeface="Times New Roman" panose="02020603050405020304" pitchFamily="18" charset="0"/>
              </a:rPr>
              <a:t> for just downtown restaurants (Council District 11). </a:t>
            </a:r>
          </a:p>
          <a:p>
            <a:pPr>
              <a:defRPr/>
            </a:pPr>
            <a:r>
              <a:rPr lang="en-US" sz="1600" dirty="0">
                <a:solidFill>
                  <a:prstClr val="black"/>
                </a:solidFill>
                <a:latin typeface="Calibri" panose="020F0502020204030204" pitchFamily="34" charset="0"/>
                <a:ea typeface="Calibri" panose="020F0502020204030204" pitchFamily="34" charset="0"/>
                <a:cs typeface="Times New Roman" panose="02020603050405020304" pitchFamily="18" charset="0"/>
              </a:rPr>
              <a:t>	Are there any Sushi restaurants downtown?  # research the “grep” function</a:t>
            </a:r>
          </a:p>
          <a:p>
            <a:pPr>
              <a:defRPr/>
            </a:pPr>
            <a:r>
              <a:rPr lang="en-US" sz="1600" dirty="0">
                <a:solidFill>
                  <a:prstClr val="black"/>
                </a:solidFill>
                <a:latin typeface="Calibri" panose="020F0502020204030204" pitchFamily="34" charset="0"/>
                <a:ea typeface="Calibri" panose="020F0502020204030204" pitchFamily="34" charset="0"/>
                <a:cs typeface="Times New Roman" panose="02020603050405020304" pitchFamily="18" charset="0"/>
              </a:rPr>
              <a:t>	If so, estimate how many “Sushi” restaurants are in Downtown</a:t>
            </a:r>
          </a:p>
          <a:p>
            <a:pPr>
              <a:defRPr/>
            </a:pPr>
            <a:r>
              <a:rPr lang="en-US" sz="1600" dirty="0">
                <a:solidFill>
                  <a:prstClr val="black"/>
                </a:solidFill>
                <a:latin typeface="Calibri" panose="020F0502020204030204" pitchFamily="34" charset="0"/>
                <a:ea typeface="Calibri" panose="020F0502020204030204" pitchFamily="34" charset="0"/>
                <a:cs typeface="Times New Roman" panose="02020603050405020304" pitchFamily="18" charset="0"/>
              </a:rPr>
              <a:t>	Make a </a:t>
            </a:r>
            <a:r>
              <a:rPr lang="en-US" sz="1600" dirty="0" err="1">
                <a:solidFill>
                  <a:prstClr val="black"/>
                </a:solidFill>
                <a:latin typeface="Calibri" panose="020F0502020204030204" pitchFamily="34" charset="0"/>
                <a:ea typeface="Calibri" panose="020F0502020204030204" pitchFamily="34" charset="0"/>
                <a:cs typeface="Times New Roman" panose="02020603050405020304" pitchFamily="18" charset="0"/>
              </a:rPr>
              <a:t>barplot</a:t>
            </a:r>
            <a:r>
              <a:rPr lang="en-US" sz="1600" dirty="0">
                <a:solidFill>
                  <a:prstClr val="black"/>
                </a:solidFill>
                <a:latin typeface="Calibri" panose="020F0502020204030204" pitchFamily="34" charset="0"/>
                <a:ea typeface="Calibri" panose="020F0502020204030204" pitchFamily="34" charset="0"/>
                <a:cs typeface="Times New Roman" panose="02020603050405020304" pitchFamily="18" charset="0"/>
              </a:rPr>
              <a:t> of the estimated number of restaurants (Sushi or otherwise) in each council.</a:t>
            </a:r>
          </a:p>
        </p:txBody>
      </p:sp>
      <p:pic>
        <p:nvPicPr>
          <p:cNvPr id="5" name="Picture 4">
            <a:extLst>
              <a:ext uri="{FF2B5EF4-FFF2-40B4-BE49-F238E27FC236}">
                <a16:creationId xmlns:a16="http://schemas.microsoft.com/office/drawing/2014/main" id="{D06EE9A3-C2CB-E745-9980-7850B56FDC73}"/>
              </a:ext>
            </a:extLst>
          </p:cNvPr>
          <p:cNvPicPr>
            <a:picLocks noChangeAspect="1"/>
          </p:cNvPicPr>
          <p:nvPr/>
        </p:nvPicPr>
        <p:blipFill>
          <a:blip r:embed="rId2"/>
          <a:stretch>
            <a:fillRect/>
          </a:stretch>
        </p:blipFill>
        <p:spPr>
          <a:xfrm>
            <a:off x="4038815" y="986407"/>
            <a:ext cx="3592448" cy="1934395"/>
          </a:xfrm>
          <a:prstGeom prst="rect">
            <a:avLst/>
          </a:prstGeom>
        </p:spPr>
      </p:pic>
      <p:sp>
        <p:nvSpPr>
          <p:cNvPr id="3" name="Rectangle 2">
            <a:extLst>
              <a:ext uri="{FF2B5EF4-FFF2-40B4-BE49-F238E27FC236}">
                <a16:creationId xmlns:a16="http://schemas.microsoft.com/office/drawing/2014/main" id="{D85762B1-4F22-C848-9544-EF252F9B4C2A}"/>
              </a:ext>
            </a:extLst>
          </p:cNvPr>
          <p:cNvSpPr/>
          <p:nvPr/>
        </p:nvSpPr>
        <p:spPr>
          <a:xfrm>
            <a:off x="7849616" y="1041155"/>
            <a:ext cx="2791839" cy="1815882"/>
          </a:xfrm>
          <a:prstGeom prst="rect">
            <a:avLst/>
          </a:prstGeom>
        </p:spPr>
        <p:txBody>
          <a:bodyPr wrap="square">
            <a:spAutoFit/>
          </a:bodyPr>
          <a:lstStyle/>
          <a:p>
            <a:pPr>
              <a:defRPr/>
            </a:pPr>
            <a:r>
              <a:rPr lang="en-US" sz="1600" i="1" dirty="0">
                <a:solidFill>
                  <a:prstClr val="black"/>
                </a:solidFill>
                <a:latin typeface="Arial"/>
              </a:rPr>
              <a:t>Note: one of the methods learned in the last unit will work with the the improper XML code that the URL below yields and the other will create an error.  Use one to get the job done.</a:t>
            </a:r>
          </a:p>
        </p:txBody>
      </p:sp>
      <p:sp>
        <p:nvSpPr>
          <p:cNvPr id="6" name="TextBox 5">
            <a:extLst>
              <a:ext uri="{FF2B5EF4-FFF2-40B4-BE49-F238E27FC236}">
                <a16:creationId xmlns:a16="http://schemas.microsoft.com/office/drawing/2014/main" id="{80E6645F-8B37-CE4E-880A-70457CAB787D}"/>
              </a:ext>
            </a:extLst>
          </p:cNvPr>
          <p:cNvSpPr txBox="1"/>
          <p:nvPr/>
        </p:nvSpPr>
        <p:spPr>
          <a:xfrm>
            <a:off x="1974109" y="1674521"/>
            <a:ext cx="1439694" cy="369332"/>
          </a:xfrm>
          <a:prstGeom prst="rect">
            <a:avLst/>
          </a:prstGeom>
          <a:noFill/>
        </p:spPr>
        <p:txBody>
          <a:bodyPr wrap="square" rtlCol="0">
            <a:spAutoFit/>
          </a:bodyPr>
          <a:lstStyle/>
          <a:p>
            <a:r>
              <a:rPr lang="en-US" dirty="0"/>
              <a:t>(2- 4 hours)</a:t>
            </a:r>
          </a:p>
        </p:txBody>
      </p:sp>
      <p:sp>
        <p:nvSpPr>
          <p:cNvPr id="7" name="Title 6">
            <a:extLst>
              <a:ext uri="{FF2B5EF4-FFF2-40B4-BE49-F238E27FC236}">
                <a16:creationId xmlns:a16="http://schemas.microsoft.com/office/drawing/2014/main" id="{A9807705-87A3-49A8-B06B-538070F6BD53}"/>
              </a:ext>
            </a:extLst>
          </p:cNvPr>
          <p:cNvSpPr>
            <a:spLocks noGrp="1"/>
          </p:cNvSpPr>
          <p:nvPr>
            <p:ph type="title"/>
          </p:nvPr>
        </p:nvSpPr>
        <p:spPr/>
        <p:txBody>
          <a:bodyPr/>
          <a:lstStyle/>
          <a:p>
            <a:r>
              <a:rPr lang="en-US" dirty="0"/>
              <a:t>Part 1: Restaurant Data from Baltimore!</a:t>
            </a:r>
          </a:p>
        </p:txBody>
      </p:sp>
    </p:spTree>
    <p:extLst>
      <p:ext uri="{BB962C8B-B14F-4D97-AF65-F5344CB8AC3E}">
        <p14:creationId xmlns:p14="http://schemas.microsoft.com/office/powerpoint/2010/main" val="19412003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A7FBA-C553-46F2-81FD-5E04F3F818A9}"/>
              </a:ext>
            </a:extLst>
          </p:cNvPr>
          <p:cNvSpPr>
            <a:spLocks noGrp="1"/>
          </p:cNvSpPr>
          <p:nvPr>
            <p:ph type="title"/>
          </p:nvPr>
        </p:nvSpPr>
        <p:spPr/>
        <p:txBody>
          <a:bodyPr>
            <a:normAutofit/>
          </a:bodyPr>
          <a:lstStyle/>
          <a:p>
            <a:r>
              <a:rPr lang="en-US" dirty="0"/>
              <a:t>Part 1: </a:t>
            </a:r>
            <a:r>
              <a:rPr lang="en-US" dirty="0" err="1"/>
              <a:t>Dataframe</a:t>
            </a:r>
            <a:r>
              <a:rPr lang="en-US" dirty="0"/>
              <a:t>: Scrape the XML page for name, </a:t>
            </a:r>
            <a:r>
              <a:rPr lang="en-US" dirty="0" err="1"/>
              <a:t>zipcode</a:t>
            </a:r>
            <a:r>
              <a:rPr lang="en-US" dirty="0"/>
              <a:t> and city council district.  (Use either the XML or </a:t>
            </a:r>
            <a:r>
              <a:rPr lang="en-US" dirty="0" err="1"/>
              <a:t>rvest</a:t>
            </a:r>
            <a:r>
              <a:rPr lang="en-US" dirty="0"/>
              <a:t> package.)</a:t>
            </a:r>
          </a:p>
        </p:txBody>
      </p:sp>
      <p:sp>
        <p:nvSpPr>
          <p:cNvPr id="4" name="Footer Placeholder 3">
            <a:extLst>
              <a:ext uri="{FF2B5EF4-FFF2-40B4-BE49-F238E27FC236}">
                <a16:creationId xmlns:a16="http://schemas.microsoft.com/office/drawing/2014/main" id="{1094515B-A7BD-4CF6-8788-130F00C3A6C7}"/>
              </a:ext>
            </a:extLst>
          </p:cNvPr>
          <p:cNvSpPr>
            <a:spLocks noGrp="1"/>
          </p:cNvSpPr>
          <p:nvPr>
            <p:ph type="ftr" sz="quarter" idx="11"/>
          </p:nvPr>
        </p:nvSpPr>
        <p:spPr/>
        <p:txBody>
          <a:bodyPr/>
          <a:lstStyle/>
          <a:p>
            <a:r>
              <a:rPr lang="en-US"/>
              <a:t>Justin Ehly, DS6306, Tuesday 630p</a:t>
            </a:r>
          </a:p>
        </p:txBody>
      </p:sp>
      <p:pic>
        <p:nvPicPr>
          <p:cNvPr id="5" name="Picture 4">
            <a:extLst>
              <a:ext uri="{FF2B5EF4-FFF2-40B4-BE49-F238E27FC236}">
                <a16:creationId xmlns:a16="http://schemas.microsoft.com/office/drawing/2014/main" id="{2C274319-4255-41F4-8755-0899163322E5}"/>
              </a:ext>
            </a:extLst>
          </p:cNvPr>
          <p:cNvPicPr>
            <a:picLocks noChangeAspect="1"/>
          </p:cNvPicPr>
          <p:nvPr/>
        </p:nvPicPr>
        <p:blipFill>
          <a:blip r:embed="rId2"/>
          <a:stretch>
            <a:fillRect/>
          </a:stretch>
        </p:blipFill>
        <p:spPr>
          <a:xfrm>
            <a:off x="2657905" y="2319476"/>
            <a:ext cx="6876190" cy="2219048"/>
          </a:xfrm>
          <a:prstGeom prst="rect">
            <a:avLst/>
          </a:prstGeom>
        </p:spPr>
      </p:pic>
    </p:spTree>
    <p:extLst>
      <p:ext uri="{BB962C8B-B14F-4D97-AF65-F5344CB8AC3E}">
        <p14:creationId xmlns:p14="http://schemas.microsoft.com/office/powerpoint/2010/main" val="37591406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61C76-7C4D-4D4D-B0CB-2E512DB926D9}"/>
              </a:ext>
            </a:extLst>
          </p:cNvPr>
          <p:cNvSpPr>
            <a:spLocks noGrp="1"/>
          </p:cNvSpPr>
          <p:nvPr>
            <p:ph type="title"/>
          </p:nvPr>
        </p:nvSpPr>
        <p:spPr/>
        <p:txBody>
          <a:bodyPr/>
          <a:lstStyle/>
          <a:p>
            <a:r>
              <a:rPr lang="en-US" dirty="0"/>
              <a:t>Part 1: </a:t>
            </a:r>
            <a:r>
              <a:rPr lang="en-US" dirty="0" err="1"/>
              <a:t>Dataframe</a:t>
            </a:r>
            <a:r>
              <a:rPr lang="en-US" dirty="0"/>
              <a:t>: Scrape the XML page for name, </a:t>
            </a:r>
            <a:r>
              <a:rPr lang="en-US" dirty="0" err="1"/>
              <a:t>zipcode</a:t>
            </a:r>
            <a:r>
              <a:rPr lang="en-US" dirty="0"/>
              <a:t> and city council district.  (Use either the XML or </a:t>
            </a:r>
            <a:r>
              <a:rPr lang="en-US" dirty="0" err="1"/>
              <a:t>rvest</a:t>
            </a:r>
            <a:r>
              <a:rPr lang="en-US" dirty="0"/>
              <a:t> package.)</a:t>
            </a:r>
          </a:p>
        </p:txBody>
      </p:sp>
      <p:sp>
        <p:nvSpPr>
          <p:cNvPr id="3" name="Content Placeholder 2">
            <a:extLst>
              <a:ext uri="{FF2B5EF4-FFF2-40B4-BE49-F238E27FC236}">
                <a16:creationId xmlns:a16="http://schemas.microsoft.com/office/drawing/2014/main" id="{6606D3BA-CAB7-4150-BCF5-BEE6622E2FF2}"/>
              </a:ext>
            </a:extLst>
          </p:cNvPr>
          <p:cNvSpPr>
            <a:spLocks noGrp="1"/>
          </p:cNvSpPr>
          <p:nvPr>
            <p:ph idx="1"/>
          </p:nvPr>
        </p:nvSpPr>
        <p:spPr/>
        <p:txBody>
          <a:bodyPr/>
          <a:lstStyle/>
          <a:p>
            <a:pPr>
              <a:defRPr/>
            </a:pPr>
            <a:r>
              <a:rPr lang="en-US" sz="1600" dirty="0">
                <a:solidFill>
                  <a:prstClr val="black"/>
                </a:solidFill>
                <a:latin typeface="Calibri" panose="020F0502020204030204" pitchFamily="34" charset="0"/>
                <a:ea typeface="Calibri" panose="020F0502020204030204" pitchFamily="34" charset="0"/>
                <a:cs typeface="Times New Roman" panose="02020603050405020304" pitchFamily="18" charset="0"/>
              </a:rPr>
              <a:t>Are there any Sushi restaurants in Baltimore? (Where the dataset is from.) Yes, 9</a:t>
            </a:r>
          </a:p>
          <a:p>
            <a:pPr>
              <a:defRPr/>
            </a:pPr>
            <a:r>
              <a:rPr lang="en-US" sz="1600" dirty="0">
                <a:solidFill>
                  <a:prstClr val="black"/>
                </a:solidFill>
                <a:latin typeface="Calibri" panose="020F0502020204030204" pitchFamily="34" charset="0"/>
                <a:ea typeface="Calibri" panose="020F0502020204030204" pitchFamily="34" charset="0"/>
                <a:cs typeface="Times New Roman" panose="02020603050405020304" pitchFamily="18" charset="0"/>
              </a:rPr>
              <a:t>If so, can you estimate how many? 9</a:t>
            </a:r>
          </a:p>
        </p:txBody>
      </p:sp>
      <p:sp>
        <p:nvSpPr>
          <p:cNvPr id="4" name="Footer Placeholder 3">
            <a:extLst>
              <a:ext uri="{FF2B5EF4-FFF2-40B4-BE49-F238E27FC236}">
                <a16:creationId xmlns:a16="http://schemas.microsoft.com/office/drawing/2014/main" id="{717423FD-E5B0-45C2-B6D3-534463AD4B7F}"/>
              </a:ext>
            </a:extLst>
          </p:cNvPr>
          <p:cNvSpPr>
            <a:spLocks noGrp="1"/>
          </p:cNvSpPr>
          <p:nvPr>
            <p:ph type="ftr" sz="quarter" idx="11"/>
          </p:nvPr>
        </p:nvSpPr>
        <p:spPr/>
        <p:txBody>
          <a:bodyPr/>
          <a:lstStyle/>
          <a:p>
            <a:r>
              <a:rPr lang="en-US"/>
              <a:t>Justin Ehly, DS6306, Tuesday 630p</a:t>
            </a:r>
          </a:p>
        </p:txBody>
      </p:sp>
      <p:pic>
        <p:nvPicPr>
          <p:cNvPr id="5" name="Picture 4">
            <a:extLst>
              <a:ext uri="{FF2B5EF4-FFF2-40B4-BE49-F238E27FC236}">
                <a16:creationId xmlns:a16="http://schemas.microsoft.com/office/drawing/2014/main" id="{DC31C534-F024-4B61-B32D-B5EC6E32AB3D}"/>
              </a:ext>
            </a:extLst>
          </p:cNvPr>
          <p:cNvPicPr>
            <a:picLocks noChangeAspect="1"/>
          </p:cNvPicPr>
          <p:nvPr/>
        </p:nvPicPr>
        <p:blipFill>
          <a:blip r:embed="rId2"/>
          <a:stretch>
            <a:fillRect/>
          </a:stretch>
        </p:blipFill>
        <p:spPr>
          <a:xfrm>
            <a:off x="2572190" y="2071857"/>
            <a:ext cx="7047619" cy="2714286"/>
          </a:xfrm>
          <a:prstGeom prst="rect">
            <a:avLst/>
          </a:prstGeom>
        </p:spPr>
      </p:pic>
      <p:sp>
        <p:nvSpPr>
          <p:cNvPr id="6" name="Arrow: Right 5">
            <a:extLst>
              <a:ext uri="{FF2B5EF4-FFF2-40B4-BE49-F238E27FC236}">
                <a16:creationId xmlns:a16="http://schemas.microsoft.com/office/drawing/2014/main" id="{3BEC7507-D4C9-4B9C-886D-803F1F31ADF9}"/>
              </a:ext>
            </a:extLst>
          </p:cNvPr>
          <p:cNvSpPr/>
          <p:nvPr/>
        </p:nvSpPr>
        <p:spPr>
          <a:xfrm>
            <a:off x="1914258" y="4524999"/>
            <a:ext cx="478564" cy="3845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47322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61C76-7C4D-4D4D-B0CB-2E512DB926D9}"/>
              </a:ext>
            </a:extLst>
          </p:cNvPr>
          <p:cNvSpPr>
            <a:spLocks noGrp="1"/>
          </p:cNvSpPr>
          <p:nvPr>
            <p:ph type="title"/>
          </p:nvPr>
        </p:nvSpPr>
        <p:spPr/>
        <p:txBody>
          <a:bodyPr/>
          <a:lstStyle/>
          <a:p>
            <a:r>
              <a:rPr lang="en-US" dirty="0"/>
              <a:t>Part 1: </a:t>
            </a:r>
            <a:r>
              <a:rPr lang="en-US" dirty="0" err="1"/>
              <a:t>Dataframe</a:t>
            </a:r>
            <a:r>
              <a:rPr lang="en-US" dirty="0"/>
              <a:t>: Scrape the XML page for name, </a:t>
            </a:r>
            <a:r>
              <a:rPr lang="en-US" dirty="0" err="1"/>
              <a:t>zipcode</a:t>
            </a:r>
            <a:r>
              <a:rPr lang="en-US" dirty="0"/>
              <a:t> and city council district.  (Use either the XML or </a:t>
            </a:r>
            <a:r>
              <a:rPr lang="en-US" dirty="0" err="1"/>
              <a:t>rvest</a:t>
            </a:r>
            <a:r>
              <a:rPr lang="en-US" dirty="0"/>
              <a:t> package.)</a:t>
            </a:r>
          </a:p>
        </p:txBody>
      </p:sp>
      <p:sp>
        <p:nvSpPr>
          <p:cNvPr id="3" name="Content Placeholder 2">
            <a:extLst>
              <a:ext uri="{FF2B5EF4-FFF2-40B4-BE49-F238E27FC236}">
                <a16:creationId xmlns:a16="http://schemas.microsoft.com/office/drawing/2014/main" id="{6606D3BA-CAB7-4150-BCF5-BEE6622E2FF2}"/>
              </a:ext>
            </a:extLst>
          </p:cNvPr>
          <p:cNvSpPr>
            <a:spLocks noGrp="1"/>
          </p:cNvSpPr>
          <p:nvPr>
            <p:ph idx="1"/>
          </p:nvPr>
        </p:nvSpPr>
        <p:spPr/>
        <p:txBody>
          <a:bodyPr/>
          <a:lstStyle/>
          <a:p>
            <a:pPr>
              <a:defRPr/>
            </a:pPr>
            <a:r>
              <a:rPr lang="en-US" sz="1600" dirty="0">
                <a:solidFill>
                  <a:prstClr val="black"/>
                </a:solidFill>
                <a:latin typeface="Calibri" panose="020F0502020204030204" pitchFamily="34" charset="0"/>
                <a:ea typeface="Calibri" panose="020F0502020204030204" pitchFamily="34" charset="0"/>
                <a:cs typeface="Times New Roman" panose="02020603050405020304" pitchFamily="18" charset="0"/>
              </a:rPr>
              <a:t>Filter the </a:t>
            </a:r>
            <a:r>
              <a:rPr lang="en-US" sz="1600" dirty="0" err="1">
                <a:solidFill>
                  <a:prstClr val="black"/>
                </a:solidFill>
                <a:latin typeface="Calibri" panose="020F0502020204030204" pitchFamily="34" charset="0"/>
                <a:ea typeface="Calibri" panose="020F0502020204030204" pitchFamily="34" charset="0"/>
                <a:cs typeface="Times New Roman" panose="02020603050405020304" pitchFamily="18" charset="0"/>
              </a:rPr>
              <a:t>dataframe</a:t>
            </a:r>
            <a:r>
              <a:rPr lang="en-US" sz="1600" dirty="0">
                <a:solidFill>
                  <a:prstClr val="black"/>
                </a:solidFill>
                <a:latin typeface="Calibri" panose="020F0502020204030204" pitchFamily="34" charset="0"/>
                <a:ea typeface="Calibri" panose="020F0502020204030204" pitchFamily="34" charset="0"/>
                <a:cs typeface="Times New Roman" panose="02020603050405020304" pitchFamily="18" charset="0"/>
              </a:rPr>
              <a:t> for just downtown restaurants (Council District 11). </a:t>
            </a:r>
          </a:p>
          <a:p>
            <a:pPr>
              <a:defRPr/>
            </a:pPr>
            <a:r>
              <a:rPr lang="en-US" sz="1600" dirty="0">
                <a:solidFill>
                  <a:prstClr val="black"/>
                </a:solidFill>
                <a:latin typeface="Calibri" panose="020F0502020204030204" pitchFamily="34" charset="0"/>
                <a:ea typeface="Calibri" panose="020F0502020204030204" pitchFamily="34" charset="0"/>
                <a:cs typeface="Times New Roman" panose="02020603050405020304" pitchFamily="18" charset="0"/>
              </a:rPr>
              <a:t>Are there any Sushi restaurants downtown?  # research the “grep” function</a:t>
            </a:r>
          </a:p>
          <a:p>
            <a:pPr>
              <a:defRPr/>
            </a:pPr>
            <a:r>
              <a:rPr lang="en-US" sz="1600" dirty="0">
                <a:solidFill>
                  <a:prstClr val="black"/>
                </a:solidFill>
                <a:latin typeface="Calibri" panose="020F0502020204030204" pitchFamily="34" charset="0"/>
                <a:ea typeface="Calibri" panose="020F0502020204030204" pitchFamily="34" charset="0"/>
                <a:cs typeface="Times New Roman" panose="02020603050405020304" pitchFamily="18" charset="0"/>
              </a:rPr>
              <a:t>If so, estimate how many “Sushi” restaurants are in Downtown</a:t>
            </a:r>
          </a:p>
          <a:p>
            <a:pPr>
              <a:defRPr/>
            </a:pPr>
            <a:r>
              <a:rPr lang="en-US" sz="1600" dirty="0">
                <a:solidFill>
                  <a:prstClr val="black"/>
                </a:solidFill>
                <a:latin typeface="Calibri" panose="020F0502020204030204" pitchFamily="34" charset="0"/>
                <a:ea typeface="Calibri" panose="020F0502020204030204" pitchFamily="34" charset="0"/>
                <a:cs typeface="Times New Roman" panose="02020603050405020304" pitchFamily="18" charset="0"/>
              </a:rPr>
              <a:t>Make a </a:t>
            </a:r>
            <a:r>
              <a:rPr lang="en-US" sz="1600" dirty="0" err="1">
                <a:solidFill>
                  <a:prstClr val="black"/>
                </a:solidFill>
                <a:latin typeface="Calibri" panose="020F0502020204030204" pitchFamily="34" charset="0"/>
                <a:ea typeface="Calibri" panose="020F0502020204030204" pitchFamily="34" charset="0"/>
                <a:cs typeface="Times New Roman" panose="02020603050405020304" pitchFamily="18" charset="0"/>
              </a:rPr>
              <a:t>barplot</a:t>
            </a:r>
            <a:r>
              <a:rPr lang="en-US" sz="1600" dirty="0">
                <a:solidFill>
                  <a:prstClr val="black"/>
                </a:solidFill>
                <a:latin typeface="Calibri" panose="020F0502020204030204" pitchFamily="34" charset="0"/>
                <a:ea typeface="Calibri" panose="020F0502020204030204" pitchFamily="34" charset="0"/>
                <a:cs typeface="Times New Roman" panose="02020603050405020304" pitchFamily="18" charset="0"/>
              </a:rPr>
              <a:t> of the estimated number of restaurants (Sushi or otherwise) in each council.</a:t>
            </a:r>
            <a:endParaRPr lang="en-US" dirty="0"/>
          </a:p>
        </p:txBody>
      </p:sp>
      <p:sp>
        <p:nvSpPr>
          <p:cNvPr id="4" name="Footer Placeholder 3">
            <a:extLst>
              <a:ext uri="{FF2B5EF4-FFF2-40B4-BE49-F238E27FC236}">
                <a16:creationId xmlns:a16="http://schemas.microsoft.com/office/drawing/2014/main" id="{717423FD-E5B0-45C2-B6D3-534463AD4B7F}"/>
              </a:ext>
            </a:extLst>
          </p:cNvPr>
          <p:cNvSpPr>
            <a:spLocks noGrp="1"/>
          </p:cNvSpPr>
          <p:nvPr>
            <p:ph type="ftr" sz="quarter" idx="11"/>
          </p:nvPr>
        </p:nvSpPr>
        <p:spPr/>
        <p:txBody>
          <a:bodyPr/>
          <a:lstStyle/>
          <a:p>
            <a:r>
              <a:rPr lang="en-US"/>
              <a:t>Justin Ehly, DS6306, Tuesday 630p</a:t>
            </a:r>
          </a:p>
        </p:txBody>
      </p:sp>
      <p:pic>
        <p:nvPicPr>
          <p:cNvPr id="5" name="Picture 4">
            <a:extLst>
              <a:ext uri="{FF2B5EF4-FFF2-40B4-BE49-F238E27FC236}">
                <a16:creationId xmlns:a16="http://schemas.microsoft.com/office/drawing/2014/main" id="{4F720EA8-D6D2-48EE-AC99-52E6C711CFF4}"/>
              </a:ext>
            </a:extLst>
          </p:cNvPr>
          <p:cNvPicPr>
            <a:picLocks noChangeAspect="1"/>
          </p:cNvPicPr>
          <p:nvPr/>
        </p:nvPicPr>
        <p:blipFill>
          <a:blip r:embed="rId2"/>
          <a:stretch>
            <a:fillRect/>
          </a:stretch>
        </p:blipFill>
        <p:spPr>
          <a:xfrm>
            <a:off x="1400007" y="2837746"/>
            <a:ext cx="7990476" cy="2761905"/>
          </a:xfrm>
          <a:prstGeom prst="rect">
            <a:avLst/>
          </a:prstGeom>
        </p:spPr>
      </p:pic>
    </p:spTree>
    <p:extLst>
      <p:ext uri="{BB962C8B-B14F-4D97-AF65-F5344CB8AC3E}">
        <p14:creationId xmlns:p14="http://schemas.microsoft.com/office/powerpoint/2010/main" val="27423072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61C76-7C4D-4D4D-B0CB-2E512DB926D9}"/>
              </a:ext>
            </a:extLst>
          </p:cNvPr>
          <p:cNvSpPr>
            <a:spLocks noGrp="1"/>
          </p:cNvSpPr>
          <p:nvPr>
            <p:ph type="title"/>
          </p:nvPr>
        </p:nvSpPr>
        <p:spPr/>
        <p:txBody>
          <a:bodyPr/>
          <a:lstStyle/>
          <a:p>
            <a:r>
              <a:rPr lang="en-US" dirty="0"/>
              <a:t>Part 1: </a:t>
            </a:r>
            <a:r>
              <a:rPr lang="en-US" dirty="0" err="1"/>
              <a:t>Dataframe</a:t>
            </a:r>
            <a:r>
              <a:rPr lang="en-US" dirty="0"/>
              <a:t>: Scrape the XML page for name, </a:t>
            </a:r>
            <a:r>
              <a:rPr lang="en-US" dirty="0" err="1"/>
              <a:t>zipcode</a:t>
            </a:r>
            <a:r>
              <a:rPr lang="en-US" dirty="0"/>
              <a:t> and city council district.  (Use either the XML or </a:t>
            </a:r>
            <a:r>
              <a:rPr lang="en-US" dirty="0" err="1"/>
              <a:t>rvest</a:t>
            </a:r>
            <a:r>
              <a:rPr lang="en-US" dirty="0"/>
              <a:t> package.)</a:t>
            </a:r>
          </a:p>
        </p:txBody>
      </p:sp>
      <p:sp>
        <p:nvSpPr>
          <p:cNvPr id="3" name="Content Placeholder 2">
            <a:extLst>
              <a:ext uri="{FF2B5EF4-FFF2-40B4-BE49-F238E27FC236}">
                <a16:creationId xmlns:a16="http://schemas.microsoft.com/office/drawing/2014/main" id="{6606D3BA-CAB7-4150-BCF5-BEE6622E2FF2}"/>
              </a:ext>
            </a:extLst>
          </p:cNvPr>
          <p:cNvSpPr>
            <a:spLocks noGrp="1"/>
          </p:cNvSpPr>
          <p:nvPr>
            <p:ph idx="1"/>
          </p:nvPr>
        </p:nvSpPr>
        <p:spPr/>
        <p:txBody>
          <a:bodyPr/>
          <a:lstStyle/>
          <a:p>
            <a:pPr>
              <a:defRPr/>
            </a:pPr>
            <a:r>
              <a:rPr lang="en-US" sz="1600" dirty="0">
                <a:solidFill>
                  <a:prstClr val="black"/>
                </a:solidFill>
                <a:latin typeface="Calibri" panose="020F0502020204030204" pitchFamily="34" charset="0"/>
                <a:ea typeface="Calibri" panose="020F0502020204030204" pitchFamily="34" charset="0"/>
                <a:cs typeface="Times New Roman" panose="02020603050405020304" pitchFamily="18" charset="0"/>
              </a:rPr>
              <a:t>Are there any Sushi restaurants downtown?  # research the “grep” function</a:t>
            </a:r>
          </a:p>
          <a:p>
            <a:pPr>
              <a:defRPr/>
            </a:pPr>
            <a:r>
              <a:rPr lang="en-US" sz="1600" dirty="0">
                <a:solidFill>
                  <a:prstClr val="black"/>
                </a:solidFill>
                <a:latin typeface="Calibri" panose="020F0502020204030204" pitchFamily="34" charset="0"/>
                <a:ea typeface="Calibri" panose="020F0502020204030204" pitchFamily="34" charset="0"/>
                <a:cs typeface="Times New Roman" panose="02020603050405020304" pitchFamily="18" charset="0"/>
              </a:rPr>
              <a:t>If so, estimate how many “Sushi” restaurants are in Downtown</a:t>
            </a:r>
          </a:p>
        </p:txBody>
      </p:sp>
      <p:sp>
        <p:nvSpPr>
          <p:cNvPr id="4" name="Footer Placeholder 3">
            <a:extLst>
              <a:ext uri="{FF2B5EF4-FFF2-40B4-BE49-F238E27FC236}">
                <a16:creationId xmlns:a16="http://schemas.microsoft.com/office/drawing/2014/main" id="{717423FD-E5B0-45C2-B6D3-534463AD4B7F}"/>
              </a:ext>
            </a:extLst>
          </p:cNvPr>
          <p:cNvSpPr>
            <a:spLocks noGrp="1"/>
          </p:cNvSpPr>
          <p:nvPr>
            <p:ph type="ftr" sz="quarter" idx="11"/>
          </p:nvPr>
        </p:nvSpPr>
        <p:spPr/>
        <p:txBody>
          <a:bodyPr/>
          <a:lstStyle/>
          <a:p>
            <a:r>
              <a:rPr lang="en-US"/>
              <a:t>Justin Ehly, DS6306, Tuesday 630p</a:t>
            </a:r>
          </a:p>
        </p:txBody>
      </p:sp>
      <p:pic>
        <p:nvPicPr>
          <p:cNvPr id="7" name="Picture 6">
            <a:extLst>
              <a:ext uri="{FF2B5EF4-FFF2-40B4-BE49-F238E27FC236}">
                <a16:creationId xmlns:a16="http://schemas.microsoft.com/office/drawing/2014/main" id="{6CF2EAFA-21D6-4CD4-9E40-C8FE92E4902D}"/>
              </a:ext>
            </a:extLst>
          </p:cNvPr>
          <p:cNvPicPr>
            <a:picLocks noChangeAspect="1"/>
          </p:cNvPicPr>
          <p:nvPr/>
        </p:nvPicPr>
        <p:blipFill>
          <a:blip r:embed="rId2"/>
          <a:stretch>
            <a:fillRect/>
          </a:stretch>
        </p:blipFill>
        <p:spPr>
          <a:xfrm>
            <a:off x="1191238" y="2471857"/>
            <a:ext cx="9809524" cy="1914286"/>
          </a:xfrm>
          <a:prstGeom prst="rect">
            <a:avLst/>
          </a:prstGeom>
        </p:spPr>
      </p:pic>
    </p:spTree>
    <p:extLst>
      <p:ext uri="{BB962C8B-B14F-4D97-AF65-F5344CB8AC3E}">
        <p14:creationId xmlns:p14="http://schemas.microsoft.com/office/powerpoint/2010/main" val="5367969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61C76-7C4D-4D4D-B0CB-2E512DB926D9}"/>
              </a:ext>
            </a:extLst>
          </p:cNvPr>
          <p:cNvSpPr>
            <a:spLocks noGrp="1"/>
          </p:cNvSpPr>
          <p:nvPr>
            <p:ph type="title"/>
          </p:nvPr>
        </p:nvSpPr>
        <p:spPr/>
        <p:txBody>
          <a:bodyPr/>
          <a:lstStyle/>
          <a:p>
            <a:r>
              <a:rPr lang="en-US" dirty="0"/>
              <a:t>Part 1: </a:t>
            </a:r>
            <a:r>
              <a:rPr lang="en-US" dirty="0" err="1"/>
              <a:t>Dataframe</a:t>
            </a:r>
            <a:r>
              <a:rPr lang="en-US" dirty="0"/>
              <a:t>: Scrape the XML page for name, </a:t>
            </a:r>
            <a:r>
              <a:rPr lang="en-US" dirty="0" err="1"/>
              <a:t>zipcode</a:t>
            </a:r>
            <a:r>
              <a:rPr lang="en-US" dirty="0"/>
              <a:t> and city council district.  (Use either the XML or </a:t>
            </a:r>
            <a:r>
              <a:rPr lang="en-US" dirty="0" err="1"/>
              <a:t>rvest</a:t>
            </a:r>
            <a:r>
              <a:rPr lang="en-US" dirty="0"/>
              <a:t> package.)</a:t>
            </a:r>
          </a:p>
        </p:txBody>
      </p:sp>
      <p:sp>
        <p:nvSpPr>
          <p:cNvPr id="3" name="Content Placeholder 2">
            <a:extLst>
              <a:ext uri="{FF2B5EF4-FFF2-40B4-BE49-F238E27FC236}">
                <a16:creationId xmlns:a16="http://schemas.microsoft.com/office/drawing/2014/main" id="{6606D3BA-CAB7-4150-BCF5-BEE6622E2FF2}"/>
              </a:ext>
            </a:extLst>
          </p:cNvPr>
          <p:cNvSpPr>
            <a:spLocks noGrp="1"/>
          </p:cNvSpPr>
          <p:nvPr>
            <p:ph idx="1"/>
          </p:nvPr>
        </p:nvSpPr>
        <p:spPr>
          <a:xfrm>
            <a:off x="838200" y="1258349"/>
            <a:ext cx="10515600" cy="912283"/>
          </a:xfrm>
        </p:spPr>
        <p:txBody>
          <a:bodyPr/>
          <a:lstStyle/>
          <a:p>
            <a:pPr>
              <a:defRPr/>
            </a:pPr>
            <a:r>
              <a:rPr lang="en-US" sz="1600" dirty="0">
                <a:solidFill>
                  <a:prstClr val="black"/>
                </a:solidFill>
                <a:latin typeface="Calibri" panose="020F0502020204030204" pitchFamily="34" charset="0"/>
                <a:ea typeface="Calibri" panose="020F0502020204030204" pitchFamily="34" charset="0"/>
                <a:cs typeface="Times New Roman" panose="02020603050405020304" pitchFamily="18" charset="0"/>
              </a:rPr>
              <a:t>Make a </a:t>
            </a:r>
            <a:r>
              <a:rPr lang="en-US" sz="1600" dirty="0" err="1">
                <a:solidFill>
                  <a:prstClr val="black"/>
                </a:solidFill>
                <a:latin typeface="Calibri" panose="020F0502020204030204" pitchFamily="34" charset="0"/>
                <a:ea typeface="Calibri" panose="020F0502020204030204" pitchFamily="34" charset="0"/>
                <a:cs typeface="Times New Roman" panose="02020603050405020304" pitchFamily="18" charset="0"/>
              </a:rPr>
              <a:t>barplot</a:t>
            </a:r>
            <a:r>
              <a:rPr lang="en-US" sz="1600" dirty="0">
                <a:solidFill>
                  <a:prstClr val="black"/>
                </a:solidFill>
                <a:latin typeface="Calibri" panose="020F0502020204030204" pitchFamily="34" charset="0"/>
                <a:ea typeface="Calibri" panose="020F0502020204030204" pitchFamily="34" charset="0"/>
                <a:cs typeface="Times New Roman" panose="02020603050405020304" pitchFamily="18" charset="0"/>
              </a:rPr>
              <a:t> of the estimated number of restaurants (Sushi or otherwise) in each council.</a:t>
            </a:r>
            <a:endParaRPr lang="en-US" dirty="0"/>
          </a:p>
        </p:txBody>
      </p:sp>
      <p:sp>
        <p:nvSpPr>
          <p:cNvPr id="4" name="Footer Placeholder 3">
            <a:extLst>
              <a:ext uri="{FF2B5EF4-FFF2-40B4-BE49-F238E27FC236}">
                <a16:creationId xmlns:a16="http://schemas.microsoft.com/office/drawing/2014/main" id="{717423FD-E5B0-45C2-B6D3-534463AD4B7F}"/>
              </a:ext>
            </a:extLst>
          </p:cNvPr>
          <p:cNvSpPr>
            <a:spLocks noGrp="1"/>
          </p:cNvSpPr>
          <p:nvPr>
            <p:ph type="ftr" sz="quarter" idx="11"/>
          </p:nvPr>
        </p:nvSpPr>
        <p:spPr/>
        <p:txBody>
          <a:bodyPr/>
          <a:lstStyle/>
          <a:p>
            <a:r>
              <a:rPr lang="en-US"/>
              <a:t>Justin Ehly, DS6306, Tuesday 630p</a:t>
            </a:r>
          </a:p>
        </p:txBody>
      </p:sp>
      <p:pic>
        <p:nvPicPr>
          <p:cNvPr id="5" name="Picture 4">
            <a:extLst>
              <a:ext uri="{FF2B5EF4-FFF2-40B4-BE49-F238E27FC236}">
                <a16:creationId xmlns:a16="http://schemas.microsoft.com/office/drawing/2014/main" id="{ECFDF6B7-173E-4052-9B44-A832ABFE3075}"/>
              </a:ext>
            </a:extLst>
          </p:cNvPr>
          <p:cNvPicPr>
            <a:picLocks noChangeAspect="1"/>
          </p:cNvPicPr>
          <p:nvPr/>
        </p:nvPicPr>
        <p:blipFill>
          <a:blip r:embed="rId2"/>
          <a:stretch>
            <a:fillRect/>
          </a:stretch>
        </p:blipFill>
        <p:spPr>
          <a:xfrm>
            <a:off x="3253263" y="1594109"/>
            <a:ext cx="5685474" cy="3248842"/>
          </a:xfrm>
          <a:prstGeom prst="rect">
            <a:avLst/>
          </a:prstGeom>
        </p:spPr>
      </p:pic>
      <p:pic>
        <p:nvPicPr>
          <p:cNvPr id="6" name="Picture 5">
            <a:extLst>
              <a:ext uri="{FF2B5EF4-FFF2-40B4-BE49-F238E27FC236}">
                <a16:creationId xmlns:a16="http://schemas.microsoft.com/office/drawing/2014/main" id="{1C5003E7-E37B-488A-B606-8872071FCE95}"/>
              </a:ext>
            </a:extLst>
          </p:cNvPr>
          <p:cNvPicPr>
            <a:picLocks noChangeAspect="1"/>
          </p:cNvPicPr>
          <p:nvPr/>
        </p:nvPicPr>
        <p:blipFill>
          <a:blip r:embed="rId3"/>
          <a:stretch>
            <a:fillRect/>
          </a:stretch>
        </p:blipFill>
        <p:spPr>
          <a:xfrm>
            <a:off x="3153143" y="4923460"/>
            <a:ext cx="5885714" cy="1352381"/>
          </a:xfrm>
          <a:prstGeom prst="rect">
            <a:avLst/>
          </a:prstGeom>
        </p:spPr>
      </p:pic>
    </p:spTree>
    <p:extLst>
      <p:ext uri="{BB962C8B-B14F-4D97-AF65-F5344CB8AC3E}">
        <p14:creationId xmlns:p14="http://schemas.microsoft.com/office/powerpoint/2010/main" val="20695829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18292B7-C19A-46F8-A5A2-F56563396A45}"/>
              </a:ext>
            </a:extLst>
          </p:cNvPr>
          <p:cNvSpPr>
            <a:spLocks noGrp="1"/>
          </p:cNvSpPr>
          <p:nvPr>
            <p:ph type="title"/>
          </p:nvPr>
        </p:nvSpPr>
        <p:spPr/>
        <p:txBody>
          <a:bodyPr>
            <a:normAutofit/>
          </a:bodyPr>
          <a:lstStyle/>
          <a:p>
            <a:r>
              <a:rPr lang="en-US" dirty="0"/>
              <a:t>For Live Session Part 2: Freestyle!</a:t>
            </a:r>
          </a:p>
        </p:txBody>
      </p:sp>
      <p:sp>
        <p:nvSpPr>
          <p:cNvPr id="3" name="Content Placeholder 2">
            <a:extLst>
              <a:ext uri="{FF2B5EF4-FFF2-40B4-BE49-F238E27FC236}">
                <a16:creationId xmlns:a16="http://schemas.microsoft.com/office/drawing/2014/main" id="{CEA7867E-4153-AA4C-93D1-0C08567D54E8}"/>
              </a:ext>
            </a:extLst>
          </p:cNvPr>
          <p:cNvSpPr>
            <a:spLocks noGrp="1"/>
          </p:cNvSpPr>
          <p:nvPr>
            <p:ph idx="1"/>
          </p:nvPr>
        </p:nvSpPr>
        <p:spPr/>
        <p:txBody>
          <a:bodyPr>
            <a:normAutofit/>
          </a:bodyPr>
          <a:lstStyle/>
          <a:p>
            <a:r>
              <a:rPr lang="en-US" sz="2000" dirty="0"/>
              <a:t>Install and load one of the packages given in the list for downloading APIs (or another API you have found and are interested in).</a:t>
            </a:r>
          </a:p>
          <a:p>
            <a:r>
              <a:rPr lang="en-US" sz="2000" dirty="0"/>
              <a:t>Download data from that API and create a slide that clearly describes the package and how (the code) to download data from that API.  </a:t>
            </a:r>
          </a:p>
          <a:p>
            <a:r>
              <a:rPr lang="en-US" sz="2000" dirty="0"/>
              <a:t>Clearly describe the data and the columns / variables that are of interest to your presentation. </a:t>
            </a:r>
          </a:p>
          <a:p>
            <a:r>
              <a:rPr lang="en-US" sz="2000" dirty="0"/>
              <a:t>Perform a </a:t>
            </a:r>
            <a:r>
              <a:rPr lang="en-US" sz="2000" b="1" dirty="0"/>
              <a:t>small</a:t>
            </a:r>
            <a:r>
              <a:rPr lang="en-US" sz="2000" dirty="0"/>
              <a:t> EDA with your data.  Use plots and possibly tests, to find 2 interesting characteristics of the data that you accessed through the API.  </a:t>
            </a:r>
          </a:p>
          <a:p>
            <a:r>
              <a:rPr lang="en-US" sz="2000" dirty="0"/>
              <a:t>Create a PPT presentation to show in the live session.</a:t>
            </a:r>
          </a:p>
          <a:p>
            <a:pPr lvl="1"/>
            <a:r>
              <a:rPr lang="en-US" sz="1800" dirty="0"/>
              <a:t>Show part or all of the data and make sure to show the data are tidy. </a:t>
            </a:r>
          </a:p>
          <a:p>
            <a:pPr lvl="1"/>
            <a:r>
              <a:rPr lang="en-US" sz="1800" dirty="0"/>
              <a:t>Include at least 1 plot or chart from </a:t>
            </a:r>
            <a:r>
              <a:rPr lang="en-US" sz="1800" dirty="0" err="1"/>
              <a:t>ggplot</a:t>
            </a:r>
            <a:r>
              <a:rPr lang="en-US" sz="1800" dirty="0"/>
              <a:t>.  </a:t>
            </a:r>
          </a:p>
          <a:p>
            <a:pPr lvl="1"/>
            <a:r>
              <a:rPr lang="en-US" sz="1800" dirty="0"/>
              <a:t>You should have no more than five slides (including the title slide).</a:t>
            </a:r>
          </a:p>
          <a:p>
            <a:pPr lvl="1"/>
            <a:r>
              <a:rPr lang="en-US" sz="1800" dirty="0"/>
              <a:t> Include your code. </a:t>
            </a:r>
          </a:p>
          <a:p>
            <a:pPr lvl="1"/>
            <a:r>
              <a:rPr lang="en-US" sz="1800" dirty="0"/>
              <a:t>Also include a discussion of any obstacles you ran into and went around or over in the process… there will inevitably be one and likely more.  </a:t>
            </a:r>
            <a:r>
              <a:rPr lang="en-US" sz="1800" dirty="0">
                <a:sym typeface="Wingdings" pitchFamily="2" charset="2"/>
              </a:rPr>
              <a:t> </a:t>
            </a:r>
            <a:endParaRPr lang="en-US" sz="1800" dirty="0"/>
          </a:p>
          <a:p>
            <a:pPr marL="0" indent="0">
              <a:buNone/>
            </a:pPr>
            <a:endParaRPr lang="en-US" sz="2000" dirty="0"/>
          </a:p>
        </p:txBody>
      </p:sp>
      <p:sp>
        <p:nvSpPr>
          <p:cNvPr id="4" name="TextBox 3">
            <a:extLst>
              <a:ext uri="{FF2B5EF4-FFF2-40B4-BE49-F238E27FC236}">
                <a16:creationId xmlns:a16="http://schemas.microsoft.com/office/drawing/2014/main" id="{BF4D4AB9-78BA-D145-BEB6-5A4E229D04E7}"/>
              </a:ext>
            </a:extLst>
          </p:cNvPr>
          <p:cNvSpPr txBox="1"/>
          <p:nvPr/>
        </p:nvSpPr>
        <p:spPr>
          <a:xfrm>
            <a:off x="5337241" y="896884"/>
            <a:ext cx="1439694" cy="369332"/>
          </a:xfrm>
          <a:prstGeom prst="rect">
            <a:avLst/>
          </a:prstGeom>
          <a:noFill/>
        </p:spPr>
        <p:txBody>
          <a:bodyPr wrap="square" rtlCol="0">
            <a:spAutoFit/>
          </a:bodyPr>
          <a:lstStyle/>
          <a:p>
            <a:r>
              <a:rPr lang="en-US" dirty="0"/>
              <a:t>(2 - 4 hours)</a:t>
            </a:r>
          </a:p>
        </p:txBody>
      </p:sp>
    </p:spTree>
    <p:extLst>
      <p:ext uri="{BB962C8B-B14F-4D97-AF65-F5344CB8AC3E}">
        <p14:creationId xmlns:p14="http://schemas.microsoft.com/office/powerpoint/2010/main" val="3853456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85A05-9274-458C-AEDE-F3CA0D255F09}"/>
              </a:ext>
            </a:extLst>
          </p:cNvPr>
          <p:cNvSpPr>
            <a:spLocks noGrp="1"/>
          </p:cNvSpPr>
          <p:nvPr>
            <p:ph type="title"/>
          </p:nvPr>
        </p:nvSpPr>
        <p:spPr/>
        <p:txBody>
          <a:bodyPr>
            <a:normAutofit fontScale="90000"/>
          </a:bodyPr>
          <a:lstStyle/>
          <a:p>
            <a:r>
              <a:rPr lang="en-US" sz="1600" dirty="0"/>
              <a:t>Download data from that API and create a slide that clearly describes the package and how (the code) to download data from that API.  </a:t>
            </a:r>
            <a:endParaRPr lang="en-US" dirty="0"/>
          </a:p>
        </p:txBody>
      </p:sp>
      <p:sp>
        <p:nvSpPr>
          <p:cNvPr id="3" name="Content Placeholder 2">
            <a:extLst>
              <a:ext uri="{FF2B5EF4-FFF2-40B4-BE49-F238E27FC236}">
                <a16:creationId xmlns:a16="http://schemas.microsoft.com/office/drawing/2014/main" id="{2F857DA8-3ADC-4B47-AA70-74BD15FF2521}"/>
              </a:ext>
            </a:extLst>
          </p:cNvPr>
          <p:cNvSpPr>
            <a:spLocks noGrp="1"/>
          </p:cNvSpPr>
          <p:nvPr>
            <p:ph idx="1"/>
          </p:nvPr>
        </p:nvSpPr>
        <p:spPr/>
        <p:txBody>
          <a:bodyPr>
            <a:normAutofit fontScale="92500" lnSpcReduction="10000"/>
          </a:bodyPr>
          <a:lstStyle/>
          <a:p>
            <a:pPr marL="0" indent="0">
              <a:buNone/>
            </a:pPr>
            <a:r>
              <a:rPr lang="en-US" dirty="0"/>
              <a:t>Package: </a:t>
            </a:r>
            <a:r>
              <a:rPr lang="en-US" dirty="0" err="1"/>
              <a:t>rtweet</a:t>
            </a:r>
            <a:r>
              <a:rPr lang="en-US" dirty="0"/>
              <a:t> </a:t>
            </a:r>
            <a:r>
              <a:rPr lang="en-US" i="1" dirty="0"/>
              <a:t>(data from the rtweet.pdf users guide found on the </a:t>
            </a:r>
            <a:r>
              <a:rPr lang="en-US" i="1" dirty="0" err="1"/>
              <a:t>cran</a:t>
            </a:r>
            <a:r>
              <a:rPr lang="en-US" i="1" dirty="0"/>
              <a:t> site listed below)</a:t>
            </a:r>
          </a:p>
          <a:p>
            <a:r>
              <a:rPr lang="en-US" dirty="0" err="1"/>
              <a:t>rtweet</a:t>
            </a:r>
            <a:r>
              <a:rPr lang="en-US" dirty="0"/>
              <a:t> is a package of commands to collect and organize Twitter data from the Twitter REST and stream APIs</a:t>
            </a:r>
          </a:p>
          <a:p>
            <a:r>
              <a:rPr lang="en-US" dirty="0"/>
              <a:t>Imports in </a:t>
            </a:r>
            <a:r>
              <a:rPr lang="en-US" dirty="0" err="1"/>
              <a:t>httr</a:t>
            </a:r>
            <a:r>
              <a:rPr lang="en-US" dirty="0"/>
              <a:t>, </a:t>
            </a:r>
            <a:r>
              <a:rPr lang="en-US" dirty="0" err="1"/>
              <a:t>jsonlite</a:t>
            </a:r>
            <a:r>
              <a:rPr lang="en-US" dirty="0"/>
              <a:t>, </a:t>
            </a:r>
            <a:r>
              <a:rPr lang="en-US" dirty="0" err="1"/>
              <a:t>magrittr</a:t>
            </a:r>
            <a:r>
              <a:rPr lang="en-US" dirty="0"/>
              <a:t>, </a:t>
            </a:r>
            <a:r>
              <a:rPr lang="en-US" dirty="0" err="1"/>
              <a:t>tibble</a:t>
            </a:r>
            <a:r>
              <a:rPr lang="en-US" dirty="0"/>
              <a:t>, utils, progress, </a:t>
            </a:r>
            <a:r>
              <a:rPr lang="en-US" dirty="0" err="1"/>
              <a:t>Rcpp</a:t>
            </a:r>
            <a:r>
              <a:rPr lang="en-US" dirty="0"/>
              <a:t>, </a:t>
            </a:r>
            <a:r>
              <a:rPr lang="en-US" dirty="0" err="1"/>
              <a:t>httpuv</a:t>
            </a:r>
            <a:endParaRPr lang="en-US" dirty="0"/>
          </a:p>
          <a:p>
            <a:r>
              <a:rPr lang="en-US" dirty="0"/>
              <a:t>Link: </a:t>
            </a:r>
            <a:r>
              <a:rPr lang="en-US" dirty="0">
                <a:hlinkClick r:id="rId2"/>
              </a:rPr>
              <a:t>https://cran.r-project.org/package=rtweet</a:t>
            </a:r>
            <a:endParaRPr lang="en-US" dirty="0"/>
          </a:p>
          <a:p>
            <a:r>
              <a:rPr lang="en-US" dirty="0"/>
              <a:t>Suggested packages: ggplot2, </a:t>
            </a:r>
            <a:r>
              <a:rPr lang="en-US" dirty="0" err="1"/>
              <a:t>knitr</a:t>
            </a:r>
            <a:r>
              <a:rPr lang="en-US" dirty="0"/>
              <a:t>, </a:t>
            </a:r>
            <a:r>
              <a:rPr lang="en-US" dirty="0" err="1"/>
              <a:t>magick</a:t>
            </a:r>
            <a:r>
              <a:rPr lang="en-US" dirty="0"/>
              <a:t>, </a:t>
            </a:r>
            <a:r>
              <a:rPr lang="en-US" dirty="0" err="1"/>
              <a:t>openssl</a:t>
            </a:r>
            <a:r>
              <a:rPr lang="en-US" dirty="0"/>
              <a:t>, </a:t>
            </a:r>
            <a:r>
              <a:rPr lang="en-US" dirty="0" err="1"/>
              <a:t>readr</a:t>
            </a:r>
            <a:r>
              <a:rPr lang="en-US" dirty="0"/>
              <a:t>, </a:t>
            </a:r>
            <a:r>
              <a:rPr lang="en-US" dirty="0" err="1"/>
              <a:t>rmarkdown</a:t>
            </a:r>
            <a:r>
              <a:rPr lang="en-US" dirty="0"/>
              <a:t>, </a:t>
            </a:r>
            <a:r>
              <a:rPr lang="en-US" dirty="0" err="1"/>
              <a:t>testthat</a:t>
            </a:r>
            <a:r>
              <a:rPr lang="en-US" dirty="0"/>
              <a:t>, </a:t>
            </a:r>
            <a:r>
              <a:rPr lang="en-US" dirty="0" err="1"/>
              <a:t>webshot</a:t>
            </a:r>
            <a:r>
              <a:rPr lang="en-US" dirty="0"/>
              <a:t>, </a:t>
            </a:r>
            <a:r>
              <a:rPr lang="en-US" dirty="0" err="1"/>
              <a:t>covr</a:t>
            </a:r>
            <a:r>
              <a:rPr lang="en-US" dirty="0"/>
              <a:t>, </a:t>
            </a:r>
            <a:r>
              <a:rPr lang="en-US" dirty="0" err="1"/>
              <a:t>igraph</a:t>
            </a:r>
            <a:endParaRPr lang="en-US" dirty="0"/>
          </a:p>
          <a:p>
            <a:r>
              <a:rPr lang="en-US" dirty="0"/>
              <a:t>3 Main Goals:</a:t>
            </a:r>
          </a:p>
          <a:p>
            <a:pPr marL="800100" lvl="1" indent="-342900">
              <a:buFont typeface="+mj-lt"/>
              <a:buAutoNum type="arabicPeriod"/>
            </a:pPr>
            <a:r>
              <a:rPr lang="en-US" dirty="0"/>
              <a:t>Formulate and send requests to Twitter’s REST and stream APIs.</a:t>
            </a:r>
          </a:p>
          <a:p>
            <a:pPr marL="800100" lvl="1" indent="-342900">
              <a:buFont typeface="+mj-lt"/>
              <a:buAutoNum type="arabicPeriod"/>
            </a:pPr>
            <a:r>
              <a:rPr lang="en-US" dirty="0"/>
              <a:t>Retrieve and iterate over returned data.</a:t>
            </a:r>
          </a:p>
          <a:p>
            <a:pPr marL="800100" lvl="1" indent="-342900">
              <a:buFont typeface="+mj-lt"/>
              <a:buAutoNum type="arabicPeriod"/>
            </a:pPr>
            <a:r>
              <a:rPr lang="en-US" dirty="0"/>
              <a:t>Wrangling data into tidy structures</a:t>
            </a:r>
          </a:p>
          <a:p>
            <a:pPr marL="0" indent="0">
              <a:buNone/>
            </a:pPr>
            <a:r>
              <a:rPr lang="en-US" dirty="0"/>
              <a:t>How to download data from Twitter: There are a variety of ways to download data from twitter using get, list, lookup, search and tweets, examples below </a:t>
            </a:r>
          </a:p>
          <a:p>
            <a:r>
              <a:rPr lang="en-US" dirty="0" err="1"/>
              <a:t>get_tweets</a:t>
            </a:r>
            <a:r>
              <a:rPr lang="en-US" dirty="0"/>
              <a:t> for independent searches, returns a datafile by default, standard {free} search is 7-day lookback</a:t>
            </a:r>
          </a:p>
          <a:p>
            <a:r>
              <a:rPr lang="en-US" dirty="0"/>
              <a:t>get_tweets2 for multiple searches, returns a datafile by default, standard {free} search is 7-day lookback : </a:t>
            </a:r>
          </a:p>
          <a:p>
            <a:pPr lvl="1"/>
            <a:r>
              <a:rPr lang="en-US" sz="1600" b="0" i="0" u="none" strike="noStrike" baseline="0" dirty="0" err="1">
                <a:latin typeface="Inconsolatazi4-Regular"/>
              </a:rPr>
              <a:t>search_tweets</a:t>
            </a:r>
            <a:r>
              <a:rPr lang="en-US" sz="1600" b="0" i="0" u="none" strike="noStrike" baseline="0" dirty="0">
                <a:latin typeface="Inconsolatazi4-Regular"/>
              </a:rPr>
              <a:t>( q, n = 100, type = "recent“ {“</a:t>
            </a:r>
            <a:r>
              <a:rPr lang="en-US" sz="1600" b="0" i="0" u="none" strike="noStrike" baseline="0" dirty="0" err="1">
                <a:latin typeface="Inconsolatazi4-Regular"/>
              </a:rPr>
              <a:t>mixed”,”popular</a:t>
            </a:r>
            <a:r>
              <a:rPr lang="en-US" sz="1600" b="0" i="0" u="none" strike="noStrike" baseline="0" dirty="0">
                <a:latin typeface="Inconsolatazi4-Regular"/>
              </a:rPr>
              <a:t>”} </a:t>
            </a:r>
            <a:r>
              <a:rPr lang="en-US" sz="1600" b="0" i="0" u="none" strike="noStrike" baseline="0" dirty="0" err="1">
                <a:latin typeface="Inconsolatazi4-Regular"/>
              </a:rPr>
              <a:t>include_rts</a:t>
            </a:r>
            <a:r>
              <a:rPr lang="en-US" sz="1600" b="0" i="0" u="none" strike="noStrike" baseline="0" dirty="0">
                <a:latin typeface="Inconsolatazi4-Regular"/>
              </a:rPr>
              <a:t> = TRUE, geocode = NULL, </a:t>
            </a:r>
            <a:r>
              <a:rPr lang="en-US" sz="1600" b="0" i="0" u="none" strike="noStrike" baseline="0" dirty="0" err="1">
                <a:latin typeface="Inconsolatazi4-Regular"/>
              </a:rPr>
              <a:t>max_id</a:t>
            </a:r>
            <a:r>
              <a:rPr lang="en-US" sz="1600" b="0" i="0" u="none" strike="noStrike" baseline="0" dirty="0">
                <a:latin typeface="Inconsolatazi4-Regular"/>
              </a:rPr>
              <a:t> = NULL, parse = TRUE, token = NULL, </a:t>
            </a:r>
            <a:r>
              <a:rPr lang="en-US" sz="1600" dirty="0">
                <a:latin typeface="NimbusRomNo9L-Regu-Slant_167"/>
              </a:rPr>
              <a:t> </a:t>
            </a:r>
            <a:r>
              <a:rPr lang="en-US" sz="1600" b="0" i="0" u="none" strike="noStrike" baseline="0" dirty="0" err="1">
                <a:latin typeface="Inconsolatazi4-Regular"/>
              </a:rPr>
              <a:t>retryonratelimit</a:t>
            </a:r>
            <a:r>
              <a:rPr lang="en-US" sz="1600" b="0" i="0" u="none" strike="noStrike" baseline="0" dirty="0">
                <a:latin typeface="Inconsolatazi4-Regular"/>
              </a:rPr>
              <a:t> = FALSE, verbose = TRUE, ...)</a:t>
            </a:r>
          </a:p>
          <a:p>
            <a:pPr lvl="1"/>
            <a:r>
              <a:rPr lang="en-US" dirty="0" err="1"/>
              <a:t>q_tweets</a:t>
            </a:r>
            <a:r>
              <a:rPr lang="en-US" dirty="0"/>
              <a:t> &lt;- c("</a:t>
            </a:r>
            <a:r>
              <a:rPr lang="en-US" dirty="0" err="1"/>
              <a:t>netflix</a:t>
            </a:r>
            <a:r>
              <a:rPr lang="en-US" dirty="0"/>
              <a:t>", "</a:t>
            </a:r>
            <a:r>
              <a:rPr lang="en-US" dirty="0" err="1"/>
              <a:t>amazonprime</a:t>
            </a:r>
            <a:r>
              <a:rPr lang="en-US" dirty="0"/>
              <a:t>", "peacock", "</a:t>
            </a:r>
            <a:r>
              <a:rPr lang="en-US" dirty="0" err="1"/>
              <a:t>hbomax</a:t>
            </a:r>
            <a:r>
              <a:rPr lang="en-US" dirty="0"/>
              <a:t>", "</a:t>
            </a:r>
            <a:r>
              <a:rPr lang="en-US" dirty="0" err="1"/>
              <a:t>appletvplus</a:t>
            </a:r>
            <a:r>
              <a:rPr lang="en-US" dirty="0"/>
              <a:t>", "</a:t>
            </a:r>
            <a:r>
              <a:rPr lang="en-US" dirty="0" err="1"/>
              <a:t>disneyplus</a:t>
            </a:r>
            <a:r>
              <a:rPr lang="en-US" dirty="0"/>
              <a:t>")</a:t>
            </a:r>
          </a:p>
          <a:p>
            <a:pPr lvl="1"/>
            <a:r>
              <a:rPr lang="nl-NL" dirty="0"/>
              <a:t>example: earch_tweets2(q_tweets, n = 100, type = “mixed”, inlcude_rts = FALSE, lang = "en", geocode = "39.8,-95.583068847656,2500km" )</a:t>
            </a:r>
          </a:p>
        </p:txBody>
      </p:sp>
      <p:sp>
        <p:nvSpPr>
          <p:cNvPr id="4" name="Footer Placeholder 3">
            <a:extLst>
              <a:ext uri="{FF2B5EF4-FFF2-40B4-BE49-F238E27FC236}">
                <a16:creationId xmlns:a16="http://schemas.microsoft.com/office/drawing/2014/main" id="{10BFFF76-E2FC-4475-AE77-166C72CC3BA3}"/>
              </a:ext>
            </a:extLst>
          </p:cNvPr>
          <p:cNvSpPr>
            <a:spLocks noGrp="1"/>
          </p:cNvSpPr>
          <p:nvPr>
            <p:ph type="ftr" sz="quarter" idx="11"/>
          </p:nvPr>
        </p:nvSpPr>
        <p:spPr/>
        <p:txBody>
          <a:bodyPr/>
          <a:lstStyle/>
          <a:p>
            <a:r>
              <a:rPr lang="en-US"/>
              <a:t>Justin Ehly, DS6306, Tuesday 630p</a:t>
            </a:r>
          </a:p>
        </p:txBody>
      </p:sp>
    </p:spTree>
    <p:extLst>
      <p:ext uri="{BB962C8B-B14F-4D97-AF65-F5344CB8AC3E}">
        <p14:creationId xmlns:p14="http://schemas.microsoft.com/office/powerpoint/2010/main" val="3420660175"/>
      </p:ext>
    </p:extLst>
  </p:cSld>
  <p:clrMapOvr>
    <a:masterClrMapping/>
  </p:clrMapOvr>
</p:sld>
</file>

<file path=ppt/theme/theme1.xml><?xml version="1.0" encoding="utf-8"?>
<a:theme xmlns:a="http://schemas.openxmlformats.org/drawingml/2006/main" name="DS637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S6306.potx" id="{F22A471F-81E3-4714-A951-6BEB003A7285}" vid="{C1BD5EE3-421E-442B-9E0D-1CFD71CB92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DS6306</Template>
  <TotalTime>700</TotalTime>
  <Words>2830</Words>
  <Application>Microsoft Office PowerPoint</Application>
  <PresentationFormat>Widescreen</PresentationFormat>
  <Paragraphs>218</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Inconsolatazi4-Regular</vt:lpstr>
      <vt:lpstr>NimbusRomNo9L-Regu-Slant_167</vt:lpstr>
      <vt:lpstr>DS6371</vt:lpstr>
      <vt:lpstr>For Live Session Unit 4</vt:lpstr>
      <vt:lpstr>Part 1: Restaurant Data from Baltimore!</vt:lpstr>
      <vt:lpstr>Part 1: Dataframe: Scrape the XML page for name, zipcode and city council district.  (Use either the XML or rvest package.)</vt:lpstr>
      <vt:lpstr>Part 1: Dataframe: Scrape the XML page for name, zipcode and city council district.  (Use either the XML or rvest package.)</vt:lpstr>
      <vt:lpstr>Part 1: Dataframe: Scrape the XML page for name, zipcode and city council district.  (Use either the XML or rvest package.)</vt:lpstr>
      <vt:lpstr>Part 1: Dataframe: Scrape the XML page for name, zipcode and city council district.  (Use either the XML or rvest package.)</vt:lpstr>
      <vt:lpstr>Part 1: Dataframe: Scrape the XML page for name, zipcode and city council district.  (Use either the XML or rvest package.)</vt:lpstr>
      <vt:lpstr>For Live Session Part 2: Freestyle!</vt:lpstr>
      <vt:lpstr>Download data from that API and create a slide that clearly describes the package and how (the code) to download data from that API.  </vt:lpstr>
      <vt:lpstr>Clearly describe the data and the columns / variables that are of interest to your presentation. </vt:lpstr>
      <vt:lpstr>EDA on rtweet data</vt:lpstr>
      <vt:lpstr>EDA of rtweet</vt:lpstr>
      <vt:lpstr>EDA of rtweet</vt:lpstr>
      <vt:lpstr>Unit 4 – Twitter EDA</vt:lpstr>
      <vt:lpstr>EDA on rtweet data</vt:lpstr>
      <vt:lpstr>EDA of rtweet</vt:lpstr>
      <vt:lpstr>EDA of rtweet: code</vt:lpstr>
      <vt:lpstr>Obstacles</vt:lpstr>
      <vt:lpstr>Appendix – Describe Data Variables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 Live Session Unit 4</dc:title>
  <dc:creator>Ehly, Justin</dc:creator>
  <cp:lastModifiedBy>Ehly, Justin</cp:lastModifiedBy>
  <cp:revision>31</cp:revision>
  <dcterms:created xsi:type="dcterms:W3CDTF">2020-09-12T21:34:03Z</dcterms:created>
  <dcterms:modified xsi:type="dcterms:W3CDTF">2020-09-13T17:40:09Z</dcterms:modified>
</cp:coreProperties>
</file>