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593" r:id="rId3"/>
    <p:sldId id="258" r:id="rId4"/>
    <p:sldId id="257" r:id="rId5"/>
    <p:sldId id="594" r:id="rId6"/>
    <p:sldId id="616" r:id="rId7"/>
    <p:sldId id="595" r:id="rId8"/>
    <p:sldId id="617" r:id="rId9"/>
    <p:sldId id="618" r:id="rId10"/>
    <p:sldId id="6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hly, Justin" initials="EJ" lastIdx="1" clrIdx="0">
    <p:extLst>
      <p:ext uri="{19B8F6BF-5375-455C-9EA6-DF929625EA0E}">
        <p15:presenceInfo xmlns:p15="http://schemas.microsoft.com/office/powerpoint/2012/main" userId="Ehly, Jus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4" d="100"/>
          <a:sy n="114"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E99D4-20A5-45B3-96AB-02D40154F4C5}"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DB5DA-1CDA-475E-8287-8EB4FB7872D9}" type="slidenum">
              <a:rPr lang="en-US" smtClean="0"/>
              <a:t>‹#›</a:t>
            </a:fld>
            <a:endParaRPr lang="en-US"/>
          </a:p>
        </p:txBody>
      </p:sp>
    </p:spTree>
    <p:extLst>
      <p:ext uri="{BB962C8B-B14F-4D97-AF65-F5344CB8AC3E}">
        <p14:creationId xmlns:p14="http://schemas.microsoft.com/office/powerpoint/2010/main" val="386950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3B6944BE-2470-4320-8211-B4BCB8909F90}" type="datetime1">
              <a:rPr lang="en-US" smtClean="0"/>
              <a:t>9/28/2020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dirty="0"/>
              <a:t>Justin Ehly, MS6306, Tuesday 630p</a:t>
            </a:r>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4AE6E4D4-644A-417A-BEC8-7155806D3B86}" type="datetime1">
              <a:rPr lang="en-US" smtClean="0"/>
              <a:t>9/28/2020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dirty="0"/>
              <a:t>Justin Ehly, MS6306, Tuesday 630p</a:t>
            </a:r>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0A873F7-6D12-46EE-895F-0EF6F9C24412}" type="datetime1">
              <a:rPr lang="en-US" smtClean="0"/>
              <a:t>9/28/2020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dirty="0"/>
              <a:t>Justin Ehly, MS6306, Tuesday 630p</a:t>
            </a:r>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36917D42-8437-4109-9ED8-56BB1B55522F}" type="datetime1">
              <a:rPr lang="en-US" smtClean="0"/>
              <a:t>9/28/2020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dirty="0"/>
              <a:t>Justin Ehly, MS6306, Tuesday 630p</a:t>
            </a:r>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F51150C7-3115-4C7C-B0E1-83178DCC57D3}" type="datetime1">
              <a:rPr lang="en-US" smtClean="0"/>
              <a:t>9/28/2020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925F0-D4E0-445D-B70E-584FF9E060AD}" type="datetime1">
              <a:rPr lang="en-US" smtClean="0"/>
              <a:t>9/28/2020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54CA1"/>
                </a:solidFill>
              </a:defRPr>
            </a:lvl1pPr>
          </a:lstStyle>
          <a:p>
            <a:r>
              <a:rPr lang="en-US" dirty="0"/>
              <a:t>Justin Ehly, MS6306, Tuesday 630p</a:t>
            </a: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pic>
        <p:nvPicPr>
          <p:cNvPr id="8" name="Picture 2" descr="C:\Users\njones\Dropbox (2U)\Work\Designing Slides\SMU\Design Brief\logo\logo_datasci_SMU.png">
            <a:extLst>
              <a:ext uri="{FF2B5EF4-FFF2-40B4-BE49-F238E27FC236}">
                <a16:creationId xmlns:a16="http://schemas.microsoft.com/office/drawing/2014/main" id="{9643610E-130D-458F-B183-E2EC6C523B72}"/>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8229DA3-30E5-4972-AFA8-8F7FD059386E}"/>
              </a:ext>
            </a:extLst>
          </p:cNvPr>
          <p:cNvSpPr/>
          <p:nvPr userDrawn="1"/>
        </p:nvSpPr>
        <p:spPr>
          <a:xfrm>
            <a:off x="-1" y="6779932"/>
            <a:ext cx="12192001"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354C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354CA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public.opendatasoft.com/api/records/1.0/search/?dataset=titanic-passengers&amp;rows=2000&amp;facet=survived&amp;facet=pclass&amp;facet=sex&amp;facet=age&amp;facet=embark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FLS Unit 6</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Justin Ehly, DS 6306 Tu-630p</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964A-B79E-41B7-83A7-E2B4B24C7ADE}"/>
              </a:ext>
            </a:extLst>
          </p:cNvPr>
          <p:cNvSpPr>
            <a:spLocks noGrp="1"/>
          </p:cNvSpPr>
          <p:nvPr>
            <p:ph type="title"/>
          </p:nvPr>
        </p:nvSpPr>
        <p:spPr/>
        <p:txBody>
          <a:bodyPr/>
          <a:lstStyle/>
          <a:p>
            <a:r>
              <a:rPr lang="en-US" dirty="0"/>
              <a:t>Part 3 -  takeaways and questions</a:t>
            </a:r>
          </a:p>
        </p:txBody>
      </p:sp>
      <p:sp>
        <p:nvSpPr>
          <p:cNvPr id="4" name="Footer Placeholder 3">
            <a:extLst>
              <a:ext uri="{FF2B5EF4-FFF2-40B4-BE49-F238E27FC236}">
                <a16:creationId xmlns:a16="http://schemas.microsoft.com/office/drawing/2014/main" id="{2A327B6F-30FB-425A-B1AC-1688E3881293}"/>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AF6E6BE6-ADCB-45FE-B680-614CE18BA738}"/>
              </a:ext>
            </a:extLst>
          </p:cNvPr>
          <p:cNvPicPr>
            <a:picLocks noChangeAspect="1"/>
          </p:cNvPicPr>
          <p:nvPr/>
        </p:nvPicPr>
        <p:blipFill>
          <a:blip r:embed="rId2"/>
          <a:stretch>
            <a:fillRect/>
          </a:stretch>
        </p:blipFill>
        <p:spPr>
          <a:xfrm>
            <a:off x="678809" y="1124883"/>
            <a:ext cx="9095238" cy="5161905"/>
          </a:xfrm>
          <a:prstGeom prst="rect">
            <a:avLst/>
          </a:prstGeom>
        </p:spPr>
      </p:pic>
      <p:sp>
        <p:nvSpPr>
          <p:cNvPr id="6" name="TextBox 5">
            <a:extLst>
              <a:ext uri="{FF2B5EF4-FFF2-40B4-BE49-F238E27FC236}">
                <a16:creationId xmlns:a16="http://schemas.microsoft.com/office/drawing/2014/main" id="{8F0781E6-9258-4051-A1E6-6DCAFF26206E}"/>
              </a:ext>
            </a:extLst>
          </p:cNvPr>
          <p:cNvSpPr txBox="1"/>
          <p:nvPr/>
        </p:nvSpPr>
        <p:spPr>
          <a:xfrm>
            <a:off x="243281" y="5736794"/>
            <a:ext cx="435528" cy="584775"/>
          </a:xfrm>
          <a:prstGeom prst="rect">
            <a:avLst/>
          </a:prstGeom>
          <a:noFill/>
        </p:spPr>
        <p:txBody>
          <a:bodyPr wrap="square" rtlCol="0">
            <a:spAutoFit/>
          </a:bodyPr>
          <a:lstStyle/>
          <a:p>
            <a:r>
              <a:rPr lang="en-US" sz="3200" dirty="0">
                <a:solidFill>
                  <a:srgbClr val="FF0000"/>
                </a:solidFill>
              </a:rPr>
              <a:t>?</a:t>
            </a:r>
          </a:p>
        </p:txBody>
      </p:sp>
      <p:pic>
        <p:nvPicPr>
          <p:cNvPr id="7" name="Picture 6">
            <a:extLst>
              <a:ext uri="{FF2B5EF4-FFF2-40B4-BE49-F238E27FC236}">
                <a16:creationId xmlns:a16="http://schemas.microsoft.com/office/drawing/2014/main" id="{03EA8385-41AD-4FC1-B062-5E6865D4A5B2}"/>
              </a:ext>
            </a:extLst>
          </p:cNvPr>
          <p:cNvPicPr>
            <a:picLocks noChangeAspect="1"/>
          </p:cNvPicPr>
          <p:nvPr/>
        </p:nvPicPr>
        <p:blipFill>
          <a:blip r:embed="rId3"/>
          <a:stretch>
            <a:fillRect/>
          </a:stretch>
        </p:blipFill>
        <p:spPr>
          <a:xfrm>
            <a:off x="7088698" y="1888835"/>
            <a:ext cx="4898897" cy="2203019"/>
          </a:xfrm>
          <a:prstGeom prst="rect">
            <a:avLst/>
          </a:prstGeom>
        </p:spPr>
      </p:pic>
    </p:spTree>
    <p:extLst>
      <p:ext uri="{BB962C8B-B14F-4D97-AF65-F5344CB8AC3E}">
        <p14:creationId xmlns:p14="http://schemas.microsoft.com/office/powerpoint/2010/main" val="155467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24000" y="2185478"/>
            <a:ext cx="9144000" cy="3666881"/>
          </a:xfrm>
        </p:spPr>
        <p:txBody>
          <a:bodyPr>
            <a:normAutofit fontScale="92500" lnSpcReduction="20000"/>
          </a:bodyPr>
          <a:lstStyle/>
          <a:p>
            <a:r>
              <a:rPr lang="en-US" sz="1400" b="1" dirty="0"/>
              <a:t>Download the training set: </a:t>
            </a:r>
            <a:r>
              <a:rPr lang="en-US" sz="1400" dirty="0"/>
              <a:t>Connect to the </a:t>
            </a:r>
            <a:r>
              <a:rPr lang="en-US" sz="1400" dirty="0" err="1"/>
              <a:t>opendatasoft</a:t>
            </a:r>
            <a:r>
              <a:rPr lang="en-US" sz="1400" dirty="0"/>
              <a:t> website and download the random sample of 891 Titanic Passengers.  This is the training set.   The data come in JSON form format and you can use this URL to access the data:</a:t>
            </a:r>
          </a:p>
          <a:p>
            <a:pPr marL="0" indent="0">
              <a:buNone/>
            </a:pPr>
            <a:r>
              <a:rPr lang="en-US" sz="1400" dirty="0">
                <a:hlinkClick r:id="rId2"/>
              </a:rPr>
              <a:t>https://public.opendatasoft.com/api/records/1.0/search/?dataset=titanic-passengers&amp;rows=2000&amp;facet=survived&amp;facet=pclass&amp;facet=sex&amp;facet=age&amp;facet=embarked</a:t>
            </a:r>
            <a:endParaRPr lang="en-US" sz="1400" dirty="0"/>
          </a:p>
          <a:p>
            <a:pPr marL="0" indent="0">
              <a:buNone/>
            </a:pPr>
            <a:r>
              <a:rPr lang="en-US" sz="1400" dirty="0"/>
              <a:t>Hint: This is not trivial. I recommend that you use the </a:t>
            </a:r>
            <a:r>
              <a:rPr lang="en-US" sz="1400" dirty="0" err="1"/>
              <a:t>jsonlite</a:t>
            </a:r>
            <a:r>
              <a:rPr lang="en-US" sz="1400" dirty="0"/>
              <a:t> package (</a:t>
            </a:r>
            <a:r>
              <a:rPr lang="en-US" sz="1400" dirty="0" err="1"/>
              <a:t>fromJSON</a:t>
            </a:r>
            <a:r>
              <a:rPr lang="en-US" sz="1400" dirty="0"/>
              <a:t>()) and </a:t>
            </a:r>
            <a:r>
              <a:rPr lang="en-US" sz="1400" dirty="0" err="1"/>
              <a:t>RCurl</a:t>
            </a:r>
            <a:r>
              <a:rPr lang="en-US" sz="1400" dirty="0"/>
              <a:t> package (</a:t>
            </a:r>
            <a:r>
              <a:rPr lang="en-US" sz="1400" dirty="0" err="1"/>
              <a:t>getURL</a:t>
            </a:r>
            <a:r>
              <a:rPr lang="en-US" sz="1400" dirty="0"/>
              <a:t>()) to access the data. (We covered this in Unit 4).  </a:t>
            </a:r>
          </a:p>
          <a:p>
            <a:r>
              <a:rPr lang="en-US" sz="1400" dirty="0"/>
              <a:t>Try your best to access the data using the URL.  You may also find the data (</a:t>
            </a:r>
            <a:r>
              <a:rPr lang="en-US" sz="1400" dirty="0" err="1"/>
              <a:t>titanic_train.csv</a:t>
            </a:r>
            <a:r>
              <a:rPr lang="en-US" sz="1400" dirty="0"/>
              <a:t>) on </a:t>
            </a:r>
            <a:r>
              <a:rPr lang="en-US" sz="1400" dirty="0" err="1"/>
              <a:t>github</a:t>
            </a:r>
            <a:r>
              <a:rPr lang="en-US" sz="1400" dirty="0"/>
              <a:t>.  We will go over this data ingestion in live session. </a:t>
            </a:r>
          </a:p>
          <a:p>
            <a:r>
              <a:rPr lang="en-US" sz="1400" dirty="0"/>
              <a:t>Use KNN to classify those who survived and died based on Age and class.</a:t>
            </a:r>
          </a:p>
          <a:p>
            <a:r>
              <a:rPr lang="en-US" sz="1400" dirty="0"/>
              <a:t>Use your age and predict your survival based on each of the ticket classes.  </a:t>
            </a:r>
          </a:p>
          <a:p>
            <a:r>
              <a:rPr lang="en-US" sz="1400" dirty="0"/>
              <a:t>Use your model to classify the 418 randomly selected passengers in the test set (</a:t>
            </a:r>
            <a:r>
              <a:rPr lang="en-US" sz="1400" dirty="0" err="1"/>
              <a:t>titanic_test.csv</a:t>
            </a:r>
            <a:r>
              <a:rPr lang="en-US" sz="1400" dirty="0"/>
              <a:t>) on </a:t>
            </a:r>
            <a:r>
              <a:rPr lang="en-US" sz="1400" dirty="0" err="1"/>
              <a:t>github</a:t>
            </a:r>
            <a:r>
              <a:rPr lang="en-US" sz="1400" dirty="0"/>
              <a:t>.    </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in the time allotted.)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4699672" y="1371601"/>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B8E-285E-4558-8131-49366BBE1301}"/>
              </a:ext>
            </a:extLst>
          </p:cNvPr>
          <p:cNvSpPr>
            <a:spLocks noGrp="1"/>
          </p:cNvSpPr>
          <p:nvPr>
            <p:ph type="title"/>
          </p:nvPr>
        </p:nvSpPr>
        <p:spPr/>
        <p:txBody>
          <a:bodyPr/>
          <a:lstStyle/>
          <a:p>
            <a:r>
              <a:rPr lang="en-US" dirty="0"/>
              <a:t>Q1 Titanic DS</a:t>
            </a:r>
          </a:p>
        </p:txBody>
      </p:sp>
      <p:sp>
        <p:nvSpPr>
          <p:cNvPr id="4" name="Footer Placeholder 3">
            <a:extLst>
              <a:ext uri="{FF2B5EF4-FFF2-40B4-BE49-F238E27FC236}">
                <a16:creationId xmlns:a16="http://schemas.microsoft.com/office/drawing/2014/main" id="{54ED5DDE-C719-4681-AF79-75E84567C9B3}"/>
              </a:ext>
            </a:extLst>
          </p:cNvPr>
          <p:cNvSpPr>
            <a:spLocks noGrp="1"/>
          </p:cNvSpPr>
          <p:nvPr>
            <p:ph type="ftr" sz="quarter" idx="11"/>
          </p:nvPr>
        </p:nvSpPr>
        <p:spPr/>
        <p:txBody>
          <a:bodyPr/>
          <a:lstStyle/>
          <a:p>
            <a:r>
              <a:rPr lang="en-US"/>
              <a:t>Justin Ehly, MS6306, Tuesday 630p</a:t>
            </a:r>
            <a:endParaRPr lang="en-US" dirty="0"/>
          </a:p>
        </p:txBody>
      </p:sp>
      <p:pic>
        <p:nvPicPr>
          <p:cNvPr id="9" name="Picture 8">
            <a:extLst>
              <a:ext uri="{FF2B5EF4-FFF2-40B4-BE49-F238E27FC236}">
                <a16:creationId xmlns:a16="http://schemas.microsoft.com/office/drawing/2014/main" id="{1417BB71-9027-4886-AF5D-9D7378BCE253}"/>
              </a:ext>
            </a:extLst>
          </p:cNvPr>
          <p:cNvPicPr>
            <a:picLocks noChangeAspect="1"/>
          </p:cNvPicPr>
          <p:nvPr/>
        </p:nvPicPr>
        <p:blipFill>
          <a:blip r:embed="rId2"/>
          <a:stretch>
            <a:fillRect/>
          </a:stretch>
        </p:blipFill>
        <p:spPr>
          <a:xfrm>
            <a:off x="765711" y="4601849"/>
            <a:ext cx="9066667" cy="1190476"/>
          </a:xfrm>
          <a:prstGeom prst="rect">
            <a:avLst/>
          </a:prstGeom>
          <a:ln>
            <a:solidFill>
              <a:schemeClr val="tx1"/>
            </a:solidFill>
          </a:ln>
        </p:spPr>
      </p:pic>
      <p:pic>
        <p:nvPicPr>
          <p:cNvPr id="10" name="Picture 9">
            <a:extLst>
              <a:ext uri="{FF2B5EF4-FFF2-40B4-BE49-F238E27FC236}">
                <a16:creationId xmlns:a16="http://schemas.microsoft.com/office/drawing/2014/main" id="{3315B0BA-C4B1-49B6-9788-45DCCB61CAC2}"/>
              </a:ext>
            </a:extLst>
          </p:cNvPr>
          <p:cNvPicPr>
            <a:picLocks noChangeAspect="1"/>
          </p:cNvPicPr>
          <p:nvPr/>
        </p:nvPicPr>
        <p:blipFill>
          <a:blip r:embed="rId3"/>
          <a:stretch>
            <a:fillRect/>
          </a:stretch>
        </p:blipFill>
        <p:spPr>
          <a:xfrm>
            <a:off x="765711" y="1048317"/>
            <a:ext cx="9066667" cy="1733333"/>
          </a:xfrm>
          <a:prstGeom prst="rect">
            <a:avLst/>
          </a:prstGeom>
          <a:ln>
            <a:solidFill>
              <a:schemeClr val="tx1"/>
            </a:solidFill>
          </a:ln>
        </p:spPr>
      </p:pic>
      <p:pic>
        <p:nvPicPr>
          <p:cNvPr id="5" name="Picture 4">
            <a:extLst>
              <a:ext uri="{FF2B5EF4-FFF2-40B4-BE49-F238E27FC236}">
                <a16:creationId xmlns:a16="http://schemas.microsoft.com/office/drawing/2014/main" id="{54BFFC42-2943-4D96-BF28-A6CD80FF12AC}"/>
              </a:ext>
            </a:extLst>
          </p:cNvPr>
          <p:cNvPicPr>
            <a:picLocks noChangeAspect="1"/>
          </p:cNvPicPr>
          <p:nvPr/>
        </p:nvPicPr>
        <p:blipFill>
          <a:blip r:embed="rId4"/>
          <a:stretch>
            <a:fillRect/>
          </a:stretch>
        </p:blipFill>
        <p:spPr>
          <a:xfrm>
            <a:off x="765711" y="2874507"/>
            <a:ext cx="9371428" cy="1552381"/>
          </a:xfrm>
          <a:prstGeom prst="rect">
            <a:avLst/>
          </a:prstGeom>
          <a:ln>
            <a:solidFill>
              <a:schemeClr val="tx1"/>
            </a:solidFill>
          </a:ln>
        </p:spPr>
      </p:pic>
      <p:sp>
        <p:nvSpPr>
          <p:cNvPr id="6" name="Callout: Left Arrow 5">
            <a:extLst>
              <a:ext uri="{FF2B5EF4-FFF2-40B4-BE49-F238E27FC236}">
                <a16:creationId xmlns:a16="http://schemas.microsoft.com/office/drawing/2014/main" id="{93EE1A80-DD87-4D09-980D-08F81A4E2434}"/>
              </a:ext>
            </a:extLst>
          </p:cNvPr>
          <p:cNvSpPr/>
          <p:nvPr/>
        </p:nvSpPr>
        <p:spPr>
          <a:xfrm>
            <a:off x="9832378" y="3538679"/>
            <a:ext cx="1954634" cy="998290"/>
          </a:xfrm>
          <a:prstGeom prst="leftArrowCallout">
            <a:avLst>
              <a:gd name="adj1" fmla="val 25000"/>
              <a:gd name="adj2" fmla="val 25000"/>
              <a:gd name="adj3" fmla="val 25000"/>
              <a:gd name="adj4" fmla="val 74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 rows with NA for Age</a:t>
            </a:r>
          </a:p>
        </p:txBody>
      </p:sp>
    </p:spTree>
    <p:extLst>
      <p:ext uri="{BB962C8B-B14F-4D97-AF65-F5344CB8AC3E}">
        <p14:creationId xmlns:p14="http://schemas.microsoft.com/office/powerpoint/2010/main" val="289349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0F00-69DA-4106-9D30-C41B9DA28BF0}"/>
              </a:ext>
            </a:extLst>
          </p:cNvPr>
          <p:cNvSpPr>
            <a:spLocks noGrp="1"/>
          </p:cNvSpPr>
          <p:nvPr>
            <p:ph type="title"/>
          </p:nvPr>
        </p:nvSpPr>
        <p:spPr/>
        <p:txBody>
          <a:bodyPr/>
          <a:lstStyle/>
          <a:p>
            <a:r>
              <a:rPr lang="en-US" dirty="0"/>
              <a:t>Q1 Titanic DS</a:t>
            </a:r>
          </a:p>
        </p:txBody>
      </p:sp>
      <p:sp>
        <p:nvSpPr>
          <p:cNvPr id="4" name="Footer Placeholder 3">
            <a:extLst>
              <a:ext uri="{FF2B5EF4-FFF2-40B4-BE49-F238E27FC236}">
                <a16:creationId xmlns:a16="http://schemas.microsoft.com/office/drawing/2014/main" id="{5FED7296-BAE9-47C5-9F95-4580840B2821}"/>
              </a:ext>
            </a:extLst>
          </p:cNvPr>
          <p:cNvSpPr>
            <a:spLocks noGrp="1"/>
          </p:cNvSpPr>
          <p:nvPr>
            <p:ph type="ftr" sz="quarter" idx="11"/>
          </p:nvPr>
        </p:nvSpPr>
        <p:spPr/>
        <p:txBody>
          <a:bodyPr/>
          <a:lstStyle/>
          <a:p>
            <a:r>
              <a:rPr lang="en-US"/>
              <a:t>Justin Ehly, MS6306, Tuesday 630p</a:t>
            </a:r>
            <a:endParaRPr lang="en-US" dirty="0"/>
          </a:p>
        </p:txBody>
      </p:sp>
      <p:pic>
        <p:nvPicPr>
          <p:cNvPr id="9" name="Picture 8">
            <a:extLst>
              <a:ext uri="{FF2B5EF4-FFF2-40B4-BE49-F238E27FC236}">
                <a16:creationId xmlns:a16="http://schemas.microsoft.com/office/drawing/2014/main" id="{0F7857CF-F7E9-4D4C-8F7C-60F005631E23}"/>
              </a:ext>
            </a:extLst>
          </p:cNvPr>
          <p:cNvPicPr>
            <a:picLocks noChangeAspect="1"/>
          </p:cNvPicPr>
          <p:nvPr/>
        </p:nvPicPr>
        <p:blipFill>
          <a:blip r:embed="rId2"/>
          <a:stretch>
            <a:fillRect/>
          </a:stretch>
        </p:blipFill>
        <p:spPr>
          <a:xfrm>
            <a:off x="2072214" y="874308"/>
            <a:ext cx="8047571" cy="5482042"/>
          </a:xfrm>
          <a:prstGeom prst="rect">
            <a:avLst/>
          </a:prstGeom>
        </p:spPr>
      </p:pic>
      <p:pic>
        <p:nvPicPr>
          <p:cNvPr id="3" name="Picture 2">
            <a:extLst>
              <a:ext uri="{FF2B5EF4-FFF2-40B4-BE49-F238E27FC236}">
                <a16:creationId xmlns:a16="http://schemas.microsoft.com/office/drawing/2014/main" id="{697BAFBB-B75D-4066-B0F6-7A88CF13530C}"/>
              </a:ext>
            </a:extLst>
          </p:cNvPr>
          <p:cNvPicPr>
            <a:picLocks noChangeAspect="1"/>
          </p:cNvPicPr>
          <p:nvPr/>
        </p:nvPicPr>
        <p:blipFill>
          <a:blip r:embed="rId3"/>
          <a:stretch>
            <a:fillRect/>
          </a:stretch>
        </p:blipFill>
        <p:spPr>
          <a:xfrm>
            <a:off x="7193806" y="2910567"/>
            <a:ext cx="3961905" cy="704762"/>
          </a:xfrm>
          <a:prstGeom prst="rect">
            <a:avLst/>
          </a:prstGeom>
        </p:spPr>
      </p:pic>
    </p:spTree>
    <p:extLst>
      <p:ext uri="{BB962C8B-B14F-4D97-AF65-F5344CB8AC3E}">
        <p14:creationId xmlns:p14="http://schemas.microsoft.com/office/powerpoint/2010/main" val="417826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4A3C-F270-4004-8558-519F3FE599D6}"/>
              </a:ext>
            </a:extLst>
          </p:cNvPr>
          <p:cNvSpPr>
            <a:spLocks noGrp="1"/>
          </p:cNvSpPr>
          <p:nvPr>
            <p:ph type="title"/>
          </p:nvPr>
        </p:nvSpPr>
        <p:spPr/>
        <p:txBody>
          <a:bodyPr/>
          <a:lstStyle/>
          <a:p>
            <a:r>
              <a:rPr lang="en-US" dirty="0"/>
              <a:t>Q1 Titanic DS</a:t>
            </a:r>
          </a:p>
        </p:txBody>
      </p:sp>
      <p:sp>
        <p:nvSpPr>
          <p:cNvPr id="4" name="Footer Placeholder 3">
            <a:extLst>
              <a:ext uri="{FF2B5EF4-FFF2-40B4-BE49-F238E27FC236}">
                <a16:creationId xmlns:a16="http://schemas.microsoft.com/office/drawing/2014/main" id="{2E30012F-AAEC-4AF8-A80C-041A13CF9CEB}"/>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A80D8434-28B4-4D18-9F2F-8C7477E9FB3D}"/>
              </a:ext>
            </a:extLst>
          </p:cNvPr>
          <p:cNvPicPr>
            <a:picLocks noChangeAspect="1"/>
          </p:cNvPicPr>
          <p:nvPr/>
        </p:nvPicPr>
        <p:blipFill>
          <a:blip r:embed="rId2"/>
          <a:stretch>
            <a:fillRect/>
          </a:stretch>
        </p:blipFill>
        <p:spPr>
          <a:xfrm>
            <a:off x="6424648" y="1159542"/>
            <a:ext cx="5466667" cy="5333333"/>
          </a:xfrm>
          <a:prstGeom prst="rect">
            <a:avLst/>
          </a:prstGeom>
        </p:spPr>
      </p:pic>
      <p:pic>
        <p:nvPicPr>
          <p:cNvPr id="6" name="Picture 5">
            <a:extLst>
              <a:ext uri="{FF2B5EF4-FFF2-40B4-BE49-F238E27FC236}">
                <a16:creationId xmlns:a16="http://schemas.microsoft.com/office/drawing/2014/main" id="{240F0008-9B9E-47CD-9001-C2B5FFD7A4E2}"/>
              </a:ext>
            </a:extLst>
          </p:cNvPr>
          <p:cNvPicPr>
            <a:picLocks noChangeAspect="1"/>
          </p:cNvPicPr>
          <p:nvPr/>
        </p:nvPicPr>
        <p:blipFill>
          <a:blip r:embed="rId3"/>
          <a:stretch>
            <a:fillRect/>
          </a:stretch>
        </p:blipFill>
        <p:spPr>
          <a:xfrm>
            <a:off x="534095" y="1159541"/>
            <a:ext cx="5561905" cy="5333333"/>
          </a:xfrm>
          <a:prstGeom prst="rect">
            <a:avLst/>
          </a:prstGeom>
        </p:spPr>
      </p:pic>
    </p:spTree>
    <p:extLst>
      <p:ext uri="{BB962C8B-B14F-4D97-AF65-F5344CB8AC3E}">
        <p14:creationId xmlns:p14="http://schemas.microsoft.com/office/powerpoint/2010/main" val="22454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81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3351722"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0B8B-5CD9-41C1-BB42-C2F2D6B8379A}"/>
              </a:ext>
            </a:extLst>
          </p:cNvPr>
          <p:cNvSpPr>
            <a:spLocks noGrp="1"/>
          </p:cNvSpPr>
          <p:nvPr>
            <p:ph type="title"/>
          </p:nvPr>
        </p:nvSpPr>
        <p:spPr/>
        <p:txBody>
          <a:bodyPr/>
          <a:lstStyle/>
          <a:p>
            <a:r>
              <a:rPr lang="en-US" dirty="0"/>
              <a:t>70/30 Train/Test Cross Validation</a:t>
            </a:r>
          </a:p>
        </p:txBody>
      </p:sp>
      <p:sp>
        <p:nvSpPr>
          <p:cNvPr id="4" name="Footer Placeholder 3">
            <a:extLst>
              <a:ext uri="{FF2B5EF4-FFF2-40B4-BE49-F238E27FC236}">
                <a16:creationId xmlns:a16="http://schemas.microsoft.com/office/drawing/2014/main" id="{15435254-15B4-4FF7-B027-D2038DC59F39}"/>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2D80F4D7-C175-4A0A-B463-571656598B48}"/>
              </a:ext>
            </a:extLst>
          </p:cNvPr>
          <p:cNvPicPr>
            <a:picLocks noChangeAspect="1"/>
          </p:cNvPicPr>
          <p:nvPr/>
        </p:nvPicPr>
        <p:blipFill>
          <a:blip r:embed="rId2"/>
          <a:stretch>
            <a:fillRect/>
          </a:stretch>
        </p:blipFill>
        <p:spPr>
          <a:xfrm>
            <a:off x="838200" y="1173247"/>
            <a:ext cx="8419048" cy="4857143"/>
          </a:xfrm>
          <a:prstGeom prst="rect">
            <a:avLst/>
          </a:prstGeom>
        </p:spPr>
      </p:pic>
      <p:sp>
        <p:nvSpPr>
          <p:cNvPr id="6" name="Rectangle 5">
            <a:extLst>
              <a:ext uri="{FF2B5EF4-FFF2-40B4-BE49-F238E27FC236}">
                <a16:creationId xmlns:a16="http://schemas.microsoft.com/office/drawing/2014/main" id="{83039E80-5C66-47D5-9376-B0AB0540399B}"/>
              </a:ext>
            </a:extLst>
          </p:cNvPr>
          <p:cNvSpPr/>
          <p:nvPr/>
        </p:nvSpPr>
        <p:spPr>
          <a:xfrm>
            <a:off x="914400" y="5184395"/>
            <a:ext cx="1585519" cy="7466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383C043-7B91-47E9-9A0E-486245F81415}"/>
              </a:ext>
            </a:extLst>
          </p:cNvPr>
          <p:cNvPicPr>
            <a:picLocks noChangeAspect="1"/>
          </p:cNvPicPr>
          <p:nvPr/>
        </p:nvPicPr>
        <p:blipFill rotWithShape="1">
          <a:blip r:embed="rId3"/>
          <a:srcRect t="16606" r="4075"/>
          <a:stretch/>
        </p:blipFill>
        <p:spPr>
          <a:xfrm>
            <a:off x="6749076" y="1241569"/>
            <a:ext cx="5230403" cy="2044817"/>
          </a:xfrm>
          <a:prstGeom prst="rect">
            <a:avLst/>
          </a:prstGeom>
        </p:spPr>
      </p:pic>
      <p:sp>
        <p:nvSpPr>
          <p:cNvPr id="8" name="Arrow: Left 7">
            <a:extLst>
              <a:ext uri="{FF2B5EF4-FFF2-40B4-BE49-F238E27FC236}">
                <a16:creationId xmlns:a16="http://schemas.microsoft.com/office/drawing/2014/main" id="{B9B5CC87-A6D0-4868-8E0A-8C793878CBFF}"/>
              </a:ext>
            </a:extLst>
          </p:cNvPr>
          <p:cNvSpPr/>
          <p:nvPr/>
        </p:nvSpPr>
        <p:spPr>
          <a:xfrm>
            <a:off x="2749140" y="5125672"/>
            <a:ext cx="4364723" cy="864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value of K = 32 with 79.64% accuracy</a:t>
            </a:r>
          </a:p>
        </p:txBody>
      </p:sp>
    </p:spTree>
    <p:extLst>
      <p:ext uri="{BB962C8B-B14F-4D97-AF65-F5344CB8AC3E}">
        <p14:creationId xmlns:p14="http://schemas.microsoft.com/office/powerpoint/2010/main" val="254799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86D8-C6FB-4E7B-87D3-F37F02A8BAA3}"/>
              </a:ext>
            </a:extLst>
          </p:cNvPr>
          <p:cNvSpPr>
            <a:spLocks noGrp="1"/>
          </p:cNvSpPr>
          <p:nvPr>
            <p:ph type="title"/>
          </p:nvPr>
        </p:nvSpPr>
        <p:spPr/>
        <p:txBody>
          <a:bodyPr/>
          <a:lstStyle/>
          <a:p>
            <a:r>
              <a:rPr lang="en-US" dirty="0"/>
              <a:t>Leave one out cross validation</a:t>
            </a:r>
          </a:p>
        </p:txBody>
      </p:sp>
      <p:sp>
        <p:nvSpPr>
          <p:cNvPr id="4" name="Footer Placeholder 3">
            <a:extLst>
              <a:ext uri="{FF2B5EF4-FFF2-40B4-BE49-F238E27FC236}">
                <a16:creationId xmlns:a16="http://schemas.microsoft.com/office/drawing/2014/main" id="{F8568167-EBBC-4700-8CA5-8A6CA2326F6A}"/>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7DE430CE-07A4-4678-B504-432245AE4C60}"/>
              </a:ext>
            </a:extLst>
          </p:cNvPr>
          <p:cNvPicPr>
            <a:picLocks noChangeAspect="1"/>
          </p:cNvPicPr>
          <p:nvPr/>
        </p:nvPicPr>
        <p:blipFill>
          <a:blip r:embed="rId2"/>
          <a:stretch>
            <a:fillRect/>
          </a:stretch>
        </p:blipFill>
        <p:spPr>
          <a:xfrm>
            <a:off x="925656" y="1453700"/>
            <a:ext cx="7438095" cy="4219048"/>
          </a:xfrm>
          <a:prstGeom prst="rect">
            <a:avLst/>
          </a:prstGeom>
        </p:spPr>
      </p:pic>
      <p:pic>
        <p:nvPicPr>
          <p:cNvPr id="6" name="Picture 5">
            <a:extLst>
              <a:ext uri="{FF2B5EF4-FFF2-40B4-BE49-F238E27FC236}">
                <a16:creationId xmlns:a16="http://schemas.microsoft.com/office/drawing/2014/main" id="{F1A6C172-B7E7-4189-B830-2651037C83A6}"/>
              </a:ext>
            </a:extLst>
          </p:cNvPr>
          <p:cNvPicPr>
            <a:picLocks noChangeAspect="1"/>
          </p:cNvPicPr>
          <p:nvPr/>
        </p:nvPicPr>
        <p:blipFill>
          <a:blip r:embed="rId3"/>
          <a:stretch>
            <a:fillRect/>
          </a:stretch>
        </p:blipFill>
        <p:spPr>
          <a:xfrm>
            <a:off x="6761527" y="1010772"/>
            <a:ext cx="5158956" cy="2319967"/>
          </a:xfrm>
          <a:prstGeom prst="rect">
            <a:avLst/>
          </a:prstGeom>
        </p:spPr>
      </p:pic>
      <p:sp>
        <p:nvSpPr>
          <p:cNvPr id="8" name="Arrow: Left 7">
            <a:extLst>
              <a:ext uri="{FF2B5EF4-FFF2-40B4-BE49-F238E27FC236}">
                <a16:creationId xmlns:a16="http://schemas.microsoft.com/office/drawing/2014/main" id="{EB910410-3B3C-4B79-BE8A-7AF71B87F232}"/>
              </a:ext>
            </a:extLst>
          </p:cNvPr>
          <p:cNvSpPr/>
          <p:nvPr/>
        </p:nvSpPr>
        <p:spPr>
          <a:xfrm>
            <a:off x="2799474" y="4808682"/>
            <a:ext cx="4364723" cy="864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value of K = 47 with 82.34% accuracy</a:t>
            </a:r>
          </a:p>
        </p:txBody>
      </p:sp>
      <p:sp>
        <p:nvSpPr>
          <p:cNvPr id="10" name="Rectangle 9">
            <a:extLst>
              <a:ext uri="{FF2B5EF4-FFF2-40B4-BE49-F238E27FC236}">
                <a16:creationId xmlns:a16="http://schemas.microsoft.com/office/drawing/2014/main" id="{445E3DC6-C801-47EA-A678-5267DA3D4D58}"/>
              </a:ext>
            </a:extLst>
          </p:cNvPr>
          <p:cNvSpPr/>
          <p:nvPr/>
        </p:nvSpPr>
        <p:spPr>
          <a:xfrm>
            <a:off x="925656" y="4867404"/>
            <a:ext cx="1585519" cy="7466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7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6A2D-6932-4022-AB88-93FBF5E03D5B}"/>
              </a:ext>
            </a:extLst>
          </p:cNvPr>
          <p:cNvSpPr>
            <a:spLocks noGrp="1"/>
          </p:cNvSpPr>
          <p:nvPr>
            <p:ph type="title"/>
          </p:nvPr>
        </p:nvSpPr>
        <p:spPr/>
        <p:txBody>
          <a:bodyPr/>
          <a:lstStyle/>
          <a:p>
            <a:r>
              <a:rPr lang="en-US" dirty="0"/>
              <a:t>Part 3 -  takeaways and questions</a:t>
            </a:r>
          </a:p>
        </p:txBody>
      </p:sp>
      <p:sp>
        <p:nvSpPr>
          <p:cNvPr id="3" name="Content Placeholder 2">
            <a:extLst>
              <a:ext uri="{FF2B5EF4-FFF2-40B4-BE49-F238E27FC236}">
                <a16:creationId xmlns:a16="http://schemas.microsoft.com/office/drawing/2014/main" id="{59083742-5166-45BE-8770-03F79798AD7A}"/>
              </a:ext>
            </a:extLst>
          </p:cNvPr>
          <p:cNvSpPr>
            <a:spLocks noGrp="1"/>
          </p:cNvSpPr>
          <p:nvPr>
            <p:ph idx="1"/>
          </p:nvPr>
        </p:nvSpPr>
        <p:spPr>
          <a:xfrm>
            <a:off x="838200" y="1258349"/>
            <a:ext cx="6577668" cy="4918614"/>
          </a:xfrm>
        </p:spPr>
        <p:txBody>
          <a:bodyPr/>
          <a:lstStyle/>
          <a:p>
            <a:r>
              <a:rPr lang="en-US" dirty="0" err="1"/>
              <a:t>knn</a:t>
            </a:r>
            <a:r>
              <a:rPr lang="en-US" dirty="0"/>
              <a:t>(train, test, cl, prob=FALSE {or TRUE}, k=?)</a:t>
            </a:r>
          </a:p>
          <a:p>
            <a:pPr lvl="1">
              <a:buFont typeface="Wingdings" panose="05000000000000000000" pitchFamily="2" charset="2"/>
              <a:buChar char="Ø"/>
            </a:pPr>
            <a:r>
              <a:rPr lang="en-US" dirty="0"/>
              <a:t>make sure the cl has the same length as train or it will haunt you!</a:t>
            </a:r>
          </a:p>
          <a:p>
            <a:pPr lvl="1">
              <a:buFont typeface="Wingdings" panose="05000000000000000000" pitchFamily="2" charset="2"/>
              <a:buChar char="Ø"/>
            </a:pPr>
            <a:r>
              <a:rPr lang="en-US" dirty="0"/>
              <a:t>make sure cl is a factor</a:t>
            </a:r>
          </a:p>
          <a:p>
            <a:r>
              <a:rPr lang="en-US" dirty="0"/>
              <a:t>table(</a:t>
            </a:r>
            <a:r>
              <a:rPr lang="en-US" dirty="0" err="1"/>
              <a:t>objs</a:t>
            </a:r>
            <a:r>
              <a:rPr lang="en-US" dirty="0"/>
              <a:t> that can be interpreted as factors…,</a:t>
            </a:r>
          </a:p>
          <a:p>
            <a:pPr lvl="1"/>
            <a:r>
              <a:rPr lang="en-US" dirty="0"/>
              <a:t>exclude = if (</a:t>
            </a:r>
            <a:r>
              <a:rPr lang="en-US" dirty="0" err="1"/>
              <a:t>useNA</a:t>
            </a:r>
            <a:r>
              <a:rPr lang="en-US" dirty="0"/>
              <a:t> == "no") c(NA, </a:t>
            </a:r>
            <a:r>
              <a:rPr lang="en-US" dirty="0" err="1"/>
              <a:t>NaN</a:t>
            </a:r>
            <a:r>
              <a:rPr lang="en-US" dirty="0"/>
              <a:t>), </a:t>
            </a:r>
          </a:p>
          <a:p>
            <a:pPr lvl="1"/>
            <a:r>
              <a:rPr lang="en-US" dirty="0" err="1"/>
              <a:t>useNA</a:t>
            </a:r>
            <a:r>
              <a:rPr lang="en-US" dirty="0"/>
              <a:t> = c("no", "</a:t>
            </a:r>
            <a:r>
              <a:rPr lang="en-US" dirty="0" err="1"/>
              <a:t>ifany</a:t>
            </a:r>
            <a:r>
              <a:rPr lang="en-US" dirty="0"/>
              <a:t>", "always"), </a:t>
            </a:r>
          </a:p>
          <a:p>
            <a:pPr lvl="1"/>
            <a:r>
              <a:rPr lang="en-US" dirty="0" err="1"/>
              <a:t>dnn</a:t>
            </a:r>
            <a:r>
              <a:rPr lang="en-US" dirty="0"/>
              <a:t> = </a:t>
            </a:r>
            <a:r>
              <a:rPr lang="en-US" dirty="0" err="1"/>
              <a:t>list.names</a:t>
            </a:r>
            <a:r>
              <a:rPr lang="en-US" dirty="0"/>
              <a:t>(...), </a:t>
            </a:r>
            <a:r>
              <a:rPr lang="en-US" dirty="0" err="1"/>
              <a:t>deparse.level</a:t>
            </a:r>
            <a:r>
              <a:rPr lang="en-US" dirty="0"/>
              <a:t> = 1)</a:t>
            </a:r>
          </a:p>
          <a:p>
            <a:pPr lvl="1">
              <a:buFont typeface="Wingdings" panose="05000000000000000000" pitchFamily="2" charset="2"/>
              <a:buChar char="Ø"/>
            </a:pPr>
            <a:r>
              <a:rPr lang="en-US" dirty="0"/>
              <a:t>Make sure your factors are the same length!</a:t>
            </a:r>
          </a:p>
        </p:txBody>
      </p:sp>
      <p:sp>
        <p:nvSpPr>
          <p:cNvPr id="4" name="Footer Placeholder 3">
            <a:extLst>
              <a:ext uri="{FF2B5EF4-FFF2-40B4-BE49-F238E27FC236}">
                <a16:creationId xmlns:a16="http://schemas.microsoft.com/office/drawing/2014/main" id="{E716CC06-578C-4FA1-968A-DED0670B7C37}"/>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75AE359A-90A5-4832-9605-0F0F50681925}"/>
              </a:ext>
            </a:extLst>
          </p:cNvPr>
          <p:cNvPicPr>
            <a:picLocks noChangeAspect="1"/>
          </p:cNvPicPr>
          <p:nvPr/>
        </p:nvPicPr>
        <p:blipFill>
          <a:blip r:embed="rId2"/>
          <a:stretch>
            <a:fillRect/>
          </a:stretch>
        </p:blipFill>
        <p:spPr>
          <a:xfrm>
            <a:off x="5649407" y="3022418"/>
            <a:ext cx="2638095" cy="695238"/>
          </a:xfrm>
          <a:prstGeom prst="rect">
            <a:avLst/>
          </a:prstGeom>
        </p:spPr>
      </p:pic>
      <p:sp>
        <p:nvSpPr>
          <p:cNvPr id="6" name="Left Brace 5">
            <a:extLst>
              <a:ext uri="{FF2B5EF4-FFF2-40B4-BE49-F238E27FC236}">
                <a16:creationId xmlns:a16="http://schemas.microsoft.com/office/drawing/2014/main" id="{EBBCDA9E-4BA5-4A86-8DF8-8155CFD70212}"/>
              </a:ext>
            </a:extLst>
          </p:cNvPr>
          <p:cNvSpPr/>
          <p:nvPr/>
        </p:nvSpPr>
        <p:spPr>
          <a:xfrm>
            <a:off x="5268286" y="2944536"/>
            <a:ext cx="461395" cy="773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1FB33A6D-4D27-4C55-855E-55A61F10D13F}"/>
              </a:ext>
            </a:extLst>
          </p:cNvPr>
          <p:cNvPicPr>
            <a:picLocks noChangeAspect="1"/>
          </p:cNvPicPr>
          <p:nvPr/>
        </p:nvPicPr>
        <p:blipFill>
          <a:blip r:embed="rId3"/>
          <a:stretch>
            <a:fillRect/>
          </a:stretch>
        </p:blipFill>
        <p:spPr>
          <a:xfrm>
            <a:off x="2612111" y="3986737"/>
            <a:ext cx="4847619" cy="1714286"/>
          </a:xfrm>
          <a:prstGeom prst="rect">
            <a:avLst/>
          </a:prstGeom>
        </p:spPr>
      </p:pic>
      <p:sp>
        <p:nvSpPr>
          <p:cNvPr id="8" name="Speech Bubble: Rectangle 7">
            <a:extLst>
              <a:ext uri="{FF2B5EF4-FFF2-40B4-BE49-F238E27FC236}">
                <a16:creationId xmlns:a16="http://schemas.microsoft.com/office/drawing/2014/main" id="{D39CEC38-0E39-4E4B-94A7-7E63B557C6E5}"/>
              </a:ext>
            </a:extLst>
          </p:cNvPr>
          <p:cNvSpPr/>
          <p:nvPr/>
        </p:nvSpPr>
        <p:spPr>
          <a:xfrm>
            <a:off x="7715652" y="3986737"/>
            <a:ext cx="1336069" cy="606379"/>
          </a:xfrm>
          <a:prstGeom prst="wedgeRectCallout">
            <a:avLst>
              <a:gd name="adj1" fmla="val -157061"/>
              <a:gd name="adj2" fmla="val 119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filter for just the columns you want</a:t>
            </a:r>
          </a:p>
        </p:txBody>
      </p:sp>
      <p:sp>
        <p:nvSpPr>
          <p:cNvPr id="10" name="Speech Bubble: Rectangle 9">
            <a:extLst>
              <a:ext uri="{FF2B5EF4-FFF2-40B4-BE49-F238E27FC236}">
                <a16:creationId xmlns:a16="http://schemas.microsoft.com/office/drawing/2014/main" id="{A49C5649-F9ED-4F74-9996-FCC78C6FE361}"/>
              </a:ext>
            </a:extLst>
          </p:cNvPr>
          <p:cNvSpPr/>
          <p:nvPr/>
        </p:nvSpPr>
        <p:spPr>
          <a:xfrm>
            <a:off x="8060999" y="4628418"/>
            <a:ext cx="1336069" cy="606379"/>
          </a:xfrm>
          <a:prstGeom prst="wedgeRectCallout">
            <a:avLst>
              <a:gd name="adj1" fmla="val -266313"/>
              <a:gd name="adj2" fmla="val 44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bump NA values</a:t>
            </a:r>
          </a:p>
        </p:txBody>
      </p:sp>
      <p:sp>
        <p:nvSpPr>
          <p:cNvPr id="12" name="Speech Bubble: Rectangle 11">
            <a:extLst>
              <a:ext uri="{FF2B5EF4-FFF2-40B4-BE49-F238E27FC236}">
                <a16:creationId xmlns:a16="http://schemas.microsoft.com/office/drawing/2014/main" id="{4D906082-8AC7-4E24-AC12-DA3360B63E20}"/>
              </a:ext>
            </a:extLst>
          </p:cNvPr>
          <p:cNvSpPr/>
          <p:nvPr/>
        </p:nvSpPr>
        <p:spPr>
          <a:xfrm>
            <a:off x="8565606" y="5270099"/>
            <a:ext cx="1336069" cy="606379"/>
          </a:xfrm>
          <a:prstGeom prst="wedgeRectCallout">
            <a:avLst>
              <a:gd name="adj1" fmla="val -160200"/>
              <a:gd name="adj2" fmla="val -26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quick variable renaming</a:t>
            </a:r>
          </a:p>
        </p:txBody>
      </p:sp>
    </p:spTree>
    <p:extLst>
      <p:ext uri="{BB962C8B-B14F-4D97-AF65-F5344CB8AC3E}">
        <p14:creationId xmlns:p14="http://schemas.microsoft.com/office/powerpoint/2010/main" val="540281592"/>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121</TotalTime>
  <Words>634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DS6371</vt:lpstr>
      <vt:lpstr>FLS Unit 6</vt:lpstr>
      <vt:lpstr>For Live Session: Part 1 (3-5 hours)</vt:lpstr>
      <vt:lpstr>Q1 Titanic DS</vt:lpstr>
      <vt:lpstr>Q1 Titanic DS</vt:lpstr>
      <vt:lpstr>Q1 Titanic DS</vt:lpstr>
      <vt:lpstr>For Live Session: Part 2 (3 – 4 hours)</vt:lpstr>
      <vt:lpstr>70/30 Train/Test Cross Validation</vt:lpstr>
      <vt:lpstr>Leave one out cross validation</vt:lpstr>
      <vt:lpstr>Part 3 -  takeaways and questions</vt:lpstr>
      <vt:lpstr>Part 3 -  takeaways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FLS Unit 6</dc:title>
  <dc:creator>Ehly, Justin</dc:creator>
  <cp:lastModifiedBy>Ehly, Justin</cp:lastModifiedBy>
  <cp:revision>11</cp:revision>
  <dcterms:created xsi:type="dcterms:W3CDTF">2020-09-28T01:38:04Z</dcterms:created>
  <dcterms:modified xsi:type="dcterms:W3CDTF">2020-09-28T21:42:30Z</dcterms:modified>
</cp:coreProperties>
</file>