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6" d="100"/>
          <a:sy n="76" d="100"/>
        </p:scale>
        <p:origin x="2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08DED-4C89-4A82-8620-2565C141ACFD}"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7AFA1-7950-46CD-BBAB-6D6E6EA3BAFE}" type="slidenum">
              <a:rPr lang="en-US" smtClean="0"/>
              <a:t>‹#›</a:t>
            </a:fld>
            <a:endParaRPr lang="en-US"/>
          </a:p>
        </p:txBody>
      </p:sp>
    </p:spTree>
    <p:extLst>
      <p:ext uri="{BB962C8B-B14F-4D97-AF65-F5344CB8AC3E}">
        <p14:creationId xmlns:p14="http://schemas.microsoft.com/office/powerpoint/2010/main" val="3105944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3C98EA7B-4031-49FD-821B-B9F8E27302BC}" type="datetime1">
              <a:rPr lang="en-US" smtClean="0"/>
              <a:t>10/6/2020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dirty="0"/>
              <a:t>Justin Ehly, MS6306, Tuesday 630p</a:t>
            </a:r>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B42C7638-1062-4614-A6DE-466939DB2724}" type="datetime1">
              <a:rPr lang="en-US" smtClean="0"/>
              <a:t>10/6/2020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dirty="0"/>
              <a:t>Justin Ehly, MS6306, Tuesday 630p</a:t>
            </a:r>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08C06925-7757-47E6-80EA-A3F2097FC8A1}" type="datetime1">
              <a:rPr lang="en-US" smtClean="0"/>
              <a:t>10/6/2020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dirty="0"/>
              <a:t>Justin Ehly, MS6306, Tuesday 630p</a:t>
            </a:r>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048475B4-06C0-450B-9259-EB4D54E768C2}" type="datetime1">
              <a:rPr lang="en-US" smtClean="0"/>
              <a:t>10/6/2020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dirty="0"/>
              <a:t>Justin Ehly, MS6306, Tuesday 630p</a:t>
            </a:r>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8DA90241-C541-4D5A-8252-6E00D53D3E3B}" type="datetime1">
              <a:rPr lang="en-US" smtClean="0"/>
              <a:t>10/6/2020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460CF-13DF-4657-A9EC-50C702601E5A}" type="datetime1">
              <a:rPr lang="en-US" smtClean="0"/>
              <a:t>10/6/2020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54CA1"/>
                </a:solidFill>
              </a:defRPr>
            </a:lvl1pPr>
          </a:lstStyle>
          <a:p>
            <a:r>
              <a:rPr lang="en-US" dirty="0"/>
              <a:t>Justin Ehly, MS6306, Tuesday 630p</a:t>
            </a: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pic>
        <p:nvPicPr>
          <p:cNvPr id="8" name="Picture 2" descr="C:\Users\njones\Dropbox (2U)\Work\Designing Slides\SMU\Design Brief\logo\logo_datasci_SMU.png">
            <a:extLst>
              <a:ext uri="{FF2B5EF4-FFF2-40B4-BE49-F238E27FC236}">
                <a16:creationId xmlns:a16="http://schemas.microsoft.com/office/drawing/2014/main" id="{9643610E-130D-458F-B183-E2EC6C523B72}"/>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8229DA3-30E5-4972-AFA8-8F7FD059386E}"/>
              </a:ext>
            </a:extLst>
          </p:cNvPr>
          <p:cNvSpPr/>
          <p:nvPr userDrawn="1"/>
        </p:nvSpPr>
        <p:spPr>
          <a:xfrm>
            <a:off x="-1" y="6779932"/>
            <a:ext cx="12192001"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354CA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354CA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package" Target="../embeddings/Microsoft_Excel_Binary_Worksheet2.xlsb"/></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5.png"/><Relationship Id="rId7" Type="http://schemas.openxmlformats.org/officeDocument/2006/relationships/package" Target="../embeddings/Microsoft_Excel_Binary_Worksheet.xlsb"/><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Binary_Worksheet1.xlsb"/><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FLD Unit 7, DS 6306, M630p</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40CB-5A1D-4B1F-8982-14884C7DC93F}"/>
              </a:ext>
            </a:extLst>
          </p:cNvPr>
          <p:cNvSpPr>
            <a:spLocks noGrp="1"/>
          </p:cNvSpPr>
          <p:nvPr>
            <p:ph type="title"/>
          </p:nvPr>
        </p:nvSpPr>
        <p:spPr/>
        <p:txBody>
          <a:bodyPr/>
          <a:lstStyle/>
          <a:p>
            <a:r>
              <a:rPr lang="en-US" dirty="0"/>
              <a:t>Titanic 6</a:t>
            </a:r>
          </a:p>
        </p:txBody>
      </p:sp>
      <p:sp>
        <p:nvSpPr>
          <p:cNvPr id="3" name="Content Placeholder 2">
            <a:extLst>
              <a:ext uri="{FF2B5EF4-FFF2-40B4-BE49-F238E27FC236}">
                <a16:creationId xmlns:a16="http://schemas.microsoft.com/office/drawing/2014/main" id="{A0846306-A6CE-4284-B82D-EBAC43A121AB}"/>
              </a:ext>
            </a:extLst>
          </p:cNvPr>
          <p:cNvSpPr>
            <a:spLocks noGrp="1"/>
          </p:cNvSpPr>
          <p:nvPr>
            <p:ph idx="1"/>
          </p:nvPr>
        </p:nvSpPr>
        <p:spPr>
          <a:xfrm>
            <a:off x="838200" y="1258349"/>
            <a:ext cx="10515600" cy="1057012"/>
          </a:xfrm>
        </p:spPr>
        <p:txBody>
          <a:bodyPr/>
          <a:lstStyle/>
          <a:p>
            <a:pPr marL="0" indent="0">
              <a:buNone/>
            </a:pPr>
            <a:r>
              <a:rPr lang="en-US" sz="1600" dirty="0"/>
              <a:t>Now add Sex to the model so that it has Age, </a:t>
            </a:r>
            <a:r>
              <a:rPr lang="en-US" sz="1600" dirty="0" err="1"/>
              <a:t>Pclass</a:t>
            </a:r>
            <a:r>
              <a:rPr lang="en-US" sz="1600" dirty="0"/>
              <a:t> and Sex in the NB model.  Use the </a:t>
            </a:r>
            <a:r>
              <a:rPr lang="en-US" sz="1600" dirty="0" err="1"/>
              <a:t>trainTitanic</a:t>
            </a:r>
            <a:r>
              <a:rPr lang="en-US" sz="1600" dirty="0"/>
              <a:t>(</a:t>
            </a:r>
            <a:r>
              <a:rPr lang="en-US" sz="1600" dirty="0" err="1"/>
              <a:t>set.seed</a:t>
            </a:r>
            <a:r>
              <a:rPr lang="en-US" sz="1600" dirty="0"/>
              <a:t>(4)) </a:t>
            </a:r>
            <a:r>
              <a:rPr lang="en-US" sz="1600" dirty="0" err="1"/>
              <a:t>dataframe</a:t>
            </a:r>
            <a:r>
              <a:rPr lang="en-US" sz="1600" dirty="0"/>
              <a:t> to train the model and create a confusion matrix using the </a:t>
            </a:r>
            <a:r>
              <a:rPr lang="en-US" sz="1600" dirty="0" err="1"/>
              <a:t>testTitanic</a:t>
            </a:r>
            <a:r>
              <a:rPr lang="en-US" sz="1600" dirty="0"/>
              <a:t> </a:t>
            </a:r>
            <a:r>
              <a:rPr lang="en-US" sz="1600" dirty="0" err="1"/>
              <a:t>dataframe</a:t>
            </a:r>
            <a:r>
              <a:rPr lang="en-US" sz="1600" dirty="0"/>
              <a:t>.  In addition, find the Accuracy, Sensitivity and Specificity. (1 slide)</a:t>
            </a:r>
          </a:p>
          <a:p>
            <a:pPr marL="0" indent="0">
              <a:buNone/>
            </a:pPr>
            <a:endParaRPr lang="en-US" dirty="0"/>
          </a:p>
        </p:txBody>
      </p:sp>
      <p:sp>
        <p:nvSpPr>
          <p:cNvPr id="4" name="Footer Placeholder 3">
            <a:extLst>
              <a:ext uri="{FF2B5EF4-FFF2-40B4-BE49-F238E27FC236}">
                <a16:creationId xmlns:a16="http://schemas.microsoft.com/office/drawing/2014/main" id="{7F1FBAF1-EDC9-42A8-AC13-229F4264291F}"/>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00CE6EB4-98BB-4147-A070-1B9200C4C3A6}"/>
              </a:ext>
            </a:extLst>
          </p:cNvPr>
          <p:cNvPicPr>
            <a:picLocks noChangeAspect="1"/>
          </p:cNvPicPr>
          <p:nvPr/>
        </p:nvPicPr>
        <p:blipFill>
          <a:blip r:embed="rId2"/>
          <a:stretch>
            <a:fillRect/>
          </a:stretch>
        </p:blipFill>
        <p:spPr>
          <a:xfrm>
            <a:off x="838201" y="2054776"/>
            <a:ext cx="4715312" cy="4222129"/>
          </a:xfrm>
          <a:prstGeom prst="rect">
            <a:avLst/>
          </a:prstGeom>
        </p:spPr>
      </p:pic>
      <p:sp>
        <p:nvSpPr>
          <p:cNvPr id="7" name="TextBox 6">
            <a:extLst>
              <a:ext uri="{FF2B5EF4-FFF2-40B4-BE49-F238E27FC236}">
                <a16:creationId xmlns:a16="http://schemas.microsoft.com/office/drawing/2014/main" id="{DBD36835-2736-4D0F-92D8-600D0B41C73B}"/>
              </a:ext>
            </a:extLst>
          </p:cNvPr>
          <p:cNvSpPr txBox="1"/>
          <p:nvPr/>
        </p:nvSpPr>
        <p:spPr>
          <a:xfrm>
            <a:off x="5654181" y="2290194"/>
            <a:ext cx="5813570" cy="2308324"/>
          </a:xfrm>
          <a:prstGeom prst="rect">
            <a:avLst/>
          </a:prstGeom>
          <a:noFill/>
        </p:spPr>
        <p:txBody>
          <a:bodyPr wrap="square" rtlCol="0">
            <a:spAutoFit/>
          </a:bodyPr>
          <a:lstStyle/>
          <a:p>
            <a:r>
              <a:rPr lang="en-US" dirty="0">
                <a:solidFill>
                  <a:srgbClr val="354CA1"/>
                </a:solidFill>
              </a:rPr>
              <a:t>Naïve Bayes Model</a:t>
            </a:r>
          </a:p>
          <a:p>
            <a:pPr marL="342900" indent="-342900">
              <a:buFont typeface="+mj-lt"/>
              <a:buAutoNum type="arabicPeriod"/>
            </a:pPr>
            <a:r>
              <a:rPr lang="en-US" dirty="0">
                <a:solidFill>
                  <a:srgbClr val="354CA1"/>
                </a:solidFill>
              </a:rPr>
              <a:t>Convert gender to numeric (1 – female, 2 – male) </a:t>
            </a:r>
          </a:p>
          <a:p>
            <a:pPr lvl="1"/>
            <a:r>
              <a:rPr lang="en-US" i="1" dirty="0">
                <a:solidFill>
                  <a:srgbClr val="354CA1"/>
                </a:solidFill>
              </a:rPr>
              <a:t>note: because you can’t combine categorical with continuous…  well there are packages and it can be manually done</a:t>
            </a:r>
          </a:p>
          <a:p>
            <a:pPr marL="342900" indent="-342900">
              <a:buFont typeface="+mj-lt"/>
              <a:buAutoNum type="arabicPeriod"/>
            </a:pPr>
            <a:r>
              <a:rPr lang="en-US" dirty="0">
                <a:solidFill>
                  <a:srgbClr val="354CA1"/>
                </a:solidFill>
              </a:rPr>
              <a:t>Run Model</a:t>
            </a:r>
          </a:p>
          <a:p>
            <a:pPr marL="342900" indent="-342900">
              <a:buFont typeface="+mj-lt"/>
              <a:buAutoNum type="arabicPeriod"/>
            </a:pPr>
            <a:r>
              <a:rPr lang="en-US" dirty="0">
                <a:solidFill>
                  <a:srgbClr val="354CA1"/>
                </a:solidFill>
              </a:rPr>
              <a:t>Print Confusion Matrix</a:t>
            </a:r>
          </a:p>
          <a:p>
            <a:endParaRPr lang="en-US" dirty="0">
              <a:solidFill>
                <a:srgbClr val="354CA1"/>
              </a:solidFill>
            </a:endParaRPr>
          </a:p>
        </p:txBody>
      </p:sp>
    </p:spTree>
    <p:extLst>
      <p:ext uri="{BB962C8B-B14F-4D97-AF65-F5344CB8AC3E}">
        <p14:creationId xmlns:p14="http://schemas.microsoft.com/office/powerpoint/2010/main" val="267443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17F6-4AB0-4953-A5AE-F2DFAB38478C}"/>
              </a:ext>
            </a:extLst>
          </p:cNvPr>
          <p:cNvSpPr>
            <a:spLocks noGrp="1"/>
          </p:cNvSpPr>
          <p:nvPr>
            <p:ph type="title"/>
          </p:nvPr>
        </p:nvSpPr>
        <p:spPr/>
        <p:txBody>
          <a:bodyPr/>
          <a:lstStyle/>
          <a:p>
            <a:r>
              <a:rPr lang="en-US" dirty="0"/>
              <a:t>Titanic 6</a:t>
            </a:r>
          </a:p>
        </p:txBody>
      </p:sp>
      <p:sp>
        <p:nvSpPr>
          <p:cNvPr id="3" name="Content Placeholder 2">
            <a:extLst>
              <a:ext uri="{FF2B5EF4-FFF2-40B4-BE49-F238E27FC236}">
                <a16:creationId xmlns:a16="http://schemas.microsoft.com/office/drawing/2014/main" id="{7E311407-A05A-45DB-8BF0-5729FF6F0444}"/>
              </a:ext>
            </a:extLst>
          </p:cNvPr>
          <p:cNvSpPr>
            <a:spLocks noGrp="1"/>
          </p:cNvSpPr>
          <p:nvPr>
            <p:ph idx="1"/>
          </p:nvPr>
        </p:nvSpPr>
        <p:spPr>
          <a:xfrm>
            <a:off x="838200" y="1258349"/>
            <a:ext cx="10515600" cy="780176"/>
          </a:xfrm>
        </p:spPr>
        <p:txBody>
          <a:bodyPr/>
          <a:lstStyle/>
          <a:p>
            <a:pPr marL="0" indent="0">
              <a:buNone/>
            </a:pPr>
            <a:r>
              <a:rPr lang="en-US" sz="1600" dirty="0"/>
              <a:t>Again write a loop to get a stable estimate of the accuracy, sensitivity and specificity of this model (using 100 unique seeds).  (1 slide)</a:t>
            </a:r>
          </a:p>
          <a:p>
            <a:endParaRPr lang="en-US" dirty="0"/>
          </a:p>
        </p:txBody>
      </p:sp>
      <p:sp>
        <p:nvSpPr>
          <p:cNvPr id="4" name="Footer Placeholder 3">
            <a:extLst>
              <a:ext uri="{FF2B5EF4-FFF2-40B4-BE49-F238E27FC236}">
                <a16:creationId xmlns:a16="http://schemas.microsoft.com/office/drawing/2014/main" id="{2A398D03-8EF5-4088-B5AD-D0996D394F34}"/>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270CAE8B-2E9B-47FE-A737-A88852DB0F7A}"/>
              </a:ext>
            </a:extLst>
          </p:cNvPr>
          <p:cNvPicPr>
            <a:picLocks noChangeAspect="1"/>
          </p:cNvPicPr>
          <p:nvPr/>
        </p:nvPicPr>
        <p:blipFill>
          <a:blip r:embed="rId2"/>
          <a:stretch>
            <a:fillRect/>
          </a:stretch>
        </p:blipFill>
        <p:spPr>
          <a:xfrm>
            <a:off x="838200" y="1816576"/>
            <a:ext cx="4272317" cy="4294803"/>
          </a:xfrm>
          <a:prstGeom prst="rect">
            <a:avLst/>
          </a:prstGeom>
        </p:spPr>
      </p:pic>
      <p:pic>
        <p:nvPicPr>
          <p:cNvPr id="7" name="Picture 6">
            <a:extLst>
              <a:ext uri="{FF2B5EF4-FFF2-40B4-BE49-F238E27FC236}">
                <a16:creationId xmlns:a16="http://schemas.microsoft.com/office/drawing/2014/main" id="{F7A99D5F-2AAF-4DF5-B4D2-B0853980ADC4}"/>
              </a:ext>
            </a:extLst>
          </p:cNvPr>
          <p:cNvPicPr>
            <a:picLocks noChangeAspect="1"/>
          </p:cNvPicPr>
          <p:nvPr/>
        </p:nvPicPr>
        <p:blipFill>
          <a:blip r:embed="rId3"/>
          <a:stretch>
            <a:fillRect/>
          </a:stretch>
        </p:blipFill>
        <p:spPr>
          <a:xfrm>
            <a:off x="6534325" y="1554239"/>
            <a:ext cx="4819475" cy="4819475"/>
          </a:xfrm>
          <a:prstGeom prst="rect">
            <a:avLst/>
          </a:prstGeom>
        </p:spPr>
      </p:pic>
    </p:spTree>
    <p:extLst>
      <p:ext uri="{BB962C8B-B14F-4D97-AF65-F5344CB8AC3E}">
        <p14:creationId xmlns:p14="http://schemas.microsoft.com/office/powerpoint/2010/main" val="4710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CE40-3E21-49A4-8DF6-6F906B013648}"/>
              </a:ext>
            </a:extLst>
          </p:cNvPr>
          <p:cNvSpPr>
            <a:spLocks noGrp="1"/>
          </p:cNvSpPr>
          <p:nvPr>
            <p:ph type="title"/>
          </p:nvPr>
        </p:nvSpPr>
        <p:spPr/>
        <p:txBody>
          <a:bodyPr/>
          <a:lstStyle/>
          <a:p>
            <a:r>
              <a:rPr lang="en-US" dirty="0"/>
              <a:t>Titanic - Bonus</a:t>
            </a:r>
          </a:p>
        </p:txBody>
      </p:sp>
      <p:sp>
        <p:nvSpPr>
          <p:cNvPr id="3" name="Content Placeholder 2">
            <a:extLst>
              <a:ext uri="{FF2B5EF4-FFF2-40B4-BE49-F238E27FC236}">
                <a16:creationId xmlns:a16="http://schemas.microsoft.com/office/drawing/2014/main" id="{9FF1E4DD-4AF2-47FC-A3B2-A108D6738BA1}"/>
              </a:ext>
            </a:extLst>
          </p:cNvPr>
          <p:cNvSpPr>
            <a:spLocks noGrp="1"/>
          </p:cNvSpPr>
          <p:nvPr>
            <p:ph idx="1"/>
          </p:nvPr>
        </p:nvSpPr>
        <p:spPr>
          <a:xfrm>
            <a:off x="838200" y="1258349"/>
            <a:ext cx="10515600" cy="1132513"/>
          </a:xfrm>
        </p:spPr>
        <p:txBody>
          <a:bodyPr/>
          <a:lstStyle/>
          <a:p>
            <a:pPr marL="0" indent="0">
              <a:buNone/>
            </a:pPr>
            <a:r>
              <a:rPr lang="en-US" sz="1600" b="1" dirty="0"/>
              <a:t>BONUS:</a:t>
            </a:r>
            <a:r>
              <a:rPr lang="en-US" sz="1600" dirty="0"/>
              <a:t> Using the Male and Female KNN from the bonus of Unit 6, combine the two confusion matrices from the Male and Female KNN models to make one confusion matrix and find the accuracy, sensitivity and specificity based on that model.  Compare this with the performance of your NB model.  Do you prefer one over the other?  </a:t>
            </a:r>
          </a:p>
          <a:p>
            <a:pPr marL="0" indent="0">
              <a:buNone/>
            </a:pPr>
            <a:endParaRPr lang="en-US" b="1" dirty="0"/>
          </a:p>
        </p:txBody>
      </p:sp>
      <p:sp>
        <p:nvSpPr>
          <p:cNvPr id="4" name="Footer Placeholder 3">
            <a:extLst>
              <a:ext uri="{FF2B5EF4-FFF2-40B4-BE49-F238E27FC236}">
                <a16:creationId xmlns:a16="http://schemas.microsoft.com/office/drawing/2014/main" id="{B4918B9F-B085-461C-8819-EDE9AAE769C3}"/>
              </a:ext>
            </a:extLst>
          </p:cNvPr>
          <p:cNvSpPr>
            <a:spLocks noGrp="1"/>
          </p:cNvSpPr>
          <p:nvPr>
            <p:ph type="ftr" sz="quarter" idx="11"/>
          </p:nvPr>
        </p:nvSpPr>
        <p:spPr/>
        <p:txBody>
          <a:bodyPr/>
          <a:lstStyle/>
          <a:p>
            <a:r>
              <a:rPr lang="en-US"/>
              <a:t>Justin Ehly, MS6306, Tuesday 630p</a:t>
            </a:r>
            <a:endParaRPr lang="en-US" dirty="0"/>
          </a:p>
        </p:txBody>
      </p:sp>
      <p:pic>
        <p:nvPicPr>
          <p:cNvPr id="6" name="Picture 5">
            <a:extLst>
              <a:ext uri="{FF2B5EF4-FFF2-40B4-BE49-F238E27FC236}">
                <a16:creationId xmlns:a16="http://schemas.microsoft.com/office/drawing/2014/main" id="{D8EB4BCE-7E23-473A-A627-B660CD9C106C}"/>
              </a:ext>
            </a:extLst>
          </p:cNvPr>
          <p:cNvPicPr>
            <a:picLocks noChangeAspect="1"/>
          </p:cNvPicPr>
          <p:nvPr/>
        </p:nvPicPr>
        <p:blipFill>
          <a:blip r:embed="rId3"/>
          <a:stretch>
            <a:fillRect/>
          </a:stretch>
        </p:blipFill>
        <p:spPr>
          <a:xfrm>
            <a:off x="838201" y="2041622"/>
            <a:ext cx="4019026" cy="4244091"/>
          </a:xfrm>
          <a:prstGeom prst="rect">
            <a:avLst/>
          </a:prstGeom>
        </p:spPr>
      </p:pic>
      <p:graphicFrame>
        <p:nvGraphicFramePr>
          <p:cNvPr id="7" name="Object 6">
            <a:extLst>
              <a:ext uri="{FF2B5EF4-FFF2-40B4-BE49-F238E27FC236}">
                <a16:creationId xmlns:a16="http://schemas.microsoft.com/office/drawing/2014/main" id="{E4ED4322-D9D9-4753-B0CA-B2ADB833FBDF}"/>
              </a:ext>
            </a:extLst>
          </p:cNvPr>
          <p:cNvGraphicFramePr>
            <a:graphicFrameLocks noChangeAspect="1"/>
          </p:cNvGraphicFramePr>
          <p:nvPr>
            <p:extLst>
              <p:ext uri="{D42A27DB-BD31-4B8C-83A1-F6EECF244321}">
                <p14:modId xmlns:p14="http://schemas.microsoft.com/office/powerpoint/2010/main" val="3060191371"/>
              </p:ext>
            </p:extLst>
          </p:nvPr>
        </p:nvGraphicFramePr>
        <p:xfrm>
          <a:off x="4942645" y="2221528"/>
          <a:ext cx="3590925" cy="3448050"/>
        </p:xfrm>
        <a:graphic>
          <a:graphicData uri="http://schemas.openxmlformats.org/presentationml/2006/ole">
            <mc:AlternateContent xmlns:mc="http://schemas.openxmlformats.org/markup-compatibility/2006">
              <mc:Choice xmlns:v="urn:schemas-microsoft-com:vml" Requires="v">
                <p:oleObj spid="_x0000_s5126" name="Binary Worksheet" r:id="rId4" imgW="3590798" imgH="3447976" progId="Excel.SheetBinaryMacroEnabled.12">
                  <p:embed/>
                </p:oleObj>
              </mc:Choice>
              <mc:Fallback>
                <p:oleObj name="Binary Worksheet" r:id="rId4" imgW="3590798" imgH="3447976" progId="Excel.SheetBinaryMacroEnabled.12">
                  <p:embed/>
                  <p:pic>
                    <p:nvPicPr>
                      <p:cNvPr id="0" name=""/>
                      <p:cNvPicPr/>
                      <p:nvPr/>
                    </p:nvPicPr>
                    <p:blipFill>
                      <a:blip r:embed="rId5"/>
                      <a:stretch>
                        <a:fillRect/>
                      </a:stretch>
                    </p:blipFill>
                    <p:spPr>
                      <a:xfrm>
                        <a:off x="4942645" y="2221528"/>
                        <a:ext cx="3590925" cy="344805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97579344-D282-4B68-9F5D-1FD635CC2D4C}"/>
              </a:ext>
            </a:extLst>
          </p:cNvPr>
          <p:cNvSpPr txBox="1"/>
          <p:nvPr/>
        </p:nvSpPr>
        <p:spPr>
          <a:xfrm>
            <a:off x="5008228" y="5685548"/>
            <a:ext cx="5217952" cy="369332"/>
          </a:xfrm>
          <a:prstGeom prst="rect">
            <a:avLst/>
          </a:prstGeom>
          <a:noFill/>
        </p:spPr>
        <p:txBody>
          <a:bodyPr wrap="square" rtlCol="0">
            <a:spAutoFit/>
          </a:bodyPr>
          <a:lstStyle/>
          <a:p>
            <a:r>
              <a:rPr lang="en-US" dirty="0"/>
              <a:t>I prefer the NB model, it appears to be more accurate.</a:t>
            </a:r>
          </a:p>
        </p:txBody>
      </p:sp>
    </p:spTree>
    <p:extLst>
      <p:ext uri="{BB962C8B-B14F-4D97-AF65-F5344CB8AC3E}">
        <p14:creationId xmlns:p14="http://schemas.microsoft.com/office/powerpoint/2010/main" val="58026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5EDB-3043-4AB9-8071-D62AC676A0B9}"/>
              </a:ext>
            </a:extLst>
          </p:cNvPr>
          <p:cNvSpPr>
            <a:spLocks noGrp="1"/>
          </p:cNvSpPr>
          <p:nvPr>
            <p:ph type="title"/>
          </p:nvPr>
        </p:nvSpPr>
        <p:spPr/>
        <p:txBody>
          <a:bodyPr/>
          <a:lstStyle/>
          <a:p>
            <a:r>
              <a:rPr lang="en-US" dirty="0"/>
              <a:t>Iris – a.</a:t>
            </a:r>
          </a:p>
        </p:txBody>
      </p:sp>
      <p:sp>
        <p:nvSpPr>
          <p:cNvPr id="3" name="Content Placeholder 2">
            <a:extLst>
              <a:ext uri="{FF2B5EF4-FFF2-40B4-BE49-F238E27FC236}">
                <a16:creationId xmlns:a16="http://schemas.microsoft.com/office/drawing/2014/main" id="{7FD4D8C4-D329-41CE-AA5A-321C15AE056B}"/>
              </a:ext>
            </a:extLst>
          </p:cNvPr>
          <p:cNvSpPr>
            <a:spLocks noGrp="1"/>
          </p:cNvSpPr>
          <p:nvPr>
            <p:ph idx="1"/>
          </p:nvPr>
        </p:nvSpPr>
        <p:spPr>
          <a:xfrm>
            <a:off x="838200" y="1258349"/>
            <a:ext cx="10515600" cy="763398"/>
          </a:xfrm>
        </p:spPr>
        <p:txBody>
          <a:bodyPr/>
          <a:lstStyle/>
          <a:p>
            <a:pPr marL="0" indent="0">
              <a:buNone/>
            </a:pPr>
            <a:r>
              <a:rPr lang="en-US" sz="1600" dirty="0"/>
              <a:t>For the full (multinomial) IRIS data (the </a:t>
            </a:r>
            <a:r>
              <a:rPr lang="en-US" sz="1600" i="1" dirty="0"/>
              <a:t>iris </a:t>
            </a:r>
            <a:r>
              <a:rPr lang="en-US" sz="1600" dirty="0"/>
              <a:t>dataset in R), do a 70-30 train/test cross validation and use sepal length and width as predictors.  Generate 100 different train/test splits and calculate the average accuracy, sensitivity and specificity.  Compare the average accuracy to that to the KNN model you used in Unit 6.</a:t>
            </a:r>
            <a:endParaRPr lang="en-US" dirty="0"/>
          </a:p>
        </p:txBody>
      </p:sp>
      <p:sp>
        <p:nvSpPr>
          <p:cNvPr id="4" name="Footer Placeholder 3">
            <a:extLst>
              <a:ext uri="{FF2B5EF4-FFF2-40B4-BE49-F238E27FC236}">
                <a16:creationId xmlns:a16="http://schemas.microsoft.com/office/drawing/2014/main" id="{1BBF37C9-43B3-4F99-8645-87B4B87AD7EE}"/>
              </a:ext>
            </a:extLst>
          </p:cNvPr>
          <p:cNvSpPr>
            <a:spLocks noGrp="1"/>
          </p:cNvSpPr>
          <p:nvPr>
            <p:ph type="ftr" sz="quarter" idx="11"/>
          </p:nvPr>
        </p:nvSpPr>
        <p:spPr/>
        <p:txBody>
          <a:bodyPr/>
          <a:lstStyle/>
          <a:p>
            <a:r>
              <a:rPr lang="en-US"/>
              <a:t>Justin Ehly, MS6306, Tuesday 630p</a:t>
            </a:r>
            <a:endParaRPr lang="en-US" dirty="0"/>
          </a:p>
        </p:txBody>
      </p:sp>
      <p:pic>
        <p:nvPicPr>
          <p:cNvPr id="6" name="Picture 5">
            <a:extLst>
              <a:ext uri="{FF2B5EF4-FFF2-40B4-BE49-F238E27FC236}">
                <a16:creationId xmlns:a16="http://schemas.microsoft.com/office/drawing/2014/main" id="{B75D3E6A-8D4B-42B9-9CA6-E43C9E9B0E10}"/>
              </a:ext>
            </a:extLst>
          </p:cNvPr>
          <p:cNvPicPr>
            <a:picLocks noChangeAspect="1"/>
          </p:cNvPicPr>
          <p:nvPr/>
        </p:nvPicPr>
        <p:blipFill>
          <a:blip r:embed="rId2"/>
          <a:stretch>
            <a:fillRect/>
          </a:stretch>
        </p:blipFill>
        <p:spPr>
          <a:xfrm>
            <a:off x="838201" y="2133994"/>
            <a:ext cx="4019026" cy="4128387"/>
          </a:xfrm>
          <a:prstGeom prst="rect">
            <a:avLst/>
          </a:prstGeom>
        </p:spPr>
      </p:pic>
      <p:pic>
        <p:nvPicPr>
          <p:cNvPr id="8" name="Picture 7">
            <a:extLst>
              <a:ext uri="{FF2B5EF4-FFF2-40B4-BE49-F238E27FC236}">
                <a16:creationId xmlns:a16="http://schemas.microsoft.com/office/drawing/2014/main" id="{0DE38513-9BEB-45CA-96CA-DCE5A17957E1}"/>
              </a:ext>
            </a:extLst>
          </p:cNvPr>
          <p:cNvPicPr>
            <a:picLocks noChangeAspect="1"/>
          </p:cNvPicPr>
          <p:nvPr/>
        </p:nvPicPr>
        <p:blipFill rotWithShape="1">
          <a:blip r:embed="rId3"/>
          <a:srcRect r="13209"/>
          <a:stretch/>
        </p:blipFill>
        <p:spPr>
          <a:xfrm>
            <a:off x="6096000" y="2259829"/>
            <a:ext cx="5378042" cy="3574922"/>
          </a:xfrm>
          <a:prstGeom prst="rect">
            <a:avLst/>
          </a:prstGeom>
        </p:spPr>
      </p:pic>
      <p:cxnSp>
        <p:nvCxnSpPr>
          <p:cNvPr id="10" name="Straight Arrow Connector 9">
            <a:extLst>
              <a:ext uri="{FF2B5EF4-FFF2-40B4-BE49-F238E27FC236}">
                <a16:creationId xmlns:a16="http://schemas.microsoft.com/office/drawing/2014/main" id="{BD4DF2A9-95A8-4E0C-B9DF-C8249E59D713}"/>
              </a:ext>
            </a:extLst>
          </p:cNvPr>
          <p:cNvCxnSpPr>
            <a:cxnSpLocks/>
          </p:cNvCxnSpPr>
          <p:nvPr/>
        </p:nvCxnSpPr>
        <p:spPr>
          <a:xfrm flipV="1">
            <a:off x="1367406" y="5637402"/>
            <a:ext cx="4605555" cy="54528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52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CE15-5ABB-4ED2-8122-2B4E26315352}"/>
              </a:ext>
            </a:extLst>
          </p:cNvPr>
          <p:cNvSpPr>
            <a:spLocks noGrp="1"/>
          </p:cNvSpPr>
          <p:nvPr>
            <p:ph type="title"/>
          </p:nvPr>
        </p:nvSpPr>
        <p:spPr/>
        <p:txBody>
          <a:bodyPr/>
          <a:lstStyle/>
          <a:p>
            <a:r>
              <a:rPr lang="en-US" dirty="0"/>
              <a:t>QA	</a:t>
            </a:r>
          </a:p>
        </p:txBody>
      </p:sp>
      <p:sp>
        <p:nvSpPr>
          <p:cNvPr id="3" name="Content Placeholder 2">
            <a:extLst>
              <a:ext uri="{FF2B5EF4-FFF2-40B4-BE49-F238E27FC236}">
                <a16:creationId xmlns:a16="http://schemas.microsoft.com/office/drawing/2014/main" id="{A241666D-E863-4B95-BE00-F33361E3E15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1620861-DCF6-47EB-9FB5-061025881F5B}"/>
              </a:ext>
            </a:extLst>
          </p:cNvPr>
          <p:cNvSpPr>
            <a:spLocks noGrp="1"/>
          </p:cNvSpPr>
          <p:nvPr>
            <p:ph type="ftr" sz="quarter" idx="11"/>
          </p:nvPr>
        </p:nvSpPr>
        <p:spPr/>
        <p:txBody>
          <a:bodyPr/>
          <a:lstStyle/>
          <a:p>
            <a:r>
              <a:rPr lang="en-US"/>
              <a:t>Justin Ehly, MS6306, Tuesday 630p</a:t>
            </a:r>
            <a:endParaRPr lang="en-US" dirty="0"/>
          </a:p>
        </p:txBody>
      </p:sp>
    </p:spTree>
    <p:extLst>
      <p:ext uri="{BB962C8B-B14F-4D97-AF65-F5344CB8AC3E}">
        <p14:creationId xmlns:p14="http://schemas.microsoft.com/office/powerpoint/2010/main" val="396978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33FA-F86B-4C7E-9477-D528DDCF7D26}"/>
              </a:ext>
            </a:extLst>
          </p:cNvPr>
          <p:cNvSpPr>
            <a:spLocks noGrp="1"/>
          </p:cNvSpPr>
          <p:nvPr>
            <p:ph type="title"/>
          </p:nvPr>
        </p:nvSpPr>
        <p:spPr/>
        <p:txBody>
          <a:bodyPr/>
          <a:lstStyle/>
          <a:p>
            <a:r>
              <a:rPr lang="en-US" dirty="0"/>
              <a:t>Titanic 1 </a:t>
            </a:r>
          </a:p>
        </p:txBody>
      </p:sp>
      <p:sp>
        <p:nvSpPr>
          <p:cNvPr id="3" name="Content Placeholder 2">
            <a:extLst>
              <a:ext uri="{FF2B5EF4-FFF2-40B4-BE49-F238E27FC236}">
                <a16:creationId xmlns:a16="http://schemas.microsoft.com/office/drawing/2014/main" id="{C9B7BC38-C679-4494-A123-1791544B626F}"/>
              </a:ext>
            </a:extLst>
          </p:cNvPr>
          <p:cNvSpPr>
            <a:spLocks noGrp="1"/>
          </p:cNvSpPr>
          <p:nvPr>
            <p:ph idx="1"/>
          </p:nvPr>
        </p:nvSpPr>
        <p:spPr>
          <a:xfrm>
            <a:off x="838200" y="1258349"/>
            <a:ext cx="10515600" cy="964734"/>
          </a:xfrm>
        </p:spPr>
        <p:txBody>
          <a:bodyPr/>
          <a:lstStyle/>
          <a:p>
            <a:pPr marL="0" indent="0">
              <a:buNone/>
            </a:pPr>
            <a:r>
              <a:rPr lang="en-US" sz="1600" dirty="0"/>
              <a:t>Using all 891 observations, train a NB model with Age and </a:t>
            </a:r>
            <a:r>
              <a:rPr lang="en-US" sz="1600" dirty="0" err="1"/>
              <a:t>Pclass</a:t>
            </a:r>
            <a:r>
              <a:rPr lang="en-US" sz="1600" dirty="0"/>
              <a:t> as predictors and use this model to predict the survival of a 30 year old passenger in the 1, 2 and 3 classes.  Use the “type = raw” option to look at the predicted percentage of each outcome. (One slide.)</a:t>
            </a:r>
          </a:p>
          <a:p>
            <a:pPr marL="0" indent="0">
              <a:buNone/>
            </a:pPr>
            <a:endParaRPr lang="en-US" dirty="0"/>
          </a:p>
        </p:txBody>
      </p:sp>
      <p:sp>
        <p:nvSpPr>
          <p:cNvPr id="4" name="Footer Placeholder 3">
            <a:extLst>
              <a:ext uri="{FF2B5EF4-FFF2-40B4-BE49-F238E27FC236}">
                <a16:creationId xmlns:a16="http://schemas.microsoft.com/office/drawing/2014/main" id="{5A3EF9F3-D434-4D1A-943E-71DE78A5B22C}"/>
              </a:ext>
            </a:extLst>
          </p:cNvPr>
          <p:cNvSpPr>
            <a:spLocks noGrp="1"/>
          </p:cNvSpPr>
          <p:nvPr>
            <p:ph type="ftr" sz="quarter" idx="11"/>
          </p:nvPr>
        </p:nvSpPr>
        <p:spPr/>
        <p:txBody>
          <a:bodyPr/>
          <a:lstStyle/>
          <a:p>
            <a:r>
              <a:rPr lang="en-US"/>
              <a:t>Justin Ehly, MS6306, Tuesday 630p</a:t>
            </a:r>
            <a:endParaRPr lang="en-US" dirty="0"/>
          </a:p>
        </p:txBody>
      </p:sp>
      <p:pic>
        <p:nvPicPr>
          <p:cNvPr id="8" name="Picture 7">
            <a:extLst>
              <a:ext uri="{FF2B5EF4-FFF2-40B4-BE49-F238E27FC236}">
                <a16:creationId xmlns:a16="http://schemas.microsoft.com/office/drawing/2014/main" id="{FD11447A-7721-495D-8F30-4DEB6AB519C1}"/>
              </a:ext>
            </a:extLst>
          </p:cNvPr>
          <p:cNvPicPr>
            <a:picLocks noChangeAspect="1"/>
          </p:cNvPicPr>
          <p:nvPr/>
        </p:nvPicPr>
        <p:blipFill>
          <a:blip r:embed="rId2"/>
          <a:stretch>
            <a:fillRect/>
          </a:stretch>
        </p:blipFill>
        <p:spPr>
          <a:xfrm>
            <a:off x="2050815" y="1960356"/>
            <a:ext cx="8090369" cy="4454717"/>
          </a:xfrm>
          <a:prstGeom prst="rect">
            <a:avLst/>
          </a:prstGeom>
        </p:spPr>
      </p:pic>
    </p:spTree>
    <p:extLst>
      <p:ext uri="{BB962C8B-B14F-4D97-AF65-F5344CB8AC3E}">
        <p14:creationId xmlns:p14="http://schemas.microsoft.com/office/powerpoint/2010/main" val="355062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582A-933D-4729-BD67-A8F83E1B91B2}"/>
              </a:ext>
            </a:extLst>
          </p:cNvPr>
          <p:cNvSpPr>
            <a:spLocks noGrp="1"/>
          </p:cNvSpPr>
          <p:nvPr>
            <p:ph type="title"/>
          </p:nvPr>
        </p:nvSpPr>
        <p:spPr/>
        <p:txBody>
          <a:bodyPr/>
          <a:lstStyle/>
          <a:p>
            <a:r>
              <a:rPr lang="en-US" dirty="0"/>
              <a:t>Titanic 2</a:t>
            </a:r>
          </a:p>
        </p:txBody>
      </p:sp>
      <p:sp>
        <p:nvSpPr>
          <p:cNvPr id="3" name="Content Placeholder 2">
            <a:extLst>
              <a:ext uri="{FF2B5EF4-FFF2-40B4-BE49-F238E27FC236}">
                <a16:creationId xmlns:a16="http://schemas.microsoft.com/office/drawing/2014/main" id="{4C83599A-C728-4C1D-90F5-9571B046D548}"/>
              </a:ext>
            </a:extLst>
          </p:cNvPr>
          <p:cNvSpPr>
            <a:spLocks noGrp="1"/>
          </p:cNvSpPr>
          <p:nvPr>
            <p:ph idx="1"/>
          </p:nvPr>
        </p:nvSpPr>
        <p:spPr>
          <a:xfrm>
            <a:off x="838200" y="1258349"/>
            <a:ext cx="10515600" cy="738231"/>
          </a:xfrm>
        </p:spPr>
        <p:txBody>
          <a:bodyPr/>
          <a:lstStyle/>
          <a:p>
            <a:pPr marL="0" indent="0">
              <a:buNone/>
            </a:pPr>
            <a:r>
              <a:rPr lang="en-US" sz="1600" dirty="0"/>
              <a:t>Split the 891 observations into a training and test set 70% - 30% using this seed and code:</a:t>
            </a:r>
          </a:p>
          <a:p>
            <a:pPr marL="0" indent="0">
              <a:buNone/>
            </a:pPr>
            <a:r>
              <a:rPr lang="en-US" sz="1600" dirty="0"/>
              <a:t>(One slide that shows the head of </a:t>
            </a:r>
            <a:r>
              <a:rPr lang="en-US" sz="1600" dirty="0" err="1"/>
              <a:t>trainTitanic</a:t>
            </a:r>
            <a:r>
              <a:rPr lang="en-US" sz="1600" dirty="0"/>
              <a:t> and </a:t>
            </a:r>
            <a:r>
              <a:rPr lang="en-US" sz="1600" dirty="0" err="1"/>
              <a:t>testTitanic</a:t>
            </a:r>
            <a:r>
              <a:rPr lang="en-US" sz="1600" dirty="0"/>
              <a:t>)</a:t>
            </a:r>
          </a:p>
        </p:txBody>
      </p:sp>
      <p:sp>
        <p:nvSpPr>
          <p:cNvPr id="4" name="Footer Placeholder 3">
            <a:extLst>
              <a:ext uri="{FF2B5EF4-FFF2-40B4-BE49-F238E27FC236}">
                <a16:creationId xmlns:a16="http://schemas.microsoft.com/office/drawing/2014/main" id="{6805D096-337B-4E87-8753-060D8A1857DC}"/>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9B451EEE-3A24-4ADA-A9BC-9568DBE8B7CE}"/>
              </a:ext>
            </a:extLst>
          </p:cNvPr>
          <p:cNvPicPr>
            <a:picLocks noChangeAspect="1"/>
          </p:cNvPicPr>
          <p:nvPr/>
        </p:nvPicPr>
        <p:blipFill>
          <a:blip r:embed="rId2"/>
          <a:stretch>
            <a:fillRect/>
          </a:stretch>
        </p:blipFill>
        <p:spPr>
          <a:xfrm>
            <a:off x="2424571" y="2042064"/>
            <a:ext cx="7342857" cy="4314286"/>
          </a:xfrm>
          <a:prstGeom prst="rect">
            <a:avLst/>
          </a:prstGeom>
        </p:spPr>
      </p:pic>
    </p:spTree>
    <p:extLst>
      <p:ext uri="{BB962C8B-B14F-4D97-AF65-F5344CB8AC3E}">
        <p14:creationId xmlns:p14="http://schemas.microsoft.com/office/powerpoint/2010/main" val="254345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DD9F-62EA-45FF-9C90-043A9B9D675F}"/>
              </a:ext>
            </a:extLst>
          </p:cNvPr>
          <p:cNvSpPr>
            <a:spLocks noGrp="1"/>
          </p:cNvSpPr>
          <p:nvPr>
            <p:ph type="title"/>
          </p:nvPr>
        </p:nvSpPr>
        <p:spPr/>
        <p:txBody>
          <a:bodyPr/>
          <a:lstStyle/>
          <a:p>
            <a:r>
              <a:rPr lang="en-US" dirty="0"/>
              <a:t>Titanic 3</a:t>
            </a:r>
          </a:p>
        </p:txBody>
      </p:sp>
      <p:sp>
        <p:nvSpPr>
          <p:cNvPr id="3" name="Content Placeholder 2">
            <a:extLst>
              <a:ext uri="{FF2B5EF4-FFF2-40B4-BE49-F238E27FC236}">
                <a16:creationId xmlns:a16="http://schemas.microsoft.com/office/drawing/2014/main" id="{47414190-2008-4FF7-B96F-2115FE03A705}"/>
              </a:ext>
            </a:extLst>
          </p:cNvPr>
          <p:cNvSpPr>
            <a:spLocks noGrp="1"/>
          </p:cNvSpPr>
          <p:nvPr>
            <p:ph idx="1"/>
          </p:nvPr>
        </p:nvSpPr>
        <p:spPr>
          <a:xfrm>
            <a:off x="838200" y="1258349"/>
            <a:ext cx="10515600" cy="931178"/>
          </a:xfrm>
        </p:spPr>
        <p:txBody>
          <a:bodyPr/>
          <a:lstStyle/>
          <a:p>
            <a:pPr marL="0" indent="0">
              <a:buNone/>
            </a:pPr>
            <a:r>
              <a:rPr lang="en-US" sz="1600" dirty="0"/>
              <a:t>Train a NB model based on the training set using just the Age and </a:t>
            </a:r>
            <a:r>
              <a:rPr lang="en-US" sz="1600" dirty="0" err="1"/>
              <a:t>Pclass</a:t>
            </a:r>
            <a:r>
              <a:rPr lang="en-US" sz="1600" dirty="0"/>
              <a:t> variables. Use the model to predict the survival of those in the test set and use those results to evaluate the model based on accuracy, sensitivity and specificity. Finally, Compare the results to what you found with the KNN classifier. (At least one slide.)</a:t>
            </a:r>
          </a:p>
        </p:txBody>
      </p:sp>
      <p:sp>
        <p:nvSpPr>
          <p:cNvPr id="4" name="Footer Placeholder 3">
            <a:extLst>
              <a:ext uri="{FF2B5EF4-FFF2-40B4-BE49-F238E27FC236}">
                <a16:creationId xmlns:a16="http://schemas.microsoft.com/office/drawing/2014/main" id="{503B6224-E16C-4332-8009-5EEC9C56736D}"/>
              </a:ext>
            </a:extLst>
          </p:cNvPr>
          <p:cNvSpPr>
            <a:spLocks noGrp="1"/>
          </p:cNvSpPr>
          <p:nvPr>
            <p:ph type="ftr" sz="quarter" idx="11"/>
          </p:nvPr>
        </p:nvSpPr>
        <p:spPr/>
        <p:txBody>
          <a:bodyPr/>
          <a:lstStyle/>
          <a:p>
            <a:r>
              <a:rPr lang="en-US"/>
              <a:t>Justin Ehly, MS6306, Tuesday 630p</a:t>
            </a:r>
            <a:endParaRPr lang="en-US" dirty="0"/>
          </a:p>
        </p:txBody>
      </p:sp>
      <p:pic>
        <p:nvPicPr>
          <p:cNvPr id="6" name="Picture 5">
            <a:extLst>
              <a:ext uri="{FF2B5EF4-FFF2-40B4-BE49-F238E27FC236}">
                <a16:creationId xmlns:a16="http://schemas.microsoft.com/office/drawing/2014/main" id="{4AD6026B-A320-4489-B922-4A3EB02B488A}"/>
              </a:ext>
            </a:extLst>
          </p:cNvPr>
          <p:cNvPicPr>
            <a:picLocks noChangeAspect="1"/>
          </p:cNvPicPr>
          <p:nvPr/>
        </p:nvPicPr>
        <p:blipFill>
          <a:blip r:embed="rId3"/>
          <a:stretch>
            <a:fillRect/>
          </a:stretch>
        </p:blipFill>
        <p:spPr>
          <a:xfrm>
            <a:off x="6345570" y="2074282"/>
            <a:ext cx="4428233" cy="4303348"/>
          </a:xfrm>
          <a:prstGeom prst="rect">
            <a:avLst/>
          </a:prstGeom>
        </p:spPr>
      </p:pic>
      <p:pic>
        <p:nvPicPr>
          <p:cNvPr id="7" name="Picture 6">
            <a:extLst>
              <a:ext uri="{FF2B5EF4-FFF2-40B4-BE49-F238E27FC236}">
                <a16:creationId xmlns:a16="http://schemas.microsoft.com/office/drawing/2014/main" id="{218B8EA7-6639-44B7-B1BD-7A0523B8F659}"/>
              </a:ext>
            </a:extLst>
          </p:cNvPr>
          <p:cNvPicPr>
            <a:picLocks noChangeAspect="1"/>
          </p:cNvPicPr>
          <p:nvPr/>
        </p:nvPicPr>
        <p:blipFill>
          <a:blip r:embed="rId4"/>
          <a:stretch>
            <a:fillRect/>
          </a:stretch>
        </p:blipFill>
        <p:spPr>
          <a:xfrm>
            <a:off x="737533" y="2074282"/>
            <a:ext cx="3734659" cy="4282068"/>
          </a:xfrm>
          <a:prstGeom prst="rect">
            <a:avLst/>
          </a:prstGeom>
        </p:spPr>
      </p:pic>
      <p:pic>
        <p:nvPicPr>
          <p:cNvPr id="8" name="Picture 7">
            <a:extLst>
              <a:ext uri="{FF2B5EF4-FFF2-40B4-BE49-F238E27FC236}">
                <a16:creationId xmlns:a16="http://schemas.microsoft.com/office/drawing/2014/main" id="{F69581E0-C591-43F7-9EE7-691216545CB8}"/>
              </a:ext>
            </a:extLst>
          </p:cNvPr>
          <p:cNvPicPr>
            <a:picLocks noChangeAspect="1"/>
          </p:cNvPicPr>
          <p:nvPr/>
        </p:nvPicPr>
        <p:blipFill>
          <a:blip r:embed="rId5"/>
          <a:stretch>
            <a:fillRect/>
          </a:stretch>
        </p:blipFill>
        <p:spPr>
          <a:xfrm>
            <a:off x="8859517" y="2284764"/>
            <a:ext cx="1914286" cy="447619"/>
          </a:xfrm>
          <a:prstGeom prst="rect">
            <a:avLst/>
          </a:prstGeom>
          <a:ln>
            <a:solidFill>
              <a:srgbClr val="354CA1"/>
            </a:solidFill>
          </a:ln>
        </p:spPr>
      </p:pic>
      <p:pic>
        <p:nvPicPr>
          <p:cNvPr id="10" name="Picture 9">
            <a:extLst>
              <a:ext uri="{FF2B5EF4-FFF2-40B4-BE49-F238E27FC236}">
                <a16:creationId xmlns:a16="http://schemas.microsoft.com/office/drawing/2014/main" id="{48F3A0FC-6CFA-438A-B94B-54EE2BF816CC}"/>
              </a:ext>
            </a:extLst>
          </p:cNvPr>
          <p:cNvPicPr>
            <a:picLocks noChangeAspect="1"/>
          </p:cNvPicPr>
          <p:nvPr/>
        </p:nvPicPr>
        <p:blipFill>
          <a:blip r:embed="rId6"/>
          <a:stretch>
            <a:fillRect/>
          </a:stretch>
        </p:blipFill>
        <p:spPr>
          <a:xfrm>
            <a:off x="3039143" y="2189527"/>
            <a:ext cx="1142857" cy="638095"/>
          </a:xfrm>
          <a:prstGeom prst="rect">
            <a:avLst/>
          </a:prstGeom>
          <a:ln>
            <a:solidFill>
              <a:srgbClr val="354CA1"/>
            </a:solidFill>
          </a:ln>
        </p:spPr>
      </p:pic>
      <p:graphicFrame>
        <p:nvGraphicFramePr>
          <p:cNvPr id="11" name="Object 10">
            <a:extLst>
              <a:ext uri="{FF2B5EF4-FFF2-40B4-BE49-F238E27FC236}">
                <a16:creationId xmlns:a16="http://schemas.microsoft.com/office/drawing/2014/main" id="{8197EAD4-2C53-4248-9F98-361693B0CC7A}"/>
              </a:ext>
            </a:extLst>
          </p:cNvPr>
          <p:cNvGraphicFramePr>
            <a:graphicFrameLocks noChangeAspect="1"/>
          </p:cNvGraphicFramePr>
          <p:nvPr>
            <p:extLst>
              <p:ext uri="{D42A27DB-BD31-4B8C-83A1-F6EECF244321}">
                <p14:modId xmlns:p14="http://schemas.microsoft.com/office/powerpoint/2010/main" val="1749952477"/>
              </p:ext>
            </p:extLst>
          </p:nvPr>
        </p:nvGraphicFramePr>
        <p:xfrm>
          <a:off x="3610572" y="3784381"/>
          <a:ext cx="2561371" cy="2459460"/>
        </p:xfrm>
        <a:graphic>
          <a:graphicData uri="http://schemas.openxmlformats.org/presentationml/2006/ole">
            <mc:AlternateContent xmlns:mc="http://schemas.openxmlformats.org/markup-compatibility/2006">
              <mc:Choice xmlns:v="urn:schemas-microsoft-com:vml" Requires="v">
                <p:oleObj spid="_x0000_s1034" name="Binary Worksheet" r:id="rId7" imgW="3590798" imgH="3447976" progId="Excel.SheetBinaryMacroEnabled.12">
                  <p:embed/>
                </p:oleObj>
              </mc:Choice>
              <mc:Fallback>
                <p:oleObj name="Binary Worksheet" r:id="rId7" imgW="3590798" imgH="3447976" progId="Excel.SheetBinaryMacroEnabled.12">
                  <p:embed/>
                  <p:pic>
                    <p:nvPicPr>
                      <p:cNvPr id="0" name=""/>
                      <p:cNvPicPr/>
                      <p:nvPr/>
                    </p:nvPicPr>
                    <p:blipFill>
                      <a:blip r:embed="rId8"/>
                      <a:stretch>
                        <a:fillRect/>
                      </a:stretch>
                    </p:blipFill>
                    <p:spPr>
                      <a:xfrm>
                        <a:off x="3610572" y="3784381"/>
                        <a:ext cx="2561371" cy="2459460"/>
                      </a:xfrm>
                      <a:prstGeom prst="rect">
                        <a:avLst/>
                      </a:prstGeom>
                    </p:spPr>
                  </p:pic>
                </p:oleObj>
              </mc:Fallback>
            </mc:AlternateContent>
          </a:graphicData>
        </a:graphic>
      </p:graphicFrame>
    </p:spTree>
    <p:extLst>
      <p:ext uri="{BB962C8B-B14F-4D97-AF65-F5344CB8AC3E}">
        <p14:creationId xmlns:p14="http://schemas.microsoft.com/office/powerpoint/2010/main" val="399012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76A6-5AA2-49CF-8E0D-ADE584A9BBBE}"/>
              </a:ext>
            </a:extLst>
          </p:cNvPr>
          <p:cNvSpPr>
            <a:spLocks noGrp="1"/>
          </p:cNvSpPr>
          <p:nvPr>
            <p:ph type="title"/>
          </p:nvPr>
        </p:nvSpPr>
        <p:spPr/>
        <p:txBody>
          <a:bodyPr/>
          <a:lstStyle/>
          <a:p>
            <a:r>
              <a:rPr lang="en-US" dirty="0"/>
              <a:t>Titanic KNN Test: Find Appropriate value for K</a:t>
            </a:r>
          </a:p>
        </p:txBody>
      </p:sp>
      <p:sp>
        <p:nvSpPr>
          <p:cNvPr id="3" name="Content Placeholder 2">
            <a:extLst>
              <a:ext uri="{FF2B5EF4-FFF2-40B4-BE49-F238E27FC236}">
                <a16:creationId xmlns:a16="http://schemas.microsoft.com/office/drawing/2014/main" id="{2B8D5761-4B01-4CB5-95FD-3D041B7B7BEA}"/>
              </a:ext>
            </a:extLst>
          </p:cNvPr>
          <p:cNvSpPr>
            <a:spLocks noGrp="1"/>
          </p:cNvSpPr>
          <p:nvPr>
            <p:ph idx="1"/>
          </p:nvPr>
        </p:nvSpPr>
        <p:spPr>
          <a:xfrm>
            <a:off x="838200" y="1258349"/>
            <a:ext cx="4992149" cy="4918614"/>
          </a:xfrm>
        </p:spPr>
        <p:txBody>
          <a:bodyPr/>
          <a:lstStyle/>
          <a:p>
            <a:r>
              <a:rPr lang="en-US" dirty="0"/>
              <a:t>Since the highest value of K is 1, we will use the </a:t>
            </a:r>
            <a:r>
              <a:rPr lang="en-US" dirty="0" err="1"/>
              <a:t>Rfast</a:t>
            </a:r>
            <a:r>
              <a:rPr lang="en-US" dirty="0"/>
              <a:t> package and look for the 2</a:t>
            </a:r>
            <a:r>
              <a:rPr lang="en-US" baseline="30000" dirty="0"/>
              <a:t>nd</a:t>
            </a:r>
            <a:r>
              <a:rPr lang="en-US" dirty="0"/>
              <a:t> highest value for k.</a:t>
            </a:r>
          </a:p>
          <a:p>
            <a:pPr marL="0" indent="0">
              <a:buNone/>
            </a:pPr>
            <a:r>
              <a:rPr lang="en-US" dirty="0"/>
              <a:t>&gt; nth(MeanAcc,2, descending = TRUE)</a:t>
            </a:r>
          </a:p>
          <a:p>
            <a:pPr marL="0" indent="0">
              <a:buNone/>
            </a:pPr>
            <a:r>
              <a:rPr lang="en-US" dirty="0"/>
              <a:t>[1] 0.666215</a:t>
            </a:r>
          </a:p>
          <a:p>
            <a:pPr marL="0" indent="0">
              <a:buNone/>
            </a:pPr>
            <a:r>
              <a:rPr lang="en-US" dirty="0"/>
              <a:t>&gt; which(</a:t>
            </a:r>
            <a:r>
              <a:rPr lang="en-US" dirty="0" err="1"/>
              <a:t>MeanAcc</a:t>
            </a:r>
            <a:r>
              <a:rPr lang="en-US" dirty="0"/>
              <a:t> == nth(MeanAcc,2, descending = TRUE))</a:t>
            </a:r>
          </a:p>
          <a:p>
            <a:pPr marL="0" indent="0">
              <a:buNone/>
            </a:pPr>
            <a:r>
              <a:rPr lang="en-US" dirty="0"/>
              <a:t>[1] 11</a:t>
            </a:r>
          </a:p>
          <a:p>
            <a:pPr marL="0" indent="0">
              <a:buNone/>
            </a:pPr>
            <a:endParaRPr lang="en-US" dirty="0"/>
          </a:p>
        </p:txBody>
      </p:sp>
      <p:sp>
        <p:nvSpPr>
          <p:cNvPr id="4" name="Footer Placeholder 3">
            <a:extLst>
              <a:ext uri="{FF2B5EF4-FFF2-40B4-BE49-F238E27FC236}">
                <a16:creationId xmlns:a16="http://schemas.microsoft.com/office/drawing/2014/main" id="{FBEDAD08-678E-4559-97CB-D6CE053E32CB}"/>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802F596F-2B5C-477B-8E01-D805774997AB}"/>
              </a:ext>
            </a:extLst>
          </p:cNvPr>
          <p:cNvPicPr>
            <a:picLocks noChangeAspect="1"/>
          </p:cNvPicPr>
          <p:nvPr/>
        </p:nvPicPr>
        <p:blipFill>
          <a:blip r:embed="rId2"/>
          <a:stretch>
            <a:fillRect/>
          </a:stretch>
        </p:blipFill>
        <p:spPr>
          <a:xfrm>
            <a:off x="5914733" y="1825057"/>
            <a:ext cx="5649807" cy="3207886"/>
          </a:xfrm>
          <a:prstGeom prst="rect">
            <a:avLst/>
          </a:prstGeom>
        </p:spPr>
      </p:pic>
      <p:cxnSp>
        <p:nvCxnSpPr>
          <p:cNvPr id="8" name="Straight Connector 7">
            <a:extLst>
              <a:ext uri="{FF2B5EF4-FFF2-40B4-BE49-F238E27FC236}">
                <a16:creationId xmlns:a16="http://schemas.microsoft.com/office/drawing/2014/main" id="{7E420AAE-DED6-4178-B0D9-CB5BAFF29C7D}"/>
              </a:ext>
            </a:extLst>
          </p:cNvPr>
          <p:cNvCxnSpPr>
            <a:cxnSpLocks/>
          </p:cNvCxnSpPr>
          <p:nvPr/>
        </p:nvCxnSpPr>
        <p:spPr>
          <a:xfrm>
            <a:off x="7113864" y="2399251"/>
            <a:ext cx="0" cy="22146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455FA31-132E-4A45-A624-D1AF1F4B798E}"/>
              </a:ext>
            </a:extLst>
          </p:cNvPr>
          <p:cNvSpPr txBox="1"/>
          <p:nvPr/>
        </p:nvSpPr>
        <p:spPr>
          <a:xfrm>
            <a:off x="6030418" y="4674816"/>
            <a:ext cx="2166892" cy="646331"/>
          </a:xfrm>
          <a:prstGeom prst="rect">
            <a:avLst/>
          </a:prstGeom>
          <a:noFill/>
        </p:spPr>
        <p:txBody>
          <a:bodyPr wrap="square" rtlCol="0">
            <a:spAutoFit/>
          </a:bodyPr>
          <a:lstStyle/>
          <a:p>
            <a:pPr algn="ctr"/>
            <a:r>
              <a:rPr lang="en-US" dirty="0">
                <a:solidFill>
                  <a:srgbClr val="FF0000"/>
                </a:solidFill>
              </a:rPr>
              <a:t>k=11</a:t>
            </a:r>
          </a:p>
          <a:p>
            <a:pPr algn="ctr"/>
            <a:r>
              <a:rPr lang="en-US" dirty="0">
                <a:solidFill>
                  <a:srgbClr val="FF0000"/>
                </a:solidFill>
              </a:rPr>
              <a:t>Accuracy = 0.666215</a:t>
            </a:r>
          </a:p>
        </p:txBody>
      </p:sp>
    </p:spTree>
    <p:extLst>
      <p:ext uri="{BB962C8B-B14F-4D97-AF65-F5344CB8AC3E}">
        <p14:creationId xmlns:p14="http://schemas.microsoft.com/office/powerpoint/2010/main" val="344523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901D-4CAF-44FA-A327-F434021CD717}"/>
              </a:ext>
            </a:extLst>
          </p:cNvPr>
          <p:cNvSpPr>
            <a:spLocks noGrp="1"/>
          </p:cNvSpPr>
          <p:nvPr>
            <p:ph type="title"/>
          </p:nvPr>
        </p:nvSpPr>
        <p:spPr/>
        <p:txBody>
          <a:bodyPr/>
          <a:lstStyle/>
          <a:p>
            <a:r>
              <a:rPr lang="en-US" dirty="0"/>
              <a:t>Titanic 4 </a:t>
            </a:r>
          </a:p>
        </p:txBody>
      </p:sp>
      <p:sp>
        <p:nvSpPr>
          <p:cNvPr id="3" name="Content Placeholder 2">
            <a:extLst>
              <a:ext uri="{FF2B5EF4-FFF2-40B4-BE49-F238E27FC236}">
                <a16:creationId xmlns:a16="http://schemas.microsoft.com/office/drawing/2014/main" id="{3ADD9C86-572A-4A44-A764-123DD4C74D73}"/>
              </a:ext>
            </a:extLst>
          </p:cNvPr>
          <p:cNvSpPr>
            <a:spLocks noGrp="1"/>
          </p:cNvSpPr>
          <p:nvPr>
            <p:ph idx="1"/>
          </p:nvPr>
        </p:nvSpPr>
        <p:spPr>
          <a:xfrm>
            <a:off x="838200" y="1258349"/>
            <a:ext cx="10515600" cy="662730"/>
          </a:xfrm>
        </p:spPr>
        <p:txBody>
          <a:bodyPr>
            <a:normAutofit/>
          </a:bodyPr>
          <a:lstStyle/>
          <a:p>
            <a:pPr marL="0" indent="0">
              <a:buNone/>
            </a:pPr>
            <a:r>
              <a:rPr lang="en-US" sz="1600" dirty="0"/>
              <a:t>Now repeat the above with a new seed and compare the accuracy, sensitivity and specificity.  Do this 3 or 4 times to observe the variance in the statistics. (At least one slide.) </a:t>
            </a:r>
          </a:p>
        </p:txBody>
      </p:sp>
      <p:sp>
        <p:nvSpPr>
          <p:cNvPr id="4" name="Footer Placeholder 3">
            <a:extLst>
              <a:ext uri="{FF2B5EF4-FFF2-40B4-BE49-F238E27FC236}">
                <a16:creationId xmlns:a16="http://schemas.microsoft.com/office/drawing/2014/main" id="{B5F77682-8703-42FF-AC8F-DBAA8F1DBE9F}"/>
              </a:ext>
            </a:extLst>
          </p:cNvPr>
          <p:cNvSpPr>
            <a:spLocks noGrp="1"/>
          </p:cNvSpPr>
          <p:nvPr>
            <p:ph type="ftr" sz="quarter" idx="11"/>
          </p:nvPr>
        </p:nvSpPr>
        <p:spPr/>
        <p:txBody>
          <a:bodyPr/>
          <a:lstStyle/>
          <a:p>
            <a:r>
              <a:rPr lang="en-US"/>
              <a:t>Justin Ehly, MS6306, Tuesday 630p</a:t>
            </a:r>
            <a:endParaRPr lang="en-US" dirty="0"/>
          </a:p>
        </p:txBody>
      </p:sp>
      <p:graphicFrame>
        <p:nvGraphicFramePr>
          <p:cNvPr id="7" name="Object 6">
            <a:extLst>
              <a:ext uri="{FF2B5EF4-FFF2-40B4-BE49-F238E27FC236}">
                <a16:creationId xmlns:a16="http://schemas.microsoft.com/office/drawing/2014/main" id="{73AB3BA7-F5F1-464E-B299-4F05371CC0A6}"/>
              </a:ext>
            </a:extLst>
          </p:cNvPr>
          <p:cNvGraphicFramePr>
            <a:graphicFrameLocks noChangeAspect="1"/>
          </p:cNvGraphicFramePr>
          <p:nvPr>
            <p:extLst>
              <p:ext uri="{D42A27DB-BD31-4B8C-83A1-F6EECF244321}">
                <p14:modId xmlns:p14="http://schemas.microsoft.com/office/powerpoint/2010/main" val="2884073187"/>
              </p:ext>
            </p:extLst>
          </p:nvPr>
        </p:nvGraphicFramePr>
        <p:xfrm>
          <a:off x="2314575" y="1789200"/>
          <a:ext cx="7562850" cy="4400550"/>
        </p:xfrm>
        <a:graphic>
          <a:graphicData uri="http://schemas.openxmlformats.org/presentationml/2006/ole">
            <mc:AlternateContent xmlns:mc="http://schemas.openxmlformats.org/markup-compatibility/2006">
              <mc:Choice xmlns:v="urn:schemas-microsoft-com:vml" Requires="v">
                <p:oleObj spid="_x0000_s2059" name="Binary Worksheet" r:id="rId3" imgW="7562898" imgH="4400439" progId="Excel.SheetBinaryMacroEnabled.12">
                  <p:embed/>
                </p:oleObj>
              </mc:Choice>
              <mc:Fallback>
                <p:oleObj name="Binary Worksheet" r:id="rId3" imgW="7562898" imgH="4400439" progId="Excel.SheetBinaryMacroEnabled.12">
                  <p:embed/>
                  <p:pic>
                    <p:nvPicPr>
                      <p:cNvPr id="0" name=""/>
                      <p:cNvPicPr/>
                      <p:nvPr/>
                    </p:nvPicPr>
                    <p:blipFill>
                      <a:blip r:embed="rId4"/>
                      <a:stretch>
                        <a:fillRect/>
                      </a:stretch>
                    </p:blipFill>
                    <p:spPr>
                      <a:xfrm>
                        <a:off x="2314575" y="1789200"/>
                        <a:ext cx="7562850" cy="440055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B1A839F7-2266-4067-AB19-CE3DF301DB33}"/>
              </a:ext>
            </a:extLst>
          </p:cNvPr>
          <p:cNvSpPr txBox="1"/>
          <p:nvPr/>
        </p:nvSpPr>
        <p:spPr>
          <a:xfrm>
            <a:off x="520117" y="2457974"/>
            <a:ext cx="1686188" cy="369332"/>
          </a:xfrm>
          <a:prstGeom prst="rect">
            <a:avLst/>
          </a:prstGeom>
          <a:noFill/>
        </p:spPr>
        <p:txBody>
          <a:bodyPr wrap="square" rtlCol="0">
            <a:spAutoFit/>
          </a:bodyPr>
          <a:lstStyle/>
          <a:p>
            <a:r>
              <a:rPr lang="en-US" dirty="0">
                <a:solidFill>
                  <a:srgbClr val="354CA1"/>
                </a:solidFill>
              </a:rPr>
              <a:t>Iterations = 100</a:t>
            </a:r>
          </a:p>
        </p:txBody>
      </p:sp>
    </p:spTree>
    <p:extLst>
      <p:ext uri="{BB962C8B-B14F-4D97-AF65-F5344CB8AC3E}">
        <p14:creationId xmlns:p14="http://schemas.microsoft.com/office/powerpoint/2010/main" val="166267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4327-4B4B-4CF2-BA50-BC6BFA9340D8}"/>
              </a:ext>
            </a:extLst>
          </p:cNvPr>
          <p:cNvSpPr>
            <a:spLocks noGrp="1"/>
          </p:cNvSpPr>
          <p:nvPr>
            <p:ph type="title"/>
          </p:nvPr>
        </p:nvSpPr>
        <p:spPr/>
        <p:txBody>
          <a:bodyPr/>
          <a:lstStyle/>
          <a:p>
            <a:r>
              <a:rPr lang="en-US" dirty="0"/>
              <a:t>Titanic 5</a:t>
            </a:r>
          </a:p>
        </p:txBody>
      </p:sp>
      <p:sp>
        <p:nvSpPr>
          <p:cNvPr id="3" name="Content Placeholder 2">
            <a:extLst>
              <a:ext uri="{FF2B5EF4-FFF2-40B4-BE49-F238E27FC236}">
                <a16:creationId xmlns:a16="http://schemas.microsoft.com/office/drawing/2014/main" id="{77C4F4F3-F5F4-4969-ABAD-6E07E00533CB}"/>
              </a:ext>
            </a:extLst>
          </p:cNvPr>
          <p:cNvSpPr>
            <a:spLocks noGrp="1"/>
          </p:cNvSpPr>
          <p:nvPr>
            <p:ph idx="1"/>
          </p:nvPr>
        </p:nvSpPr>
        <p:spPr>
          <a:xfrm>
            <a:off x="838200" y="1258349"/>
            <a:ext cx="10515600" cy="662730"/>
          </a:xfrm>
        </p:spPr>
        <p:txBody>
          <a:bodyPr/>
          <a:lstStyle/>
          <a:p>
            <a:pPr marL="0" indent="0">
              <a:buNone/>
            </a:pPr>
            <a:r>
              <a:rPr lang="en-US" sz="1600" dirty="0"/>
              <a:t>Write a loop to repeat the above for 100 different values of the seed.  Find the average of the accuracy, sensitivity and specificity to get a stable (smaller variance) statistic to evaluate the model.  (At least one slide.)</a:t>
            </a:r>
          </a:p>
        </p:txBody>
      </p:sp>
      <p:sp>
        <p:nvSpPr>
          <p:cNvPr id="4" name="Footer Placeholder 3">
            <a:extLst>
              <a:ext uri="{FF2B5EF4-FFF2-40B4-BE49-F238E27FC236}">
                <a16:creationId xmlns:a16="http://schemas.microsoft.com/office/drawing/2014/main" id="{466D6F60-0658-4FD8-8D72-6A68A64AEB61}"/>
              </a:ext>
            </a:extLst>
          </p:cNvPr>
          <p:cNvSpPr>
            <a:spLocks noGrp="1"/>
          </p:cNvSpPr>
          <p:nvPr>
            <p:ph type="ftr" sz="quarter" idx="11"/>
          </p:nvPr>
        </p:nvSpPr>
        <p:spPr/>
        <p:txBody>
          <a:bodyPr/>
          <a:lstStyle/>
          <a:p>
            <a:r>
              <a:rPr lang="en-US"/>
              <a:t>Justin Ehly, MS6306, Tuesday 630p</a:t>
            </a:r>
            <a:endParaRPr lang="en-US" dirty="0"/>
          </a:p>
        </p:txBody>
      </p:sp>
      <p:pic>
        <p:nvPicPr>
          <p:cNvPr id="7" name="Picture 6">
            <a:extLst>
              <a:ext uri="{FF2B5EF4-FFF2-40B4-BE49-F238E27FC236}">
                <a16:creationId xmlns:a16="http://schemas.microsoft.com/office/drawing/2014/main" id="{6FD5A59E-8D61-432F-86C0-441A3A152D7F}"/>
              </a:ext>
            </a:extLst>
          </p:cNvPr>
          <p:cNvPicPr>
            <a:picLocks noChangeAspect="1"/>
          </p:cNvPicPr>
          <p:nvPr/>
        </p:nvPicPr>
        <p:blipFill>
          <a:blip r:embed="rId2"/>
          <a:stretch>
            <a:fillRect/>
          </a:stretch>
        </p:blipFill>
        <p:spPr>
          <a:xfrm>
            <a:off x="838200" y="1906993"/>
            <a:ext cx="6032383" cy="4389451"/>
          </a:xfrm>
          <a:prstGeom prst="rect">
            <a:avLst/>
          </a:prstGeom>
        </p:spPr>
      </p:pic>
      <p:sp>
        <p:nvSpPr>
          <p:cNvPr id="8" name="TextBox 7">
            <a:extLst>
              <a:ext uri="{FF2B5EF4-FFF2-40B4-BE49-F238E27FC236}">
                <a16:creationId xmlns:a16="http://schemas.microsoft.com/office/drawing/2014/main" id="{C14BA88D-BA53-4440-A668-D4F9DD4EB264}"/>
              </a:ext>
            </a:extLst>
          </p:cNvPr>
          <p:cNvSpPr txBox="1"/>
          <p:nvPr/>
        </p:nvSpPr>
        <p:spPr>
          <a:xfrm>
            <a:off x="7474591" y="2290194"/>
            <a:ext cx="3993159" cy="2308324"/>
          </a:xfrm>
          <a:prstGeom prst="rect">
            <a:avLst/>
          </a:prstGeom>
          <a:noFill/>
        </p:spPr>
        <p:txBody>
          <a:bodyPr wrap="square" rtlCol="0">
            <a:spAutoFit/>
          </a:bodyPr>
          <a:lstStyle/>
          <a:p>
            <a:r>
              <a:rPr lang="en-US" dirty="0">
                <a:solidFill>
                  <a:srgbClr val="354CA1"/>
                </a:solidFill>
              </a:rPr>
              <a:t>NB Model</a:t>
            </a:r>
          </a:p>
          <a:p>
            <a:pPr marL="342900" indent="-342900">
              <a:buFont typeface="+mj-lt"/>
              <a:buAutoNum type="arabicPeriod"/>
            </a:pPr>
            <a:r>
              <a:rPr lang="en-US" dirty="0">
                <a:solidFill>
                  <a:srgbClr val="354CA1"/>
                </a:solidFill>
              </a:rPr>
              <a:t>Write the loop</a:t>
            </a:r>
          </a:p>
          <a:p>
            <a:pPr marL="342900" indent="-342900">
              <a:buFont typeface="+mj-lt"/>
              <a:buAutoNum type="arabicPeriod"/>
            </a:pPr>
            <a:r>
              <a:rPr lang="en-US" dirty="0">
                <a:solidFill>
                  <a:srgbClr val="354CA1"/>
                </a:solidFill>
              </a:rPr>
              <a:t>Save the Accuracy, Sensitivity and Specificity values for each loop</a:t>
            </a:r>
          </a:p>
          <a:p>
            <a:pPr marL="342900" indent="-342900">
              <a:buFont typeface="+mj-lt"/>
              <a:buAutoNum type="arabicPeriod"/>
            </a:pPr>
            <a:r>
              <a:rPr lang="en-US" dirty="0">
                <a:solidFill>
                  <a:srgbClr val="354CA1"/>
                </a:solidFill>
              </a:rPr>
              <a:t>Create a </a:t>
            </a:r>
            <a:r>
              <a:rPr lang="en-US" dirty="0" err="1">
                <a:solidFill>
                  <a:srgbClr val="354CA1"/>
                </a:solidFill>
              </a:rPr>
              <a:t>dataframe</a:t>
            </a:r>
            <a:r>
              <a:rPr lang="en-US" dirty="0">
                <a:solidFill>
                  <a:srgbClr val="354CA1"/>
                </a:solidFill>
              </a:rPr>
              <a:t> with the values</a:t>
            </a:r>
          </a:p>
          <a:p>
            <a:pPr marL="342900" indent="-342900">
              <a:buFont typeface="+mj-lt"/>
              <a:buAutoNum type="arabicPeriod"/>
            </a:pPr>
            <a:r>
              <a:rPr lang="en-US" dirty="0">
                <a:solidFill>
                  <a:srgbClr val="354CA1"/>
                </a:solidFill>
              </a:rPr>
              <a:t>Find Means for each value</a:t>
            </a:r>
          </a:p>
          <a:p>
            <a:pPr marL="342900" indent="-342900">
              <a:buFont typeface="+mj-lt"/>
              <a:buAutoNum type="arabicPeriod"/>
            </a:pPr>
            <a:r>
              <a:rPr lang="en-US" dirty="0">
                <a:solidFill>
                  <a:srgbClr val="354CA1"/>
                </a:solidFill>
              </a:rPr>
              <a:t>Print Values</a:t>
            </a:r>
          </a:p>
          <a:p>
            <a:endParaRPr lang="en-US" dirty="0">
              <a:solidFill>
                <a:srgbClr val="354CA1"/>
              </a:solidFill>
            </a:endParaRPr>
          </a:p>
        </p:txBody>
      </p:sp>
    </p:spTree>
    <p:extLst>
      <p:ext uri="{BB962C8B-B14F-4D97-AF65-F5344CB8AC3E}">
        <p14:creationId xmlns:p14="http://schemas.microsoft.com/office/powerpoint/2010/main" val="141875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D162-5644-4E1F-9D2D-5D8654F71B17}"/>
              </a:ext>
            </a:extLst>
          </p:cNvPr>
          <p:cNvSpPr>
            <a:spLocks noGrp="1"/>
          </p:cNvSpPr>
          <p:nvPr>
            <p:ph type="title"/>
          </p:nvPr>
        </p:nvSpPr>
        <p:spPr/>
        <p:txBody>
          <a:bodyPr/>
          <a:lstStyle/>
          <a:p>
            <a:r>
              <a:rPr lang="en-US" dirty="0"/>
              <a:t>Titanic 5</a:t>
            </a:r>
          </a:p>
        </p:txBody>
      </p:sp>
      <p:sp>
        <p:nvSpPr>
          <p:cNvPr id="4" name="Footer Placeholder 3">
            <a:extLst>
              <a:ext uri="{FF2B5EF4-FFF2-40B4-BE49-F238E27FC236}">
                <a16:creationId xmlns:a16="http://schemas.microsoft.com/office/drawing/2014/main" id="{74F042AE-6BA9-41D5-9D86-7309B0AFEC6D}"/>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DA0BD5A6-9866-4350-8F54-5A523725C666}"/>
              </a:ext>
            </a:extLst>
          </p:cNvPr>
          <p:cNvPicPr>
            <a:picLocks noChangeAspect="1"/>
          </p:cNvPicPr>
          <p:nvPr/>
        </p:nvPicPr>
        <p:blipFill>
          <a:blip r:embed="rId2"/>
          <a:stretch>
            <a:fillRect/>
          </a:stretch>
        </p:blipFill>
        <p:spPr>
          <a:xfrm>
            <a:off x="788215" y="1344660"/>
            <a:ext cx="6400800" cy="3406764"/>
          </a:xfrm>
          <a:prstGeom prst="rect">
            <a:avLst/>
          </a:prstGeom>
        </p:spPr>
      </p:pic>
      <p:sp>
        <p:nvSpPr>
          <p:cNvPr id="7" name="TextBox 6">
            <a:extLst>
              <a:ext uri="{FF2B5EF4-FFF2-40B4-BE49-F238E27FC236}">
                <a16:creationId xmlns:a16="http://schemas.microsoft.com/office/drawing/2014/main" id="{E1E4010A-2574-4E95-A1B1-27B25DD294CC}"/>
              </a:ext>
            </a:extLst>
          </p:cNvPr>
          <p:cNvSpPr txBox="1"/>
          <p:nvPr/>
        </p:nvSpPr>
        <p:spPr>
          <a:xfrm>
            <a:off x="7474591" y="2290194"/>
            <a:ext cx="3993159" cy="2308324"/>
          </a:xfrm>
          <a:prstGeom prst="rect">
            <a:avLst/>
          </a:prstGeom>
          <a:noFill/>
        </p:spPr>
        <p:txBody>
          <a:bodyPr wrap="square" rtlCol="0">
            <a:spAutoFit/>
          </a:bodyPr>
          <a:lstStyle/>
          <a:p>
            <a:r>
              <a:rPr lang="en-US" dirty="0" err="1">
                <a:solidFill>
                  <a:srgbClr val="354CA1"/>
                </a:solidFill>
              </a:rPr>
              <a:t>kNN</a:t>
            </a:r>
            <a:r>
              <a:rPr lang="en-US" dirty="0">
                <a:solidFill>
                  <a:srgbClr val="354CA1"/>
                </a:solidFill>
              </a:rPr>
              <a:t> Model</a:t>
            </a:r>
          </a:p>
          <a:p>
            <a:pPr marL="342900" indent="-342900">
              <a:buFont typeface="+mj-lt"/>
              <a:buAutoNum type="arabicPeriod"/>
            </a:pPr>
            <a:r>
              <a:rPr lang="en-US" dirty="0">
                <a:solidFill>
                  <a:srgbClr val="354CA1"/>
                </a:solidFill>
              </a:rPr>
              <a:t>Write the loop</a:t>
            </a:r>
          </a:p>
          <a:p>
            <a:pPr marL="342900" indent="-342900">
              <a:buFont typeface="+mj-lt"/>
              <a:buAutoNum type="arabicPeriod"/>
            </a:pPr>
            <a:r>
              <a:rPr lang="en-US" dirty="0">
                <a:solidFill>
                  <a:srgbClr val="354CA1"/>
                </a:solidFill>
              </a:rPr>
              <a:t>Save the Accuracy, Sensitivity and Specificity values for each loop</a:t>
            </a:r>
          </a:p>
          <a:p>
            <a:pPr marL="342900" indent="-342900">
              <a:buFont typeface="+mj-lt"/>
              <a:buAutoNum type="arabicPeriod"/>
            </a:pPr>
            <a:r>
              <a:rPr lang="en-US" dirty="0">
                <a:solidFill>
                  <a:srgbClr val="354CA1"/>
                </a:solidFill>
              </a:rPr>
              <a:t>Create a </a:t>
            </a:r>
            <a:r>
              <a:rPr lang="en-US" dirty="0" err="1">
                <a:solidFill>
                  <a:srgbClr val="354CA1"/>
                </a:solidFill>
              </a:rPr>
              <a:t>dataframe</a:t>
            </a:r>
            <a:r>
              <a:rPr lang="en-US" dirty="0">
                <a:solidFill>
                  <a:srgbClr val="354CA1"/>
                </a:solidFill>
              </a:rPr>
              <a:t> with the values</a:t>
            </a:r>
          </a:p>
          <a:p>
            <a:pPr marL="342900" indent="-342900">
              <a:buFont typeface="+mj-lt"/>
              <a:buAutoNum type="arabicPeriod"/>
            </a:pPr>
            <a:r>
              <a:rPr lang="en-US" dirty="0">
                <a:solidFill>
                  <a:srgbClr val="354CA1"/>
                </a:solidFill>
              </a:rPr>
              <a:t>Find Means for each value</a:t>
            </a:r>
          </a:p>
          <a:p>
            <a:pPr marL="342900" indent="-342900">
              <a:buFont typeface="+mj-lt"/>
              <a:buAutoNum type="arabicPeriod"/>
            </a:pPr>
            <a:r>
              <a:rPr lang="en-US" dirty="0">
                <a:solidFill>
                  <a:srgbClr val="354CA1"/>
                </a:solidFill>
              </a:rPr>
              <a:t>Print Values</a:t>
            </a:r>
          </a:p>
          <a:p>
            <a:endParaRPr lang="en-US" dirty="0">
              <a:solidFill>
                <a:srgbClr val="354CA1"/>
              </a:solidFill>
            </a:endParaRPr>
          </a:p>
        </p:txBody>
      </p:sp>
    </p:spTree>
    <p:extLst>
      <p:ext uri="{BB962C8B-B14F-4D97-AF65-F5344CB8AC3E}">
        <p14:creationId xmlns:p14="http://schemas.microsoft.com/office/powerpoint/2010/main" val="218424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5745-A1EC-40CC-9A3F-D01A871FF05F}"/>
              </a:ext>
            </a:extLst>
          </p:cNvPr>
          <p:cNvSpPr>
            <a:spLocks noGrp="1"/>
          </p:cNvSpPr>
          <p:nvPr>
            <p:ph type="title"/>
          </p:nvPr>
        </p:nvSpPr>
        <p:spPr/>
        <p:txBody>
          <a:bodyPr/>
          <a:lstStyle/>
          <a:p>
            <a:r>
              <a:rPr lang="en-US" dirty="0"/>
              <a:t>Titanic 5</a:t>
            </a:r>
          </a:p>
        </p:txBody>
      </p:sp>
      <p:sp>
        <p:nvSpPr>
          <p:cNvPr id="3" name="Content Placeholder 2">
            <a:extLst>
              <a:ext uri="{FF2B5EF4-FFF2-40B4-BE49-F238E27FC236}">
                <a16:creationId xmlns:a16="http://schemas.microsoft.com/office/drawing/2014/main" id="{7EC1070D-C2F8-44B5-8247-ECC2BABB60E2}"/>
              </a:ext>
            </a:extLst>
          </p:cNvPr>
          <p:cNvSpPr>
            <a:spLocks noGrp="1"/>
          </p:cNvSpPr>
          <p:nvPr>
            <p:ph idx="1"/>
          </p:nvPr>
        </p:nvSpPr>
        <p:spPr>
          <a:xfrm>
            <a:off x="838200" y="1258349"/>
            <a:ext cx="10515600" cy="796954"/>
          </a:xfrm>
        </p:spPr>
        <p:txBody>
          <a:bodyPr/>
          <a:lstStyle/>
          <a:p>
            <a:pPr marL="0" indent="0">
              <a:buNone/>
            </a:pPr>
            <a:r>
              <a:rPr lang="en-US" dirty="0"/>
              <a:t>Finally, create a comparison matrix using the saved mean statistical values from each model</a:t>
            </a:r>
          </a:p>
          <a:p>
            <a:endParaRPr lang="en-US" dirty="0"/>
          </a:p>
        </p:txBody>
      </p:sp>
      <p:sp>
        <p:nvSpPr>
          <p:cNvPr id="4" name="Footer Placeholder 3">
            <a:extLst>
              <a:ext uri="{FF2B5EF4-FFF2-40B4-BE49-F238E27FC236}">
                <a16:creationId xmlns:a16="http://schemas.microsoft.com/office/drawing/2014/main" id="{EC6E82D9-6F66-4E80-BE07-19287C235CFD}"/>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FD5C29E6-499B-481A-9395-A813C0AFEAE7}"/>
              </a:ext>
            </a:extLst>
          </p:cNvPr>
          <p:cNvPicPr>
            <a:picLocks noChangeAspect="1"/>
          </p:cNvPicPr>
          <p:nvPr/>
        </p:nvPicPr>
        <p:blipFill>
          <a:blip r:embed="rId2"/>
          <a:stretch>
            <a:fillRect/>
          </a:stretch>
        </p:blipFill>
        <p:spPr>
          <a:xfrm>
            <a:off x="3796000" y="2524238"/>
            <a:ext cx="4600000" cy="1809524"/>
          </a:xfrm>
          <a:prstGeom prst="rect">
            <a:avLst/>
          </a:prstGeom>
        </p:spPr>
      </p:pic>
    </p:spTree>
    <p:extLst>
      <p:ext uri="{BB962C8B-B14F-4D97-AF65-F5344CB8AC3E}">
        <p14:creationId xmlns:p14="http://schemas.microsoft.com/office/powerpoint/2010/main" val="1509503758"/>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500</TotalTime>
  <Words>791</Words>
  <Application>Microsoft Office PowerPoint</Application>
  <PresentationFormat>Widescreen</PresentationFormat>
  <Paragraphs>65</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DS6371</vt:lpstr>
      <vt:lpstr>Binary Worksheet</vt:lpstr>
      <vt:lpstr>FLD Unit 7, DS 6306, M630p</vt:lpstr>
      <vt:lpstr>Titanic 1 </vt:lpstr>
      <vt:lpstr>Titanic 2</vt:lpstr>
      <vt:lpstr>Titanic 3</vt:lpstr>
      <vt:lpstr>Titanic KNN Test: Find Appropriate value for K</vt:lpstr>
      <vt:lpstr>Titanic 4 </vt:lpstr>
      <vt:lpstr>Titanic 5</vt:lpstr>
      <vt:lpstr>Titanic 5</vt:lpstr>
      <vt:lpstr>Titanic 5</vt:lpstr>
      <vt:lpstr>Titanic 6</vt:lpstr>
      <vt:lpstr>Titanic 6</vt:lpstr>
      <vt:lpstr>Titanic - Bonus</vt:lpstr>
      <vt:lpstr>Iris – a.</vt:lpstr>
      <vt:lpstr>QA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Ehly, Justin</dc:creator>
  <cp:lastModifiedBy>Ehly, Justin</cp:lastModifiedBy>
  <cp:revision>23</cp:revision>
  <dcterms:created xsi:type="dcterms:W3CDTF">2020-10-02T23:17:24Z</dcterms:created>
  <dcterms:modified xsi:type="dcterms:W3CDTF">2020-10-06T23:42:57Z</dcterms:modified>
</cp:coreProperties>
</file>