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4"/>
  </p:notesMasterIdLst>
  <p:sldIdLst>
    <p:sldId id="256" r:id="rId2"/>
    <p:sldId id="592" r:id="rId3"/>
    <p:sldId id="257" r:id="rId4"/>
    <p:sldId id="595" r:id="rId5"/>
    <p:sldId id="593" r:id="rId6"/>
    <p:sldId id="594" r:id="rId7"/>
    <p:sldId id="596" r:id="rId8"/>
    <p:sldId id="598" r:id="rId9"/>
    <p:sldId id="601" r:id="rId10"/>
    <p:sldId id="597" r:id="rId11"/>
    <p:sldId id="600" r:id="rId12"/>
    <p:sldId id="5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F8341-6897-4A4F-9334-ACE380B27946}"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C7DC0-1819-46F0-A7B8-4E53DC525807}" type="slidenum">
              <a:rPr lang="en-US" smtClean="0"/>
              <a:t>‹#›</a:t>
            </a:fld>
            <a:endParaRPr lang="en-US"/>
          </a:p>
        </p:txBody>
      </p:sp>
    </p:spTree>
    <p:extLst>
      <p:ext uri="{BB962C8B-B14F-4D97-AF65-F5344CB8AC3E}">
        <p14:creationId xmlns:p14="http://schemas.microsoft.com/office/powerpoint/2010/main" val="181908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B3359042-5520-4B19-8C1C-D8BD0912E1A8}" type="datetime1">
              <a:rPr lang="en-US" smtClean="0"/>
              <a:t>9/8/2020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58124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8E9FB95D-FB82-4D46-9D19-BBBC452375CC}" type="datetime1">
              <a:rPr lang="en-US" smtClean="0"/>
              <a:t>9/8/2020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0591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E851A204-C38C-4CE2-9818-00B330CA4C9C}" type="datetime1">
              <a:rPr lang="en-US" smtClean="0"/>
              <a:t>9/8/2020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42106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4D5ACBAA-75E7-42D2-8D8F-8A0EE8C6EA52}" type="datetime1">
              <a:rPr lang="en-US" smtClean="0"/>
              <a:t>9/8/2020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26114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E4806225-8B90-41FB-9635-544D133BB930}" type="datetime1">
              <a:rPr lang="en-US" smtClean="0"/>
              <a:t>9/8/2020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19951082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DF33-3583-4940-A877-16C4906FB8F3}" type="datetime1">
              <a:rPr lang="en-US" smtClean="0"/>
              <a:t>9/8/2020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354CA1"/>
                </a:solidFill>
              </a:defRPr>
            </a:lvl1pPr>
          </a:lstStyle>
          <a:p>
            <a:r>
              <a:rPr lang="en-US"/>
              <a:t>Justin Ehly, MS6306, Tuesday 630p</a:t>
            </a:r>
            <a:endParaRPr lang="en-US" dirty="0"/>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pic>
        <p:nvPicPr>
          <p:cNvPr id="8" name="Picture 2" descr="C:\Users\njones\Dropbox (2U)\Work\Designing Slides\SMU\Design Brief\logo\logo_datasci_SMU.png">
            <a:extLst>
              <a:ext uri="{FF2B5EF4-FFF2-40B4-BE49-F238E27FC236}">
                <a16:creationId xmlns:a16="http://schemas.microsoft.com/office/drawing/2014/main" id="{9643610E-130D-458F-B183-E2EC6C523B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8229DA3-30E5-4972-AFA8-8F7FD059386E}"/>
              </a:ext>
            </a:extLst>
          </p:cNvPr>
          <p:cNvSpPr/>
          <p:nvPr/>
        </p:nvSpPr>
        <p:spPr>
          <a:xfrm>
            <a:off x="-1" y="6779932"/>
            <a:ext cx="12192001"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D6D129EF-C3E9-4653-B9A1-176114A939EF}"/>
              </a:ext>
            </a:extLst>
          </p:cNvPr>
          <p:cNvSpPr/>
          <p:nvPr/>
        </p:nvSpPr>
        <p:spPr>
          <a:xfrm>
            <a:off x="-1" y="0"/>
            <a:ext cx="12192001"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4389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dt="0"/>
  <p:txStyles>
    <p:titleStyle>
      <a:lvl1pPr algn="l" defTabSz="914400" rtl="0" eaLnBrk="1" latinLnBrk="0" hangingPunct="1">
        <a:lnSpc>
          <a:spcPct val="90000"/>
        </a:lnSpc>
        <a:spcBef>
          <a:spcPct val="0"/>
        </a:spcBef>
        <a:buNone/>
        <a:defRPr sz="1600" kern="1200">
          <a:solidFill>
            <a:srgbClr val="354CA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354CA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354CA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fifauteam.com/fifa-20-attributes-guide/#:~:text=The%20aggression%20level%20of%20a,or%20commitment%20to%20a%20matc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protips.dickssportinggoods.com/sports-and-activities/soccer/soccer-positions-the-numbers-player-roles-basic-formations" TargetMode="External"/><Relationship Id="rId2" Type="http://schemas.openxmlformats.org/officeDocument/2006/relationships/hyperlink" Target="https://www.fifauteam.com/fifa-20-attributes-guide/#:~:text=The%20aggression%20level%20of%20a,or%20commitment%20to%20a%20mat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For Live Session: Unit 3</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6DDC-7151-43B8-A395-5DE669FC2BFA}"/>
              </a:ext>
            </a:extLst>
          </p:cNvPr>
          <p:cNvSpPr>
            <a:spLocks noGrp="1"/>
          </p:cNvSpPr>
          <p:nvPr>
            <p:ph type="title"/>
          </p:nvPr>
        </p:nvSpPr>
        <p:spPr/>
        <p:txBody>
          <a:bodyPr/>
          <a:lstStyle/>
          <a:p>
            <a:r>
              <a:rPr lang="en-US" dirty="0"/>
              <a:t>Part 2: Select/create at least 2 categorical variables and select two continuous variables and perform an EDA</a:t>
            </a:r>
          </a:p>
        </p:txBody>
      </p:sp>
      <p:sp>
        <p:nvSpPr>
          <p:cNvPr id="3" name="Content Placeholder 2">
            <a:extLst>
              <a:ext uri="{FF2B5EF4-FFF2-40B4-BE49-F238E27FC236}">
                <a16:creationId xmlns:a16="http://schemas.microsoft.com/office/drawing/2014/main" id="{7A8D58A1-7287-4027-A4D4-AB411743C93D}"/>
              </a:ext>
            </a:extLst>
          </p:cNvPr>
          <p:cNvSpPr>
            <a:spLocks noGrp="1"/>
          </p:cNvSpPr>
          <p:nvPr>
            <p:ph idx="1"/>
          </p:nvPr>
        </p:nvSpPr>
        <p:spPr>
          <a:xfrm>
            <a:off x="838200" y="947956"/>
            <a:ext cx="4042088" cy="5229007"/>
          </a:xfrm>
        </p:spPr>
        <p:txBody>
          <a:bodyPr>
            <a:normAutofit/>
          </a:bodyPr>
          <a:lstStyle/>
          <a:p>
            <a:pPr marL="342900" indent="-342900">
              <a:buFont typeface="+mj-lt"/>
              <a:buAutoNum type="arabicPeriod"/>
            </a:pPr>
            <a:r>
              <a:rPr lang="en-US" sz="1200" dirty="0"/>
              <a:t>Q: CB’s are more aggressive than CM’s.</a:t>
            </a:r>
          </a:p>
          <a:p>
            <a:pPr lvl="1"/>
            <a:r>
              <a:rPr lang="en-US" sz="1200" dirty="0"/>
              <a:t>Confirmed: </a:t>
            </a:r>
          </a:p>
          <a:p>
            <a:pPr lvl="2"/>
            <a:r>
              <a:rPr lang="en-US" sz="1200" dirty="0"/>
              <a:t>CB </a:t>
            </a:r>
            <a:r>
              <a:rPr lang="en-US" sz="1200" dirty="0" err="1"/>
              <a:t>median</a:t>
            </a:r>
            <a:r>
              <a:rPr lang="en-US" sz="1200" baseline="-25000" dirty="0" err="1"/>
              <a:t>Aggr</a:t>
            </a:r>
            <a:r>
              <a:rPr lang="en-US" sz="1200" dirty="0"/>
              <a:t> = 65  </a:t>
            </a:r>
          </a:p>
          <a:p>
            <a:pPr lvl="2"/>
            <a:r>
              <a:rPr lang="en-US" sz="1200" dirty="0"/>
              <a:t>CM </a:t>
            </a:r>
            <a:r>
              <a:rPr lang="en-US" sz="1200" dirty="0" err="1"/>
              <a:t>median</a:t>
            </a:r>
            <a:r>
              <a:rPr lang="en-US" sz="1200" baseline="-25000" dirty="0" err="1"/>
              <a:t>Aggr</a:t>
            </a:r>
            <a:r>
              <a:rPr lang="en-US" sz="1200" dirty="0"/>
              <a:t> = 11</a:t>
            </a:r>
          </a:p>
          <a:p>
            <a:pPr lvl="1"/>
            <a:endParaRPr lang="en-US" sz="1200" dirty="0"/>
          </a:p>
          <a:p>
            <a:pPr marL="342900" indent="-342900">
              <a:buFont typeface="+mj-lt"/>
              <a:buAutoNum type="arabicPeriod"/>
            </a:pPr>
            <a:r>
              <a:rPr lang="en-US" sz="1200" dirty="0"/>
              <a:t>Q: What is the relationship between aggression and penalties?</a:t>
            </a:r>
          </a:p>
          <a:p>
            <a:pPr lvl="1"/>
            <a:r>
              <a:rPr lang="en-US" sz="1200" dirty="0"/>
              <a:t>Judging from the boxplots the more aggressive players less penalties</a:t>
            </a:r>
          </a:p>
          <a:p>
            <a:pPr lvl="1"/>
            <a:r>
              <a:rPr lang="en-US" sz="1200" dirty="0"/>
              <a:t>Confirmed: </a:t>
            </a:r>
          </a:p>
          <a:p>
            <a:pPr lvl="2"/>
            <a:r>
              <a:rPr lang="en-US" sz="1200" dirty="0"/>
              <a:t>CB </a:t>
            </a:r>
            <a:r>
              <a:rPr lang="en-US" sz="1200" dirty="0" err="1"/>
              <a:t>median</a:t>
            </a:r>
            <a:r>
              <a:rPr lang="en-US" sz="1200" baseline="-25000" dirty="0" err="1"/>
              <a:t>Plty</a:t>
            </a:r>
            <a:r>
              <a:rPr lang="en-US" sz="1200" dirty="0"/>
              <a:t> = 40</a:t>
            </a:r>
          </a:p>
          <a:p>
            <a:pPr lvl="2"/>
            <a:r>
              <a:rPr lang="en-US" sz="1200" dirty="0"/>
              <a:t>CM </a:t>
            </a:r>
            <a:r>
              <a:rPr lang="en-US" sz="1200" dirty="0" err="1"/>
              <a:t>median</a:t>
            </a:r>
            <a:r>
              <a:rPr lang="en-US" sz="1200" baseline="-25000" dirty="0" err="1"/>
              <a:t>Plty</a:t>
            </a:r>
            <a:r>
              <a:rPr lang="en-US" sz="1200" dirty="0"/>
              <a:t> = 51</a:t>
            </a:r>
          </a:p>
          <a:p>
            <a:pPr marL="342900" indent="-342900">
              <a:buFont typeface="+mj-lt"/>
              <a:buAutoNum type="arabicPeriod"/>
            </a:pPr>
            <a:r>
              <a:rPr lang="en-US" sz="1200" dirty="0"/>
              <a:t>Q: Does wage have anything to do with aggression?</a:t>
            </a:r>
          </a:p>
          <a:p>
            <a:pPr lvl="1"/>
            <a:r>
              <a:rPr lang="en-US" sz="1200" dirty="0"/>
              <a:t>The higher the wage (broken into </a:t>
            </a:r>
            <a:r>
              <a:rPr lang="en-US" sz="1200" dirty="0" err="1"/>
              <a:t>WageFactor</a:t>
            </a:r>
            <a:r>
              <a:rPr lang="en-US" sz="1200" dirty="0"/>
              <a:t> groups) the more aggressive the player</a:t>
            </a:r>
          </a:p>
          <a:p>
            <a:pPr lvl="2"/>
            <a:r>
              <a:rPr lang="en-US" sz="1200" dirty="0"/>
              <a:t>WF Low (</a:t>
            </a:r>
            <a:r>
              <a:rPr lang="en-US" sz="1200" dirty="0" err="1"/>
              <a:t>median</a:t>
            </a:r>
            <a:r>
              <a:rPr lang="en-US" sz="1200" baseline="-25000" dirty="0" err="1"/>
              <a:t>Aggr</a:t>
            </a:r>
            <a:r>
              <a:rPr lang="en-US" sz="1200" dirty="0"/>
              <a:t>) = 60</a:t>
            </a:r>
          </a:p>
          <a:p>
            <a:pPr lvl="2"/>
            <a:r>
              <a:rPr lang="en-US" sz="1200" dirty="0"/>
              <a:t>WF Medium (</a:t>
            </a:r>
            <a:r>
              <a:rPr lang="en-US" sz="1200" dirty="0" err="1"/>
              <a:t>median</a:t>
            </a:r>
            <a:r>
              <a:rPr lang="en-US" sz="1200" baseline="-25000" dirty="0" err="1"/>
              <a:t>Aggr</a:t>
            </a:r>
            <a:r>
              <a:rPr lang="en-US" sz="1200" dirty="0"/>
              <a:t>) = 63</a:t>
            </a:r>
          </a:p>
          <a:p>
            <a:pPr lvl="2"/>
            <a:r>
              <a:rPr lang="en-US" sz="1200" dirty="0"/>
              <a:t>WF High (</a:t>
            </a:r>
            <a:r>
              <a:rPr lang="en-US" sz="1200" dirty="0" err="1"/>
              <a:t>median</a:t>
            </a:r>
            <a:r>
              <a:rPr lang="en-US" sz="1200" baseline="-25000" dirty="0" err="1"/>
              <a:t>Aggr</a:t>
            </a:r>
            <a:r>
              <a:rPr lang="en-US" sz="1200" dirty="0"/>
              <a:t>) = 67</a:t>
            </a:r>
          </a:p>
          <a:p>
            <a:pPr lvl="2"/>
            <a:endParaRPr lang="en-US" sz="1200" dirty="0"/>
          </a:p>
          <a:p>
            <a:pPr marL="0" indent="0">
              <a:buNone/>
            </a:pPr>
            <a:endParaRPr lang="en-US" sz="1200" dirty="0"/>
          </a:p>
          <a:p>
            <a:pPr marL="0" indent="0">
              <a:buNone/>
            </a:pPr>
            <a:endParaRPr lang="en-US" sz="1200" dirty="0"/>
          </a:p>
          <a:p>
            <a:pPr marL="0" indent="0">
              <a:buNone/>
            </a:pPr>
            <a:endParaRPr lang="en-US" sz="1200" dirty="0"/>
          </a:p>
        </p:txBody>
      </p:sp>
      <p:sp>
        <p:nvSpPr>
          <p:cNvPr id="4" name="Footer Placeholder 3">
            <a:extLst>
              <a:ext uri="{FF2B5EF4-FFF2-40B4-BE49-F238E27FC236}">
                <a16:creationId xmlns:a16="http://schemas.microsoft.com/office/drawing/2014/main" id="{35431CCC-2537-4652-AA14-30F575B0D084}"/>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AE87C76F-2E7D-4FC1-A8AA-0026B5A6F410}"/>
              </a:ext>
            </a:extLst>
          </p:cNvPr>
          <p:cNvPicPr>
            <a:picLocks noChangeAspect="1"/>
          </p:cNvPicPr>
          <p:nvPr/>
        </p:nvPicPr>
        <p:blipFill>
          <a:blip r:embed="rId2"/>
          <a:stretch>
            <a:fillRect/>
          </a:stretch>
        </p:blipFill>
        <p:spPr>
          <a:xfrm>
            <a:off x="5335398" y="832751"/>
            <a:ext cx="5766732" cy="5433905"/>
          </a:xfrm>
          <a:prstGeom prst="rect">
            <a:avLst/>
          </a:prstGeom>
        </p:spPr>
      </p:pic>
    </p:spTree>
    <p:extLst>
      <p:ext uri="{BB962C8B-B14F-4D97-AF65-F5344CB8AC3E}">
        <p14:creationId xmlns:p14="http://schemas.microsoft.com/office/powerpoint/2010/main" val="233728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6DDC-7151-43B8-A395-5DE669FC2BFA}"/>
              </a:ext>
            </a:extLst>
          </p:cNvPr>
          <p:cNvSpPr>
            <a:spLocks noGrp="1"/>
          </p:cNvSpPr>
          <p:nvPr>
            <p:ph type="title"/>
          </p:nvPr>
        </p:nvSpPr>
        <p:spPr/>
        <p:txBody>
          <a:bodyPr/>
          <a:lstStyle/>
          <a:p>
            <a:r>
              <a:rPr lang="en-US" dirty="0"/>
              <a:t>Part 2: Select/create at least 2 categorical variables and select two continuous variables and perform an EDA</a:t>
            </a:r>
          </a:p>
        </p:txBody>
      </p:sp>
      <p:sp>
        <p:nvSpPr>
          <p:cNvPr id="3" name="Content Placeholder 2">
            <a:extLst>
              <a:ext uri="{FF2B5EF4-FFF2-40B4-BE49-F238E27FC236}">
                <a16:creationId xmlns:a16="http://schemas.microsoft.com/office/drawing/2014/main" id="{7A8D58A1-7287-4027-A4D4-AB411743C93D}"/>
              </a:ext>
            </a:extLst>
          </p:cNvPr>
          <p:cNvSpPr>
            <a:spLocks noGrp="1"/>
          </p:cNvSpPr>
          <p:nvPr>
            <p:ph idx="1"/>
          </p:nvPr>
        </p:nvSpPr>
        <p:spPr>
          <a:xfrm>
            <a:off x="838200" y="947956"/>
            <a:ext cx="4042088" cy="5229007"/>
          </a:xfrm>
        </p:spPr>
        <p:txBody>
          <a:bodyPr>
            <a:normAutofit fontScale="92500"/>
          </a:bodyPr>
          <a:lstStyle/>
          <a:p>
            <a:pPr>
              <a:buFont typeface="+mj-lt"/>
              <a:buAutoNum type="arabicPeriod" startAt="4"/>
            </a:pPr>
            <a:r>
              <a:rPr lang="en-US" sz="1200" dirty="0"/>
              <a:t>Q: Do CB’s earn more money than CM’s?</a:t>
            </a:r>
          </a:p>
          <a:p>
            <a:pPr lvl="1"/>
            <a:r>
              <a:rPr lang="en-US" sz="1200" dirty="0"/>
              <a:t>Test for variance difference using f-test</a:t>
            </a:r>
          </a:p>
          <a:p>
            <a:pPr lvl="1"/>
            <a:r>
              <a:rPr lang="en-US" sz="1200" dirty="0"/>
              <a:t>Welch’s t-test to find out </a:t>
            </a:r>
          </a:p>
          <a:p>
            <a:pPr lvl="1"/>
            <a:r>
              <a:rPr lang="en-US" sz="1200" dirty="0"/>
              <a:t>Ho is rejected and we can conclude that CB’s have a higher mean than CM’s (p-value = 0.0445 &lt; 0.05)</a:t>
            </a:r>
          </a:p>
          <a:p>
            <a:pPr>
              <a:buFont typeface="+mj-lt"/>
              <a:buAutoNum type="arabicPeriod" startAt="5"/>
            </a:pPr>
            <a:r>
              <a:rPr lang="en-US" sz="1200" dirty="0"/>
              <a:t>Q: Do CBs or CMs get more penalties, or more attempts at the goal from within the penalty box?</a:t>
            </a:r>
          </a:p>
          <a:p>
            <a:pPr lvl="1"/>
            <a:r>
              <a:rPr lang="en-US" sz="1200" dirty="0"/>
              <a:t>We can visually see that the median for CM’s is higher than the media for CB’s and there is very little overlap between the 1</a:t>
            </a:r>
            <a:r>
              <a:rPr lang="en-US" sz="1200" baseline="30000" dirty="0"/>
              <a:t>st</a:t>
            </a:r>
            <a:r>
              <a:rPr lang="en-US" sz="1200" dirty="0"/>
              <a:t> and 3</a:t>
            </a:r>
            <a:r>
              <a:rPr lang="en-US" sz="1200" baseline="30000" dirty="0"/>
              <a:t>rd</a:t>
            </a:r>
            <a:r>
              <a:rPr lang="en-US" sz="1200" dirty="0"/>
              <a:t> quartile ranges of each.</a:t>
            </a:r>
          </a:p>
          <a:p>
            <a:pPr marL="0" indent="0">
              <a:buNone/>
            </a:pPr>
            <a:r>
              <a:rPr lang="en-US" sz="1200" dirty="0"/>
              <a:t>Conclusion: We now have visual evidence that while CB’s are more aggressive than CM’s, they tend to receive less penalties (take less shots at the goal from within the penalty box) and make more money in all 3 wage factors of low, medium and high. </a:t>
            </a:r>
          </a:p>
          <a:p>
            <a:pPr marL="0" indent="0">
              <a:buNone/>
            </a:pPr>
            <a:r>
              <a:rPr lang="en-US" sz="1200" dirty="0"/>
              <a:t>This makes sense considering where each player is located on the pitch during gameplay, the CM stays towards the middle for of the pitch or the middle of the group of gameplayers from front to back and works on both offense and defense, often providing a segue between the two. It only makes natural sense for the CM’s to be less aggressive (having man to man contests of strength) than the CB’s who are or should be closer to the goal than CM’s during gameplay thus putting them in a more vulnerable position to protect the goal and goalkeeper (GK).</a:t>
            </a:r>
          </a:p>
          <a:p>
            <a:pPr marL="0" indent="0">
              <a:buNone/>
            </a:pPr>
            <a:r>
              <a:rPr lang="en-US" sz="1200" dirty="0"/>
              <a:t>Further, according to my online research the CM should naturally be in a better position to make more attempts at the goal from a closer range than the CBs, such as in the penalty box.</a:t>
            </a:r>
          </a:p>
        </p:txBody>
      </p:sp>
      <p:sp>
        <p:nvSpPr>
          <p:cNvPr id="4" name="Footer Placeholder 3">
            <a:extLst>
              <a:ext uri="{FF2B5EF4-FFF2-40B4-BE49-F238E27FC236}">
                <a16:creationId xmlns:a16="http://schemas.microsoft.com/office/drawing/2014/main" id="{35431CCC-2537-4652-AA14-30F575B0D084}"/>
              </a:ext>
            </a:extLst>
          </p:cNvPr>
          <p:cNvSpPr>
            <a:spLocks noGrp="1"/>
          </p:cNvSpPr>
          <p:nvPr>
            <p:ph type="ftr" sz="quarter" idx="11"/>
          </p:nvPr>
        </p:nvSpPr>
        <p:spPr/>
        <p:txBody>
          <a:bodyPr/>
          <a:lstStyle/>
          <a:p>
            <a:r>
              <a:rPr lang="en-US"/>
              <a:t>Justin Ehly, MS6306, Tuesday 630p</a:t>
            </a:r>
            <a:endParaRPr lang="en-US" dirty="0"/>
          </a:p>
        </p:txBody>
      </p:sp>
      <p:pic>
        <p:nvPicPr>
          <p:cNvPr id="7" name="Picture 6">
            <a:extLst>
              <a:ext uri="{FF2B5EF4-FFF2-40B4-BE49-F238E27FC236}">
                <a16:creationId xmlns:a16="http://schemas.microsoft.com/office/drawing/2014/main" id="{E1BFCCCD-199A-431F-8885-ECABCA520F87}"/>
              </a:ext>
            </a:extLst>
          </p:cNvPr>
          <p:cNvPicPr>
            <a:picLocks noChangeAspect="1"/>
          </p:cNvPicPr>
          <p:nvPr/>
        </p:nvPicPr>
        <p:blipFill>
          <a:blip r:embed="rId2"/>
          <a:stretch>
            <a:fillRect/>
          </a:stretch>
        </p:blipFill>
        <p:spPr>
          <a:xfrm>
            <a:off x="4880288" y="1111483"/>
            <a:ext cx="6961905" cy="1866667"/>
          </a:xfrm>
          <a:prstGeom prst="rect">
            <a:avLst/>
          </a:prstGeom>
        </p:spPr>
      </p:pic>
      <p:pic>
        <p:nvPicPr>
          <p:cNvPr id="8" name="Picture 7">
            <a:extLst>
              <a:ext uri="{FF2B5EF4-FFF2-40B4-BE49-F238E27FC236}">
                <a16:creationId xmlns:a16="http://schemas.microsoft.com/office/drawing/2014/main" id="{87F1621C-FBAE-4ECA-BB89-F574BA4152D5}"/>
              </a:ext>
            </a:extLst>
          </p:cNvPr>
          <p:cNvPicPr>
            <a:picLocks noChangeAspect="1"/>
          </p:cNvPicPr>
          <p:nvPr/>
        </p:nvPicPr>
        <p:blipFill>
          <a:blip r:embed="rId3"/>
          <a:stretch>
            <a:fillRect/>
          </a:stretch>
        </p:blipFill>
        <p:spPr>
          <a:xfrm>
            <a:off x="4880288" y="2964367"/>
            <a:ext cx="6961905" cy="1811005"/>
          </a:xfrm>
          <a:prstGeom prst="rect">
            <a:avLst/>
          </a:prstGeom>
        </p:spPr>
      </p:pic>
      <p:pic>
        <p:nvPicPr>
          <p:cNvPr id="9" name="Picture 8">
            <a:extLst>
              <a:ext uri="{FF2B5EF4-FFF2-40B4-BE49-F238E27FC236}">
                <a16:creationId xmlns:a16="http://schemas.microsoft.com/office/drawing/2014/main" id="{C959A3C7-6460-4AE0-ADAF-BD138826BBE4}"/>
              </a:ext>
            </a:extLst>
          </p:cNvPr>
          <p:cNvPicPr>
            <a:picLocks noChangeAspect="1"/>
          </p:cNvPicPr>
          <p:nvPr/>
        </p:nvPicPr>
        <p:blipFill>
          <a:blip r:embed="rId4"/>
          <a:stretch>
            <a:fillRect/>
          </a:stretch>
        </p:blipFill>
        <p:spPr>
          <a:xfrm>
            <a:off x="4880288" y="4834408"/>
            <a:ext cx="6224311" cy="1466269"/>
          </a:xfrm>
          <a:prstGeom prst="rect">
            <a:avLst/>
          </a:prstGeom>
        </p:spPr>
      </p:pic>
    </p:spTree>
    <p:extLst>
      <p:ext uri="{BB962C8B-B14F-4D97-AF65-F5344CB8AC3E}">
        <p14:creationId xmlns:p14="http://schemas.microsoft.com/office/powerpoint/2010/main" val="307587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B831-5F58-4FB8-8A4E-BC022832BF34}"/>
              </a:ext>
            </a:extLst>
          </p:cNvPr>
          <p:cNvSpPr>
            <a:spLocks noGrp="1"/>
          </p:cNvSpPr>
          <p:nvPr>
            <p:ph type="title"/>
          </p:nvPr>
        </p:nvSpPr>
        <p:spPr/>
        <p:txBody>
          <a:bodyPr/>
          <a:lstStyle/>
          <a:p>
            <a:r>
              <a:rPr lang="en-US" dirty="0"/>
              <a:t>Part 3: Takeaways and Questions for Live Session</a:t>
            </a:r>
          </a:p>
        </p:txBody>
      </p:sp>
      <p:sp>
        <p:nvSpPr>
          <p:cNvPr id="3" name="Content Placeholder 2">
            <a:extLst>
              <a:ext uri="{FF2B5EF4-FFF2-40B4-BE49-F238E27FC236}">
                <a16:creationId xmlns:a16="http://schemas.microsoft.com/office/drawing/2014/main" id="{919DB114-B17E-4F2F-B9BF-7A589E4308BD}"/>
              </a:ext>
            </a:extLst>
          </p:cNvPr>
          <p:cNvSpPr>
            <a:spLocks noGrp="1"/>
          </p:cNvSpPr>
          <p:nvPr>
            <p:ph idx="1"/>
          </p:nvPr>
        </p:nvSpPr>
        <p:spPr/>
        <p:txBody>
          <a:bodyPr>
            <a:normAutofit fontScale="92500" lnSpcReduction="20000"/>
          </a:bodyPr>
          <a:lstStyle/>
          <a:p>
            <a:pPr marL="342900" indent="-342900">
              <a:buFont typeface="+mj-lt"/>
              <a:buAutoNum type="arabicPeriod"/>
            </a:pPr>
            <a:r>
              <a:rPr lang="en-US" sz="1400" dirty="0"/>
              <a:t>When R Studio starts acting up, explicitly call your functions from the library you want to use, e.g. </a:t>
            </a:r>
            <a:r>
              <a:rPr lang="sv-SE" sz="1400" dirty="0"/>
              <a:t>dplyr::summarise(median = median(Aggression))  (summarise = summarize)</a:t>
            </a:r>
          </a:p>
          <a:p>
            <a:pPr marL="342900" indent="-342900">
              <a:buFont typeface="+mj-lt"/>
              <a:buAutoNum type="arabicPeriod"/>
            </a:pPr>
            <a:r>
              <a:rPr lang="en-US" sz="1400" dirty="0"/>
              <a:t>Filter – you can filter more than one value using a comma between the variables, you can filter more than one state of the same variable &lt;, &gt;, == using the “pipe” separator “|” that acts like the Boolean operator “OR”; also filter is for rows only</a:t>
            </a:r>
          </a:p>
          <a:p>
            <a:pPr marL="342900" indent="-342900">
              <a:buFont typeface="+mj-lt"/>
              <a:buAutoNum type="arabicPeriod"/>
            </a:pPr>
            <a:r>
              <a:rPr lang="en-US" sz="1400" dirty="0"/>
              <a:t>Select is for columns</a:t>
            </a:r>
          </a:p>
          <a:p>
            <a:pPr marL="342900" indent="-342900">
              <a:buFont typeface="+mj-lt"/>
              <a:buAutoNum type="arabicPeriod"/>
            </a:pPr>
            <a:r>
              <a:rPr lang="en-US" sz="1400" dirty="0"/>
              <a:t>Mutate is not a permanent state, it is deprecated after use and the original values in the </a:t>
            </a:r>
            <a:r>
              <a:rPr lang="en-US" sz="1400" dirty="0" err="1"/>
              <a:t>dataframe</a:t>
            </a:r>
            <a:r>
              <a:rPr lang="en-US" sz="1400" dirty="0"/>
              <a:t> or </a:t>
            </a:r>
            <a:r>
              <a:rPr lang="en-US" sz="1400" dirty="0" err="1"/>
              <a:t>tibble</a:t>
            </a:r>
            <a:r>
              <a:rPr lang="en-US" sz="1400" dirty="0"/>
              <a:t> remain intact. Permute will drop the original values and replace them with the new values</a:t>
            </a:r>
          </a:p>
          <a:p>
            <a:pPr marL="342900" indent="-342900">
              <a:buFont typeface="+mj-lt"/>
              <a:buAutoNum type="arabicPeriod"/>
            </a:pPr>
            <a:r>
              <a:rPr lang="en-US" sz="1400" dirty="0" err="1"/>
              <a:t>Group_by</a:t>
            </a:r>
            <a:r>
              <a:rPr lang="en-US" sz="1400" dirty="0"/>
              <a:t> – can work with one variable or multiple variables separated with a comma</a:t>
            </a:r>
          </a:p>
          <a:p>
            <a:pPr marL="342900" indent="-342900">
              <a:buFont typeface="+mj-lt"/>
              <a:buAutoNum type="arabicPeriod"/>
            </a:pPr>
            <a:r>
              <a:rPr lang="en-US" sz="1400" dirty="0"/>
              <a:t>is.na(x) checks for NAs in the df, !is.na(x) checks that records are not NA</a:t>
            </a:r>
          </a:p>
          <a:p>
            <a:pPr marL="342900" indent="-342900">
              <a:buFont typeface="+mj-lt"/>
              <a:buAutoNum type="arabicPeriod"/>
            </a:pPr>
            <a:r>
              <a:rPr lang="en-US" sz="1400" dirty="0"/>
              <a:t>Arrange() puts NAs at the bottom of the column when used</a:t>
            </a:r>
          </a:p>
          <a:p>
            <a:pPr marL="342900" indent="-342900">
              <a:buFont typeface="+mj-lt"/>
              <a:buAutoNum type="arabicPeriod"/>
            </a:pPr>
            <a:r>
              <a:rPr lang="en-US" sz="1400" dirty="0" err="1"/>
              <a:t>ggpairs</a:t>
            </a:r>
            <a:r>
              <a:rPr lang="en-US" sz="1400" dirty="0"/>
              <a:t> is part of the </a:t>
            </a:r>
            <a:r>
              <a:rPr lang="en-US" sz="1400" dirty="0" err="1"/>
              <a:t>GGally</a:t>
            </a:r>
            <a:r>
              <a:rPr lang="en-US" sz="1400" dirty="0"/>
              <a:t> library and is great for getting a cross examination of multiple variables across a variety of graphs all in one summarized space</a:t>
            </a:r>
          </a:p>
          <a:p>
            <a:pPr marL="342900" indent="-342900">
              <a:buFont typeface="+mj-lt"/>
              <a:buAutoNum type="arabicPeriod"/>
            </a:pPr>
            <a:r>
              <a:rPr lang="en-US" sz="1400" dirty="0"/>
              <a:t>As.factor() changes records to factors </a:t>
            </a:r>
          </a:p>
          <a:p>
            <a:pPr marL="342900" indent="-342900">
              <a:buFont typeface="+mj-lt"/>
              <a:buAutoNum type="arabicPeriod"/>
            </a:pPr>
            <a:r>
              <a:rPr lang="en-US" sz="1400" dirty="0" err="1"/>
              <a:t>as.numeric</a:t>
            </a:r>
            <a:r>
              <a:rPr lang="en-US" sz="1400" dirty="0"/>
              <a:t>() changes records to </a:t>
            </a:r>
            <a:r>
              <a:rPr lang="en-US" sz="1400" dirty="0" err="1"/>
              <a:t>numerics</a:t>
            </a:r>
            <a:endParaRPr lang="en-US" sz="1400" dirty="0"/>
          </a:p>
          <a:p>
            <a:pPr marL="342900" indent="-342900">
              <a:buFont typeface="+mj-lt"/>
              <a:buAutoNum type="arabicPeriod"/>
            </a:pPr>
            <a:r>
              <a:rPr lang="en-US" sz="1400" dirty="0" err="1"/>
              <a:t>as.character</a:t>
            </a:r>
            <a:r>
              <a:rPr lang="en-US" sz="1400" dirty="0"/>
              <a:t>() changes records to characters and removes levels from factors</a:t>
            </a:r>
          </a:p>
          <a:p>
            <a:pPr marL="342900" indent="-342900">
              <a:buFont typeface="+mj-lt"/>
              <a:buAutoNum type="arabicPeriod"/>
            </a:pPr>
            <a:r>
              <a:rPr lang="en-US" sz="1400" dirty="0"/>
              <a:t>Covariation means multiple variables</a:t>
            </a:r>
          </a:p>
          <a:p>
            <a:pPr marL="342900" indent="-342900">
              <a:buFont typeface="+mj-lt"/>
              <a:buAutoNum type="arabicPeriod"/>
            </a:pPr>
            <a:r>
              <a:rPr lang="en-US" sz="1400" dirty="0"/>
              <a:t>EDA – Exploratory Data Analysis – looking at the data before modeling to summarize characteristics, usually with visuals</a:t>
            </a:r>
          </a:p>
          <a:p>
            <a:pPr marL="342900" indent="-342900">
              <a:buFont typeface="+mj-lt"/>
              <a:buAutoNum type="arabicPeriod"/>
            </a:pPr>
            <a:r>
              <a:rPr lang="en-US" sz="1400" dirty="0"/>
              <a:t>Welch t-test assumes unequal variance and will return a </a:t>
            </a:r>
            <a:r>
              <a:rPr lang="en-US" sz="1400" i="1" dirty="0"/>
              <a:t>df</a:t>
            </a:r>
            <a:r>
              <a:rPr lang="en-US" sz="1400" dirty="0"/>
              <a:t> that is adjusted as so. (this is the default in R and is referred to as Satterthwaite in SAS)</a:t>
            </a:r>
          </a:p>
          <a:p>
            <a:pPr marL="342900" indent="-342900">
              <a:buFont typeface="+mj-lt"/>
              <a:buAutoNum type="arabicPeriod"/>
            </a:pPr>
            <a:r>
              <a:rPr lang="en-US" sz="1400" dirty="0"/>
              <a:t>F-test can be used to measure variance equality </a:t>
            </a:r>
            <a:r>
              <a:rPr lang="en-US" sz="1400" i="1" dirty="0" err="1"/>
              <a:t>var.test</a:t>
            </a:r>
            <a:r>
              <a:rPr lang="en-US" sz="1400" i="1" dirty="0"/>
              <a:t>(x = </a:t>
            </a:r>
            <a:r>
              <a:rPr lang="en-US" sz="1400" i="1" dirty="0" err="1"/>
              <a:t>LM$Agility</a:t>
            </a:r>
            <a:r>
              <a:rPr lang="en-US" sz="1400" i="1" dirty="0"/>
              <a:t>, y = </a:t>
            </a:r>
            <a:r>
              <a:rPr lang="en-US" sz="1400" i="1" dirty="0" err="1"/>
              <a:t>LF$Agility</a:t>
            </a:r>
            <a:r>
              <a:rPr lang="en-US" sz="1400" i="1" dirty="0"/>
              <a:t>, alternative = NULL , ratio = 1, </a:t>
            </a:r>
            <a:r>
              <a:rPr lang="en-US" sz="1400" i="1" dirty="0" err="1"/>
              <a:t>conf.level</a:t>
            </a:r>
            <a:r>
              <a:rPr lang="en-US" sz="1400" i="1" dirty="0"/>
              <a:t> = 0.95)</a:t>
            </a:r>
          </a:p>
          <a:p>
            <a:pPr marL="0" indent="0">
              <a:buNone/>
            </a:pPr>
            <a:r>
              <a:rPr lang="en-US" sz="1400" i="1" dirty="0"/>
              <a:t>Questions: So far everything seems pretty straight forward, but that doesn’t mean someone else’s question won’t spawn one from me during live session</a:t>
            </a:r>
          </a:p>
        </p:txBody>
      </p:sp>
      <p:sp>
        <p:nvSpPr>
          <p:cNvPr id="4" name="Footer Placeholder 3">
            <a:extLst>
              <a:ext uri="{FF2B5EF4-FFF2-40B4-BE49-F238E27FC236}">
                <a16:creationId xmlns:a16="http://schemas.microsoft.com/office/drawing/2014/main" id="{D46948B1-D853-4428-997B-4774DC725EE0}"/>
              </a:ext>
            </a:extLst>
          </p:cNvPr>
          <p:cNvSpPr>
            <a:spLocks noGrp="1"/>
          </p:cNvSpPr>
          <p:nvPr>
            <p:ph type="ftr" sz="quarter" idx="11"/>
          </p:nvPr>
        </p:nvSpPr>
        <p:spPr/>
        <p:txBody>
          <a:bodyPr/>
          <a:lstStyle/>
          <a:p>
            <a:r>
              <a:rPr lang="en-US"/>
              <a:t>Justin Ehly, MS6306, Tuesday 630p</a:t>
            </a:r>
            <a:endParaRPr lang="en-US" dirty="0"/>
          </a:p>
        </p:txBody>
      </p:sp>
    </p:spTree>
    <p:extLst>
      <p:ext uri="{BB962C8B-B14F-4D97-AF65-F5344CB8AC3E}">
        <p14:creationId xmlns:p14="http://schemas.microsoft.com/office/powerpoint/2010/main" val="208272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1600200" y="1417638"/>
            <a:ext cx="9067800" cy="4525963"/>
          </a:xfrm>
        </p:spPr>
        <p:txBody>
          <a:bodyPr>
            <a:normAutofit lnSpcReduction="10000"/>
          </a:bodyPr>
          <a:lstStyle/>
          <a:p>
            <a:pPr marL="0" indent="0">
              <a:buNone/>
            </a:pPr>
            <a:r>
              <a:rPr lang="en-US" sz="1800" b="1" dirty="0"/>
              <a:t>Part 1: We would like to analyze the Left Midfielders (LM) versus the Left Forwards (LF). (Estimated / expected time: 2 – 4 hours and at least 2+ slides).</a:t>
            </a:r>
          </a:p>
          <a:p>
            <a:r>
              <a:rPr lang="en-US" dirty="0"/>
              <a:t>Using the FIFA player data set, filter the data set to create a </a:t>
            </a:r>
            <a:r>
              <a:rPr lang="en-US" dirty="0" err="1"/>
              <a:t>dataframe</a:t>
            </a:r>
            <a:r>
              <a:rPr lang="en-US" dirty="0"/>
              <a:t> that has just the Left Midfielders (LM) and Left Forwards (LF).</a:t>
            </a:r>
            <a:r>
              <a:rPr lang="en-US" sz="1800" dirty="0"/>
              <a:t>  </a:t>
            </a:r>
          </a:p>
          <a:p>
            <a:r>
              <a:rPr lang="en-US" dirty="0"/>
              <a:t>Use </a:t>
            </a:r>
            <a:r>
              <a:rPr lang="en-US" dirty="0" err="1"/>
              <a:t>Ggally</a:t>
            </a:r>
            <a:r>
              <a:rPr lang="en-US" dirty="0"/>
              <a:t> and </a:t>
            </a:r>
            <a:r>
              <a:rPr lang="en-US" dirty="0" err="1"/>
              <a:t>ggpairs</a:t>
            </a:r>
            <a:r>
              <a:rPr lang="en-US" dirty="0"/>
              <a:t>() and the dataset you created above above, to plot the categorical variable Position (LM and LF), versus the continuous variables Acceleration and Agility.  </a:t>
            </a:r>
          </a:p>
          <a:p>
            <a:r>
              <a:rPr lang="en-US" dirty="0"/>
              <a:t>Given the plot above, what relationships do you see?  Comment on these.</a:t>
            </a:r>
          </a:p>
          <a:p>
            <a:r>
              <a:rPr lang="en-US"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dirty="0"/>
              <a:t>Are the assumptions of this test reasonably met</a:t>
            </a:r>
            <a:r>
              <a:rPr lang="en-US" b="1" dirty="0"/>
              <a:t>?  If you have not had Stat 1</a:t>
            </a:r>
            <a:r>
              <a:rPr lang="en-US"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b="1" dirty="0"/>
              <a:t>If you have had Stat 1</a:t>
            </a:r>
            <a:r>
              <a:rPr lang="en-US" dirty="0"/>
              <a:t>, create the plots listed above (and any other plots you might prefer) and be prepared to be a teacher and teach what you know about the assumptions of the t-test and if those are assumption are reasonably met here.</a:t>
            </a:r>
          </a:p>
          <a:p>
            <a:endParaRPr lang="en-US" sz="2400" dirty="0"/>
          </a:p>
          <a:p>
            <a:endParaRPr lang="en-US" dirty="0"/>
          </a:p>
        </p:txBody>
      </p:sp>
      <p:sp>
        <p:nvSpPr>
          <p:cNvPr id="4" name="Footer Placeholder 3">
            <a:extLst>
              <a:ext uri="{FF2B5EF4-FFF2-40B4-BE49-F238E27FC236}">
                <a16:creationId xmlns:a16="http://schemas.microsoft.com/office/drawing/2014/main" id="{C0CBAE93-4F55-4DD7-9E3A-F06D69CFC0FD}"/>
              </a:ext>
            </a:extLst>
          </p:cNvPr>
          <p:cNvSpPr>
            <a:spLocks noGrp="1"/>
          </p:cNvSpPr>
          <p:nvPr>
            <p:ph type="ftr" sz="quarter" idx="11"/>
          </p:nvPr>
        </p:nvSpPr>
        <p:spPr/>
        <p:txBody>
          <a:bodyPr/>
          <a:lstStyle/>
          <a:p>
            <a:r>
              <a:rPr lang="en-US"/>
              <a:t>Justin Ehly, MS6306, Tuesday 630p</a:t>
            </a:r>
            <a:endParaRPr lang="en-US" dirty="0"/>
          </a:p>
        </p:txBody>
      </p:sp>
    </p:spTree>
    <p:extLst>
      <p:ext uri="{BB962C8B-B14F-4D97-AF65-F5344CB8AC3E}">
        <p14:creationId xmlns:p14="http://schemas.microsoft.com/office/powerpoint/2010/main" val="75682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711A-23EB-4D00-ADBD-AE51DE0729A2}"/>
              </a:ext>
            </a:extLst>
          </p:cNvPr>
          <p:cNvSpPr>
            <a:spLocks noGrp="1"/>
          </p:cNvSpPr>
          <p:nvPr>
            <p:ph type="title"/>
          </p:nvPr>
        </p:nvSpPr>
        <p:spPr/>
        <p:txBody>
          <a:bodyPr/>
          <a:lstStyle/>
          <a:p>
            <a:r>
              <a:rPr lang="en-US" dirty="0"/>
              <a:t>Part 1: We would like to analyze the Left Midfielders (LM) versus the Left Forwards (LF). </a:t>
            </a:r>
          </a:p>
        </p:txBody>
      </p:sp>
      <p:sp>
        <p:nvSpPr>
          <p:cNvPr id="3" name="Content Placeholder 2">
            <a:extLst>
              <a:ext uri="{FF2B5EF4-FFF2-40B4-BE49-F238E27FC236}">
                <a16:creationId xmlns:a16="http://schemas.microsoft.com/office/drawing/2014/main" id="{A057D24B-2815-430C-A6FA-6D4BCC027259}"/>
              </a:ext>
            </a:extLst>
          </p:cNvPr>
          <p:cNvSpPr>
            <a:spLocks noGrp="1"/>
          </p:cNvSpPr>
          <p:nvPr>
            <p:ph idx="1"/>
          </p:nvPr>
        </p:nvSpPr>
        <p:spPr>
          <a:xfrm>
            <a:off x="838200" y="947956"/>
            <a:ext cx="5959642" cy="5229007"/>
          </a:xfrm>
        </p:spPr>
        <p:txBody>
          <a:bodyPr/>
          <a:lstStyle/>
          <a:p>
            <a:pPr marL="0" indent="0">
              <a:buNone/>
            </a:pPr>
            <a:r>
              <a:rPr lang="en-US" dirty="0"/>
              <a:t>Using the FIFA player data set, filter the data set to create a </a:t>
            </a:r>
            <a:r>
              <a:rPr lang="en-US" dirty="0" err="1"/>
              <a:t>dataframe</a:t>
            </a:r>
            <a:r>
              <a:rPr lang="en-US" dirty="0"/>
              <a:t> that has just the Left Midfielders (LM) and Left Forwards (LF).  </a:t>
            </a:r>
          </a:p>
          <a:p>
            <a:pPr marL="0" indent="0">
              <a:buNone/>
            </a:pPr>
            <a:r>
              <a:rPr lang="en-US" dirty="0"/>
              <a:t>Use </a:t>
            </a:r>
            <a:r>
              <a:rPr lang="en-US" dirty="0" err="1"/>
              <a:t>Ggally</a:t>
            </a:r>
            <a:r>
              <a:rPr lang="en-US" dirty="0"/>
              <a:t> and </a:t>
            </a:r>
            <a:r>
              <a:rPr lang="en-US" dirty="0" err="1"/>
              <a:t>ggpairs</a:t>
            </a:r>
            <a:r>
              <a:rPr lang="en-US" dirty="0"/>
              <a:t>() and the dataset you created above </a:t>
            </a:r>
            <a:r>
              <a:rPr lang="en-US" dirty="0" err="1"/>
              <a:t>above</a:t>
            </a:r>
            <a:r>
              <a:rPr lang="en-US" dirty="0"/>
              <a:t>, to plot the categorical variable Position (LM and LF), versus the continuous variables Acceleration and Agility.  </a:t>
            </a:r>
          </a:p>
        </p:txBody>
      </p:sp>
      <p:sp>
        <p:nvSpPr>
          <p:cNvPr id="4" name="Footer Placeholder 3">
            <a:extLst>
              <a:ext uri="{FF2B5EF4-FFF2-40B4-BE49-F238E27FC236}">
                <a16:creationId xmlns:a16="http://schemas.microsoft.com/office/drawing/2014/main" id="{608F950D-A8A7-4C9E-9F8B-D333F3E2CB4E}"/>
              </a:ext>
            </a:extLst>
          </p:cNvPr>
          <p:cNvSpPr>
            <a:spLocks noGrp="1"/>
          </p:cNvSpPr>
          <p:nvPr>
            <p:ph type="ftr" sz="quarter" idx="11"/>
          </p:nvPr>
        </p:nvSpPr>
        <p:spPr/>
        <p:txBody>
          <a:bodyPr/>
          <a:lstStyle/>
          <a:p>
            <a:r>
              <a:rPr lang="en-US"/>
              <a:t>Justin Ehly, MS6306, Tuesday 630p</a:t>
            </a:r>
            <a:endParaRPr lang="en-US" dirty="0"/>
          </a:p>
        </p:txBody>
      </p:sp>
      <p:pic>
        <p:nvPicPr>
          <p:cNvPr id="6" name="Picture 5">
            <a:extLst>
              <a:ext uri="{FF2B5EF4-FFF2-40B4-BE49-F238E27FC236}">
                <a16:creationId xmlns:a16="http://schemas.microsoft.com/office/drawing/2014/main" id="{3144F55F-4F23-4975-9544-D51A71673317}"/>
              </a:ext>
            </a:extLst>
          </p:cNvPr>
          <p:cNvPicPr>
            <a:picLocks noChangeAspect="1"/>
          </p:cNvPicPr>
          <p:nvPr/>
        </p:nvPicPr>
        <p:blipFill>
          <a:blip r:embed="rId2"/>
          <a:stretch>
            <a:fillRect/>
          </a:stretch>
        </p:blipFill>
        <p:spPr>
          <a:xfrm>
            <a:off x="949706" y="2804586"/>
            <a:ext cx="5959642" cy="1594465"/>
          </a:xfrm>
          <a:prstGeom prst="rect">
            <a:avLst/>
          </a:prstGeom>
        </p:spPr>
      </p:pic>
      <p:pic>
        <p:nvPicPr>
          <p:cNvPr id="8" name="Picture 7">
            <a:extLst>
              <a:ext uri="{FF2B5EF4-FFF2-40B4-BE49-F238E27FC236}">
                <a16:creationId xmlns:a16="http://schemas.microsoft.com/office/drawing/2014/main" id="{49C72E18-52E2-4943-98D1-F087B9BABE6C}"/>
              </a:ext>
            </a:extLst>
          </p:cNvPr>
          <p:cNvPicPr>
            <a:picLocks noChangeAspect="1"/>
          </p:cNvPicPr>
          <p:nvPr/>
        </p:nvPicPr>
        <p:blipFill>
          <a:blip r:embed="rId3"/>
          <a:stretch>
            <a:fillRect/>
          </a:stretch>
        </p:blipFill>
        <p:spPr>
          <a:xfrm>
            <a:off x="6909348" y="1468073"/>
            <a:ext cx="5109180" cy="3431539"/>
          </a:xfrm>
          <a:prstGeom prst="rect">
            <a:avLst/>
          </a:prstGeom>
        </p:spPr>
      </p:pic>
    </p:spTree>
    <p:extLst>
      <p:ext uri="{BB962C8B-B14F-4D97-AF65-F5344CB8AC3E}">
        <p14:creationId xmlns:p14="http://schemas.microsoft.com/office/powerpoint/2010/main" val="17647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711A-23EB-4D00-ADBD-AE51DE0729A2}"/>
              </a:ext>
            </a:extLst>
          </p:cNvPr>
          <p:cNvSpPr>
            <a:spLocks noGrp="1"/>
          </p:cNvSpPr>
          <p:nvPr>
            <p:ph type="title"/>
          </p:nvPr>
        </p:nvSpPr>
        <p:spPr/>
        <p:txBody>
          <a:bodyPr/>
          <a:lstStyle/>
          <a:p>
            <a:r>
              <a:rPr lang="en-US" dirty="0"/>
              <a:t>Part 1: We would like to analyze the Left Midfielders (LM) versus the Left Forwards (LF). </a:t>
            </a:r>
          </a:p>
        </p:txBody>
      </p:sp>
      <p:sp>
        <p:nvSpPr>
          <p:cNvPr id="3" name="Content Placeholder 2">
            <a:extLst>
              <a:ext uri="{FF2B5EF4-FFF2-40B4-BE49-F238E27FC236}">
                <a16:creationId xmlns:a16="http://schemas.microsoft.com/office/drawing/2014/main" id="{A057D24B-2815-430C-A6FA-6D4BCC027259}"/>
              </a:ext>
            </a:extLst>
          </p:cNvPr>
          <p:cNvSpPr>
            <a:spLocks noGrp="1"/>
          </p:cNvSpPr>
          <p:nvPr>
            <p:ph idx="1"/>
          </p:nvPr>
        </p:nvSpPr>
        <p:spPr>
          <a:xfrm>
            <a:off x="838200" y="947956"/>
            <a:ext cx="5959642" cy="5229007"/>
          </a:xfrm>
        </p:spPr>
        <p:txBody>
          <a:bodyPr/>
          <a:lstStyle/>
          <a:p>
            <a:pPr marL="0" indent="0">
              <a:buNone/>
            </a:pPr>
            <a:r>
              <a:rPr lang="en-US" dirty="0"/>
              <a:t>Given the plot above, what relationships do you see?  Comment on these.</a:t>
            </a:r>
          </a:p>
          <a:p>
            <a:pPr marL="0" indent="0">
              <a:buNone/>
            </a:pPr>
            <a:r>
              <a:rPr lang="en-US" dirty="0"/>
              <a:t>Observations:</a:t>
            </a:r>
          </a:p>
          <a:p>
            <a:pPr marL="342900" indent="-342900">
              <a:buFont typeface="+mj-lt"/>
              <a:buAutoNum type="arabicPeriod"/>
            </a:pPr>
            <a:r>
              <a:rPr lang="en-US" dirty="0"/>
              <a:t>LM’s appear to have a higher median acceleration than LF’s. </a:t>
            </a:r>
          </a:p>
          <a:p>
            <a:pPr marL="342900" indent="-342900">
              <a:buFont typeface="+mj-lt"/>
              <a:buAutoNum type="arabicPeriod"/>
            </a:pPr>
            <a:r>
              <a:rPr lang="en-US" dirty="0"/>
              <a:t>LF’s appear to have a higher median Agility score.</a:t>
            </a:r>
          </a:p>
          <a:p>
            <a:pPr marL="342900" indent="-342900">
              <a:buFont typeface="+mj-lt"/>
              <a:buAutoNum type="arabicPeriod"/>
            </a:pPr>
            <a:r>
              <a:rPr lang="en-US" dirty="0"/>
              <a:t>LM’s have a heavy negative skew with outliers in both acceleration and agility</a:t>
            </a:r>
          </a:p>
          <a:p>
            <a:pPr marL="342900" indent="-342900">
              <a:buFont typeface="+mj-lt"/>
              <a:buAutoNum type="arabicPeriod"/>
            </a:pPr>
            <a:r>
              <a:rPr lang="en-US" dirty="0"/>
              <a:t>There appears to be a positive relationship between acceleration and agility</a:t>
            </a:r>
          </a:p>
          <a:p>
            <a:pPr marL="342900" indent="-342900">
              <a:buFont typeface="+mj-lt"/>
              <a:buAutoNum type="arabicPeriod"/>
            </a:pPr>
            <a:r>
              <a:rPr lang="en-US" dirty="0"/>
              <a:t>There are substantially more LM’s than LF’s</a:t>
            </a:r>
          </a:p>
        </p:txBody>
      </p:sp>
      <p:sp>
        <p:nvSpPr>
          <p:cNvPr id="4" name="Footer Placeholder 3">
            <a:extLst>
              <a:ext uri="{FF2B5EF4-FFF2-40B4-BE49-F238E27FC236}">
                <a16:creationId xmlns:a16="http://schemas.microsoft.com/office/drawing/2014/main" id="{608F950D-A8A7-4C9E-9F8B-D333F3E2CB4E}"/>
              </a:ext>
            </a:extLst>
          </p:cNvPr>
          <p:cNvSpPr>
            <a:spLocks noGrp="1"/>
          </p:cNvSpPr>
          <p:nvPr>
            <p:ph type="ftr" sz="quarter" idx="11"/>
          </p:nvPr>
        </p:nvSpPr>
        <p:spPr/>
        <p:txBody>
          <a:bodyPr/>
          <a:lstStyle/>
          <a:p>
            <a:r>
              <a:rPr lang="en-US"/>
              <a:t>Justin Ehly, MS6306, Tuesday 630p</a:t>
            </a:r>
            <a:endParaRPr lang="en-US" dirty="0"/>
          </a:p>
        </p:txBody>
      </p:sp>
      <p:pic>
        <p:nvPicPr>
          <p:cNvPr id="5" name="Picture 4">
            <a:extLst>
              <a:ext uri="{FF2B5EF4-FFF2-40B4-BE49-F238E27FC236}">
                <a16:creationId xmlns:a16="http://schemas.microsoft.com/office/drawing/2014/main" id="{3E69EB99-7BF2-4F47-A532-F8C58D61C630}"/>
              </a:ext>
            </a:extLst>
          </p:cNvPr>
          <p:cNvPicPr>
            <a:picLocks noChangeAspect="1"/>
          </p:cNvPicPr>
          <p:nvPr/>
        </p:nvPicPr>
        <p:blipFill>
          <a:blip r:embed="rId2"/>
          <a:stretch>
            <a:fillRect/>
          </a:stretch>
        </p:blipFill>
        <p:spPr>
          <a:xfrm>
            <a:off x="6909348" y="1468073"/>
            <a:ext cx="5109180" cy="3431539"/>
          </a:xfrm>
          <a:prstGeom prst="rect">
            <a:avLst/>
          </a:prstGeom>
        </p:spPr>
      </p:pic>
    </p:spTree>
    <p:extLst>
      <p:ext uri="{BB962C8B-B14F-4D97-AF65-F5344CB8AC3E}">
        <p14:creationId xmlns:p14="http://schemas.microsoft.com/office/powerpoint/2010/main" val="391909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D8C9-C786-4DE5-857E-2F99B7F1C6C6}"/>
              </a:ext>
            </a:extLst>
          </p:cNvPr>
          <p:cNvSpPr>
            <a:spLocks noGrp="1"/>
          </p:cNvSpPr>
          <p:nvPr>
            <p:ph type="title"/>
          </p:nvPr>
        </p:nvSpPr>
        <p:spPr/>
        <p:txBody>
          <a:bodyPr/>
          <a:lstStyle/>
          <a:p>
            <a:r>
              <a:rPr lang="en-US" dirty="0"/>
              <a:t>Part 1: We would like to analyze the Left Midfielders (LM) versus the Left Forwards (LF).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AB501-7479-43D4-A77C-411A803C53C2}"/>
                  </a:ext>
                </a:extLst>
              </p:cNvPr>
              <p:cNvSpPr>
                <a:spLocks noGrp="1"/>
              </p:cNvSpPr>
              <p:nvPr>
                <p:ph idx="1"/>
              </p:nvPr>
            </p:nvSpPr>
            <p:spPr/>
            <p:txBody>
              <a:bodyPr>
                <a:normAutofit lnSpcReduction="10000"/>
              </a:bodyPr>
              <a:lstStyle/>
              <a:p>
                <a:pPr marL="0" indent="0">
                  <a:buNone/>
                </a:pPr>
                <a:r>
                  <a:rPr lang="en-US" sz="1400" dirty="0">
                    <a:solidFill>
                      <a:srgbClr val="354CA1"/>
                    </a:solidFill>
                  </a:rPr>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pPr marL="0" indent="0">
                  <a:buNone/>
                </a:pPr>
                <a:r>
                  <a:rPr lang="en-US" sz="1400" dirty="0">
                    <a:solidFill>
                      <a:srgbClr val="354CA1"/>
                    </a:solidFill>
                  </a:rPr>
                  <a:t>The Problem: Is the mean agility of left midfielders different than that of the left forwards.</a:t>
                </a:r>
              </a:p>
              <a:p>
                <a:pPr marL="0" indent="0">
                  <a:buNone/>
                </a:pPr>
                <a14:m>
                  <m:oMath xmlns:m="http://schemas.openxmlformats.org/officeDocument/2006/math">
                    <m:sSub>
                      <m:sSubPr>
                        <m:ctrlPr>
                          <a:rPr lang="en-US" sz="1400" i="1" dirty="0" smtClean="0">
                            <a:solidFill>
                              <a:srgbClr val="354CA1"/>
                            </a:solidFill>
                            <a:latin typeface="Cambria Math" panose="02040503050406030204" pitchFamily="18" charset="0"/>
                          </a:rPr>
                        </m:ctrlPr>
                      </m:sSubPr>
                      <m:e>
                        <m:acc>
                          <m:accPr>
                            <m:chr m:val="̅"/>
                            <m:ctrlPr>
                              <a:rPr lang="en-US" sz="1400" i="1" dirty="0" smtClean="0">
                                <a:solidFill>
                                  <a:srgbClr val="354CA1"/>
                                </a:solidFill>
                                <a:latin typeface="Cambria Math" panose="02040503050406030204" pitchFamily="18" charset="0"/>
                              </a:rPr>
                            </m:ctrlPr>
                          </m:accPr>
                          <m:e>
                            <m:r>
                              <a:rPr lang="en-US" sz="1400" b="0" i="1" dirty="0" smtClean="0">
                                <a:solidFill>
                                  <a:srgbClr val="354CA1"/>
                                </a:solidFill>
                                <a:latin typeface="Cambria Math" panose="02040503050406030204" pitchFamily="18" charset="0"/>
                              </a:rPr>
                              <m:t>𝑥</m:t>
                            </m:r>
                          </m:e>
                        </m:acc>
                      </m:e>
                      <m:sub>
                        <m:r>
                          <a:rPr lang="en-US" sz="1400" b="0" i="1" dirty="0" smtClean="0">
                            <a:solidFill>
                              <a:srgbClr val="354CA1"/>
                            </a:solidFill>
                            <a:latin typeface="Cambria Math" panose="02040503050406030204" pitchFamily="18" charset="0"/>
                          </a:rPr>
                          <m:t>𝐿𝐹</m:t>
                        </m:r>
                      </m:sub>
                    </m:sSub>
                    <m:r>
                      <a:rPr lang="en-US" sz="1400" b="0" i="1" dirty="0" smtClean="0">
                        <a:solidFill>
                          <a:srgbClr val="354CA1"/>
                        </a:solidFill>
                        <a:latin typeface="Cambria Math" panose="02040503050406030204" pitchFamily="18" charset="0"/>
                      </a:rPr>
                      <m:t>=79.733</m:t>
                    </m:r>
                  </m:oMath>
                </a14:m>
                <a:r>
                  <a:rPr lang="en-US" sz="1400" dirty="0">
                    <a:solidFill>
                      <a:srgbClr val="354CA1"/>
                    </a:solidFill>
                  </a:rPr>
                  <a:t> , </a:t>
                </a:r>
                <a14:m>
                  <m:oMath xmlns:m="http://schemas.openxmlformats.org/officeDocument/2006/math">
                    <m:sSub>
                      <m:sSubPr>
                        <m:ctrlPr>
                          <a:rPr lang="en-US" sz="1400" i="1" dirty="0">
                            <a:solidFill>
                              <a:srgbClr val="354CA1"/>
                            </a:solidFill>
                            <a:latin typeface="Cambria Math" panose="02040503050406030204" pitchFamily="18" charset="0"/>
                          </a:rPr>
                        </m:ctrlPr>
                      </m:sSubPr>
                      <m:e>
                        <m:acc>
                          <m:accPr>
                            <m:chr m:val="̅"/>
                            <m:ctrlPr>
                              <a:rPr lang="en-US" sz="1400" i="1" dirty="0">
                                <a:solidFill>
                                  <a:srgbClr val="354CA1"/>
                                </a:solidFill>
                                <a:latin typeface="Cambria Math" panose="02040503050406030204" pitchFamily="18" charset="0"/>
                              </a:rPr>
                            </m:ctrlPr>
                          </m:accPr>
                          <m:e>
                            <m:r>
                              <a:rPr lang="en-US" sz="1400" i="1" dirty="0">
                                <a:solidFill>
                                  <a:srgbClr val="354CA1"/>
                                </a:solidFill>
                                <a:latin typeface="Cambria Math" panose="02040503050406030204" pitchFamily="18" charset="0"/>
                              </a:rPr>
                              <m:t>𝑥</m:t>
                            </m:r>
                          </m:e>
                        </m:acc>
                      </m:e>
                      <m:sub>
                        <m:r>
                          <a:rPr lang="en-US" sz="1400" i="1" dirty="0">
                            <a:solidFill>
                              <a:srgbClr val="354CA1"/>
                            </a:solidFill>
                            <a:latin typeface="Cambria Math" panose="02040503050406030204" pitchFamily="18" charset="0"/>
                          </a:rPr>
                          <m:t>𝐿</m:t>
                        </m:r>
                        <m:r>
                          <a:rPr lang="en-US" sz="1400" b="0" i="1" dirty="0" smtClean="0">
                            <a:solidFill>
                              <a:srgbClr val="354CA1"/>
                            </a:solidFill>
                            <a:latin typeface="Cambria Math" panose="02040503050406030204" pitchFamily="18" charset="0"/>
                          </a:rPr>
                          <m:t>𝑀</m:t>
                        </m:r>
                      </m:sub>
                    </m:sSub>
                    <m:r>
                      <a:rPr lang="en-US" sz="1400" i="1" dirty="0">
                        <a:solidFill>
                          <a:srgbClr val="354CA1"/>
                        </a:solidFill>
                        <a:latin typeface="Cambria Math" panose="02040503050406030204" pitchFamily="18" charset="0"/>
                      </a:rPr>
                      <m:t>=</m:t>
                    </m:r>
                  </m:oMath>
                </a14:m>
                <a:r>
                  <a:rPr lang="en-US" sz="1400" dirty="0">
                    <a:solidFill>
                      <a:srgbClr val="354CA1"/>
                    </a:solidFill>
                  </a:rPr>
                  <a:t>75.3780</a:t>
                </a:r>
              </a:p>
              <a:p>
                <a:pPr marL="342900" indent="-342900">
                  <a:buAutoNum type="arabicPeriod"/>
                </a:pPr>
                <a:r>
                  <a:rPr lang="en-US" sz="1400" dirty="0">
                    <a:solidFill>
                      <a:srgbClr val="354CA1"/>
                    </a:solidFill>
                  </a:rPr>
                  <a:t>Ho: </a:t>
                </a:r>
                <a14:m>
                  <m:oMath xmlns:m="http://schemas.openxmlformats.org/officeDocument/2006/math">
                    <m:sSub>
                      <m:sSubPr>
                        <m:ctrlPr>
                          <a:rPr lang="en-US" sz="1400" i="1" smtClean="0">
                            <a:solidFill>
                              <a:srgbClr val="354CA1"/>
                            </a:solidFill>
                            <a:latin typeface="Cambria Math" panose="02040503050406030204" pitchFamily="18" charset="0"/>
                            <a:ea typeface="Cambria Math" panose="02040503050406030204" pitchFamily="18" charset="0"/>
                          </a:rPr>
                        </m:ctrlPr>
                      </m:sSubPr>
                      <m:e>
                        <m:r>
                          <a:rPr lang="en-US" sz="1400" i="1">
                            <a:solidFill>
                              <a:srgbClr val="354CA1"/>
                            </a:solidFill>
                            <a:latin typeface="Cambria Math" panose="02040503050406030204" pitchFamily="18" charset="0"/>
                            <a:ea typeface="Cambria Math" panose="02040503050406030204" pitchFamily="18" charset="0"/>
                          </a:rPr>
                          <m:t>𝜇</m:t>
                        </m:r>
                      </m:e>
                      <m:sub>
                        <m:r>
                          <a:rPr lang="en-US" sz="1400" b="0" i="1" smtClean="0">
                            <a:solidFill>
                              <a:srgbClr val="354CA1"/>
                            </a:solidFill>
                            <a:latin typeface="Cambria Math" panose="02040503050406030204" pitchFamily="18" charset="0"/>
                            <a:ea typeface="Cambria Math" panose="02040503050406030204" pitchFamily="18" charset="0"/>
                          </a:rPr>
                          <m:t>𝐿𝑀</m:t>
                        </m:r>
                      </m:sub>
                    </m:sSub>
                    <m:r>
                      <a:rPr lang="en-US" sz="1400" b="0" i="1" smtClean="0">
                        <a:solidFill>
                          <a:srgbClr val="354CA1"/>
                        </a:solidFill>
                        <a:latin typeface="Cambria Math" panose="02040503050406030204" pitchFamily="18" charset="0"/>
                        <a:ea typeface="Cambria Math" panose="02040503050406030204" pitchFamily="18" charset="0"/>
                      </a:rPr>
                      <m:t>=</m:t>
                    </m:r>
                    <m:sSub>
                      <m:sSubPr>
                        <m:ctrlPr>
                          <a:rPr lang="en-US" sz="1400" i="1">
                            <a:solidFill>
                              <a:srgbClr val="354CA1"/>
                            </a:solidFill>
                            <a:latin typeface="Cambria Math" panose="02040503050406030204" pitchFamily="18" charset="0"/>
                            <a:ea typeface="Cambria Math" panose="02040503050406030204" pitchFamily="18" charset="0"/>
                          </a:rPr>
                        </m:ctrlPr>
                      </m:sSubPr>
                      <m:e>
                        <m:r>
                          <a:rPr lang="en-US" sz="1400" i="1">
                            <a:solidFill>
                              <a:srgbClr val="354CA1"/>
                            </a:solidFill>
                            <a:latin typeface="Cambria Math" panose="02040503050406030204" pitchFamily="18" charset="0"/>
                            <a:ea typeface="Cambria Math" panose="02040503050406030204" pitchFamily="18" charset="0"/>
                          </a:rPr>
                          <m:t>𝜇</m:t>
                        </m:r>
                      </m:e>
                      <m:sub>
                        <m:r>
                          <a:rPr lang="en-US" sz="1400" i="1">
                            <a:solidFill>
                              <a:srgbClr val="354CA1"/>
                            </a:solidFill>
                            <a:latin typeface="Cambria Math" panose="02040503050406030204" pitchFamily="18" charset="0"/>
                            <a:ea typeface="Cambria Math" panose="02040503050406030204" pitchFamily="18" charset="0"/>
                          </a:rPr>
                          <m:t>𝐿</m:t>
                        </m:r>
                        <m:r>
                          <a:rPr lang="en-US" sz="1400" b="0" i="1" smtClean="0">
                            <a:solidFill>
                              <a:srgbClr val="354CA1"/>
                            </a:solidFill>
                            <a:latin typeface="Cambria Math" panose="02040503050406030204" pitchFamily="18" charset="0"/>
                            <a:ea typeface="Cambria Math" panose="02040503050406030204" pitchFamily="18" charset="0"/>
                          </a:rPr>
                          <m:t>𝐹</m:t>
                        </m:r>
                      </m:sub>
                    </m:sSub>
                  </m:oMath>
                </a14:m>
                <a:r>
                  <a:rPr lang="en-US" sz="1400" dirty="0">
                    <a:solidFill>
                      <a:srgbClr val="354CA1"/>
                    </a:solidFill>
                  </a:rPr>
                  <a:t>,  Ha: </a:t>
                </a:r>
                <a14:m>
                  <m:oMath xmlns:m="http://schemas.openxmlformats.org/officeDocument/2006/math">
                    <m:sSub>
                      <m:sSubPr>
                        <m:ctrlPr>
                          <a:rPr lang="en-US" sz="1400" i="1">
                            <a:solidFill>
                              <a:srgbClr val="354CA1"/>
                            </a:solidFill>
                            <a:latin typeface="Cambria Math" panose="02040503050406030204" pitchFamily="18" charset="0"/>
                            <a:ea typeface="Cambria Math" panose="02040503050406030204" pitchFamily="18" charset="0"/>
                          </a:rPr>
                        </m:ctrlPr>
                      </m:sSubPr>
                      <m:e>
                        <m:r>
                          <a:rPr lang="en-US" sz="1400" i="1">
                            <a:solidFill>
                              <a:srgbClr val="354CA1"/>
                            </a:solidFill>
                            <a:latin typeface="Cambria Math" panose="02040503050406030204" pitchFamily="18" charset="0"/>
                            <a:ea typeface="Cambria Math" panose="02040503050406030204" pitchFamily="18" charset="0"/>
                          </a:rPr>
                          <m:t>𝜇</m:t>
                        </m:r>
                      </m:e>
                      <m:sub>
                        <m:r>
                          <a:rPr lang="en-US" sz="1400" i="1">
                            <a:solidFill>
                              <a:srgbClr val="354CA1"/>
                            </a:solidFill>
                            <a:latin typeface="Cambria Math" panose="02040503050406030204" pitchFamily="18" charset="0"/>
                            <a:ea typeface="Cambria Math" panose="02040503050406030204" pitchFamily="18" charset="0"/>
                          </a:rPr>
                          <m:t>𝐿𝑀</m:t>
                        </m:r>
                      </m:sub>
                    </m:sSub>
                    <m:r>
                      <a:rPr lang="en-US" sz="1400" i="1" smtClean="0">
                        <a:solidFill>
                          <a:srgbClr val="354CA1"/>
                        </a:solidFill>
                        <a:latin typeface="Cambria Math" panose="02040503050406030204" pitchFamily="18" charset="0"/>
                        <a:ea typeface="Cambria Math" panose="02040503050406030204" pitchFamily="18" charset="0"/>
                      </a:rPr>
                      <m:t>≠</m:t>
                    </m:r>
                    <m:sSub>
                      <m:sSubPr>
                        <m:ctrlPr>
                          <a:rPr lang="en-US" sz="1400" i="1">
                            <a:solidFill>
                              <a:srgbClr val="354CA1"/>
                            </a:solidFill>
                            <a:latin typeface="Cambria Math" panose="02040503050406030204" pitchFamily="18" charset="0"/>
                            <a:ea typeface="Cambria Math" panose="02040503050406030204" pitchFamily="18" charset="0"/>
                          </a:rPr>
                        </m:ctrlPr>
                      </m:sSubPr>
                      <m:e>
                        <m:r>
                          <a:rPr lang="en-US" sz="1400" i="1">
                            <a:solidFill>
                              <a:srgbClr val="354CA1"/>
                            </a:solidFill>
                            <a:latin typeface="Cambria Math" panose="02040503050406030204" pitchFamily="18" charset="0"/>
                            <a:ea typeface="Cambria Math" panose="02040503050406030204" pitchFamily="18" charset="0"/>
                          </a:rPr>
                          <m:t>𝜇</m:t>
                        </m:r>
                      </m:e>
                      <m:sub>
                        <m:r>
                          <a:rPr lang="en-US" sz="1400" i="1">
                            <a:solidFill>
                              <a:srgbClr val="354CA1"/>
                            </a:solidFill>
                            <a:latin typeface="Cambria Math" panose="02040503050406030204" pitchFamily="18" charset="0"/>
                            <a:ea typeface="Cambria Math" panose="02040503050406030204" pitchFamily="18" charset="0"/>
                          </a:rPr>
                          <m:t>𝐿𝐹</m:t>
                        </m:r>
                      </m:sub>
                    </m:sSub>
                  </m:oMath>
                </a14:m>
                <a:endParaRPr lang="en-US" sz="1400" dirty="0">
                  <a:solidFill>
                    <a:srgbClr val="354CA1"/>
                  </a:solidFill>
                </a:endParaRPr>
              </a:p>
              <a:p>
                <a:pPr marL="342900" indent="-342900">
                  <a:buAutoNum type="arabicPeriod"/>
                </a:pPr>
                <a:r>
                  <a:rPr lang="en-US" sz="1400" dirty="0">
                    <a:solidFill>
                      <a:srgbClr val="354CA1"/>
                    </a:solidFill>
                  </a:rPr>
                  <a:t>Draw and Shade and Find the critical value</a:t>
                </a:r>
              </a:p>
              <a:p>
                <a:pPr marL="342900" indent="-342900">
                  <a:buAutoNum type="arabicPeriod"/>
                </a:pPr>
                <a:r>
                  <a:rPr lang="en-US" sz="1400" dirty="0">
                    <a:solidFill>
                      <a:srgbClr val="354CA1"/>
                    </a:solidFill>
                  </a:rPr>
                  <a:t>Find the test statistic </a:t>
                </a:r>
              </a:p>
              <a:p>
                <a:pPr marL="342900" indent="-342900">
                  <a:buAutoNum type="arabicPeriod"/>
                </a:pPr>
                <a:endParaRPr lang="en-US" sz="1400" dirty="0">
                  <a:solidFill>
                    <a:srgbClr val="354CA1"/>
                  </a:solidFill>
                </a:endParaRPr>
              </a:p>
              <a:p>
                <a:pPr marL="342900" indent="-342900">
                  <a:buAutoNum type="arabicPeriod"/>
                </a:pPr>
                <a:endParaRPr lang="en-US" sz="1400" dirty="0">
                  <a:solidFill>
                    <a:srgbClr val="354CA1"/>
                  </a:solidFill>
                </a:endParaRPr>
              </a:p>
              <a:p>
                <a:pPr marL="342900" indent="-342900">
                  <a:buAutoNum type="arabicPeriod"/>
                </a:pPr>
                <a:endParaRPr lang="en-US" sz="1400" dirty="0">
                  <a:solidFill>
                    <a:srgbClr val="354CA1"/>
                  </a:solidFill>
                </a:endParaRPr>
              </a:p>
              <a:p>
                <a:pPr marL="342900" indent="-342900">
                  <a:buAutoNum type="arabicPeriod"/>
                </a:pPr>
                <a:r>
                  <a:rPr lang="en-US" sz="1400" dirty="0">
                    <a:solidFill>
                      <a:srgbClr val="354CA1"/>
                    </a:solidFill>
                  </a:rPr>
                  <a:t>Find the p-value = 0.06314 &lt;0.05</a:t>
                </a:r>
              </a:p>
              <a:p>
                <a:pPr marL="342900" indent="-342900">
                  <a:buAutoNum type="arabicPeriod"/>
                </a:pPr>
                <a:r>
                  <a:rPr lang="en-US" sz="1400" dirty="0">
                    <a:solidFill>
                      <a:srgbClr val="354CA1"/>
                    </a:solidFill>
                  </a:rPr>
                  <a:t>Reject the Ho since </a:t>
                </a:r>
              </a:p>
              <a:p>
                <a:pPr marL="342900" indent="-342900">
                  <a:buAutoNum type="arabicPeriod"/>
                </a:pPr>
                <a:r>
                  <a:rPr lang="en-US" sz="1400" dirty="0">
                    <a:solidFill>
                      <a:srgbClr val="354CA1"/>
                    </a:solidFill>
                  </a:rPr>
                  <a:t>Conclusion: There is sufficient evidence based on the data to suggest that the mean agility of left midfielders is different than that of the left forwards (p-value = 0.06314 &lt; .05) so we reject the null hypothesis Ho. A 95% confidence interval of the difference between the means (-0.2716, 8.9821) does suggest that it is plausible for the means of the agility of left midfielders and left forwards could potentially be equal. Since we are examining with observational data from distinct groups inferences cannot be made to the populations or to causality.</a:t>
                </a:r>
              </a:p>
            </p:txBody>
          </p:sp>
        </mc:Choice>
        <mc:Fallback xmlns="">
          <p:sp>
            <p:nvSpPr>
              <p:cNvPr id="3" name="Content Placeholder 2">
                <a:extLst>
                  <a:ext uri="{FF2B5EF4-FFF2-40B4-BE49-F238E27FC236}">
                    <a16:creationId xmlns:a16="http://schemas.microsoft.com/office/drawing/2014/main" id="{3E0AB501-7479-43D4-A77C-411A803C53C2}"/>
                  </a:ext>
                </a:extLst>
              </p:cNvPr>
              <p:cNvSpPr>
                <a:spLocks noGrp="1" noRot="1" noChangeAspect="1" noMove="1" noResize="1" noEditPoints="1" noAdjustHandles="1" noChangeArrowheads="1" noChangeShapeType="1" noTextEdit="1"/>
              </p:cNvSpPr>
              <p:nvPr>
                <p:ph idx="1"/>
              </p:nvPr>
            </p:nvSpPr>
            <p:spPr>
              <a:blipFill>
                <a:blip r:embed="rId2"/>
                <a:stretch>
                  <a:fillRect l="-232" t="-8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24B809E-614B-4217-B33D-694F75EA0218}"/>
              </a:ext>
            </a:extLst>
          </p:cNvPr>
          <p:cNvSpPr>
            <a:spLocks noGrp="1"/>
          </p:cNvSpPr>
          <p:nvPr>
            <p:ph type="ftr" sz="quarter" idx="11"/>
          </p:nvPr>
        </p:nvSpPr>
        <p:spPr/>
        <p:txBody>
          <a:bodyPr/>
          <a:lstStyle/>
          <a:p>
            <a:r>
              <a:rPr lang="en-US"/>
              <a:t>Justin Ehly, MS6306, Tuesday 630p</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6BB881-3F9D-46AA-9A43-783F4C5A90DC}"/>
                  </a:ext>
                </a:extLst>
              </p:cNvPr>
              <p:cNvSpPr txBox="1"/>
              <p:nvPr/>
            </p:nvSpPr>
            <p:spPr>
              <a:xfrm>
                <a:off x="7939534" y="2432768"/>
                <a:ext cx="1029449"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400" i="1" smtClean="0">
                          <a:solidFill>
                            <a:srgbClr val="354CA1"/>
                          </a:solidFill>
                          <a:latin typeface="Cambria Math" panose="02040503050406030204" pitchFamily="18" charset="0"/>
                          <a:ea typeface="Cambria Math" panose="02040503050406030204" pitchFamily="18" charset="0"/>
                        </a:rPr>
                        <m:t>𝛼</m:t>
                      </m:r>
                      <m:r>
                        <a:rPr lang="en-US" sz="1400" b="0" i="1" smtClean="0">
                          <a:solidFill>
                            <a:srgbClr val="354CA1"/>
                          </a:solidFill>
                          <a:latin typeface="Cambria Math" panose="02040503050406030204" pitchFamily="18" charset="0"/>
                          <a:ea typeface="Cambria Math" panose="02040503050406030204" pitchFamily="18" charset="0"/>
                        </a:rPr>
                        <m:t>=0.05</m:t>
                      </m:r>
                    </m:oMath>
                  </m:oMathPara>
                </a14:m>
                <a:endParaRPr lang="en-US" sz="1400" b="0" dirty="0">
                  <a:solidFill>
                    <a:srgbClr val="354CA1"/>
                  </a:solidFill>
                  <a:ea typeface="Cambria Math" panose="02040503050406030204" pitchFamily="18" charset="0"/>
                </a:endParaRPr>
              </a:p>
              <a:p>
                <a:r>
                  <a:rPr lang="en-US" sz="1400" i="1" dirty="0">
                    <a:solidFill>
                      <a:srgbClr val="354CA1"/>
                    </a:solidFill>
                  </a:rPr>
                  <a:t>df</a:t>
                </a:r>
                <a:r>
                  <a:rPr lang="en-US" sz="1400" dirty="0">
                    <a:solidFill>
                      <a:srgbClr val="354CA1"/>
                    </a:solidFill>
                  </a:rPr>
                  <a:t> = 1,108</a:t>
                </a:r>
              </a:p>
              <a:p>
                <a:r>
                  <a:rPr lang="en-US" sz="1400" dirty="0">
                    <a:solidFill>
                      <a:srgbClr val="354CA1"/>
                    </a:solidFill>
                  </a:rPr>
                  <a:t> </a:t>
                </a:r>
                <a14:m>
                  <m:oMath xmlns:m="http://schemas.openxmlformats.org/officeDocument/2006/math">
                    <m:sSub>
                      <m:sSubPr>
                        <m:ctrlPr>
                          <a:rPr lang="en-US" sz="1400" i="1" smtClean="0">
                            <a:solidFill>
                              <a:srgbClr val="354CA1"/>
                            </a:solidFill>
                            <a:latin typeface="Cambria Math" panose="02040503050406030204" pitchFamily="18" charset="0"/>
                            <a:ea typeface="Cambria Math" panose="02040503050406030204" pitchFamily="18" charset="0"/>
                          </a:rPr>
                        </m:ctrlPr>
                      </m:sSubPr>
                      <m:e>
                        <m:r>
                          <a:rPr lang="en-US" sz="1400" b="0" i="1" smtClean="0">
                            <a:solidFill>
                              <a:srgbClr val="354CA1"/>
                            </a:solidFill>
                            <a:latin typeface="Cambria Math" panose="02040503050406030204" pitchFamily="18" charset="0"/>
                            <a:ea typeface="Cambria Math" panose="02040503050406030204" pitchFamily="18" charset="0"/>
                          </a:rPr>
                          <m:t>𝑡</m:t>
                        </m:r>
                      </m:e>
                      <m:sub>
                        <m:r>
                          <a:rPr lang="en-US" sz="1400" b="0" i="1" smtClean="0">
                            <a:solidFill>
                              <a:srgbClr val="354CA1"/>
                            </a:solidFill>
                            <a:latin typeface="Cambria Math" panose="02040503050406030204" pitchFamily="18" charset="0"/>
                            <a:ea typeface="Cambria Math" panose="02040503050406030204" pitchFamily="18" charset="0"/>
                          </a:rPr>
                          <m:t>𝑐𝑟𝑖𝑡</m:t>
                        </m:r>
                      </m:sub>
                    </m:sSub>
                    <m:r>
                      <a:rPr lang="en-US" sz="1400" b="0" i="1" smtClean="0">
                        <a:solidFill>
                          <a:srgbClr val="354CA1"/>
                        </a:solidFill>
                        <a:latin typeface="Cambria Math" panose="02040503050406030204" pitchFamily="18" charset="0"/>
                        <a:ea typeface="Cambria Math" panose="02040503050406030204" pitchFamily="18" charset="0"/>
                      </a:rPr>
                      <m:t> </m:t>
                    </m:r>
                  </m:oMath>
                </a14:m>
                <a:r>
                  <a:rPr lang="en-US" sz="1400" dirty="0">
                    <a:solidFill>
                      <a:srgbClr val="354CA1"/>
                    </a:solidFill>
                  </a:rPr>
                  <a:t>= 2.0126</a:t>
                </a:r>
              </a:p>
            </p:txBody>
          </p:sp>
        </mc:Choice>
        <mc:Fallback xmlns="">
          <p:sp>
            <p:nvSpPr>
              <p:cNvPr id="5" name="TextBox 4">
                <a:extLst>
                  <a:ext uri="{FF2B5EF4-FFF2-40B4-BE49-F238E27FC236}">
                    <a16:creationId xmlns:a16="http://schemas.microsoft.com/office/drawing/2014/main" id="{846BB881-3F9D-46AA-9A43-783F4C5A90DC}"/>
                  </a:ext>
                </a:extLst>
              </p:cNvPr>
              <p:cNvSpPr txBox="1">
                <a:spLocks noRot="1" noChangeAspect="1" noMove="1" noResize="1" noEditPoints="1" noAdjustHandles="1" noChangeArrowheads="1" noChangeShapeType="1" noTextEdit="1"/>
              </p:cNvSpPr>
              <p:nvPr/>
            </p:nvSpPr>
            <p:spPr>
              <a:xfrm>
                <a:off x="7939534" y="2432768"/>
                <a:ext cx="1029449" cy="646331"/>
              </a:xfrm>
              <a:prstGeom prst="rect">
                <a:avLst/>
              </a:prstGeom>
              <a:blipFill>
                <a:blip r:embed="rId3"/>
                <a:stretch>
                  <a:fillRect l="-10651" r="-7692" b="-1603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A0DA69E8-DB32-4253-AF86-EEDEF4D947B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80531" y="1914520"/>
            <a:ext cx="2542941" cy="168282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85148DF-33C0-435F-83D5-C66E36FAFF15}"/>
                  </a:ext>
                </a:extLst>
              </p:cNvPr>
              <p:cNvSpPr txBox="1"/>
              <p:nvPr/>
            </p:nvSpPr>
            <p:spPr>
              <a:xfrm>
                <a:off x="1488435" y="3354645"/>
                <a:ext cx="2650919" cy="554254"/>
              </a:xfrm>
              <a:prstGeom prst="rect">
                <a:avLst/>
              </a:prstGeom>
              <a:noFill/>
            </p:spPr>
            <p:txBody>
              <a:bodyPr wrap="none" lIns="0" tIns="0" rIns="0" bIns="0" rtlCol="0">
                <a:spAutoFit/>
              </a:bodyPr>
              <a:lstStyle/>
              <a:p>
                <a14:m>
                  <m:oMath xmlns:m="http://schemas.openxmlformats.org/officeDocument/2006/math">
                    <m:sSub>
                      <m:sSubPr>
                        <m:ctrlPr>
                          <a:rPr lang="en-US" sz="1600" i="1" smtClean="0">
                            <a:solidFill>
                              <a:srgbClr val="354CA1"/>
                            </a:solidFill>
                            <a:latin typeface="Cambria Math" panose="02040503050406030204" pitchFamily="18" charset="0"/>
                          </a:rPr>
                        </m:ctrlPr>
                      </m:sSubPr>
                      <m:e>
                        <m:r>
                          <a:rPr lang="en-US" sz="1600" b="0" i="1" smtClean="0">
                            <a:solidFill>
                              <a:srgbClr val="354CA1"/>
                            </a:solidFill>
                            <a:latin typeface="Cambria Math" panose="02040503050406030204" pitchFamily="18" charset="0"/>
                          </a:rPr>
                          <m:t>𝑡</m:t>
                        </m:r>
                      </m:e>
                      <m:sub>
                        <m:r>
                          <a:rPr lang="en-US" sz="1600" b="0" i="1" smtClean="0">
                            <a:solidFill>
                              <a:srgbClr val="354CA1"/>
                            </a:solidFill>
                            <a:latin typeface="Cambria Math" panose="02040503050406030204" pitchFamily="18" charset="0"/>
                          </a:rPr>
                          <m:t>𝑠𝑡𝑎𝑡</m:t>
                        </m:r>
                      </m:sub>
                    </m:sSub>
                    <m:r>
                      <a:rPr lang="en-US" sz="1600" b="0" i="1" smtClean="0">
                        <a:solidFill>
                          <a:srgbClr val="354CA1"/>
                        </a:solidFill>
                        <a:latin typeface="Cambria Math" panose="02040503050406030204" pitchFamily="18" charset="0"/>
                      </a:rPr>
                      <m:t>= </m:t>
                    </m:r>
                    <m:f>
                      <m:fPr>
                        <m:ctrlPr>
                          <a:rPr lang="en-US" sz="1600" b="0" i="1" smtClean="0">
                            <a:solidFill>
                              <a:srgbClr val="354CA1"/>
                            </a:solidFill>
                            <a:latin typeface="Cambria Math" panose="02040503050406030204" pitchFamily="18" charset="0"/>
                          </a:rPr>
                        </m:ctrlPr>
                      </m:fPr>
                      <m:num>
                        <m:sSub>
                          <m:sSubPr>
                            <m:ctrlPr>
                              <a:rPr lang="en-US" sz="1600" b="0" i="1" smtClean="0">
                                <a:solidFill>
                                  <a:srgbClr val="354CA1"/>
                                </a:solidFill>
                                <a:latin typeface="Cambria Math" panose="02040503050406030204" pitchFamily="18" charset="0"/>
                              </a:rPr>
                            </m:ctrlPr>
                          </m:sSubPr>
                          <m:e>
                            <m:acc>
                              <m:accPr>
                                <m:chr m:val="̅"/>
                                <m:ctrlPr>
                                  <a:rPr lang="en-US" sz="1600" b="0" i="1" smtClean="0">
                                    <a:solidFill>
                                      <a:srgbClr val="354CA1"/>
                                    </a:solidFill>
                                    <a:latin typeface="Cambria Math" panose="02040503050406030204" pitchFamily="18" charset="0"/>
                                  </a:rPr>
                                </m:ctrlPr>
                              </m:accPr>
                              <m:e>
                                <m:r>
                                  <a:rPr lang="en-US" sz="1600" b="0" i="1" smtClean="0">
                                    <a:solidFill>
                                      <a:srgbClr val="354CA1"/>
                                    </a:solidFill>
                                    <a:latin typeface="Cambria Math" panose="02040503050406030204" pitchFamily="18" charset="0"/>
                                  </a:rPr>
                                  <m:t>𝑥</m:t>
                                </m:r>
                              </m:e>
                            </m:acc>
                          </m:e>
                          <m:sub>
                            <m:r>
                              <a:rPr lang="en-US" sz="1600" b="0" i="1" smtClean="0">
                                <a:solidFill>
                                  <a:srgbClr val="354CA1"/>
                                </a:solidFill>
                                <a:latin typeface="Cambria Math" panose="02040503050406030204" pitchFamily="18" charset="0"/>
                              </a:rPr>
                              <m:t>𝐿𝐹</m:t>
                            </m:r>
                          </m:sub>
                        </m:sSub>
                        <m:r>
                          <a:rPr lang="en-US" sz="1600" b="0" i="1" smtClean="0">
                            <a:solidFill>
                              <a:srgbClr val="354CA1"/>
                            </a:solidFill>
                            <a:latin typeface="Cambria Math" panose="02040503050406030204" pitchFamily="18" charset="0"/>
                          </a:rPr>
                          <m:t>−</m:t>
                        </m:r>
                        <m:sSub>
                          <m:sSubPr>
                            <m:ctrlPr>
                              <a:rPr lang="en-US" sz="1600" i="1">
                                <a:solidFill>
                                  <a:srgbClr val="354CA1"/>
                                </a:solidFill>
                                <a:latin typeface="Cambria Math" panose="02040503050406030204" pitchFamily="18" charset="0"/>
                              </a:rPr>
                            </m:ctrlPr>
                          </m:sSubPr>
                          <m:e>
                            <m:acc>
                              <m:accPr>
                                <m:chr m:val="̅"/>
                                <m:ctrlPr>
                                  <a:rPr lang="en-US" sz="1600" i="1">
                                    <a:solidFill>
                                      <a:srgbClr val="354CA1"/>
                                    </a:solidFill>
                                    <a:latin typeface="Cambria Math" panose="02040503050406030204" pitchFamily="18" charset="0"/>
                                  </a:rPr>
                                </m:ctrlPr>
                              </m:accPr>
                              <m:e>
                                <m:r>
                                  <a:rPr lang="en-US" sz="1600" i="1">
                                    <a:solidFill>
                                      <a:srgbClr val="354CA1"/>
                                    </a:solidFill>
                                    <a:latin typeface="Cambria Math" panose="02040503050406030204" pitchFamily="18" charset="0"/>
                                  </a:rPr>
                                  <m:t>𝑥</m:t>
                                </m:r>
                              </m:e>
                            </m:acc>
                          </m:e>
                          <m:sub>
                            <m:r>
                              <a:rPr lang="en-US" sz="1600" i="1">
                                <a:solidFill>
                                  <a:srgbClr val="354CA1"/>
                                </a:solidFill>
                                <a:latin typeface="Cambria Math" panose="02040503050406030204" pitchFamily="18" charset="0"/>
                              </a:rPr>
                              <m:t>𝐿</m:t>
                            </m:r>
                            <m:r>
                              <a:rPr lang="en-US" sz="1600" b="0" i="1" smtClean="0">
                                <a:solidFill>
                                  <a:srgbClr val="354CA1"/>
                                </a:solidFill>
                                <a:latin typeface="Cambria Math" panose="02040503050406030204" pitchFamily="18" charset="0"/>
                              </a:rPr>
                              <m:t>𝑀</m:t>
                            </m:r>
                          </m:sub>
                        </m:sSub>
                      </m:num>
                      <m:den>
                        <m:r>
                          <a:rPr lang="en-US" sz="1600" b="0" i="1" smtClean="0">
                            <a:solidFill>
                              <a:srgbClr val="354CA1"/>
                            </a:solidFill>
                            <a:latin typeface="Cambria Math" panose="02040503050406030204" pitchFamily="18" charset="0"/>
                          </a:rPr>
                          <m:t>𝑆𝑝</m:t>
                        </m:r>
                        <m:r>
                          <a:rPr lang="en-US" sz="1600" b="0" i="1" smtClean="0">
                            <a:solidFill>
                              <a:srgbClr val="354CA1"/>
                            </a:solidFill>
                            <a:latin typeface="Cambria Math" panose="02040503050406030204" pitchFamily="18" charset="0"/>
                          </a:rPr>
                          <m:t> </m:t>
                        </m:r>
                        <m:rad>
                          <m:radPr>
                            <m:degHide m:val="on"/>
                            <m:ctrlPr>
                              <a:rPr lang="en-US" sz="1600" b="0" i="1" smtClean="0">
                                <a:solidFill>
                                  <a:srgbClr val="354CA1"/>
                                </a:solidFill>
                                <a:latin typeface="Cambria Math" panose="02040503050406030204" pitchFamily="18" charset="0"/>
                              </a:rPr>
                            </m:ctrlPr>
                          </m:radPr>
                          <m:deg/>
                          <m:e>
                            <m:f>
                              <m:fPr>
                                <m:ctrlPr>
                                  <a:rPr lang="en-US" sz="1600" b="0" i="1" smtClean="0">
                                    <a:solidFill>
                                      <a:srgbClr val="354CA1"/>
                                    </a:solidFill>
                                    <a:latin typeface="Cambria Math" panose="02040503050406030204" pitchFamily="18" charset="0"/>
                                  </a:rPr>
                                </m:ctrlPr>
                              </m:fPr>
                              <m:num>
                                <m:r>
                                  <a:rPr lang="en-US" sz="1600" b="0" i="1" smtClean="0">
                                    <a:solidFill>
                                      <a:srgbClr val="354CA1"/>
                                    </a:solidFill>
                                    <a:latin typeface="Cambria Math" panose="02040503050406030204" pitchFamily="18" charset="0"/>
                                  </a:rPr>
                                  <m:t>1</m:t>
                                </m:r>
                              </m:num>
                              <m:den>
                                <m:sSub>
                                  <m:sSubPr>
                                    <m:ctrlPr>
                                      <a:rPr lang="en-US" sz="1600" b="0" i="1" smtClean="0">
                                        <a:solidFill>
                                          <a:srgbClr val="354CA1"/>
                                        </a:solidFill>
                                        <a:latin typeface="Cambria Math" panose="02040503050406030204" pitchFamily="18" charset="0"/>
                                      </a:rPr>
                                    </m:ctrlPr>
                                  </m:sSubPr>
                                  <m:e>
                                    <m:r>
                                      <a:rPr lang="en-US" sz="1600" b="0" i="1" smtClean="0">
                                        <a:solidFill>
                                          <a:srgbClr val="354CA1"/>
                                        </a:solidFill>
                                        <a:latin typeface="Cambria Math" panose="02040503050406030204" pitchFamily="18" charset="0"/>
                                      </a:rPr>
                                      <m:t>𝑛</m:t>
                                    </m:r>
                                  </m:e>
                                  <m:sub>
                                    <m:r>
                                      <a:rPr lang="en-US" sz="1600" b="0" i="1" smtClean="0">
                                        <a:solidFill>
                                          <a:srgbClr val="354CA1"/>
                                        </a:solidFill>
                                        <a:latin typeface="Cambria Math" panose="02040503050406030204" pitchFamily="18" charset="0"/>
                                      </a:rPr>
                                      <m:t>𝐿𝐹</m:t>
                                    </m:r>
                                  </m:sub>
                                </m:sSub>
                              </m:den>
                            </m:f>
                            <m:r>
                              <a:rPr lang="en-US" sz="1600" b="0" i="1" smtClean="0">
                                <a:solidFill>
                                  <a:srgbClr val="354CA1"/>
                                </a:solidFill>
                                <a:latin typeface="Cambria Math" panose="02040503050406030204" pitchFamily="18" charset="0"/>
                              </a:rPr>
                              <m:t>+</m:t>
                            </m:r>
                            <m:f>
                              <m:fPr>
                                <m:ctrlPr>
                                  <a:rPr lang="en-US" sz="1600" i="1">
                                    <a:solidFill>
                                      <a:srgbClr val="354CA1"/>
                                    </a:solidFill>
                                    <a:latin typeface="Cambria Math" panose="02040503050406030204" pitchFamily="18" charset="0"/>
                                  </a:rPr>
                                </m:ctrlPr>
                              </m:fPr>
                              <m:num>
                                <m:r>
                                  <a:rPr lang="en-US" sz="1600" i="1">
                                    <a:solidFill>
                                      <a:srgbClr val="354CA1"/>
                                    </a:solidFill>
                                    <a:latin typeface="Cambria Math" panose="02040503050406030204" pitchFamily="18" charset="0"/>
                                  </a:rPr>
                                  <m:t>1</m:t>
                                </m:r>
                              </m:num>
                              <m:den>
                                <m:sSub>
                                  <m:sSubPr>
                                    <m:ctrlPr>
                                      <a:rPr lang="en-US" sz="1600" i="1">
                                        <a:solidFill>
                                          <a:srgbClr val="354CA1"/>
                                        </a:solidFill>
                                        <a:latin typeface="Cambria Math" panose="02040503050406030204" pitchFamily="18" charset="0"/>
                                      </a:rPr>
                                    </m:ctrlPr>
                                  </m:sSubPr>
                                  <m:e>
                                    <m:r>
                                      <a:rPr lang="en-US" sz="1600" i="1">
                                        <a:solidFill>
                                          <a:srgbClr val="354CA1"/>
                                        </a:solidFill>
                                        <a:latin typeface="Cambria Math" panose="02040503050406030204" pitchFamily="18" charset="0"/>
                                      </a:rPr>
                                      <m:t>𝑛</m:t>
                                    </m:r>
                                  </m:e>
                                  <m:sub>
                                    <m:r>
                                      <a:rPr lang="en-US" sz="1600" b="0" i="1" smtClean="0">
                                        <a:solidFill>
                                          <a:srgbClr val="354CA1"/>
                                        </a:solidFill>
                                        <a:latin typeface="Cambria Math" panose="02040503050406030204" pitchFamily="18" charset="0"/>
                                      </a:rPr>
                                      <m:t>𝐿𝑀</m:t>
                                    </m:r>
                                  </m:sub>
                                </m:sSub>
                              </m:den>
                            </m:f>
                          </m:e>
                        </m:rad>
                      </m:den>
                    </m:f>
                  </m:oMath>
                </a14:m>
                <a:r>
                  <a:rPr lang="en-US" sz="1600" dirty="0">
                    <a:solidFill>
                      <a:srgbClr val="354CA1"/>
                    </a:solidFill>
                  </a:rPr>
                  <a:t> = 60.27895</a:t>
                </a:r>
              </a:p>
            </p:txBody>
          </p:sp>
        </mc:Choice>
        <mc:Fallback xmlns="">
          <p:sp>
            <p:nvSpPr>
              <p:cNvPr id="14" name="TextBox 13">
                <a:extLst>
                  <a:ext uri="{FF2B5EF4-FFF2-40B4-BE49-F238E27FC236}">
                    <a16:creationId xmlns:a16="http://schemas.microsoft.com/office/drawing/2014/main" id="{285148DF-33C0-435F-83D5-C66E36FAFF15}"/>
                  </a:ext>
                </a:extLst>
              </p:cNvPr>
              <p:cNvSpPr txBox="1">
                <a:spLocks noRot="1" noChangeAspect="1" noMove="1" noResize="1" noEditPoints="1" noAdjustHandles="1" noChangeArrowheads="1" noChangeShapeType="1" noTextEdit="1"/>
              </p:cNvSpPr>
              <p:nvPr/>
            </p:nvSpPr>
            <p:spPr>
              <a:xfrm>
                <a:off x="1488435" y="3354645"/>
                <a:ext cx="2650919" cy="554254"/>
              </a:xfrm>
              <a:prstGeom prst="rect">
                <a:avLst/>
              </a:prstGeom>
              <a:blipFill>
                <a:blip r:embed="rId5"/>
                <a:stretch>
                  <a:fillRect l="-2299" t="-1099" r="-3908" b="-219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67077B6-4EDB-4A93-BA57-1BB94025745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232077" y="3450012"/>
            <a:ext cx="2498936" cy="168282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9342F-F3C1-4D12-AE36-596404A5D3ED}"/>
                  </a:ext>
                </a:extLst>
              </p:cNvPr>
              <p:cNvSpPr txBox="1"/>
              <p:nvPr/>
            </p:nvSpPr>
            <p:spPr>
              <a:xfrm>
                <a:off x="7939534" y="3968260"/>
                <a:ext cx="1367426" cy="6463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400" i="1" smtClean="0">
                          <a:solidFill>
                            <a:srgbClr val="354CA1"/>
                          </a:solidFill>
                          <a:latin typeface="Cambria Math" panose="02040503050406030204" pitchFamily="18" charset="0"/>
                          <a:ea typeface="Cambria Math" panose="02040503050406030204" pitchFamily="18" charset="0"/>
                        </a:rPr>
                        <m:t>𝛼</m:t>
                      </m:r>
                      <m:r>
                        <a:rPr lang="en-US" sz="1400" b="0" i="1" smtClean="0">
                          <a:solidFill>
                            <a:srgbClr val="354CA1"/>
                          </a:solidFill>
                          <a:latin typeface="Cambria Math" panose="02040503050406030204" pitchFamily="18" charset="0"/>
                          <a:ea typeface="Cambria Math" panose="02040503050406030204" pitchFamily="18" charset="0"/>
                        </a:rPr>
                        <m:t>=0.05</m:t>
                      </m:r>
                    </m:oMath>
                  </m:oMathPara>
                </a14:m>
                <a:endParaRPr lang="en-US" sz="1400" b="0" dirty="0">
                  <a:solidFill>
                    <a:srgbClr val="354CA1"/>
                  </a:solidFill>
                  <a:ea typeface="Cambria Math" panose="02040503050406030204" pitchFamily="18" charset="0"/>
                </a:endParaRPr>
              </a:p>
              <a:p>
                <a:r>
                  <a:rPr lang="en-US" sz="1400" dirty="0">
                    <a:solidFill>
                      <a:srgbClr val="354CA1"/>
                    </a:solidFill>
                  </a:rPr>
                  <a:t> Welch’s </a:t>
                </a:r>
                <a:r>
                  <a:rPr lang="en-US" sz="1400" i="1" dirty="0">
                    <a:solidFill>
                      <a:srgbClr val="354CA1"/>
                    </a:solidFill>
                  </a:rPr>
                  <a:t>df</a:t>
                </a:r>
                <a:r>
                  <a:rPr lang="en-US" sz="1400" dirty="0">
                    <a:solidFill>
                      <a:srgbClr val="354CA1"/>
                    </a:solidFill>
                  </a:rPr>
                  <a:t> = 14.48</a:t>
                </a:r>
              </a:p>
              <a:p>
                <a14:m>
                  <m:oMath xmlns:m="http://schemas.openxmlformats.org/officeDocument/2006/math">
                    <m:sSub>
                      <m:sSubPr>
                        <m:ctrlPr>
                          <a:rPr lang="en-US" sz="1400" i="1" smtClean="0">
                            <a:solidFill>
                              <a:srgbClr val="354CA1"/>
                            </a:solidFill>
                            <a:latin typeface="Cambria Math" panose="02040503050406030204" pitchFamily="18" charset="0"/>
                            <a:ea typeface="Cambria Math" panose="02040503050406030204" pitchFamily="18" charset="0"/>
                          </a:rPr>
                        </m:ctrlPr>
                      </m:sSubPr>
                      <m:e>
                        <m:r>
                          <a:rPr lang="en-US" sz="1400" b="0" i="1" smtClean="0">
                            <a:solidFill>
                              <a:srgbClr val="354CA1"/>
                            </a:solidFill>
                            <a:latin typeface="Cambria Math" panose="02040503050406030204" pitchFamily="18" charset="0"/>
                            <a:ea typeface="Cambria Math" panose="02040503050406030204" pitchFamily="18" charset="0"/>
                          </a:rPr>
                          <m:t>𝑡</m:t>
                        </m:r>
                      </m:e>
                      <m:sub>
                        <m:r>
                          <a:rPr lang="en-US" sz="1400" b="0" i="1" smtClean="0">
                            <a:solidFill>
                              <a:srgbClr val="354CA1"/>
                            </a:solidFill>
                            <a:latin typeface="Cambria Math" panose="02040503050406030204" pitchFamily="18" charset="0"/>
                            <a:ea typeface="Cambria Math" panose="02040503050406030204" pitchFamily="18" charset="0"/>
                          </a:rPr>
                          <m:t>𝑐𝑟𝑖𝑡</m:t>
                        </m:r>
                      </m:sub>
                    </m:sSub>
                    <m:r>
                      <a:rPr lang="en-US" sz="1400" b="0" i="1" smtClean="0">
                        <a:solidFill>
                          <a:srgbClr val="354CA1"/>
                        </a:solidFill>
                        <a:latin typeface="Cambria Math" panose="02040503050406030204" pitchFamily="18" charset="0"/>
                        <a:ea typeface="Cambria Math" panose="02040503050406030204" pitchFamily="18" charset="0"/>
                      </a:rPr>
                      <m:t> </m:t>
                    </m:r>
                  </m:oMath>
                </a14:m>
                <a:r>
                  <a:rPr lang="en-US" sz="1400" dirty="0">
                    <a:solidFill>
                      <a:srgbClr val="354CA1"/>
                    </a:solidFill>
                  </a:rPr>
                  <a:t>= 2.0126</a:t>
                </a:r>
              </a:p>
            </p:txBody>
          </p:sp>
        </mc:Choice>
        <mc:Fallback xmlns="">
          <p:sp>
            <p:nvSpPr>
              <p:cNvPr id="7" name="TextBox 6">
                <a:extLst>
                  <a:ext uri="{FF2B5EF4-FFF2-40B4-BE49-F238E27FC236}">
                    <a16:creationId xmlns:a16="http://schemas.microsoft.com/office/drawing/2014/main" id="{6719342F-F3C1-4D12-AE36-596404A5D3ED}"/>
                  </a:ext>
                </a:extLst>
              </p:cNvPr>
              <p:cNvSpPr txBox="1">
                <a:spLocks noRot="1" noChangeAspect="1" noMove="1" noResize="1" noEditPoints="1" noAdjustHandles="1" noChangeArrowheads="1" noChangeShapeType="1" noTextEdit="1"/>
              </p:cNvSpPr>
              <p:nvPr/>
            </p:nvSpPr>
            <p:spPr>
              <a:xfrm>
                <a:off x="7939534" y="3968260"/>
                <a:ext cx="1367426" cy="646331"/>
              </a:xfrm>
              <a:prstGeom prst="rect">
                <a:avLst/>
              </a:prstGeom>
              <a:blipFill>
                <a:blip r:embed="rId7"/>
                <a:stretch>
                  <a:fillRect l="-4889" r="-6667" b="-16038"/>
                </a:stretch>
              </a:blipFill>
            </p:spPr>
            <p:txBody>
              <a:bodyPr/>
              <a:lstStyle/>
              <a:p>
                <a:r>
                  <a:rPr lang="en-US">
                    <a:noFill/>
                  </a:rPr>
                  <a:t> </a:t>
                </a:r>
              </a:p>
            </p:txBody>
          </p:sp>
        </mc:Fallback>
      </mc:AlternateContent>
    </p:spTree>
    <p:extLst>
      <p:ext uri="{BB962C8B-B14F-4D97-AF65-F5344CB8AC3E}">
        <p14:creationId xmlns:p14="http://schemas.microsoft.com/office/powerpoint/2010/main" val="322019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BFA7-6DEE-41BF-B6C3-285901223296}"/>
              </a:ext>
            </a:extLst>
          </p:cNvPr>
          <p:cNvSpPr>
            <a:spLocks noGrp="1"/>
          </p:cNvSpPr>
          <p:nvPr>
            <p:ph type="title"/>
          </p:nvPr>
        </p:nvSpPr>
        <p:spPr/>
        <p:txBody>
          <a:bodyPr/>
          <a:lstStyle/>
          <a:p>
            <a:r>
              <a:rPr lang="en-US" dirty="0"/>
              <a:t>Part 1: We would like to analyze the Left Midfielders (LM) versus the Left Forwards (LF). </a:t>
            </a:r>
          </a:p>
        </p:txBody>
      </p:sp>
      <p:sp>
        <p:nvSpPr>
          <p:cNvPr id="3" name="Content Placeholder 2">
            <a:extLst>
              <a:ext uri="{FF2B5EF4-FFF2-40B4-BE49-F238E27FC236}">
                <a16:creationId xmlns:a16="http://schemas.microsoft.com/office/drawing/2014/main" id="{C88FBE5E-7B0A-40E0-B6D0-7F560ADE63FD}"/>
              </a:ext>
            </a:extLst>
          </p:cNvPr>
          <p:cNvSpPr>
            <a:spLocks noGrp="1"/>
          </p:cNvSpPr>
          <p:nvPr>
            <p:ph idx="1"/>
          </p:nvPr>
        </p:nvSpPr>
        <p:spPr>
          <a:xfrm>
            <a:off x="838200" y="947957"/>
            <a:ext cx="10515600" cy="1383764"/>
          </a:xfrm>
        </p:spPr>
        <p:txBody>
          <a:bodyPr>
            <a:normAutofit lnSpcReduction="10000"/>
          </a:bodyPr>
          <a:lstStyle/>
          <a:p>
            <a:pPr marL="0" indent="0">
              <a:buNone/>
            </a:pPr>
            <a:r>
              <a:rPr lang="en-US" sz="1600" dirty="0"/>
              <a:t>Are the assumptions of this test reasonably met</a:t>
            </a:r>
            <a:r>
              <a:rPr lang="en-US" sz="1600" b="1" dirty="0"/>
              <a:t>?  If you have not had Stat 1</a:t>
            </a:r>
            <a:r>
              <a:rPr lang="en-US" sz="16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600" b="1" dirty="0"/>
              <a:t>If you have had Stat 1</a:t>
            </a:r>
            <a:r>
              <a:rPr lang="en-US" sz="1600" dirty="0"/>
              <a:t>, create the plots listed above (and any other plots you might prefer) and be prepared to be a teacher and teach what you know about the assumptions of the t-test and if those are assumption are reasonably met here.</a:t>
            </a:r>
            <a:endParaRPr lang="en-US" dirty="0"/>
          </a:p>
        </p:txBody>
      </p:sp>
      <p:sp>
        <p:nvSpPr>
          <p:cNvPr id="4" name="Footer Placeholder 3">
            <a:extLst>
              <a:ext uri="{FF2B5EF4-FFF2-40B4-BE49-F238E27FC236}">
                <a16:creationId xmlns:a16="http://schemas.microsoft.com/office/drawing/2014/main" id="{BB16D205-D990-44CA-A7BA-9CA50B794475}"/>
              </a:ext>
            </a:extLst>
          </p:cNvPr>
          <p:cNvSpPr>
            <a:spLocks noGrp="1"/>
          </p:cNvSpPr>
          <p:nvPr>
            <p:ph type="ftr" sz="quarter" idx="11"/>
          </p:nvPr>
        </p:nvSpPr>
        <p:spPr/>
        <p:txBody>
          <a:bodyPr/>
          <a:lstStyle/>
          <a:p>
            <a:r>
              <a:rPr lang="en-US"/>
              <a:t>Justin Ehly, MS6306, Tuesday 630p</a:t>
            </a:r>
            <a:endParaRPr lang="en-US" dirty="0"/>
          </a:p>
        </p:txBody>
      </p:sp>
      <p:pic>
        <p:nvPicPr>
          <p:cNvPr id="6" name="Picture 5">
            <a:extLst>
              <a:ext uri="{FF2B5EF4-FFF2-40B4-BE49-F238E27FC236}">
                <a16:creationId xmlns:a16="http://schemas.microsoft.com/office/drawing/2014/main" id="{1ED609D4-F9E4-4DC8-8188-E4F3A8321EF3}"/>
              </a:ext>
            </a:extLst>
          </p:cNvPr>
          <p:cNvPicPr>
            <a:picLocks noChangeAspect="1"/>
          </p:cNvPicPr>
          <p:nvPr/>
        </p:nvPicPr>
        <p:blipFill>
          <a:blip r:embed="rId2"/>
          <a:stretch>
            <a:fillRect/>
          </a:stretch>
        </p:blipFill>
        <p:spPr>
          <a:xfrm>
            <a:off x="8463809" y="3477338"/>
            <a:ext cx="2526201" cy="1479474"/>
          </a:xfrm>
          <a:prstGeom prst="rect">
            <a:avLst/>
          </a:prstGeom>
        </p:spPr>
      </p:pic>
      <p:pic>
        <p:nvPicPr>
          <p:cNvPr id="7" name="Picture 6">
            <a:extLst>
              <a:ext uri="{FF2B5EF4-FFF2-40B4-BE49-F238E27FC236}">
                <a16:creationId xmlns:a16="http://schemas.microsoft.com/office/drawing/2014/main" id="{68776BAF-7B7A-4126-B3B8-000229F6BDAD}"/>
              </a:ext>
            </a:extLst>
          </p:cNvPr>
          <p:cNvPicPr>
            <a:picLocks noChangeAspect="1"/>
          </p:cNvPicPr>
          <p:nvPr/>
        </p:nvPicPr>
        <p:blipFill>
          <a:blip r:embed="rId3"/>
          <a:stretch>
            <a:fillRect/>
          </a:stretch>
        </p:blipFill>
        <p:spPr>
          <a:xfrm>
            <a:off x="8463808" y="4918668"/>
            <a:ext cx="2526201" cy="1564660"/>
          </a:xfrm>
          <a:prstGeom prst="rect">
            <a:avLst/>
          </a:prstGeom>
        </p:spPr>
      </p:pic>
      <p:pic>
        <p:nvPicPr>
          <p:cNvPr id="8" name="Picture 7">
            <a:extLst>
              <a:ext uri="{FF2B5EF4-FFF2-40B4-BE49-F238E27FC236}">
                <a16:creationId xmlns:a16="http://schemas.microsoft.com/office/drawing/2014/main" id="{7E7A1CC4-4306-41BE-8C4F-499F3556DA77}"/>
              </a:ext>
            </a:extLst>
          </p:cNvPr>
          <p:cNvPicPr>
            <a:picLocks noChangeAspect="1"/>
          </p:cNvPicPr>
          <p:nvPr/>
        </p:nvPicPr>
        <p:blipFill>
          <a:blip r:embed="rId4"/>
          <a:stretch>
            <a:fillRect/>
          </a:stretch>
        </p:blipFill>
        <p:spPr>
          <a:xfrm>
            <a:off x="8463808" y="1997864"/>
            <a:ext cx="2526202" cy="1383764"/>
          </a:xfrm>
          <a:prstGeom prst="rect">
            <a:avLst/>
          </a:prstGeom>
        </p:spPr>
      </p:pic>
      <p:sp>
        <p:nvSpPr>
          <p:cNvPr id="9" name="TextBox 8">
            <a:extLst>
              <a:ext uri="{FF2B5EF4-FFF2-40B4-BE49-F238E27FC236}">
                <a16:creationId xmlns:a16="http://schemas.microsoft.com/office/drawing/2014/main" id="{683D70F4-08F8-468E-A48C-CF9E840F38FC}"/>
              </a:ext>
            </a:extLst>
          </p:cNvPr>
          <p:cNvSpPr txBox="1"/>
          <p:nvPr/>
        </p:nvSpPr>
        <p:spPr>
          <a:xfrm>
            <a:off x="838200" y="2257752"/>
            <a:ext cx="7261818" cy="2462213"/>
          </a:xfrm>
          <a:prstGeom prst="rect">
            <a:avLst/>
          </a:prstGeom>
          <a:noFill/>
        </p:spPr>
        <p:txBody>
          <a:bodyPr wrap="square" rtlCol="0">
            <a:spAutoFit/>
          </a:bodyPr>
          <a:lstStyle/>
          <a:p>
            <a:r>
              <a:rPr lang="en-US" sz="1400" dirty="0"/>
              <a:t>Assumptions for t-test (Justin’s prognosis = </a:t>
            </a:r>
            <a:r>
              <a:rPr lang="en-US" sz="1400" dirty="0">
                <a:solidFill>
                  <a:srgbClr val="FF0000"/>
                </a:solidFill>
              </a:rPr>
              <a:t>failed to meet assumptions for t-test</a:t>
            </a:r>
            <a:r>
              <a:rPr lang="en-US" sz="1400" dirty="0"/>
              <a:t>)</a:t>
            </a:r>
          </a:p>
          <a:p>
            <a:pPr marL="342900" indent="-342900">
              <a:buFont typeface="+mj-lt"/>
              <a:buAutoNum type="arabicPeriod"/>
            </a:pPr>
            <a:r>
              <a:rPr lang="en-US" sz="1400" dirty="0"/>
              <a:t>Scale: these data appear to follow a continuous scale</a:t>
            </a:r>
          </a:p>
          <a:p>
            <a:pPr marL="342900" indent="-342900">
              <a:buFont typeface="+mj-lt"/>
              <a:buAutoNum type="arabicPeriod"/>
            </a:pPr>
            <a:r>
              <a:rPr lang="en-US" sz="1400" dirty="0"/>
              <a:t>Random Sample: these data appear to be randomly sampled observations</a:t>
            </a:r>
          </a:p>
          <a:p>
            <a:pPr marL="342900" indent="-342900">
              <a:buFont typeface="+mj-lt"/>
              <a:buAutoNum type="arabicPeriod"/>
            </a:pPr>
            <a:r>
              <a:rPr lang="en-US" sz="1400" dirty="0">
                <a:solidFill>
                  <a:srgbClr val="FF0000"/>
                </a:solidFill>
              </a:rPr>
              <a:t>Distribution</a:t>
            </a:r>
            <a:r>
              <a:rPr lang="en-US" sz="1400" dirty="0"/>
              <a:t>: The LF appears to have a normal distribution but the LM does not appear to have a normal distribution</a:t>
            </a:r>
          </a:p>
          <a:p>
            <a:pPr marL="342900" indent="-342900">
              <a:buFont typeface="+mj-lt"/>
              <a:buAutoNum type="arabicPeriod"/>
            </a:pPr>
            <a:r>
              <a:rPr lang="en-US" sz="1400" dirty="0">
                <a:solidFill>
                  <a:srgbClr val="FF0000"/>
                </a:solidFill>
              </a:rPr>
              <a:t>Sample Size</a:t>
            </a:r>
            <a:r>
              <a:rPr lang="en-US" sz="1400" dirty="0"/>
              <a:t>: While there is adequate sample size for LM (n = 1095), there does not appear to adequate sample size for LF (n=15). Based on the CLT, we should have a sample size n&gt;=30.</a:t>
            </a:r>
          </a:p>
          <a:p>
            <a:pPr marL="342900" indent="-342900">
              <a:buFont typeface="+mj-lt"/>
              <a:buAutoNum type="arabicPeriod"/>
            </a:pPr>
            <a:r>
              <a:rPr lang="en-US" sz="1400" dirty="0"/>
              <a:t>Variance: We can use the f-test in R to discover if we are working with equal variance between LM and LF datasets, the variances are not equal! BUT, the t-test in R is designed to account for that and uses a Welch’s t-test that assumes the variance are not equal and thus provides an adjustment to the </a:t>
            </a:r>
            <a:r>
              <a:rPr lang="en-US" sz="1400" i="1" dirty="0"/>
              <a:t>df.</a:t>
            </a:r>
          </a:p>
        </p:txBody>
      </p:sp>
      <p:pic>
        <p:nvPicPr>
          <p:cNvPr id="11" name="Picture 10">
            <a:extLst>
              <a:ext uri="{FF2B5EF4-FFF2-40B4-BE49-F238E27FC236}">
                <a16:creationId xmlns:a16="http://schemas.microsoft.com/office/drawing/2014/main" id="{0532336C-9440-4FD1-A3B9-556CBC976CB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201990" y="4871917"/>
            <a:ext cx="5872455" cy="1448643"/>
          </a:xfrm>
          <a:prstGeom prst="rect">
            <a:avLst/>
          </a:prstGeom>
        </p:spPr>
      </p:pic>
    </p:spTree>
    <p:extLst>
      <p:ext uri="{BB962C8B-B14F-4D97-AF65-F5344CB8AC3E}">
        <p14:creationId xmlns:p14="http://schemas.microsoft.com/office/powerpoint/2010/main" val="354159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0F45-60A2-4290-A169-9CCA907C88BA}"/>
              </a:ext>
            </a:extLst>
          </p:cNvPr>
          <p:cNvSpPr>
            <a:spLocks noGrp="1"/>
          </p:cNvSpPr>
          <p:nvPr>
            <p:ph type="title"/>
          </p:nvPr>
        </p:nvSpPr>
        <p:spPr/>
        <p:txBody>
          <a:bodyPr/>
          <a:lstStyle/>
          <a:p>
            <a:r>
              <a:rPr lang="en-US" dirty="0"/>
              <a:t>Part 2: Select/create at least 2 categorical variables and select two continuous variables and perform an EDA</a:t>
            </a:r>
          </a:p>
        </p:txBody>
      </p:sp>
      <p:sp>
        <p:nvSpPr>
          <p:cNvPr id="3" name="Content Placeholder 2">
            <a:extLst>
              <a:ext uri="{FF2B5EF4-FFF2-40B4-BE49-F238E27FC236}">
                <a16:creationId xmlns:a16="http://schemas.microsoft.com/office/drawing/2014/main" id="{A2C18F8B-EF74-458C-98E5-273FE763F54E}"/>
              </a:ext>
            </a:extLst>
          </p:cNvPr>
          <p:cNvSpPr>
            <a:spLocks noGrp="1"/>
          </p:cNvSpPr>
          <p:nvPr>
            <p:ph idx="1"/>
          </p:nvPr>
        </p:nvSpPr>
        <p:spPr>
          <a:xfrm>
            <a:off x="838200" y="947956"/>
            <a:ext cx="10515600" cy="1417739"/>
          </a:xfrm>
        </p:spPr>
        <p:txBody>
          <a:bodyPr/>
          <a:lstStyle/>
          <a:p>
            <a:pPr marL="0" indent="0">
              <a:buNone/>
            </a:pPr>
            <a:r>
              <a:rPr lang="en-US" sz="1600" i="1" dirty="0"/>
              <a:t>Also, at least one of the categorical variables should be created from a continuous variable (using the cut() function). </a:t>
            </a:r>
            <a:r>
              <a:rPr lang="en-US" sz="1600" dirty="0"/>
              <a:t>  </a:t>
            </a:r>
          </a:p>
          <a:p>
            <a:pPr marL="0" indent="0">
              <a:buNone/>
            </a:pPr>
            <a:r>
              <a:rPr lang="en-US" sz="1600" dirty="0"/>
              <a:t>Use these variables to explore the data and tell a story of what you discovered similar to what was shown in the </a:t>
            </a:r>
            <a:r>
              <a:rPr lang="en-US" sz="1600" dirty="0" err="1"/>
              <a:t>asynch</a:t>
            </a:r>
            <a:r>
              <a:rPr lang="en-US" sz="16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endParaRPr lang="en-US" dirty="0"/>
          </a:p>
        </p:txBody>
      </p:sp>
      <p:sp>
        <p:nvSpPr>
          <p:cNvPr id="4" name="Footer Placeholder 3">
            <a:extLst>
              <a:ext uri="{FF2B5EF4-FFF2-40B4-BE49-F238E27FC236}">
                <a16:creationId xmlns:a16="http://schemas.microsoft.com/office/drawing/2014/main" id="{23713241-A9A0-4AD0-8B3F-44463D89138D}"/>
              </a:ext>
            </a:extLst>
          </p:cNvPr>
          <p:cNvSpPr>
            <a:spLocks noGrp="1"/>
          </p:cNvSpPr>
          <p:nvPr>
            <p:ph type="ftr" sz="quarter" idx="11"/>
          </p:nvPr>
        </p:nvSpPr>
        <p:spPr/>
        <p:txBody>
          <a:bodyPr/>
          <a:lstStyle/>
          <a:p>
            <a:r>
              <a:rPr lang="en-US"/>
              <a:t>Justin Ehly, MS6306, Tuesday 630p</a:t>
            </a:r>
            <a:endParaRPr lang="en-US" dirty="0"/>
          </a:p>
        </p:txBody>
      </p:sp>
      <p:sp>
        <p:nvSpPr>
          <p:cNvPr id="6" name="TextBox 5">
            <a:extLst>
              <a:ext uri="{FF2B5EF4-FFF2-40B4-BE49-F238E27FC236}">
                <a16:creationId xmlns:a16="http://schemas.microsoft.com/office/drawing/2014/main" id="{70894D09-A2E0-48BB-8B69-DC5192FF518B}"/>
              </a:ext>
            </a:extLst>
          </p:cNvPr>
          <p:cNvSpPr txBox="1"/>
          <p:nvPr/>
        </p:nvSpPr>
        <p:spPr>
          <a:xfrm>
            <a:off x="1006679" y="2617365"/>
            <a:ext cx="3833769" cy="2062103"/>
          </a:xfrm>
          <a:prstGeom prst="rect">
            <a:avLst/>
          </a:prstGeom>
          <a:noFill/>
        </p:spPr>
        <p:txBody>
          <a:bodyPr wrap="square" rtlCol="0">
            <a:spAutoFit/>
          </a:bodyPr>
          <a:lstStyle/>
          <a:p>
            <a:pPr marL="0" indent="0">
              <a:buNone/>
            </a:pPr>
            <a:r>
              <a:rPr lang="en-US" sz="1600" dirty="0"/>
              <a:t>Categorical Variables:</a:t>
            </a:r>
          </a:p>
          <a:p>
            <a:pPr marL="285750" indent="-285750">
              <a:buFont typeface="Arial" panose="020B0604020202020204" pitchFamily="34" charset="0"/>
              <a:buChar char="•"/>
            </a:pPr>
            <a:r>
              <a:rPr lang="en-US" sz="1600" dirty="0"/>
              <a:t>Position </a:t>
            </a:r>
          </a:p>
          <a:p>
            <a:pPr marL="742950" lvl="1" indent="-285750">
              <a:buFont typeface="Arial" panose="020B0604020202020204" pitchFamily="34" charset="0"/>
              <a:buChar char="•"/>
            </a:pPr>
            <a:r>
              <a:rPr lang="en-US" sz="1600" dirty="0"/>
              <a:t>CM – Center Midfielder</a:t>
            </a:r>
          </a:p>
          <a:p>
            <a:pPr marL="742950" lvl="1" indent="-285750">
              <a:buFont typeface="Arial" panose="020B0604020202020204" pitchFamily="34" charset="0"/>
              <a:buChar char="•"/>
            </a:pPr>
            <a:r>
              <a:rPr lang="en-US" sz="1600" dirty="0"/>
              <a:t>CB – Center Back</a:t>
            </a:r>
          </a:p>
          <a:p>
            <a:pPr marL="285750" indent="-285750">
              <a:buFont typeface="Arial" panose="020B0604020202020204" pitchFamily="34" charset="0"/>
              <a:buChar char="•"/>
            </a:pPr>
            <a:r>
              <a:rPr lang="en-US" sz="1600" dirty="0"/>
              <a:t>Wage (convert using cut)</a:t>
            </a:r>
          </a:p>
          <a:p>
            <a:pPr marL="0" indent="0">
              <a:buNone/>
            </a:pPr>
            <a:r>
              <a:rPr lang="en-US" sz="1600" dirty="0"/>
              <a:t>Continuous Variables:</a:t>
            </a:r>
          </a:p>
          <a:p>
            <a:pPr marL="285750" indent="-285750">
              <a:buFont typeface="Arial" panose="020B0604020202020204" pitchFamily="34" charset="0"/>
              <a:buChar char="•"/>
            </a:pPr>
            <a:r>
              <a:rPr lang="en-US" sz="1600" dirty="0"/>
              <a:t>Penalties</a:t>
            </a:r>
          </a:p>
          <a:p>
            <a:pPr marL="285750" indent="-285750">
              <a:buFont typeface="Arial" panose="020B0604020202020204" pitchFamily="34" charset="0"/>
              <a:buChar char="•"/>
            </a:pPr>
            <a:r>
              <a:rPr lang="en-US" sz="1600" dirty="0"/>
              <a:t>Position</a:t>
            </a:r>
          </a:p>
        </p:txBody>
      </p:sp>
      <p:pic>
        <p:nvPicPr>
          <p:cNvPr id="7" name="Picture 6">
            <a:extLst>
              <a:ext uri="{FF2B5EF4-FFF2-40B4-BE49-F238E27FC236}">
                <a16:creationId xmlns:a16="http://schemas.microsoft.com/office/drawing/2014/main" id="{320DE169-EAA6-4221-8A2D-5C4B7133671D}"/>
              </a:ext>
            </a:extLst>
          </p:cNvPr>
          <p:cNvPicPr>
            <a:picLocks noChangeAspect="1"/>
          </p:cNvPicPr>
          <p:nvPr/>
        </p:nvPicPr>
        <p:blipFill>
          <a:blip r:embed="rId2"/>
          <a:stretch>
            <a:fillRect/>
          </a:stretch>
        </p:blipFill>
        <p:spPr>
          <a:xfrm>
            <a:off x="4038600" y="2466363"/>
            <a:ext cx="7534650" cy="3168778"/>
          </a:xfrm>
          <a:prstGeom prst="rect">
            <a:avLst/>
          </a:prstGeom>
        </p:spPr>
      </p:pic>
    </p:spTree>
    <p:extLst>
      <p:ext uri="{BB962C8B-B14F-4D97-AF65-F5344CB8AC3E}">
        <p14:creationId xmlns:p14="http://schemas.microsoft.com/office/powerpoint/2010/main" val="178199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0F45-60A2-4290-A169-9CCA907C88BA}"/>
              </a:ext>
            </a:extLst>
          </p:cNvPr>
          <p:cNvSpPr>
            <a:spLocks noGrp="1"/>
          </p:cNvSpPr>
          <p:nvPr>
            <p:ph type="title"/>
          </p:nvPr>
        </p:nvSpPr>
        <p:spPr/>
        <p:txBody>
          <a:bodyPr/>
          <a:lstStyle/>
          <a:p>
            <a:r>
              <a:rPr lang="en-US" dirty="0"/>
              <a:t>Part 2: Select/create at least 2 categorical variables and select two continuous variables and perform an EDA</a:t>
            </a:r>
          </a:p>
        </p:txBody>
      </p:sp>
      <p:sp>
        <p:nvSpPr>
          <p:cNvPr id="3" name="Content Placeholder 2">
            <a:extLst>
              <a:ext uri="{FF2B5EF4-FFF2-40B4-BE49-F238E27FC236}">
                <a16:creationId xmlns:a16="http://schemas.microsoft.com/office/drawing/2014/main" id="{A2C18F8B-EF74-458C-98E5-273FE763F54E}"/>
              </a:ext>
            </a:extLst>
          </p:cNvPr>
          <p:cNvSpPr>
            <a:spLocks noGrp="1"/>
          </p:cNvSpPr>
          <p:nvPr>
            <p:ph idx="1"/>
          </p:nvPr>
        </p:nvSpPr>
        <p:spPr>
          <a:xfrm>
            <a:off x="838200" y="947956"/>
            <a:ext cx="10515600" cy="1417739"/>
          </a:xfrm>
        </p:spPr>
        <p:txBody>
          <a:bodyPr/>
          <a:lstStyle/>
          <a:p>
            <a:pPr marL="0" indent="0">
              <a:buNone/>
            </a:pPr>
            <a:r>
              <a:rPr lang="en-US" sz="1600" i="1" dirty="0"/>
              <a:t>Also, at least one of the categorical variables should be created from a continuous variable (using the cut() function). </a:t>
            </a:r>
            <a:r>
              <a:rPr lang="en-US" sz="1600" dirty="0"/>
              <a:t>  </a:t>
            </a:r>
          </a:p>
          <a:p>
            <a:pPr marL="0" indent="0">
              <a:buNone/>
            </a:pPr>
            <a:r>
              <a:rPr lang="en-US" sz="1600" dirty="0"/>
              <a:t>Use these variables to explore the data and tell a story of what you discovered similar to what was shown in the </a:t>
            </a:r>
            <a:r>
              <a:rPr lang="en-US" sz="1600" dirty="0" err="1"/>
              <a:t>asynch</a:t>
            </a:r>
            <a:r>
              <a:rPr lang="en-US" sz="16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endParaRPr lang="en-US" dirty="0"/>
          </a:p>
        </p:txBody>
      </p:sp>
      <p:sp>
        <p:nvSpPr>
          <p:cNvPr id="4" name="Footer Placeholder 3">
            <a:extLst>
              <a:ext uri="{FF2B5EF4-FFF2-40B4-BE49-F238E27FC236}">
                <a16:creationId xmlns:a16="http://schemas.microsoft.com/office/drawing/2014/main" id="{23713241-A9A0-4AD0-8B3F-44463D89138D}"/>
              </a:ext>
            </a:extLst>
          </p:cNvPr>
          <p:cNvSpPr>
            <a:spLocks noGrp="1"/>
          </p:cNvSpPr>
          <p:nvPr>
            <p:ph type="ftr" sz="quarter" idx="11"/>
          </p:nvPr>
        </p:nvSpPr>
        <p:spPr/>
        <p:txBody>
          <a:bodyPr/>
          <a:lstStyle/>
          <a:p>
            <a:r>
              <a:rPr lang="en-US"/>
              <a:t>Justin Ehly, MS6306, Tuesday 630p</a:t>
            </a:r>
            <a:endParaRPr lang="en-US" dirty="0"/>
          </a:p>
        </p:txBody>
      </p:sp>
      <p:sp>
        <p:nvSpPr>
          <p:cNvPr id="6" name="TextBox 5">
            <a:extLst>
              <a:ext uri="{FF2B5EF4-FFF2-40B4-BE49-F238E27FC236}">
                <a16:creationId xmlns:a16="http://schemas.microsoft.com/office/drawing/2014/main" id="{70894D09-A2E0-48BB-8B69-DC5192FF518B}"/>
              </a:ext>
            </a:extLst>
          </p:cNvPr>
          <p:cNvSpPr txBox="1"/>
          <p:nvPr/>
        </p:nvSpPr>
        <p:spPr>
          <a:xfrm>
            <a:off x="1006679" y="2617365"/>
            <a:ext cx="3833769" cy="3939540"/>
          </a:xfrm>
          <a:prstGeom prst="rect">
            <a:avLst/>
          </a:prstGeom>
          <a:noFill/>
        </p:spPr>
        <p:txBody>
          <a:bodyPr wrap="square" rtlCol="0">
            <a:spAutoFit/>
          </a:bodyPr>
          <a:lstStyle/>
          <a:p>
            <a:pPr marL="0" indent="0">
              <a:buNone/>
            </a:pPr>
            <a:r>
              <a:rPr lang="en-US" sz="1600" dirty="0"/>
              <a:t>Categorical Variables:</a:t>
            </a:r>
          </a:p>
          <a:p>
            <a:pPr marL="285750" indent="-285750">
              <a:buFont typeface="Arial" panose="020B0604020202020204" pitchFamily="34" charset="0"/>
              <a:buChar char="•"/>
            </a:pPr>
            <a:r>
              <a:rPr lang="en-US" sz="1600" dirty="0"/>
              <a:t>Position </a:t>
            </a:r>
          </a:p>
          <a:p>
            <a:pPr marL="742950" lvl="1" indent="-285750">
              <a:buFont typeface="Arial" panose="020B0604020202020204" pitchFamily="34" charset="0"/>
              <a:buChar char="•"/>
            </a:pPr>
            <a:r>
              <a:rPr lang="en-US" sz="1600" dirty="0"/>
              <a:t>CM – Center Midfielder</a:t>
            </a:r>
          </a:p>
          <a:p>
            <a:pPr marL="742950" lvl="1" indent="-285750">
              <a:buFont typeface="Arial" panose="020B0604020202020204" pitchFamily="34" charset="0"/>
              <a:buChar char="•"/>
            </a:pPr>
            <a:r>
              <a:rPr lang="en-US" sz="1600" dirty="0"/>
              <a:t>CB – Center Back</a:t>
            </a:r>
          </a:p>
          <a:p>
            <a:pPr marL="285750" indent="-285750">
              <a:buFont typeface="Arial" panose="020B0604020202020204" pitchFamily="34" charset="0"/>
              <a:buChar char="•"/>
            </a:pPr>
            <a:r>
              <a:rPr lang="en-US" sz="1600" dirty="0"/>
              <a:t>Wage (convert using cut)</a:t>
            </a:r>
          </a:p>
          <a:p>
            <a:pPr marL="0" indent="0">
              <a:buNone/>
            </a:pPr>
            <a:endParaRPr lang="en-US" sz="1600" dirty="0"/>
          </a:p>
          <a:p>
            <a:pPr marL="0" indent="0">
              <a:buNone/>
            </a:pPr>
            <a:endParaRPr lang="en-US" sz="1600" dirty="0"/>
          </a:p>
          <a:p>
            <a:pPr marL="0" indent="0">
              <a:buNone/>
            </a:pPr>
            <a:r>
              <a:rPr lang="en-US" sz="1600" dirty="0"/>
              <a:t>Continuous Variables:</a:t>
            </a:r>
          </a:p>
          <a:p>
            <a:pPr marL="285750" indent="-285750">
              <a:buFont typeface="Arial" panose="020B0604020202020204" pitchFamily="34" charset="0"/>
              <a:buChar char="•"/>
            </a:pPr>
            <a:r>
              <a:rPr lang="en-US" sz="1600" dirty="0"/>
              <a:t>Penalties</a:t>
            </a:r>
          </a:p>
          <a:p>
            <a:pPr marL="285750" indent="-285750">
              <a:buFont typeface="Arial" panose="020B0604020202020204" pitchFamily="34" charset="0"/>
              <a:buChar char="•"/>
            </a:pPr>
            <a:r>
              <a:rPr lang="en-US" sz="1600" dirty="0"/>
              <a:t>Aggression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r>
              <a:rPr lang="en-US" sz="1600" dirty="0"/>
              <a:t>Attribute Dictionary: </a:t>
            </a:r>
            <a:r>
              <a:rPr lang="en-US" sz="1400" dirty="0">
                <a:hlinkClick r:id="rId2"/>
              </a:rPr>
              <a:t>https://www.fifauteam.com/fifa-20-attributes-guide/#:~:text=The%20aggression%20level%20of%20a,or%20commitment%20to%20a%20match.</a:t>
            </a:r>
            <a:endParaRPr lang="en-US" sz="1600" dirty="0"/>
          </a:p>
        </p:txBody>
      </p:sp>
      <p:pic>
        <p:nvPicPr>
          <p:cNvPr id="7" name="Picture 6">
            <a:extLst>
              <a:ext uri="{FF2B5EF4-FFF2-40B4-BE49-F238E27FC236}">
                <a16:creationId xmlns:a16="http://schemas.microsoft.com/office/drawing/2014/main" id="{0DEF2004-C4C5-4680-9BD9-C7D5D114DFCC}"/>
              </a:ext>
            </a:extLst>
          </p:cNvPr>
          <p:cNvPicPr>
            <a:picLocks noChangeAspect="1"/>
          </p:cNvPicPr>
          <p:nvPr/>
        </p:nvPicPr>
        <p:blipFill>
          <a:blip r:embed="rId3"/>
          <a:stretch>
            <a:fillRect/>
          </a:stretch>
        </p:blipFill>
        <p:spPr>
          <a:xfrm>
            <a:off x="4237700" y="2956652"/>
            <a:ext cx="4085714" cy="428571"/>
          </a:xfrm>
          <a:prstGeom prst="rect">
            <a:avLst/>
          </a:prstGeom>
        </p:spPr>
      </p:pic>
      <p:pic>
        <p:nvPicPr>
          <p:cNvPr id="8" name="Picture 7">
            <a:extLst>
              <a:ext uri="{FF2B5EF4-FFF2-40B4-BE49-F238E27FC236}">
                <a16:creationId xmlns:a16="http://schemas.microsoft.com/office/drawing/2014/main" id="{D76D619C-CB2B-4A31-BAB9-0206A2F96BA0}"/>
              </a:ext>
            </a:extLst>
          </p:cNvPr>
          <p:cNvPicPr>
            <a:picLocks noChangeAspect="1"/>
          </p:cNvPicPr>
          <p:nvPr/>
        </p:nvPicPr>
        <p:blipFill>
          <a:blip r:embed="rId4"/>
          <a:stretch>
            <a:fillRect/>
          </a:stretch>
        </p:blipFill>
        <p:spPr>
          <a:xfrm>
            <a:off x="3708576" y="3728561"/>
            <a:ext cx="6771428" cy="495238"/>
          </a:xfrm>
          <a:prstGeom prst="rect">
            <a:avLst/>
          </a:prstGeom>
        </p:spPr>
      </p:pic>
    </p:spTree>
    <p:extLst>
      <p:ext uri="{BB962C8B-B14F-4D97-AF65-F5344CB8AC3E}">
        <p14:creationId xmlns:p14="http://schemas.microsoft.com/office/powerpoint/2010/main" val="196156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1723-1092-4AF4-A4DA-FC3937EFA639}"/>
              </a:ext>
            </a:extLst>
          </p:cNvPr>
          <p:cNvSpPr>
            <a:spLocks noGrp="1"/>
          </p:cNvSpPr>
          <p:nvPr>
            <p:ph type="title"/>
          </p:nvPr>
        </p:nvSpPr>
        <p:spPr/>
        <p:txBody>
          <a:bodyPr/>
          <a:lstStyle/>
          <a:p>
            <a:r>
              <a:rPr lang="en-US" dirty="0"/>
              <a:t>Part 2: Select/create at least 2 categorical variables and select two continuous variables and perform an EDA</a:t>
            </a:r>
          </a:p>
        </p:txBody>
      </p:sp>
      <p:sp>
        <p:nvSpPr>
          <p:cNvPr id="3" name="Content Placeholder 2">
            <a:extLst>
              <a:ext uri="{FF2B5EF4-FFF2-40B4-BE49-F238E27FC236}">
                <a16:creationId xmlns:a16="http://schemas.microsoft.com/office/drawing/2014/main" id="{1A52EFFF-7EB0-43E4-92B7-A98117A3CDC2}"/>
              </a:ext>
            </a:extLst>
          </p:cNvPr>
          <p:cNvSpPr>
            <a:spLocks noGrp="1"/>
          </p:cNvSpPr>
          <p:nvPr>
            <p:ph idx="1"/>
          </p:nvPr>
        </p:nvSpPr>
        <p:spPr/>
        <p:txBody>
          <a:bodyPr>
            <a:normAutofit fontScale="77500" lnSpcReduction="20000"/>
          </a:bodyPr>
          <a:lstStyle/>
          <a:p>
            <a:pPr marL="0" indent="0">
              <a:buNone/>
            </a:pPr>
            <a:r>
              <a:rPr lang="en-US" dirty="0"/>
              <a:t>Some background on the statistics chosen:</a:t>
            </a:r>
          </a:p>
          <a:p>
            <a:pPr marL="0" indent="0">
              <a:buNone/>
            </a:pPr>
            <a:r>
              <a:rPr lang="en-US" dirty="0"/>
              <a:t>Penalties: “This attribute measures the accuracy of shots from inside the penalty area.” </a:t>
            </a:r>
            <a:r>
              <a:rPr lang="en-US" i="1" dirty="0">
                <a:hlinkClick r:id="rId2"/>
              </a:rPr>
              <a:t>–</a:t>
            </a:r>
            <a:r>
              <a:rPr lang="en-US" sz="1600" i="1" dirty="0">
                <a:hlinkClick r:id="rId2"/>
              </a:rPr>
              <a:t> (https://www.fifauteam.com/fifa-20-attributes-guide/#:~:text=The%20aggression%20level%20of%20a,or%20commitment%20to%20a%20match.</a:t>
            </a:r>
            <a:r>
              <a:rPr lang="en-US" sz="1600" i="1" dirty="0"/>
              <a:t>)</a:t>
            </a:r>
            <a:endParaRPr lang="en-US" i="1" dirty="0"/>
          </a:p>
          <a:p>
            <a:pPr marL="0" indent="0">
              <a:buNone/>
            </a:pPr>
            <a:endParaRPr lang="en-US" dirty="0"/>
          </a:p>
          <a:p>
            <a:pPr marL="0" indent="0">
              <a:buNone/>
            </a:pPr>
            <a:r>
              <a:rPr lang="en-US" dirty="0"/>
              <a:t>Penalty Area: “The penalty area -- or the 18-yard box as it's also known -- is an area of the soccer field with its own special rules. As the name implies, some of these rules relate to penalties and the awarding of penalty kicks. But the penalty area serves other purposes as well, limiting when and how the ball can be played.” </a:t>
            </a:r>
            <a:r>
              <a:rPr lang="en-US" i="1" dirty="0">
                <a:hlinkClick r:id="rId2"/>
              </a:rPr>
              <a:t>–</a:t>
            </a:r>
            <a:r>
              <a:rPr lang="en-US" sz="1600" i="1" dirty="0">
                <a:hlinkClick r:id="rId2"/>
              </a:rPr>
              <a:t> (https://www.fifauteam.com/fifa-20-attributes-guide/#:~:text=The%20aggression%20level%20of%20a,or%20commitment%20to%20a%20match.</a:t>
            </a:r>
            <a:r>
              <a:rPr lang="en-US" sz="1600" i="1" dirty="0"/>
              <a:t>)</a:t>
            </a:r>
            <a:endParaRPr lang="en-US" i="1" dirty="0"/>
          </a:p>
          <a:p>
            <a:pPr marL="0" indent="0">
              <a:buNone/>
            </a:pPr>
            <a:endParaRPr lang="en-US" dirty="0"/>
          </a:p>
          <a:p>
            <a:pPr marL="0" indent="0">
              <a:buNone/>
            </a:pPr>
            <a:r>
              <a:rPr lang="en-US" dirty="0"/>
              <a:t>Aggression: “</a:t>
            </a:r>
            <a:r>
              <a:rPr lang="en-US" b="0" i="0" dirty="0">
                <a:effectLst/>
              </a:rPr>
              <a:t>The aggression level of a player measures the frequency and the aggression of jostling, tackling and slide tackling. It is the attribute which determines the player’s power of will or commitment to a match.</a:t>
            </a:r>
            <a:br>
              <a:rPr lang="en-US" dirty="0"/>
            </a:br>
            <a:r>
              <a:rPr lang="en-US" dirty="0"/>
              <a:t>	</a:t>
            </a:r>
            <a:r>
              <a:rPr lang="en-US" b="0" i="0" dirty="0">
                <a:effectLst/>
              </a:rPr>
              <a:t>A typical aggression-based action is when you go “shoulder-to-shoulder” against someone, with high aggression our player has the initiative to push the opponent strongly (as far as his strength allows him to) and this determines the winner of the challenge. Another important moment for aggression is when you jump in order to dispute a header. If you play football you know exactly what this is, you jump placing your body against the opponent (if you’re a defender), if you manage to hit the ball with your head, great, if you don’t at least you’ll have to displace the other guy so he can’t perform the header correctly. In this case, aggression needs to work alongside jumping and strength. Players with high aggression offer some risk while inside the area because they can cause a lot of penalties without you pressing a single button, and that could possibly end with you smashing a controller, so be careful when you choose </a:t>
            </a:r>
            <a:r>
              <a:rPr lang="en-US" b="0" i="0" dirty="0" err="1">
                <a:effectLst/>
              </a:rPr>
              <a:t>centre</a:t>
            </a:r>
            <a:r>
              <a:rPr lang="en-US" b="0" i="0" dirty="0">
                <a:effectLst/>
              </a:rPr>
              <a:t> backs like this.” </a:t>
            </a:r>
            <a:r>
              <a:rPr lang="en-US" i="1" dirty="0">
                <a:hlinkClick r:id="rId2"/>
              </a:rPr>
              <a:t>–</a:t>
            </a:r>
            <a:r>
              <a:rPr lang="en-US" sz="1600" i="1" dirty="0">
                <a:hlinkClick r:id="rId2"/>
              </a:rPr>
              <a:t> (https://www.fifauteam.com/fifa-20-attributes-guide/#:~:text=The%20aggression%20level%20of%20a,or%20commitment%20to%20a%20match.</a:t>
            </a:r>
            <a:r>
              <a:rPr lang="en-US" sz="1600" i="1" dirty="0"/>
              <a:t>)</a:t>
            </a:r>
            <a:endParaRPr lang="en-US" i="1" dirty="0"/>
          </a:p>
          <a:p>
            <a:pPr marL="0" indent="0">
              <a:buNone/>
            </a:pPr>
            <a:endParaRPr lang="en-US" b="0" i="0" dirty="0">
              <a:effectLst/>
            </a:endParaRPr>
          </a:p>
          <a:p>
            <a:pPr marL="0" indent="0">
              <a:buNone/>
            </a:pPr>
            <a:r>
              <a:rPr lang="en-US" dirty="0"/>
              <a:t>“Center Back (CB): Also known as the central defender, center fullback or stopper, this position plays in the middle of the rear defensive line. A 4–4–2 formation will have two center backs, which will hang back to protect the goal</a:t>
            </a:r>
            <a:r>
              <a:rPr lang="en-US" i="1" dirty="0"/>
              <a:t>.” – (</a:t>
            </a:r>
            <a:r>
              <a:rPr lang="en-US" i="1" dirty="0">
                <a:hlinkClick r:id="rId3"/>
              </a:rPr>
              <a:t>https://protips.dickssportinggoods.com/sports-and-activities/soccer/soccer-positions-the-numbers-player-roles-basic-formations</a:t>
            </a:r>
            <a:r>
              <a:rPr lang="en-US" i="1" dirty="0"/>
              <a:t>)</a:t>
            </a:r>
          </a:p>
          <a:p>
            <a:pPr marL="0" indent="0">
              <a:buNone/>
            </a:pPr>
            <a:endParaRPr lang="en-US" dirty="0"/>
          </a:p>
          <a:p>
            <a:pPr marL="0" indent="0">
              <a:buNone/>
            </a:pPr>
            <a:r>
              <a:rPr lang="en-US" dirty="0"/>
              <a:t>“Central Midfielder (CM): Often considered the most hardworking role, this player has to be ready for action and can play both defensively and offensively, depending on where the ball is. They are responsible for distributing the ball to other players, so it’s vital that they have exceptional ball handling and passing skills. When on the attack, they often take long shots on goal to help the offense. To fit a team’s strategy, they will sometimes line up with the 6 in a more defensive position or with the 10 in a more offensive formation. </a:t>
            </a:r>
            <a:r>
              <a:rPr lang="en-US" i="1" dirty="0"/>
              <a:t>.” – (</a:t>
            </a:r>
            <a:r>
              <a:rPr lang="en-US" i="1" dirty="0">
                <a:hlinkClick r:id="rId3"/>
              </a:rPr>
              <a:t>https://protips.dickssportinggoods.com/sports-and-activities/soccer/soccer-positions-the-numbers-player-roles-basic-formations</a:t>
            </a:r>
            <a:r>
              <a:rPr lang="en-US" i="1" dirty="0"/>
              <a:t>)</a:t>
            </a:r>
          </a:p>
          <a:p>
            <a:pPr marL="0" indent="0">
              <a:buNone/>
            </a:pPr>
            <a:endParaRPr lang="en-US" dirty="0"/>
          </a:p>
        </p:txBody>
      </p:sp>
      <p:sp>
        <p:nvSpPr>
          <p:cNvPr id="4" name="Footer Placeholder 3">
            <a:extLst>
              <a:ext uri="{FF2B5EF4-FFF2-40B4-BE49-F238E27FC236}">
                <a16:creationId xmlns:a16="http://schemas.microsoft.com/office/drawing/2014/main" id="{8C551615-B537-4EA5-960E-D1ADD9F6C844}"/>
              </a:ext>
            </a:extLst>
          </p:cNvPr>
          <p:cNvSpPr>
            <a:spLocks noGrp="1"/>
          </p:cNvSpPr>
          <p:nvPr>
            <p:ph type="ftr" sz="quarter" idx="11"/>
          </p:nvPr>
        </p:nvSpPr>
        <p:spPr/>
        <p:txBody>
          <a:bodyPr/>
          <a:lstStyle/>
          <a:p>
            <a:r>
              <a:rPr lang="en-US"/>
              <a:t>Justin Ehly, MS6306, Tuesday 630p</a:t>
            </a:r>
            <a:endParaRPr lang="en-US" dirty="0"/>
          </a:p>
        </p:txBody>
      </p:sp>
    </p:spTree>
    <p:extLst>
      <p:ext uri="{BB962C8B-B14F-4D97-AF65-F5344CB8AC3E}">
        <p14:creationId xmlns:p14="http://schemas.microsoft.com/office/powerpoint/2010/main" val="329318514"/>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484</TotalTime>
  <Words>2975</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DS6371</vt:lpstr>
      <vt:lpstr>For Live Session: Unit 3</vt:lpstr>
      <vt:lpstr>For Live Session: Unit 3</vt:lpstr>
      <vt:lpstr>Part 1: We would like to analyze the Left Midfielders (LM) versus the Left Forwards (LF). </vt:lpstr>
      <vt:lpstr>Part 1: We would like to analyze the Left Midfielders (LM) versus the Left Forwards (LF). </vt:lpstr>
      <vt:lpstr>Part 1: We would like to analyze the Left Midfielders (LM) versus the Left Forwards (LF). </vt:lpstr>
      <vt:lpstr>Part 1: We would like to analyze the Left Midfielders (LM) versus the Left Forwards (LF). </vt:lpstr>
      <vt:lpstr>Part 2: Select/create at least 2 categorical variables and select two continuous variables and perform an EDA</vt:lpstr>
      <vt:lpstr>Part 2: Select/create at least 2 categorical variables and select two continuous variables and perform an EDA</vt:lpstr>
      <vt:lpstr>Part 2: Select/create at least 2 categorical variables and select two continuous variables and perform an EDA</vt:lpstr>
      <vt:lpstr>Part 2: Select/create at least 2 categorical variables and select two continuous variables and perform an EDA</vt:lpstr>
      <vt:lpstr>Part 2: Select/create at least 2 categorical variables and select two continuous variables and perform an EDA</vt:lpstr>
      <vt:lpstr>Part 3: Takeaways and Questions for Live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Ehly, Justin</dc:creator>
  <cp:lastModifiedBy>Ehly, Justin</cp:lastModifiedBy>
  <cp:revision>43</cp:revision>
  <dcterms:created xsi:type="dcterms:W3CDTF">2020-09-06T01:46:00Z</dcterms:created>
  <dcterms:modified xsi:type="dcterms:W3CDTF">2020-09-09T00:35:48Z</dcterms:modified>
</cp:coreProperties>
</file>