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sldIdLst>
    <p:sldId id="256" r:id="rId2"/>
    <p:sldId id="257" r:id="rId3"/>
    <p:sldId id="286" r:id="rId4"/>
    <p:sldId id="310" r:id="rId5"/>
    <p:sldId id="311" r:id="rId6"/>
    <p:sldId id="261" r:id="rId7"/>
    <p:sldId id="313" r:id="rId8"/>
    <p:sldId id="314" r:id="rId9"/>
    <p:sldId id="264" r:id="rId10"/>
    <p:sldId id="288" r:id="rId11"/>
    <p:sldId id="289" r:id="rId12"/>
    <p:sldId id="290" r:id="rId13"/>
    <p:sldId id="267" r:id="rId14"/>
    <p:sldId id="291" r:id="rId15"/>
    <p:sldId id="292" r:id="rId16"/>
    <p:sldId id="293" r:id="rId17"/>
    <p:sldId id="269" r:id="rId18"/>
    <p:sldId id="294" r:id="rId19"/>
    <p:sldId id="295" r:id="rId20"/>
    <p:sldId id="296" r:id="rId21"/>
    <p:sldId id="273" r:id="rId22"/>
    <p:sldId id="297" r:id="rId23"/>
    <p:sldId id="298" r:id="rId24"/>
    <p:sldId id="299" r:id="rId25"/>
    <p:sldId id="275" r:id="rId26"/>
    <p:sldId id="301" r:id="rId27"/>
    <p:sldId id="302" r:id="rId28"/>
    <p:sldId id="300" r:id="rId29"/>
    <p:sldId id="277" r:id="rId30"/>
    <p:sldId id="303" r:id="rId31"/>
    <p:sldId id="304" r:id="rId32"/>
    <p:sldId id="305" r:id="rId33"/>
    <p:sldId id="279" r:id="rId34"/>
    <p:sldId id="306" r:id="rId35"/>
    <p:sldId id="307" r:id="rId36"/>
    <p:sldId id="308" r:id="rId37"/>
    <p:sldId id="309" r:id="rId38"/>
    <p:sldId id="281" r:id="rId39"/>
    <p:sldId id="282" r:id="rId40"/>
    <p:sldId id="283" r:id="rId41"/>
    <p:sldId id="284" r:id="rId42"/>
    <p:sldId id="28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7009" autoAdjust="0"/>
    <p:restoredTop sz="94660"/>
  </p:normalViewPr>
  <p:slideViewPr>
    <p:cSldViewPr snapToGrid="0">
      <p:cViewPr varScale="1">
        <p:scale>
          <a:sx n="116" d="100"/>
          <a:sy n="116" d="100"/>
        </p:scale>
        <p:origin x="120" y="18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61221F-511F-462A-8C88-0452CB2A4E07}" type="datetimeFigureOut">
              <a:rPr lang="en-US" smtClean="0"/>
              <a:t>8/30/2020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3CC350-1692-4665-A32F-B19FF3D8E11D}" type="slidenum">
              <a:rPr lang="en-US" smtClean="0"/>
              <a:t>‹#›</a:t>
            </a:fld>
            <a:endParaRPr lang="en-US"/>
          </a:p>
        </p:txBody>
      </p:sp>
    </p:spTree>
    <p:extLst>
      <p:ext uri="{BB962C8B-B14F-4D97-AF65-F5344CB8AC3E}">
        <p14:creationId xmlns:p14="http://schemas.microsoft.com/office/powerpoint/2010/main" val="3600903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36C28-6D65-4ED9-977A-8B35C23E7E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42B15B-B890-4AD2-9E67-666A5E8C69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Footer Placeholder 6">
            <a:extLst>
              <a:ext uri="{FF2B5EF4-FFF2-40B4-BE49-F238E27FC236}">
                <a16:creationId xmlns:a16="http://schemas.microsoft.com/office/drawing/2014/main" id="{40BDCCE1-403B-4EA9-88DB-E498728FDC10}"/>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139196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38CE6-A4DE-4229-B2D8-2D9E0A82D5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A0CAC9-D1AF-42D0-9BDB-BDD218285C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8A83FE72-BDF6-4EAE-802E-A51EC357C15A}"/>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972288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4E9FD-8AD3-4FD7-AFDA-696349287F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20B0E0-F5FB-4CE6-89C1-8C16D4A286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172E66-0633-45EC-B8D8-44E6A77D5B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C0E77B53-D26C-41C8-98D2-EDA4FDEF4DF7}"/>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3483648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F888E-5943-40E0-A695-E53782DDA9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2E5F87-58EF-457D-ACE5-B6979C07B9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F43285-5ECE-4046-BF98-B9D88D6350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1BF37C-93A4-4634-A1FA-921B71EE8C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858AD7-2DFD-44F1-BE81-F00ED6E088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9">
            <a:extLst>
              <a:ext uri="{FF2B5EF4-FFF2-40B4-BE49-F238E27FC236}">
                <a16:creationId xmlns:a16="http://schemas.microsoft.com/office/drawing/2014/main" id="{2B9FF0B8-3151-489E-B618-1C2E38BE66E7}"/>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3451142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6237-4035-4FC0-A7B2-99BEC48DBCC6}"/>
              </a:ext>
            </a:extLst>
          </p:cNvPr>
          <p:cNvSpPr>
            <a:spLocks noGrp="1"/>
          </p:cNvSpPr>
          <p:nvPr>
            <p:ph type="title"/>
          </p:nvPr>
        </p:nvSpPr>
        <p:spPr/>
        <p:txBody>
          <a:bodyPr/>
          <a:lstStyle/>
          <a:p>
            <a:r>
              <a:rPr lang="en-US"/>
              <a:t>Click to edit Master title style</a:t>
            </a:r>
          </a:p>
        </p:txBody>
      </p:sp>
      <p:sp>
        <p:nvSpPr>
          <p:cNvPr id="6" name="Footer Placeholder 5">
            <a:extLst>
              <a:ext uri="{FF2B5EF4-FFF2-40B4-BE49-F238E27FC236}">
                <a16:creationId xmlns:a16="http://schemas.microsoft.com/office/drawing/2014/main" id="{66187965-B340-42AE-85BA-89A90FD8F74F}"/>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3654506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C9AF5C-A7FF-44D4-9840-3329BB42A346}"/>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694234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6E44-39DE-4E73-B722-F962299C1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7D6D32-04F4-4EEF-8767-456FE0D445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7D4885-1559-4511-B453-EB8CBEF4E3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7">
            <a:extLst>
              <a:ext uri="{FF2B5EF4-FFF2-40B4-BE49-F238E27FC236}">
                <a16:creationId xmlns:a16="http://schemas.microsoft.com/office/drawing/2014/main" id="{96B9E88C-BAF2-43B4-B113-5EF8EA8B8857}"/>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968378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63750-B716-4812-97DC-8152D28AA7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48A9DA-652F-4586-B82C-645095556D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B3D643-7407-4929-BC2E-88DD72A41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7">
            <a:extLst>
              <a:ext uri="{FF2B5EF4-FFF2-40B4-BE49-F238E27FC236}">
                <a16:creationId xmlns:a16="http://schemas.microsoft.com/office/drawing/2014/main" id="{C66E9A9A-87F5-4121-B20D-8B62021B1169}"/>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375507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74D443-674E-47C1-9F1A-DE506F5D5D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B5B6169-D0B1-4F68-B935-0A5464B381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29DB381-D2DE-47D7-B1B6-998F5C65EB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Justin Ehly, DS6303, Tuesday – 630p-8p</a:t>
            </a:r>
          </a:p>
        </p:txBody>
      </p:sp>
    </p:spTree>
    <p:extLst>
      <p:ext uri="{BB962C8B-B14F-4D97-AF65-F5344CB8AC3E}">
        <p14:creationId xmlns:p14="http://schemas.microsoft.com/office/powerpoint/2010/main" val="1698836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Lst>
  <p:hf sldNum="0" hdr="0" dt="0"/>
  <p:txStyles>
    <p:titleStyle>
      <a:lvl1pPr algn="l" defTabSz="914400" rtl="0" eaLnBrk="1" latinLnBrk="0" hangingPunct="1">
        <a:lnSpc>
          <a:spcPct val="90000"/>
        </a:lnSpc>
        <a:spcBef>
          <a:spcPct val="0"/>
        </a:spcBef>
        <a:buNone/>
        <a:defRPr sz="1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r-statistics.co/Top50-Ggplot2-Visualizations-MasterList-R-Code.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530F7-D74D-41F0-A810-94A18BEDF1A2}"/>
              </a:ext>
            </a:extLst>
          </p:cNvPr>
          <p:cNvSpPr>
            <a:spLocks noGrp="1"/>
          </p:cNvSpPr>
          <p:nvPr>
            <p:ph type="ctrTitle"/>
          </p:nvPr>
        </p:nvSpPr>
        <p:spPr/>
        <p:txBody>
          <a:bodyPr/>
          <a:lstStyle/>
          <a:p>
            <a:r>
              <a:rPr lang="en-US" dirty="0"/>
              <a:t>Unit 2: </a:t>
            </a:r>
            <a:br>
              <a:rPr lang="en-US" dirty="0"/>
            </a:br>
            <a:r>
              <a:rPr lang="en-US" dirty="0"/>
              <a:t>For Live Session Assignment</a:t>
            </a:r>
          </a:p>
        </p:txBody>
      </p:sp>
      <p:sp>
        <p:nvSpPr>
          <p:cNvPr id="3" name="Subtitle 2">
            <a:extLst>
              <a:ext uri="{FF2B5EF4-FFF2-40B4-BE49-F238E27FC236}">
                <a16:creationId xmlns:a16="http://schemas.microsoft.com/office/drawing/2014/main" id="{85FCBC99-4CC0-465B-9BA0-4DFDAA31EFE4}"/>
              </a:ext>
            </a:extLst>
          </p:cNvPr>
          <p:cNvSpPr>
            <a:spLocks noGrp="1"/>
          </p:cNvSpPr>
          <p:nvPr>
            <p:ph type="subTitle" idx="1"/>
          </p:nvPr>
        </p:nvSpPr>
        <p:spPr/>
        <p:txBody>
          <a:bodyPr/>
          <a:lstStyle/>
          <a:p>
            <a:r>
              <a:rPr lang="en-US" dirty="0"/>
              <a:t>By Justin Ehly</a:t>
            </a:r>
          </a:p>
        </p:txBody>
      </p:sp>
    </p:spTree>
    <p:extLst>
      <p:ext uri="{BB962C8B-B14F-4D97-AF65-F5344CB8AC3E}">
        <p14:creationId xmlns:p14="http://schemas.microsoft.com/office/powerpoint/2010/main" val="1478046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8A2B-063A-4C92-A06F-5AD9B8627397}"/>
              </a:ext>
            </a:extLst>
          </p:cNvPr>
          <p:cNvSpPr>
            <a:spLocks noGrp="1"/>
          </p:cNvSpPr>
          <p:nvPr>
            <p:ph type="title"/>
          </p:nvPr>
        </p:nvSpPr>
        <p:spPr>
          <a:xfrm>
            <a:off x="510275" y="427723"/>
            <a:ext cx="2620104" cy="2996514"/>
          </a:xfrm>
        </p:spPr>
        <p:txBody>
          <a:bodyPr anchor="t">
            <a:noAutofit/>
          </a:bodyPr>
          <a:lstStyle/>
          <a:p>
            <a:r>
              <a:rPr lang="en-US" sz="1800" dirty="0"/>
              <a:t>Assignment:</a:t>
            </a:r>
            <a:br>
              <a:rPr lang="en-US" sz="1800" dirty="0"/>
            </a:br>
            <a:r>
              <a:rPr lang="en-US" sz="1800" dirty="0"/>
              <a:t>Use the dataset to visually investigate if the distribution of the height of centers (C) is greater than the distribution of the height of forwards (F). </a:t>
            </a:r>
            <a:br>
              <a:rPr lang="en-US" sz="1800" dirty="0"/>
            </a:br>
            <a:br>
              <a:rPr lang="en-US" sz="1800" dirty="0"/>
            </a:br>
            <a:r>
              <a:rPr lang="en-US" sz="1800" dirty="0"/>
              <a:t>R Code</a:t>
            </a:r>
            <a:br>
              <a:rPr lang="en-US" sz="1800" dirty="0"/>
            </a:br>
            <a:endParaRPr lang="en-US" sz="1800" dirty="0"/>
          </a:p>
        </p:txBody>
      </p:sp>
      <p:sp>
        <p:nvSpPr>
          <p:cNvPr id="5" name="Content Placeholder 4">
            <a:extLst>
              <a:ext uri="{FF2B5EF4-FFF2-40B4-BE49-F238E27FC236}">
                <a16:creationId xmlns:a16="http://schemas.microsoft.com/office/drawing/2014/main" id="{08DA6511-8647-43E7-A89B-A2A35CD0F10E}"/>
              </a:ext>
            </a:extLst>
          </p:cNvPr>
          <p:cNvSpPr>
            <a:spLocks noGrp="1"/>
          </p:cNvSpPr>
          <p:nvPr>
            <p:ph idx="1"/>
          </p:nvPr>
        </p:nvSpPr>
        <p:spPr>
          <a:xfrm>
            <a:off x="3616411" y="427723"/>
            <a:ext cx="7738977" cy="5841272"/>
          </a:xfrm>
          <a:ln>
            <a:solidFill>
              <a:schemeClr val="tx1"/>
            </a:solidFill>
          </a:ln>
        </p:spPr>
        <p:txBody>
          <a:bodyPr>
            <a:noAutofit/>
          </a:bodyPr>
          <a:lstStyle/>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#Install Packages and activate libraries</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library(ggplot2, </a:t>
            </a:r>
            <a:r>
              <a:rPr lang="en-US" sz="1050" dirty="0" err="1">
                <a:effectLst/>
                <a:ea typeface="Calibri" panose="020F0502020204030204" pitchFamily="34" charset="0"/>
                <a:cs typeface="Times New Roman" panose="02020603050405020304" pitchFamily="18" charset="0"/>
              </a:rPr>
              <a:t>tidyverse</a:t>
            </a: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ggthemes</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a:t>
            </a:r>
            <a:r>
              <a:rPr lang="en-US" sz="1050" dirty="0" err="1">
                <a:effectLst/>
                <a:ea typeface="Calibri" panose="020F0502020204030204" pitchFamily="34" charset="0"/>
                <a:cs typeface="Times New Roman" panose="02020603050405020304" pitchFamily="18" charset="0"/>
              </a:rPr>
              <a:t>plotly</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a:t>
            </a:r>
            <a:r>
              <a:rPr lang="en-US" sz="1050" dirty="0" err="1">
                <a:effectLst/>
                <a:ea typeface="Calibri" panose="020F0502020204030204" pitchFamily="34" charset="0"/>
                <a:cs typeface="Times New Roman" panose="02020603050405020304" pitchFamily="18" charset="0"/>
              </a:rPr>
              <a:t>dplyr</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a:t>
            </a:r>
            <a:r>
              <a:rPr lang="en-US" sz="1050" dirty="0" err="1">
                <a:effectLst/>
                <a:ea typeface="Calibri" panose="020F0502020204030204" pitchFamily="34" charset="0"/>
                <a:cs typeface="Times New Roman" panose="02020603050405020304" pitchFamily="18" charset="0"/>
              </a:rPr>
              <a:t>tibble</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rm(list=ls()) #deletes all data and values that may be hanging around in the R environment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PlayersBBall</a:t>
            </a:r>
            <a:r>
              <a:rPr lang="en-US" sz="1050" dirty="0">
                <a:effectLst/>
                <a:ea typeface="Calibri" panose="020F0502020204030204" pitchFamily="34" charset="0"/>
                <a:cs typeface="Times New Roman" panose="02020603050405020304" pitchFamily="18" charset="0"/>
              </a:rPr>
              <a:t> &lt;- read.csv(file = 'C:/Users/</a:t>
            </a:r>
            <a:r>
              <a:rPr lang="en-US" sz="1050" dirty="0" err="1">
                <a:effectLst/>
                <a:ea typeface="Calibri" panose="020F0502020204030204" pitchFamily="34" charset="0"/>
                <a:cs typeface="Times New Roman" panose="02020603050405020304" pitchFamily="18" charset="0"/>
              </a:rPr>
              <a:t>justi.DATA</a:t>
            </a:r>
            <a:r>
              <a:rPr lang="en-US" sz="1050" dirty="0">
                <a:effectLst/>
                <a:ea typeface="Calibri" panose="020F0502020204030204" pitchFamily="34" charset="0"/>
                <a:cs typeface="Times New Roman" panose="02020603050405020304" pitchFamily="18" charset="0"/>
              </a:rPr>
              <a:t>-POWER/Google Drive/_SMU/6306/MSDS_6306_Doing-Data-Science/Unit 2/PlayersBBall.csv',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na.strings</a:t>
            </a:r>
            <a:r>
              <a:rPr lang="en-US" sz="1050" dirty="0">
                <a:effectLst/>
                <a:ea typeface="Calibri" panose="020F0502020204030204" pitchFamily="34" charset="0"/>
                <a:cs typeface="Times New Roman" panose="02020603050405020304" pitchFamily="18" charset="0"/>
              </a:rPr>
              <a:t> = c("", "NA", "#N/A"),</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stringsAsFactors</a:t>
            </a:r>
            <a:r>
              <a:rPr lang="en-US" sz="1050" dirty="0">
                <a:effectLst/>
                <a:ea typeface="Calibri" panose="020F0502020204030204" pitchFamily="34" charset="0"/>
                <a:cs typeface="Times New Roman" panose="02020603050405020304" pitchFamily="18" charset="0"/>
              </a:rPr>
              <a:t> = FALSE,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strip.white</a:t>
            </a:r>
            <a:r>
              <a:rPr lang="en-US" sz="1050" dirty="0">
                <a:effectLst/>
                <a:ea typeface="Calibri" panose="020F0502020204030204" pitchFamily="34" charset="0"/>
                <a:cs typeface="Times New Roman" panose="02020603050405020304" pitchFamily="18" charset="0"/>
              </a:rPr>
              <a:t> = TRUE,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sep</a:t>
            </a:r>
            <a:r>
              <a:rPr lang="en-US" sz="1050" dirty="0">
                <a:effectLst/>
                <a:ea typeface="Calibri" panose="020F0502020204030204" pitchFamily="34" charset="0"/>
                <a:cs typeface="Times New Roman" panose="02020603050405020304" pitchFamily="18" charset="0"/>
              </a:rPr>
              <a:t> = ",") #stringsasfactors - makes sure we record the data as strings and not factors, </a:t>
            </a:r>
            <a:r>
              <a:rPr lang="en-US" sz="1050" dirty="0" err="1">
                <a:effectLst/>
                <a:ea typeface="Calibri" panose="020F0502020204030204" pitchFamily="34" charset="0"/>
                <a:cs typeface="Times New Roman" panose="02020603050405020304" pitchFamily="18" charset="0"/>
              </a:rPr>
              <a:t>strip.white</a:t>
            </a:r>
            <a:r>
              <a:rPr lang="en-US" sz="1050" dirty="0">
                <a:effectLst/>
                <a:ea typeface="Calibri" panose="020F0502020204030204" pitchFamily="34" charset="0"/>
                <a:cs typeface="Times New Roman" panose="02020603050405020304" pitchFamily="18" charset="0"/>
              </a:rPr>
              <a:t> removes any blank spaces in front of data in cells, </a:t>
            </a:r>
            <a:r>
              <a:rPr lang="en-US" sz="1050" dirty="0" err="1">
                <a:effectLst/>
                <a:ea typeface="Calibri" panose="020F0502020204030204" pitchFamily="34" charset="0"/>
                <a:cs typeface="Times New Roman" panose="02020603050405020304" pitchFamily="18" charset="0"/>
              </a:rPr>
              <a:t>sep</a:t>
            </a:r>
            <a:r>
              <a:rPr lang="en-US" sz="1050" dirty="0">
                <a:effectLst/>
                <a:ea typeface="Calibri" panose="020F0502020204030204" pitchFamily="34" charset="0"/>
                <a:cs typeface="Times New Roman" panose="02020603050405020304" pitchFamily="18" charset="0"/>
              </a:rPr>
              <a:t> = "," tells R that we are importing a comma separated file</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#Create new column to record actual player positions using </a:t>
            </a:r>
            <a:r>
              <a:rPr lang="en-US" sz="1050" dirty="0" err="1">
                <a:effectLst/>
                <a:ea typeface="Calibri" panose="020F0502020204030204" pitchFamily="34" charset="0"/>
                <a:cs typeface="Times New Roman" panose="02020603050405020304" pitchFamily="18" charset="0"/>
              </a:rPr>
              <a:t>case_when</a:t>
            </a:r>
            <a:r>
              <a:rPr lang="en-US" sz="1050" dirty="0">
                <a:effectLst/>
                <a:ea typeface="Calibri" panose="020F0502020204030204" pitchFamily="34" charset="0"/>
                <a:cs typeface="Times New Roman" panose="02020603050405020304" pitchFamily="18" charset="0"/>
              </a:rPr>
              <a:t> (https://therbootcamp.github.io/Erfurt_2018June/_sessions/D1S2_Wrangling/Wrangling_practical.html)</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 </a:t>
            </a:r>
            <a:r>
              <a:rPr lang="en-US" sz="1050" dirty="0" err="1">
                <a:effectLst/>
                <a:ea typeface="Calibri" panose="020F0502020204030204" pitchFamily="34" charset="0"/>
                <a:cs typeface="Times New Roman" panose="02020603050405020304" pitchFamily="18" charset="0"/>
              </a:rPr>
              <a:t>data.frame</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 </a:t>
            </a:r>
            <a:r>
              <a:rPr lang="en-US" sz="1050" dirty="0" err="1">
                <a:effectLst/>
                <a:ea typeface="Calibri" panose="020F0502020204030204" pitchFamily="34" charset="0"/>
                <a:cs typeface="Times New Roman" panose="02020603050405020304" pitchFamily="18" charset="0"/>
              </a:rPr>
              <a:t>case_when</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#is.na(PlayersBBall$position) ~ "NA",</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"F-C" ~ "Forward/Center",</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"C-F" ~ "Forward/Center",</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"C" ~ "Center",</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"G" ~ "Guard",</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"F" ~ "Forward",</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"F-G" ~ "Forward/Guard",</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"G-F" ~ "Forward/Guard")) #Replaces blank new column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with a name based on the abbreviated position in $position</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D9BD6C4-E45F-4780-8750-BB44D991C2CB}"/>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3805277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8A2B-063A-4C92-A06F-5AD9B8627397}"/>
              </a:ext>
            </a:extLst>
          </p:cNvPr>
          <p:cNvSpPr>
            <a:spLocks noGrp="1"/>
          </p:cNvSpPr>
          <p:nvPr>
            <p:ph type="title"/>
          </p:nvPr>
        </p:nvSpPr>
        <p:spPr>
          <a:xfrm>
            <a:off x="510275" y="427723"/>
            <a:ext cx="2620104" cy="2996514"/>
          </a:xfrm>
        </p:spPr>
        <p:txBody>
          <a:bodyPr anchor="t">
            <a:noAutofit/>
          </a:bodyPr>
          <a:lstStyle/>
          <a:p>
            <a:r>
              <a:rPr lang="en-US" sz="1800" dirty="0"/>
              <a:t>Assignment:</a:t>
            </a:r>
            <a:br>
              <a:rPr lang="en-US" sz="1800" dirty="0"/>
            </a:br>
            <a:r>
              <a:rPr lang="en-US" sz="1800" dirty="0"/>
              <a:t>Use the dataset to visually investigate if the distribution of the height of centers (C) is greater than the distribution of the height of forwards (F). </a:t>
            </a:r>
            <a:br>
              <a:rPr lang="en-US" sz="1800" dirty="0"/>
            </a:br>
            <a:br>
              <a:rPr lang="en-US" sz="1800" dirty="0"/>
            </a:br>
            <a:r>
              <a:rPr lang="en-US" sz="1800" dirty="0"/>
              <a:t>R Code</a:t>
            </a:r>
            <a:br>
              <a:rPr lang="en-US" sz="1800" dirty="0"/>
            </a:br>
            <a:endParaRPr lang="en-US" sz="1800" dirty="0"/>
          </a:p>
        </p:txBody>
      </p:sp>
      <p:sp>
        <p:nvSpPr>
          <p:cNvPr id="5" name="Content Placeholder 4">
            <a:extLst>
              <a:ext uri="{FF2B5EF4-FFF2-40B4-BE49-F238E27FC236}">
                <a16:creationId xmlns:a16="http://schemas.microsoft.com/office/drawing/2014/main" id="{08DA6511-8647-43E7-A89B-A2A35CD0F10E}"/>
              </a:ext>
            </a:extLst>
          </p:cNvPr>
          <p:cNvSpPr>
            <a:spLocks noGrp="1"/>
          </p:cNvSpPr>
          <p:nvPr>
            <p:ph idx="1"/>
          </p:nvPr>
        </p:nvSpPr>
        <p:spPr>
          <a:xfrm>
            <a:off x="3616411" y="427723"/>
            <a:ext cx="7738977" cy="5841272"/>
          </a:xfrm>
          <a:ln>
            <a:solidFill>
              <a:schemeClr val="tx1"/>
            </a:solidFill>
          </a:ln>
        </p:spPr>
        <p:txBody>
          <a:bodyPr>
            <a:noAutofit/>
          </a:bodyPr>
          <a:lstStyle/>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#Combine the data frames to add the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column to </a:t>
            </a:r>
            <a:r>
              <a:rPr lang="en-US" sz="1050" dirty="0" err="1">
                <a:effectLst/>
                <a:ea typeface="Calibri" panose="020F0502020204030204" pitchFamily="34" charset="0"/>
                <a:cs typeface="Times New Roman" panose="02020603050405020304" pitchFamily="18" charset="0"/>
              </a:rPr>
              <a:t>PlayersBBall</a:t>
            </a: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PlayersBBall</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cbind</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PlayersBBall,position_name</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#Convert data frames to a </a:t>
            </a:r>
            <a:r>
              <a:rPr lang="en-US" sz="1050" dirty="0" err="1">
                <a:effectLst/>
                <a:ea typeface="Calibri" panose="020F0502020204030204" pitchFamily="34" charset="0"/>
                <a:cs typeface="Times New Roman" panose="02020603050405020304" pitchFamily="18" charset="0"/>
              </a:rPr>
              <a:t>tibble</a:t>
            </a:r>
            <a:r>
              <a:rPr lang="en-US" sz="1050" dirty="0">
                <a:effectLst/>
                <a:ea typeface="Calibri" panose="020F0502020204030204" pitchFamily="34" charset="0"/>
                <a:cs typeface="Times New Roman" panose="02020603050405020304" pitchFamily="18" charset="0"/>
              </a:rPr>
              <a:t> (http://www.sthda.com/english/wiki/reordering-data-frame-columns-in-r)</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as_data_frame</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PlayersBBall</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#rearrange columns to ensure data accuracy</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colnames</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#list column names to ensure accuracy</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col_order</a:t>
            </a:r>
            <a:r>
              <a:rPr lang="en-US" sz="1050" dirty="0">
                <a:effectLst/>
                <a:ea typeface="Calibri" panose="020F0502020204030204" pitchFamily="34" charset="0"/>
                <a:cs typeface="Times New Roman" panose="02020603050405020304" pitchFamily="18" charset="0"/>
              </a:rPr>
              <a:t> &lt;- c("name", "</a:t>
            </a:r>
            <a:r>
              <a:rPr lang="en-US" sz="1050" dirty="0" err="1">
                <a:effectLst/>
                <a:ea typeface="Calibri" panose="020F0502020204030204" pitchFamily="34" charset="0"/>
                <a:cs typeface="Times New Roman" panose="02020603050405020304" pitchFamily="18" charset="0"/>
              </a:rPr>
              <a:t>year_start</a:t>
            </a: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year_end</a:t>
            </a:r>
            <a:r>
              <a:rPr lang="en-US" sz="1050" dirty="0">
                <a:effectLst/>
                <a:ea typeface="Calibri" panose="020F0502020204030204" pitchFamily="34" charset="0"/>
                <a:cs typeface="Times New Roman" panose="02020603050405020304" pitchFamily="18" charset="0"/>
              </a:rPr>
              <a:t>", "position",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"height", "weight", "</a:t>
            </a:r>
            <a:r>
              <a:rPr lang="en-US" sz="1050" dirty="0" err="1">
                <a:effectLst/>
                <a:ea typeface="Calibri" panose="020F0502020204030204" pitchFamily="34" charset="0"/>
                <a:cs typeface="Times New Roman" panose="02020603050405020304" pitchFamily="18" charset="0"/>
              </a:rPr>
              <a:t>birth_date</a:t>
            </a:r>
            <a:r>
              <a:rPr lang="en-US" sz="1050" dirty="0">
                <a:effectLst/>
                <a:ea typeface="Calibri" panose="020F0502020204030204" pitchFamily="34" charset="0"/>
                <a:cs typeface="Times New Roman" panose="02020603050405020304" pitchFamily="18" charset="0"/>
              </a:rPr>
              <a:t>", "college")</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col_order</a:t>
            </a:r>
            <a:r>
              <a:rPr lang="en-US" sz="1050" dirty="0">
                <a:effectLst/>
                <a:ea typeface="Calibri" panose="020F0502020204030204" pitchFamily="34" charset="0"/>
                <a:cs typeface="Times New Roman" panose="02020603050405020304" pitchFamily="18" charset="0"/>
              </a:rPr>
              <a:t>] #reorders columns by column names</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#separate the height feet and inches</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%&gt;% separate(height, c("feet", "inches"), </a:t>
            </a:r>
            <a:r>
              <a:rPr lang="en-US" sz="1050" dirty="0" err="1">
                <a:effectLst/>
                <a:ea typeface="Calibri" panose="020F0502020204030204" pitchFamily="34" charset="0"/>
                <a:cs typeface="Times New Roman" panose="02020603050405020304" pitchFamily="18" charset="0"/>
              </a:rPr>
              <a:t>sep</a:t>
            </a:r>
            <a:r>
              <a:rPr lang="en-US" sz="1050" dirty="0">
                <a:effectLst/>
                <a:ea typeface="Calibri" panose="020F0502020204030204" pitchFamily="34" charset="0"/>
                <a:cs typeface="Times New Roman" panose="02020603050405020304" pitchFamily="18" charset="0"/>
              </a:rPr>
              <a:t> = "-", convert = TRUE)</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#create a new column called </a:t>
            </a:r>
            <a:r>
              <a:rPr lang="en-US" sz="1050" dirty="0" err="1">
                <a:effectLst/>
                <a:ea typeface="Calibri" panose="020F0502020204030204" pitchFamily="34" charset="0"/>
                <a:cs typeface="Times New Roman" panose="02020603050405020304" pitchFamily="18" charset="0"/>
              </a:rPr>
              <a:t>height_inches</a:t>
            </a:r>
            <a:r>
              <a:rPr lang="en-US" sz="1050" dirty="0">
                <a:effectLst/>
                <a:ea typeface="Calibri" panose="020F0502020204030204" pitchFamily="34" charset="0"/>
                <a:cs typeface="Times New Roman" panose="02020603050405020304" pitchFamily="18" charset="0"/>
              </a:rPr>
              <a:t> that = feet * 12 + inches to record all heights in inches </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BBPlayers$height_inches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BBPlayers$feet</a:t>
            </a:r>
            <a:r>
              <a:rPr lang="en-US" sz="1050" dirty="0">
                <a:effectLst/>
                <a:ea typeface="Calibri" panose="020F0502020204030204" pitchFamily="34" charset="0"/>
                <a:cs typeface="Times New Roman" panose="02020603050405020304" pitchFamily="18" charset="0"/>
              </a:rPr>
              <a:t> * 12) + </a:t>
            </a:r>
            <a:r>
              <a:rPr lang="en-US" sz="1050" dirty="0" err="1">
                <a:effectLst/>
                <a:ea typeface="Calibri" panose="020F0502020204030204" pitchFamily="34" charset="0"/>
                <a:cs typeface="Times New Roman" panose="02020603050405020304" pitchFamily="18" charset="0"/>
              </a:rPr>
              <a:t>BBPlayers$inches</a:t>
            </a: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D9BD6C4-E45F-4780-8750-BB44D991C2CB}"/>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2072601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8A2B-063A-4C92-A06F-5AD9B8627397}"/>
              </a:ext>
            </a:extLst>
          </p:cNvPr>
          <p:cNvSpPr>
            <a:spLocks noGrp="1"/>
          </p:cNvSpPr>
          <p:nvPr>
            <p:ph type="title"/>
          </p:nvPr>
        </p:nvSpPr>
        <p:spPr>
          <a:xfrm>
            <a:off x="510275" y="427723"/>
            <a:ext cx="2620104" cy="2996514"/>
          </a:xfrm>
        </p:spPr>
        <p:txBody>
          <a:bodyPr anchor="t">
            <a:noAutofit/>
          </a:bodyPr>
          <a:lstStyle/>
          <a:p>
            <a:r>
              <a:rPr lang="en-US" sz="1800" dirty="0"/>
              <a:t>Assignment:</a:t>
            </a:r>
            <a:br>
              <a:rPr lang="en-US" sz="1800" dirty="0"/>
            </a:br>
            <a:r>
              <a:rPr lang="en-US" sz="1800" dirty="0"/>
              <a:t>Use the dataset to visually investigate if the distribution of the height of centers (C) is greater than the distribution of the height of forwards (F). </a:t>
            </a:r>
            <a:br>
              <a:rPr lang="en-US" sz="1800" dirty="0"/>
            </a:br>
            <a:br>
              <a:rPr lang="en-US" sz="1800" dirty="0"/>
            </a:br>
            <a:r>
              <a:rPr lang="en-US" sz="1800" dirty="0"/>
              <a:t>R Code</a:t>
            </a:r>
            <a:br>
              <a:rPr lang="en-US" sz="1800" dirty="0"/>
            </a:br>
            <a:endParaRPr lang="en-US" sz="1800" dirty="0"/>
          </a:p>
        </p:txBody>
      </p:sp>
      <p:sp>
        <p:nvSpPr>
          <p:cNvPr id="5" name="Content Placeholder 4">
            <a:extLst>
              <a:ext uri="{FF2B5EF4-FFF2-40B4-BE49-F238E27FC236}">
                <a16:creationId xmlns:a16="http://schemas.microsoft.com/office/drawing/2014/main" id="{08DA6511-8647-43E7-A89B-A2A35CD0F10E}"/>
              </a:ext>
            </a:extLst>
          </p:cNvPr>
          <p:cNvSpPr>
            <a:spLocks noGrp="1"/>
          </p:cNvSpPr>
          <p:nvPr>
            <p:ph idx="1"/>
          </p:nvPr>
        </p:nvSpPr>
        <p:spPr>
          <a:xfrm>
            <a:off x="3616411" y="427723"/>
            <a:ext cx="7738977" cy="5841272"/>
          </a:xfrm>
          <a:ln>
            <a:solidFill>
              <a:schemeClr val="tx1"/>
            </a:solidFill>
          </a:ln>
        </p:spPr>
        <p:txBody>
          <a:bodyPr>
            <a:noAutofit/>
          </a:bodyPr>
          <a:lstStyle/>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#######################-----Asignment--------------------------#################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#Use the dataset to visually investigate if the distribution of the height of centers (C) is greater than the distribution of the height of forwards (F).</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centers_height</a:t>
            </a:r>
            <a:r>
              <a:rPr lang="en-US" sz="1050" dirty="0">
                <a:effectLst/>
                <a:ea typeface="Calibri" panose="020F0502020204030204" pitchFamily="34" charset="0"/>
                <a:cs typeface="Times New Roman" panose="02020603050405020304" pitchFamily="18" charset="0"/>
              </a:rPr>
              <a:t> = </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BBPlayers$position_name</a:t>
            </a:r>
            <a:r>
              <a:rPr lang="en-US" sz="1050" dirty="0">
                <a:effectLst/>
                <a:ea typeface="Calibri" panose="020F0502020204030204" pitchFamily="34" charset="0"/>
                <a:cs typeface="Times New Roman" panose="02020603050405020304" pitchFamily="18" charset="0"/>
              </a:rPr>
              <a:t> == "Center",] %&gt;%  #assigns variable center to the ggplot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ggplot(aes(x = </a:t>
            </a:r>
            <a:r>
              <a:rPr lang="en-US" sz="1050" dirty="0" err="1">
                <a:effectLst/>
                <a:ea typeface="Calibri" panose="020F0502020204030204" pitchFamily="34" charset="0"/>
                <a:cs typeface="Times New Roman" panose="02020603050405020304" pitchFamily="18" charset="0"/>
              </a:rPr>
              <a:t>height_inches</a:t>
            </a:r>
            <a:r>
              <a:rPr lang="en-US" sz="1050" dirty="0">
                <a:effectLst/>
                <a:ea typeface="Calibri" panose="020F0502020204030204" pitchFamily="34" charset="0"/>
                <a:cs typeface="Times New Roman" panose="02020603050405020304" pitchFamily="18" charset="0"/>
              </a:rPr>
              <a:t>)) +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geom_bar</a:t>
            </a:r>
            <a:r>
              <a:rPr lang="en-US" sz="1050" dirty="0">
                <a:effectLst/>
                <a:ea typeface="Calibri" panose="020F0502020204030204" pitchFamily="34" charset="0"/>
                <a:cs typeface="Times New Roman" panose="02020603050405020304" pitchFamily="18" charset="0"/>
              </a:rPr>
              <a:t>(fill = "blue", color = "red", stat = "count") + #calls bar chart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ggtitle</a:t>
            </a:r>
            <a:r>
              <a:rPr lang="en-US" sz="1050" dirty="0">
                <a:effectLst/>
                <a:ea typeface="Calibri" panose="020F0502020204030204" pitchFamily="34" charset="0"/>
                <a:cs typeface="Times New Roman" panose="02020603050405020304" pitchFamily="18" charset="0"/>
              </a:rPr>
              <a:t>("Distribution of Heights of Centers in Inches") + #bar chart title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scale_x_continuous</a:t>
            </a:r>
            <a:r>
              <a:rPr lang="en-US" sz="1050" dirty="0">
                <a:effectLst/>
                <a:ea typeface="Calibri" panose="020F0502020204030204" pitchFamily="34" charset="0"/>
                <a:cs typeface="Times New Roman" panose="02020603050405020304" pitchFamily="18" charset="0"/>
              </a:rPr>
              <a:t>(name = "Heights of Centers in Inches", limits = c(75,95), breaks = seq(75, 95, 5)) + #controls the name of the </a:t>
            </a:r>
            <a:r>
              <a:rPr lang="en-US" sz="1050" dirty="0" err="1">
                <a:effectLst/>
                <a:ea typeface="Calibri" panose="020F0502020204030204" pitchFamily="34" charset="0"/>
                <a:cs typeface="Times New Roman" panose="02020603050405020304" pitchFamily="18" charset="0"/>
              </a:rPr>
              <a:t>xaxis</a:t>
            </a:r>
            <a:r>
              <a:rPr lang="en-US" sz="1050" dirty="0">
                <a:effectLst/>
                <a:ea typeface="Calibri" panose="020F0502020204030204" pitchFamily="34" charset="0"/>
                <a:cs typeface="Times New Roman" panose="02020603050405020304" pitchFamily="18" charset="0"/>
              </a:rPr>
              <a:t>, the upper and lower limits and sets a tick every 25lbs</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theme_bw</a:t>
            </a:r>
            <a:r>
              <a:rPr lang="en-US" sz="1050" dirty="0">
                <a:effectLst/>
                <a:ea typeface="Calibri" panose="020F0502020204030204" pitchFamily="34" charset="0"/>
                <a:cs typeface="Times New Roman" panose="02020603050405020304" pitchFamily="18" charset="0"/>
              </a:rPr>
              <a:t>() #removes background color</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ggplotly</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centers_height</a:t>
            </a:r>
            <a:r>
              <a:rPr lang="en-US" sz="1050" dirty="0">
                <a:effectLst/>
                <a:ea typeface="Calibri" panose="020F0502020204030204" pitchFamily="34" charset="0"/>
                <a:cs typeface="Times New Roman" panose="02020603050405020304" pitchFamily="18" charset="0"/>
              </a:rPr>
              <a:t>) #passes the centers ggplot data to </a:t>
            </a:r>
            <a:r>
              <a:rPr lang="en-US" sz="1050" dirty="0" err="1">
                <a:effectLst/>
                <a:ea typeface="Calibri" panose="020F0502020204030204" pitchFamily="34" charset="0"/>
                <a:cs typeface="Times New Roman" panose="02020603050405020304" pitchFamily="18" charset="0"/>
              </a:rPr>
              <a:t>ggplotly</a:t>
            </a:r>
            <a:r>
              <a:rPr lang="en-US" sz="1050" dirty="0">
                <a:effectLst/>
                <a:ea typeface="Calibri" panose="020F0502020204030204" pitchFamily="34" charset="0"/>
                <a:cs typeface="Times New Roman" panose="02020603050405020304" pitchFamily="18" charset="0"/>
              </a:rPr>
              <a:t> for interactive graph</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forwards_heights</a:t>
            </a:r>
            <a:r>
              <a:rPr lang="en-US" sz="1050" dirty="0">
                <a:effectLst/>
                <a:ea typeface="Calibri" panose="020F0502020204030204" pitchFamily="34" charset="0"/>
                <a:cs typeface="Times New Roman" panose="02020603050405020304" pitchFamily="18" charset="0"/>
              </a:rPr>
              <a:t> = </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BBPlayers$position_name</a:t>
            </a:r>
            <a:r>
              <a:rPr lang="en-US" sz="1050" dirty="0">
                <a:effectLst/>
                <a:ea typeface="Calibri" panose="020F0502020204030204" pitchFamily="34" charset="0"/>
                <a:cs typeface="Times New Roman" panose="02020603050405020304" pitchFamily="18" charset="0"/>
              </a:rPr>
              <a:t> == "Forward",] %&gt;% #assigns variable forwards to the ggplot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ggplot(aes(x = </a:t>
            </a:r>
            <a:r>
              <a:rPr lang="en-US" sz="1050" dirty="0" err="1">
                <a:effectLst/>
                <a:ea typeface="Calibri" panose="020F0502020204030204" pitchFamily="34" charset="0"/>
                <a:cs typeface="Times New Roman" panose="02020603050405020304" pitchFamily="18" charset="0"/>
              </a:rPr>
              <a:t>height_inches</a:t>
            </a:r>
            <a:r>
              <a:rPr lang="en-US" sz="1050" dirty="0">
                <a:effectLst/>
                <a:ea typeface="Calibri" panose="020F0502020204030204" pitchFamily="34" charset="0"/>
                <a:cs typeface="Times New Roman" panose="02020603050405020304" pitchFamily="18" charset="0"/>
              </a:rPr>
              <a:t>)) +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geom_bar</a:t>
            </a:r>
            <a:r>
              <a:rPr lang="en-US" sz="1050" dirty="0">
                <a:effectLst/>
                <a:ea typeface="Calibri" panose="020F0502020204030204" pitchFamily="34" charset="0"/>
                <a:cs typeface="Times New Roman" panose="02020603050405020304" pitchFamily="18" charset="0"/>
              </a:rPr>
              <a:t>(fill = "red", color = "blue", stat = "count") + #calls bar chart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ggtitle</a:t>
            </a:r>
            <a:r>
              <a:rPr lang="en-US" sz="1050" dirty="0">
                <a:effectLst/>
                <a:ea typeface="Calibri" panose="020F0502020204030204" pitchFamily="34" charset="0"/>
                <a:cs typeface="Times New Roman" panose="02020603050405020304" pitchFamily="18" charset="0"/>
              </a:rPr>
              <a:t>("Distribution of Heights of Forwards in Inches") + #sets bar chart title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scale_x_continuous</a:t>
            </a:r>
            <a:r>
              <a:rPr lang="en-US" sz="1050" dirty="0">
                <a:effectLst/>
                <a:ea typeface="Calibri" panose="020F0502020204030204" pitchFamily="34" charset="0"/>
                <a:cs typeface="Times New Roman" panose="02020603050405020304" pitchFamily="18" charset="0"/>
              </a:rPr>
              <a:t>(name = "Heights of Forwards in Inches", limits = c(75,95), breaks = seq(75, 95, 5)) + #controls the </a:t>
            </a:r>
            <a:r>
              <a:rPr lang="en-US" sz="1050" dirty="0" err="1">
                <a:effectLst/>
                <a:ea typeface="Calibri" panose="020F0502020204030204" pitchFamily="34" charset="0"/>
                <a:cs typeface="Times New Roman" panose="02020603050405020304" pitchFamily="18" charset="0"/>
              </a:rPr>
              <a:t>xaxis</a:t>
            </a:r>
            <a:r>
              <a:rPr lang="en-US" sz="1050" dirty="0">
                <a:effectLst/>
                <a:ea typeface="Calibri" panose="020F0502020204030204" pitchFamily="34" charset="0"/>
                <a:cs typeface="Times New Roman" panose="02020603050405020304" pitchFamily="18" charset="0"/>
              </a:rPr>
              <a:t> title, the upper and lower limits and sets a tick every 25lbs</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theme_bw</a:t>
            </a:r>
            <a:r>
              <a:rPr lang="en-US" sz="1050" dirty="0">
                <a:effectLst/>
                <a:ea typeface="Calibri" panose="020F0502020204030204" pitchFamily="34" charset="0"/>
                <a:cs typeface="Times New Roman" panose="02020603050405020304" pitchFamily="18" charset="0"/>
              </a:rPr>
              <a:t>() #removes background color</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ggplotly</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forwards_heights</a:t>
            </a:r>
            <a:r>
              <a:rPr lang="en-US" sz="1050" dirty="0">
                <a:effectLst/>
                <a:ea typeface="Calibri" panose="020F0502020204030204" pitchFamily="34" charset="0"/>
                <a:cs typeface="Times New Roman" panose="02020603050405020304" pitchFamily="18" charset="0"/>
              </a:rPr>
              <a:t>) #passes the forwards ggplot data to </a:t>
            </a:r>
            <a:r>
              <a:rPr lang="en-US" sz="1050" dirty="0" err="1">
                <a:effectLst/>
                <a:ea typeface="Calibri" panose="020F0502020204030204" pitchFamily="34" charset="0"/>
                <a:cs typeface="Times New Roman" panose="02020603050405020304" pitchFamily="18" charset="0"/>
              </a:rPr>
              <a:t>ggplotly</a:t>
            </a:r>
            <a:r>
              <a:rPr lang="en-US" sz="1050" dirty="0">
                <a:effectLst/>
                <a:ea typeface="Calibri" panose="020F0502020204030204" pitchFamily="34" charset="0"/>
                <a:cs typeface="Times New Roman" panose="02020603050405020304" pitchFamily="18" charset="0"/>
              </a:rPr>
              <a:t> for interactive graph</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D9BD6C4-E45F-4780-8750-BB44D991C2CB}"/>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1049093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4C0FE-26BA-4592-B067-F098A2143D4D}"/>
              </a:ext>
            </a:extLst>
          </p:cNvPr>
          <p:cNvSpPr>
            <a:spLocks noGrp="1"/>
          </p:cNvSpPr>
          <p:nvPr>
            <p:ph type="title"/>
          </p:nvPr>
        </p:nvSpPr>
        <p:spPr/>
        <p:txBody>
          <a:bodyPr>
            <a:normAutofit/>
          </a:bodyPr>
          <a:lstStyle/>
          <a:p>
            <a:r>
              <a:rPr lang="en-US" sz="1800" dirty="0"/>
              <a:t>Assignment:</a:t>
            </a:r>
            <a:br>
              <a:rPr lang="en-US" sz="1800" dirty="0"/>
            </a:br>
            <a:r>
              <a:rPr lang="en-US" sz="1800" dirty="0"/>
              <a:t>Use the dataset to visually investigate if the distribution of height is different between any of the positions.</a:t>
            </a:r>
            <a:br>
              <a:rPr lang="en-US" sz="1800" dirty="0"/>
            </a:br>
            <a:r>
              <a:rPr lang="en-US" sz="1800" dirty="0"/>
              <a:t>Visual Bar Plot </a:t>
            </a:r>
            <a:br>
              <a:rPr lang="en-US" dirty="0"/>
            </a:br>
            <a:endParaRPr lang="en-US" dirty="0"/>
          </a:p>
        </p:txBody>
      </p:sp>
      <p:sp>
        <p:nvSpPr>
          <p:cNvPr id="4" name="Footer Placeholder 3">
            <a:extLst>
              <a:ext uri="{FF2B5EF4-FFF2-40B4-BE49-F238E27FC236}">
                <a16:creationId xmlns:a16="http://schemas.microsoft.com/office/drawing/2014/main" id="{5DD88D0C-44C9-4712-9233-25B27C09C08F}"/>
              </a:ext>
            </a:extLst>
          </p:cNvPr>
          <p:cNvSpPr>
            <a:spLocks noGrp="1"/>
          </p:cNvSpPr>
          <p:nvPr>
            <p:ph type="ftr" sz="quarter" idx="10"/>
          </p:nvPr>
        </p:nvSpPr>
        <p:spPr/>
        <p:txBody>
          <a:bodyPr/>
          <a:lstStyle/>
          <a:p>
            <a:r>
              <a:rPr lang="en-US"/>
              <a:t>Justin Ehly, DS6303, Tuesday – 630p-8p</a:t>
            </a:r>
            <a:endParaRPr lang="en-US" dirty="0"/>
          </a:p>
        </p:txBody>
      </p:sp>
      <p:pic>
        <p:nvPicPr>
          <p:cNvPr id="20" name="Content Placeholder 19">
            <a:extLst>
              <a:ext uri="{FF2B5EF4-FFF2-40B4-BE49-F238E27FC236}">
                <a16:creationId xmlns:a16="http://schemas.microsoft.com/office/drawing/2014/main" id="{9C56E015-7F56-404A-B955-333FD54B85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40735"/>
            <a:ext cx="10515600" cy="5252140"/>
          </a:xfrm>
        </p:spPr>
      </p:pic>
    </p:spTree>
    <p:extLst>
      <p:ext uri="{BB962C8B-B14F-4D97-AF65-F5344CB8AC3E}">
        <p14:creationId xmlns:p14="http://schemas.microsoft.com/office/powerpoint/2010/main" val="3000895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8A2B-063A-4C92-A06F-5AD9B8627397}"/>
              </a:ext>
            </a:extLst>
          </p:cNvPr>
          <p:cNvSpPr>
            <a:spLocks noGrp="1"/>
          </p:cNvSpPr>
          <p:nvPr>
            <p:ph type="title"/>
          </p:nvPr>
        </p:nvSpPr>
        <p:spPr>
          <a:xfrm>
            <a:off x="510275" y="427723"/>
            <a:ext cx="2620104" cy="2996514"/>
          </a:xfrm>
        </p:spPr>
        <p:txBody>
          <a:bodyPr anchor="t">
            <a:noAutofit/>
          </a:bodyPr>
          <a:lstStyle/>
          <a:p>
            <a:r>
              <a:rPr lang="en-US" sz="1800" dirty="0"/>
              <a:t>Assignment:</a:t>
            </a:r>
            <a:br>
              <a:rPr lang="en-US" sz="1800" dirty="0"/>
            </a:br>
            <a:r>
              <a:rPr lang="en-US" sz="1800" dirty="0"/>
              <a:t>Use the dataset to visually investigate if the distribution of height is different between any of the positions.</a:t>
            </a:r>
            <a:br>
              <a:rPr lang="en-US" sz="1800" dirty="0"/>
            </a:br>
            <a:r>
              <a:rPr lang="en-US" sz="1800" dirty="0"/>
              <a:t>Visual Bar Plot </a:t>
            </a:r>
            <a:br>
              <a:rPr lang="en-US" sz="1800" dirty="0"/>
            </a:br>
            <a:br>
              <a:rPr lang="en-US" sz="1800" dirty="0"/>
            </a:br>
            <a:r>
              <a:rPr lang="en-US" sz="1800" dirty="0"/>
              <a:t>R Code</a:t>
            </a:r>
            <a:br>
              <a:rPr lang="en-US" sz="1800" dirty="0"/>
            </a:br>
            <a:endParaRPr lang="en-US" sz="1800" dirty="0"/>
          </a:p>
        </p:txBody>
      </p:sp>
      <p:sp>
        <p:nvSpPr>
          <p:cNvPr id="5" name="Content Placeholder 4">
            <a:extLst>
              <a:ext uri="{FF2B5EF4-FFF2-40B4-BE49-F238E27FC236}">
                <a16:creationId xmlns:a16="http://schemas.microsoft.com/office/drawing/2014/main" id="{08DA6511-8647-43E7-A89B-A2A35CD0F10E}"/>
              </a:ext>
            </a:extLst>
          </p:cNvPr>
          <p:cNvSpPr>
            <a:spLocks noGrp="1"/>
          </p:cNvSpPr>
          <p:nvPr>
            <p:ph idx="1"/>
          </p:nvPr>
        </p:nvSpPr>
        <p:spPr>
          <a:xfrm>
            <a:off x="3616411" y="427723"/>
            <a:ext cx="7738977" cy="5841272"/>
          </a:xfrm>
          <a:ln>
            <a:solidFill>
              <a:schemeClr val="tx1"/>
            </a:solidFill>
          </a:ln>
        </p:spPr>
        <p:txBody>
          <a:bodyPr>
            <a:noAutofit/>
          </a:bodyPr>
          <a:lstStyle/>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#Install Packages and activate libraries</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library(ggplot2, </a:t>
            </a:r>
            <a:r>
              <a:rPr lang="en-US" sz="1050" dirty="0" err="1">
                <a:effectLst/>
                <a:ea typeface="Calibri" panose="020F0502020204030204" pitchFamily="34" charset="0"/>
                <a:cs typeface="Times New Roman" panose="02020603050405020304" pitchFamily="18" charset="0"/>
              </a:rPr>
              <a:t>tidyverse</a:t>
            </a: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ggthemes</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a:t>
            </a:r>
            <a:r>
              <a:rPr lang="en-US" sz="1050" dirty="0" err="1">
                <a:effectLst/>
                <a:ea typeface="Calibri" panose="020F0502020204030204" pitchFamily="34" charset="0"/>
                <a:cs typeface="Times New Roman" panose="02020603050405020304" pitchFamily="18" charset="0"/>
              </a:rPr>
              <a:t>plotly</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a:t>
            </a:r>
            <a:r>
              <a:rPr lang="en-US" sz="1050" dirty="0" err="1">
                <a:effectLst/>
                <a:ea typeface="Calibri" panose="020F0502020204030204" pitchFamily="34" charset="0"/>
                <a:cs typeface="Times New Roman" panose="02020603050405020304" pitchFamily="18" charset="0"/>
              </a:rPr>
              <a:t>dplyr</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a:t>
            </a:r>
            <a:r>
              <a:rPr lang="en-US" sz="1050" dirty="0" err="1">
                <a:effectLst/>
                <a:ea typeface="Calibri" panose="020F0502020204030204" pitchFamily="34" charset="0"/>
                <a:cs typeface="Times New Roman" panose="02020603050405020304" pitchFamily="18" charset="0"/>
              </a:rPr>
              <a:t>tibble</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rm(list=ls()) #deletes all data and values that may be hanging around in the R environment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PlayersBBall</a:t>
            </a:r>
            <a:r>
              <a:rPr lang="en-US" sz="1050" dirty="0">
                <a:effectLst/>
                <a:ea typeface="Calibri" panose="020F0502020204030204" pitchFamily="34" charset="0"/>
                <a:cs typeface="Times New Roman" panose="02020603050405020304" pitchFamily="18" charset="0"/>
              </a:rPr>
              <a:t> &lt;- read.csv(file = 'C:/Users/</a:t>
            </a:r>
            <a:r>
              <a:rPr lang="en-US" sz="1050" dirty="0" err="1">
                <a:effectLst/>
                <a:ea typeface="Calibri" panose="020F0502020204030204" pitchFamily="34" charset="0"/>
                <a:cs typeface="Times New Roman" panose="02020603050405020304" pitchFamily="18" charset="0"/>
              </a:rPr>
              <a:t>justi.DATA</a:t>
            </a:r>
            <a:r>
              <a:rPr lang="en-US" sz="1050" dirty="0">
                <a:effectLst/>
                <a:ea typeface="Calibri" panose="020F0502020204030204" pitchFamily="34" charset="0"/>
                <a:cs typeface="Times New Roman" panose="02020603050405020304" pitchFamily="18" charset="0"/>
              </a:rPr>
              <a:t>-POWER/Google Drive/_SMU/6306/MSDS_6306_Doing-Data-Science/Unit 2/PlayersBBall.csv',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na.strings</a:t>
            </a:r>
            <a:r>
              <a:rPr lang="en-US" sz="1050" dirty="0">
                <a:effectLst/>
                <a:ea typeface="Calibri" panose="020F0502020204030204" pitchFamily="34" charset="0"/>
                <a:cs typeface="Times New Roman" panose="02020603050405020304" pitchFamily="18" charset="0"/>
              </a:rPr>
              <a:t> = c("", "NA", "#N/A"),</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stringsAsFactors</a:t>
            </a:r>
            <a:r>
              <a:rPr lang="en-US" sz="1050" dirty="0">
                <a:effectLst/>
                <a:ea typeface="Calibri" panose="020F0502020204030204" pitchFamily="34" charset="0"/>
                <a:cs typeface="Times New Roman" panose="02020603050405020304" pitchFamily="18" charset="0"/>
              </a:rPr>
              <a:t> = FALSE,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strip.white</a:t>
            </a:r>
            <a:r>
              <a:rPr lang="en-US" sz="1050" dirty="0">
                <a:effectLst/>
                <a:ea typeface="Calibri" panose="020F0502020204030204" pitchFamily="34" charset="0"/>
                <a:cs typeface="Times New Roman" panose="02020603050405020304" pitchFamily="18" charset="0"/>
              </a:rPr>
              <a:t> = TRUE,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sep</a:t>
            </a:r>
            <a:r>
              <a:rPr lang="en-US" sz="1050" dirty="0">
                <a:effectLst/>
                <a:ea typeface="Calibri" panose="020F0502020204030204" pitchFamily="34" charset="0"/>
                <a:cs typeface="Times New Roman" panose="02020603050405020304" pitchFamily="18" charset="0"/>
              </a:rPr>
              <a:t> = ",") #stringsasfactors - makes sure we record the data as strings and not factors, </a:t>
            </a:r>
            <a:r>
              <a:rPr lang="en-US" sz="1050" dirty="0" err="1">
                <a:effectLst/>
                <a:ea typeface="Calibri" panose="020F0502020204030204" pitchFamily="34" charset="0"/>
                <a:cs typeface="Times New Roman" panose="02020603050405020304" pitchFamily="18" charset="0"/>
              </a:rPr>
              <a:t>strip.white</a:t>
            </a:r>
            <a:r>
              <a:rPr lang="en-US" sz="1050" dirty="0">
                <a:effectLst/>
                <a:ea typeface="Calibri" panose="020F0502020204030204" pitchFamily="34" charset="0"/>
                <a:cs typeface="Times New Roman" panose="02020603050405020304" pitchFamily="18" charset="0"/>
              </a:rPr>
              <a:t> removes any blank spaces in front of data in cells, </a:t>
            </a:r>
            <a:r>
              <a:rPr lang="en-US" sz="1050" dirty="0" err="1">
                <a:effectLst/>
                <a:ea typeface="Calibri" panose="020F0502020204030204" pitchFamily="34" charset="0"/>
                <a:cs typeface="Times New Roman" panose="02020603050405020304" pitchFamily="18" charset="0"/>
              </a:rPr>
              <a:t>sep</a:t>
            </a:r>
            <a:r>
              <a:rPr lang="en-US" sz="1050" dirty="0">
                <a:effectLst/>
                <a:ea typeface="Calibri" panose="020F0502020204030204" pitchFamily="34" charset="0"/>
                <a:cs typeface="Times New Roman" panose="02020603050405020304" pitchFamily="18" charset="0"/>
              </a:rPr>
              <a:t> = "," tells R that we are importing a comma separated file</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#Create new column to record actual player positions using </a:t>
            </a:r>
            <a:r>
              <a:rPr lang="en-US" sz="1050" dirty="0" err="1">
                <a:effectLst/>
                <a:ea typeface="Calibri" panose="020F0502020204030204" pitchFamily="34" charset="0"/>
                <a:cs typeface="Times New Roman" panose="02020603050405020304" pitchFamily="18" charset="0"/>
              </a:rPr>
              <a:t>case_when</a:t>
            </a:r>
            <a:r>
              <a:rPr lang="en-US" sz="1050" dirty="0">
                <a:effectLst/>
                <a:ea typeface="Calibri" panose="020F0502020204030204" pitchFamily="34" charset="0"/>
                <a:cs typeface="Times New Roman" panose="02020603050405020304" pitchFamily="18" charset="0"/>
              </a:rPr>
              <a:t> (https://therbootcamp.github.io/Erfurt_2018June/_sessions/D1S2_Wrangling/Wrangling_practical.html)</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 </a:t>
            </a:r>
            <a:r>
              <a:rPr lang="en-US" sz="1050" dirty="0" err="1">
                <a:effectLst/>
                <a:ea typeface="Calibri" panose="020F0502020204030204" pitchFamily="34" charset="0"/>
                <a:cs typeface="Times New Roman" panose="02020603050405020304" pitchFamily="18" charset="0"/>
              </a:rPr>
              <a:t>data.frame</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 </a:t>
            </a:r>
            <a:r>
              <a:rPr lang="en-US" sz="1050" dirty="0" err="1">
                <a:effectLst/>
                <a:ea typeface="Calibri" panose="020F0502020204030204" pitchFamily="34" charset="0"/>
                <a:cs typeface="Times New Roman" panose="02020603050405020304" pitchFamily="18" charset="0"/>
              </a:rPr>
              <a:t>case_when</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#is.na(PlayersBBall$position) ~ "NA",</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"F-C" ~ "Forward/Center",</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"C-F" ~ "Forward/Center",</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"C" ~ "Center",</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"G" ~ "Guard",</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"F" ~ "Forward",</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"F-G" ~ "Forward/Guard",</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"G-F" ~ "Forward/Guard")) #Replaces blank new column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with a name based on the abbreviated position in $position</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D9BD6C4-E45F-4780-8750-BB44D991C2CB}"/>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2765422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8A2B-063A-4C92-A06F-5AD9B8627397}"/>
              </a:ext>
            </a:extLst>
          </p:cNvPr>
          <p:cNvSpPr>
            <a:spLocks noGrp="1"/>
          </p:cNvSpPr>
          <p:nvPr>
            <p:ph type="title"/>
          </p:nvPr>
        </p:nvSpPr>
        <p:spPr>
          <a:xfrm>
            <a:off x="510275" y="427723"/>
            <a:ext cx="2620104" cy="2996514"/>
          </a:xfrm>
        </p:spPr>
        <p:txBody>
          <a:bodyPr anchor="t">
            <a:noAutofit/>
          </a:bodyPr>
          <a:lstStyle/>
          <a:p>
            <a:r>
              <a:rPr lang="en-US" sz="1800" dirty="0"/>
              <a:t>Assignment:</a:t>
            </a:r>
            <a:br>
              <a:rPr lang="en-US" sz="1800" dirty="0"/>
            </a:br>
            <a:r>
              <a:rPr lang="en-US" sz="1800" dirty="0"/>
              <a:t>Use the dataset to visually investigate if the distribution of height is different between any of the positions.</a:t>
            </a:r>
            <a:br>
              <a:rPr lang="en-US" sz="1800" dirty="0"/>
            </a:br>
            <a:r>
              <a:rPr lang="en-US" sz="1800" dirty="0"/>
              <a:t>Visual Bar Plot </a:t>
            </a:r>
            <a:br>
              <a:rPr lang="en-US" sz="1800" dirty="0"/>
            </a:br>
            <a:br>
              <a:rPr lang="en-US" sz="1800" dirty="0"/>
            </a:br>
            <a:r>
              <a:rPr lang="en-US" sz="1800" dirty="0"/>
              <a:t>R Code</a:t>
            </a:r>
            <a:br>
              <a:rPr lang="en-US" sz="1800" dirty="0"/>
            </a:br>
            <a:endParaRPr lang="en-US" sz="1800" dirty="0"/>
          </a:p>
        </p:txBody>
      </p:sp>
      <p:sp>
        <p:nvSpPr>
          <p:cNvPr id="5" name="Content Placeholder 4">
            <a:extLst>
              <a:ext uri="{FF2B5EF4-FFF2-40B4-BE49-F238E27FC236}">
                <a16:creationId xmlns:a16="http://schemas.microsoft.com/office/drawing/2014/main" id="{08DA6511-8647-43E7-A89B-A2A35CD0F10E}"/>
              </a:ext>
            </a:extLst>
          </p:cNvPr>
          <p:cNvSpPr>
            <a:spLocks noGrp="1"/>
          </p:cNvSpPr>
          <p:nvPr>
            <p:ph idx="1"/>
          </p:nvPr>
        </p:nvSpPr>
        <p:spPr>
          <a:xfrm>
            <a:off x="3616411" y="427723"/>
            <a:ext cx="7738977" cy="5841272"/>
          </a:xfrm>
          <a:ln>
            <a:solidFill>
              <a:schemeClr val="tx1"/>
            </a:solidFill>
          </a:ln>
        </p:spPr>
        <p:txBody>
          <a:bodyPr>
            <a:noAutofit/>
          </a:bodyPr>
          <a:lstStyle/>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#Combine the data frames to add the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column to </a:t>
            </a:r>
            <a:r>
              <a:rPr lang="en-US" sz="1050" dirty="0" err="1">
                <a:effectLst/>
                <a:ea typeface="Calibri" panose="020F0502020204030204" pitchFamily="34" charset="0"/>
                <a:cs typeface="Times New Roman" panose="02020603050405020304" pitchFamily="18" charset="0"/>
              </a:rPr>
              <a:t>PlayersBBall</a:t>
            </a: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PlayersBBall</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cbind</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PlayersBBall,position_name</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#Convert data frames to a </a:t>
            </a:r>
            <a:r>
              <a:rPr lang="en-US" sz="1050" dirty="0" err="1">
                <a:effectLst/>
                <a:ea typeface="Calibri" panose="020F0502020204030204" pitchFamily="34" charset="0"/>
                <a:cs typeface="Times New Roman" panose="02020603050405020304" pitchFamily="18" charset="0"/>
              </a:rPr>
              <a:t>tibble</a:t>
            </a:r>
            <a:r>
              <a:rPr lang="en-US" sz="1050" dirty="0">
                <a:effectLst/>
                <a:ea typeface="Calibri" panose="020F0502020204030204" pitchFamily="34" charset="0"/>
                <a:cs typeface="Times New Roman" panose="02020603050405020304" pitchFamily="18" charset="0"/>
              </a:rPr>
              <a:t> (http://www.sthda.com/english/wiki/reordering-data-frame-columns-in-r)</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as_data_frame</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PlayersBBall</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#rearrange columns to ensure data accuracy</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colnames</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#list column names to ensure accuracy</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col_order</a:t>
            </a:r>
            <a:r>
              <a:rPr lang="en-US" sz="1050" dirty="0">
                <a:effectLst/>
                <a:ea typeface="Calibri" panose="020F0502020204030204" pitchFamily="34" charset="0"/>
                <a:cs typeface="Times New Roman" panose="02020603050405020304" pitchFamily="18" charset="0"/>
              </a:rPr>
              <a:t> &lt;- c("name", "</a:t>
            </a:r>
            <a:r>
              <a:rPr lang="en-US" sz="1050" dirty="0" err="1">
                <a:effectLst/>
                <a:ea typeface="Calibri" panose="020F0502020204030204" pitchFamily="34" charset="0"/>
                <a:cs typeface="Times New Roman" panose="02020603050405020304" pitchFamily="18" charset="0"/>
              </a:rPr>
              <a:t>year_start</a:t>
            </a: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year_end</a:t>
            </a:r>
            <a:r>
              <a:rPr lang="en-US" sz="1050" dirty="0">
                <a:effectLst/>
                <a:ea typeface="Calibri" panose="020F0502020204030204" pitchFamily="34" charset="0"/>
                <a:cs typeface="Times New Roman" panose="02020603050405020304" pitchFamily="18" charset="0"/>
              </a:rPr>
              <a:t>", "position",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"height", "weight", "</a:t>
            </a:r>
            <a:r>
              <a:rPr lang="en-US" sz="1050" dirty="0" err="1">
                <a:effectLst/>
                <a:ea typeface="Calibri" panose="020F0502020204030204" pitchFamily="34" charset="0"/>
                <a:cs typeface="Times New Roman" panose="02020603050405020304" pitchFamily="18" charset="0"/>
              </a:rPr>
              <a:t>birth_date</a:t>
            </a:r>
            <a:r>
              <a:rPr lang="en-US" sz="1050" dirty="0">
                <a:effectLst/>
                <a:ea typeface="Calibri" panose="020F0502020204030204" pitchFamily="34" charset="0"/>
                <a:cs typeface="Times New Roman" panose="02020603050405020304" pitchFamily="18" charset="0"/>
              </a:rPr>
              <a:t>", "college")</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col_order</a:t>
            </a:r>
            <a:r>
              <a:rPr lang="en-US" sz="1050" dirty="0">
                <a:effectLst/>
                <a:ea typeface="Calibri" panose="020F0502020204030204" pitchFamily="34" charset="0"/>
                <a:cs typeface="Times New Roman" panose="02020603050405020304" pitchFamily="18" charset="0"/>
              </a:rPr>
              <a:t>] #reorders columns by column names</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#separate the height feet and inches</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%&gt;% separate(height, c("feet", "inches"), </a:t>
            </a:r>
            <a:r>
              <a:rPr lang="en-US" sz="1050" dirty="0" err="1">
                <a:effectLst/>
                <a:ea typeface="Calibri" panose="020F0502020204030204" pitchFamily="34" charset="0"/>
                <a:cs typeface="Times New Roman" panose="02020603050405020304" pitchFamily="18" charset="0"/>
              </a:rPr>
              <a:t>sep</a:t>
            </a:r>
            <a:r>
              <a:rPr lang="en-US" sz="1050" dirty="0">
                <a:effectLst/>
                <a:ea typeface="Calibri" panose="020F0502020204030204" pitchFamily="34" charset="0"/>
                <a:cs typeface="Times New Roman" panose="02020603050405020304" pitchFamily="18" charset="0"/>
              </a:rPr>
              <a:t> = "-", convert = TRUE)</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#create a new column called </a:t>
            </a:r>
            <a:r>
              <a:rPr lang="en-US" sz="1050" dirty="0" err="1">
                <a:effectLst/>
                <a:ea typeface="Calibri" panose="020F0502020204030204" pitchFamily="34" charset="0"/>
                <a:cs typeface="Times New Roman" panose="02020603050405020304" pitchFamily="18" charset="0"/>
              </a:rPr>
              <a:t>height_inches</a:t>
            </a:r>
            <a:r>
              <a:rPr lang="en-US" sz="1050" dirty="0">
                <a:effectLst/>
                <a:ea typeface="Calibri" panose="020F0502020204030204" pitchFamily="34" charset="0"/>
                <a:cs typeface="Times New Roman" panose="02020603050405020304" pitchFamily="18" charset="0"/>
              </a:rPr>
              <a:t> that = feet * 12 + inches to record all heights in inches </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BBPlayers$height_inches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BBPlayers$feet</a:t>
            </a:r>
            <a:r>
              <a:rPr lang="en-US" sz="1050" dirty="0">
                <a:effectLst/>
                <a:ea typeface="Calibri" panose="020F0502020204030204" pitchFamily="34" charset="0"/>
                <a:cs typeface="Times New Roman" panose="02020603050405020304" pitchFamily="18" charset="0"/>
              </a:rPr>
              <a:t> * 12) + </a:t>
            </a:r>
            <a:r>
              <a:rPr lang="en-US" sz="1050" dirty="0" err="1">
                <a:effectLst/>
                <a:ea typeface="Calibri" panose="020F0502020204030204" pitchFamily="34" charset="0"/>
                <a:cs typeface="Times New Roman" panose="02020603050405020304" pitchFamily="18" charset="0"/>
              </a:rPr>
              <a:t>BBPlayers$inches</a:t>
            </a: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D9BD6C4-E45F-4780-8750-BB44D991C2CB}"/>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581027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8A2B-063A-4C92-A06F-5AD9B8627397}"/>
              </a:ext>
            </a:extLst>
          </p:cNvPr>
          <p:cNvSpPr>
            <a:spLocks noGrp="1"/>
          </p:cNvSpPr>
          <p:nvPr>
            <p:ph type="title"/>
          </p:nvPr>
        </p:nvSpPr>
        <p:spPr>
          <a:xfrm>
            <a:off x="510275" y="427723"/>
            <a:ext cx="2620104" cy="2996514"/>
          </a:xfrm>
        </p:spPr>
        <p:txBody>
          <a:bodyPr anchor="t">
            <a:noAutofit/>
          </a:bodyPr>
          <a:lstStyle/>
          <a:p>
            <a:r>
              <a:rPr lang="en-US" sz="1800" dirty="0"/>
              <a:t>Assignment:</a:t>
            </a:r>
            <a:br>
              <a:rPr lang="en-US" sz="1800" dirty="0"/>
            </a:br>
            <a:r>
              <a:rPr lang="en-US" sz="1800" dirty="0"/>
              <a:t>Use the dataset to visually investigate if the distribution of height is different between any of the positions.</a:t>
            </a:r>
            <a:br>
              <a:rPr lang="en-US" sz="1800" dirty="0"/>
            </a:br>
            <a:r>
              <a:rPr lang="en-US" sz="1800" dirty="0"/>
              <a:t>Visual Bar Plot </a:t>
            </a:r>
            <a:br>
              <a:rPr lang="en-US" sz="1800" dirty="0"/>
            </a:br>
            <a:br>
              <a:rPr lang="en-US" sz="1800" dirty="0"/>
            </a:br>
            <a:r>
              <a:rPr lang="en-US" sz="1800" dirty="0"/>
              <a:t>R Code</a:t>
            </a:r>
            <a:br>
              <a:rPr lang="en-US" sz="1800" dirty="0"/>
            </a:br>
            <a:endParaRPr lang="en-US" sz="1800" dirty="0"/>
          </a:p>
        </p:txBody>
      </p:sp>
      <p:sp>
        <p:nvSpPr>
          <p:cNvPr id="5" name="Content Placeholder 4">
            <a:extLst>
              <a:ext uri="{FF2B5EF4-FFF2-40B4-BE49-F238E27FC236}">
                <a16:creationId xmlns:a16="http://schemas.microsoft.com/office/drawing/2014/main" id="{08DA6511-8647-43E7-A89B-A2A35CD0F10E}"/>
              </a:ext>
            </a:extLst>
          </p:cNvPr>
          <p:cNvSpPr>
            <a:spLocks noGrp="1"/>
          </p:cNvSpPr>
          <p:nvPr>
            <p:ph idx="1"/>
          </p:nvPr>
        </p:nvSpPr>
        <p:spPr>
          <a:xfrm>
            <a:off x="3616411" y="427723"/>
            <a:ext cx="7738977" cy="5841272"/>
          </a:xfrm>
          <a:ln>
            <a:solidFill>
              <a:schemeClr val="tx1"/>
            </a:solidFill>
          </a:ln>
        </p:spPr>
        <p:txBody>
          <a:bodyPr>
            <a:noAutofit/>
          </a:bodyPr>
          <a:lstStyle/>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#######################-------------Assignment----------------------#################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###Distribution of Height is different between any of the positions</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all_heights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%&gt;%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ggplot(</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 subset(</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,!is.na(feet)), aes(x =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y = </a:t>
            </a:r>
            <a:r>
              <a:rPr lang="en-US" sz="1050" dirty="0" err="1">
                <a:effectLst/>
                <a:ea typeface="Calibri" panose="020F0502020204030204" pitchFamily="34" charset="0"/>
                <a:cs typeface="Times New Roman" panose="02020603050405020304" pitchFamily="18" charset="0"/>
              </a:rPr>
              <a:t>height_inches</a:t>
            </a:r>
            <a:r>
              <a:rPr lang="en-US" sz="1050" dirty="0">
                <a:effectLst/>
                <a:ea typeface="Calibri" panose="020F0502020204030204" pitchFamily="34" charset="0"/>
                <a:cs typeface="Times New Roman" panose="02020603050405020304" pitchFamily="18" charset="0"/>
              </a:rPr>
              <a:t>)) +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geom_boxplot</a:t>
            </a:r>
            <a:r>
              <a:rPr lang="en-US" sz="1050" dirty="0">
                <a:effectLst/>
                <a:ea typeface="Calibri" panose="020F0502020204030204" pitchFamily="34" charset="0"/>
                <a:cs typeface="Times New Roman" panose="02020603050405020304" pitchFamily="18" charset="0"/>
              </a:rPr>
              <a:t>(fill = "blue", color = "red")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ggtitle</a:t>
            </a:r>
            <a:r>
              <a:rPr lang="en-US" sz="1050" dirty="0">
                <a:effectLst/>
                <a:ea typeface="Calibri" panose="020F0502020204030204" pitchFamily="34" charset="0"/>
                <a:cs typeface="Times New Roman" panose="02020603050405020304" pitchFamily="18" charset="0"/>
              </a:rPr>
              <a:t>("Visual Investigation of Height Distribution Between Different Positions in Basketball")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xlab</a:t>
            </a:r>
            <a:r>
              <a:rPr lang="en-US" sz="1050" dirty="0">
                <a:effectLst/>
                <a:ea typeface="Calibri" panose="020F0502020204030204" pitchFamily="34" charset="0"/>
                <a:cs typeface="Times New Roman" panose="02020603050405020304" pitchFamily="18" charset="0"/>
              </a:rPr>
              <a:t>("Positions")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scale_y_continuous</a:t>
            </a:r>
            <a:r>
              <a:rPr lang="en-US" sz="1050" dirty="0">
                <a:effectLst/>
                <a:ea typeface="Calibri" panose="020F0502020204030204" pitchFamily="34" charset="0"/>
                <a:cs typeface="Times New Roman" panose="02020603050405020304" pitchFamily="18" charset="0"/>
              </a:rPr>
              <a:t>(name = "Heights of Players in Inches", breaks = seq(60, 95, 1))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theme_bw</a:t>
            </a:r>
            <a:r>
              <a:rPr lang="en-US" sz="1050" dirty="0">
                <a:effectLst/>
                <a:ea typeface="Calibri" panose="020F0502020204030204" pitchFamily="34" charset="0"/>
                <a:cs typeface="Times New Roman" panose="02020603050405020304" pitchFamily="18" charset="0"/>
              </a:rPr>
              <a:t>() #removes background color, sets to white</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ggplotly</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all_heights</a:t>
            </a:r>
            <a:r>
              <a:rPr lang="en-US" sz="1050" dirty="0">
                <a:effectLst/>
                <a:ea typeface="Calibri" panose="020F0502020204030204" pitchFamily="34" charset="0"/>
                <a:cs typeface="Times New Roman" panose="02020603050405020304" pitchFamily="18" charset="0"/>
              </a:rPr>
              <a:t>)</a:t>
            </a:r>
          </a:p>
        </p:txBody>
      </p:sp>
      <p:sp>
        <p:nvSpPr>
          <p:cNvPr id="4" name="Footer Placeholder 3">
            <a:extLst>
              <a:ext uri="{FF2B5EF4-FFF2-40B4-BE49-F238E27FC236}">
                <a16:creationId xmlns:a16="http://schemas.microsoft.com/office/drawing/2014/main" id="{BD9BD6C4-E45F-4780-8750-BB44D991C2CB}"/>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241893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20BD-AB51-420B-9752-068EEF32944B}"/>
              </a:ext>
            </a:extLst>
          </p:cNvPr>
          <p:cNvSpPr>
            <a:spLocks noGrp="1"/>
          </p:cNvSpPr>
          <p:nvPr>
            <p:ph type="title"/>
          </p:nvPr>
        </p:nvSpPr>
        <p:spPr/>
        <p:txBody>
          <a:bodyPr/>
          <a:lstStyle/>
          <a:p>
            <a:r>
              <a:rPr lang="en-US" dirty="0"/>
              <a:t>Assignment:</a:t>
            </a:r>
            <a:br>
              <a:rPr lang="en-US" dirty="0"/>
            </a:br>
            <a:r>
              <a:rPr lang="en-US" dirty="0"/>
              <a:t>Use the dataset to investigate how the player’s height is related to the player’s weight. How does height change as the weight changes? </a:t>
            </a:r>
          </a:p>
        </p:txBody>
      </p:sp>
      <p:pic>
        <p:nvPicPr>
          <p:cNvPr id="6" name="Content Placeholder 5">
            <a:extLst>
              <a:ext uri="{FF2B5EF4-FFF2-40B4-BE49-F238E27FC236}">
                <a16:creationId xmlns:a16="http://schemas.microsoft.com/office/drawing/2014/main" id="{9882AC8B-8DAF-4CF7-8EF6-D8AD146AF62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354" b="2601"/>
          <a:stretch/>
        </p:blipFill>
        <p:spPr>
          <a:xfrm>
            <a:off x="4364980" y="1691650"/>
            <a:ext cx="7397380" cy="3474699"/>
          </a:xfrm>
        </p:spPr>
      </p:pic>
      <p:sp>
        <p:nvSpPr>
          <p:cNvPr id="4" name="Footer Placeholder 3">
            <a:extLst>
              <a:ext uri="{FF2B5EF4-FFF2-40B4-BE49-F238E27FC236}">
                <a16:creationId xmlns:a16="http://schemas.microsoft.com/office/drawing/2014/main" id="{B3E79543-6117-4FBA-8549-EFCB3E81840F}"/>
              </a:ext>
            </a:extLst>
          </p:cNvPr>
          <p:cNvSpPr>
            <a:spLocks noGrp="1"/>
          </p:cNvSpPr>
          <p:nvPr>
            <p:ph type="ftr" sz="quarter" idx="10"/>
          </p:nvPr>
        </p:nvSpPr>
        <p:spPr/>
        <p:txBody>
          <a:bodyPr/>
          <a:lstStyle/>
          <a:p>
            <a:r>
              <a:rPr lang="en-US"/>
              <a:t>Justin Ehly, DS6303, Tuesday – 630p-8p</a:t>
            </a:r>
            <a:endParaRPr lang="en-US" dirty="0"/>
          </a:p>
        </p:txBody>
      </p:sp>
      <p:sp>
        <p:nvSpPr>
          <p:cNvPr id="7" name="TextBox 6">
            <a:extLst>
              <a:ext uri="{FF2B5EF4-FFF2-40B4-BE49-F238E27FC236}">
                <a16:creationId xmlns:a16="http://schemas.microsoft.com/office/drawing/2014/main" id="{56A5F2BE-5BD8-41A9-BE8A-E59897A10065}"/>
              </a:ext>
            </a:extLst>
          </p:cNvPr>
          <p:cNvSpPr txBox="1"/>
          <p:nvPr/>
        </p:nvSpPr>
        <p:spPr>
          <a:xfrm>
            <a:off x="838200" y="1877438"/>
            <a:ext cx="3526780" cy="1077218"/>
          </a:xfrm>
          <a:prstGeom prst="rect">
            <a:avLst/>
          </a:prstGeom>
          <a:noFill/>
        </p:spPr>
        <p:txBody>
          <a:bodyPr wrap="square" rtlCol="0">
            <a:spAutoFit/>
          </a:bodyPr>
          <a:lstStyle/>
          <a:p>
            <a:r>
              <a:rPr lang="en-US" sz="1600" dirty="0"/>
              <a:t>Comment:</a:t>
            </a:r>
          </a:p>
          <a:p>
            <a:endParaRPr lang="en-US" sz="1600" dirty="0"/>
          </a:p>
          <a:p>
            <a:r>
              <a:rPr lang="en-US" sz="1600" dirty="0"/>
              <a:t>The weight appears to increase as the height increases with basketball players.</a:t>
            </a:r>
          </a:p>
        </p:txBody>
      </p:sp>
    </p:spTree>
    <p:extLst>
      <p:ext uri="{BB962C8B-B14F-4D97-AF65-F5344CB8AC3E}">
        <p14:creationId xmlns:p14="http://schemas.microsoft.com/office/powerpoint/2010/main" val="2573611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8A2B-063A-4C92-A06F-5AD9B8627397}"/>
              </a:ext>
            </a:extLst>
          </p:cNvPr>
          <p:cNvSpPr>
            <a:spLocks noGrp="1"/>
          </p:cNvSpPr>
          <p:nvPr>
            <p:ph type="title"/>
          </p:nvPr>
        </p:nvSpPr>
        <p:spPr>
          <a:xfrm>
            <a:off x="510275" y="427723"/>
            <a:ext cx="2620104" cy="2996514"/>
          </a:xfrm>
        </p:spPr>
        <p:txBody>
          <a:bodyPr anchor="t">
            <a:noAutofit/>
          </a:bodyPr>
          <a:lstStyle/>
          <a:p>
            <a:r>
              <a:rPr lang="en-US" sz="1800" dirty="0"/>
              <a:t>Assignment:</a:t>
            </a:r>
            <a:br>
              <a:rPr lang="en-US" sz="1800" dirty="0"/>
            </a:br>
            <a:r>
              <a:rPr lang="en-US" sz="1100" dirty="0"/>
              <a:t>Use the dataset to investigate how the player’s height is related to the player’s weight. How does height change as the weight changes?</a:t>
            </a:r>
            <a:r>
              <a:rPr lang="en-US" sz="1800" dirty="0"/>
              <a:t> </a:t>
            </a:r>
            <a:br>
              <a:rPr lang="en-US" sz="1800" dirty="0"/>
            </a:br>
            <a:br>
              <a:rPr lang="en-US" sz="1800" dirty="0"/>
            </a:br>
            <a:r>
              <a:rPr lang="en-US" sz="1800" dirty="0"/>
              <a:t>R Code</a:t>
            </a:r>
            <a:br>
              <a:rPr lang="en-US" sz="1800" dirty="0"/>
            </a:br>
            <a:endParaRPr lang="en-US" sz="1800" dirty="0"/>
          </a:p>
        </p:txBody>
      </p:sp>
      <p:sp>
        <p:nvSpPr>
          <p:cNvPr id="5" name="Content Placeholder 4">
            <a:extLst>
              <a:ext uri="{FF2B5EF4-FFF2-40B4-BE49-F238E27FC236}">
                <a16:creationId xmlns:a16="http://schemas.microsoft.com/office/drawing/2014/main" id="{08DA6511-8647-43E7-A89B-A2A35CD0F10E}"/>
              </a:ext>
            </a:extLst>
          </p:cNvPr>
          <p:cNvSpPr>
            <a:spLocks noGrp="1"/>
          </p:cNvSpPr>
          <p:nvPr>
            <p:ph idx="1"/>
          </p:nvPr>
        </p:nvSpPr>
        <p:spPr>
          <a:xfrm>
            <a:off x="3616411" y="427723"/>
            <a:ext cx="7738977" cy="5841272"/>
          </a:xfrm>
          <a:ln>
            <a:solidFill>
              <a:schemeClr val="tx1"/>
            </a:solidFill>
          </a:ln>
        </p:spPr>
        <p:txBody>
          <a:bodyPr>
            <a:noAutofit/>
          </a:bodyPr>
          <a:lstStyle/>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#Install Packages and activate libraries</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library(ggplot2, </a:t>
            </a:r>
            <a:r>
              <a:rPr lang="en-US" sz="1050" dirty="0" err="1">
                <a:effectLst/>
                <a:ea typeface="Calibri" panose="020F0502020204030204" pitchFamily="34" charset="0"/>
                <a:cs typeface="Times New Roman" panose="02020603050405020304" pitchFamily="18" charset="0"/>
              </a:rPr>
              <a:t>tidyverse</a:t>
            </a: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ggthemes</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a:t>
            </a:r>
            <a:r>
              <a:rPr lang="en-US" sz="1050" dirty="0" err="1">
                <a:effectLst/>
                <a:ea typeface="Calibri" panose="020F0502020204030204" pitchFamily="34" charset="0"/>
                <a:cs typeface="Times New Roman" panose="02020603050405020304" pitchFamily="18" charset="0"/>
              </a:rPr>
              <a:t>plotly</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a:t>
            </a:r>
            <a:r>
              <a:rPr lang="en-US" sz="1050" dirty="0" err="1">
                <a:effectLst/>
                <a:ea typeface="Calibri" panose="020F0502020204030204" pitchFamily="34" charset="0"/>
                <a:cs typeface="Times New Roman" panose="02020603050405020304" pitchFamily="18" charset="0"/>
              </a:rPr>
              <a:t>dplyr</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a:t>
            </a:r>
            <a:r>
              <a:rPr lang="en-US" sz="1050" dirty="0" err="1">
                <a:effectLst/>
                <a:ea typeface="Calibri" panose="020F0502020204030204" pitchFamily="34" charset="0"/>
                <a:cs typeface="Times New Roman" panose="02020603050405020304" pitchFamily="18" charset="0"/>
              </a:rPr>
              <a:t>tibble</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rm(list=ls()) #deletes all data and values that may be hanging around in the R environment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PlayersBBall</a:t>
            </a:r>
            <a:r>
              <a:rPr lang="en-US" sz="1050" dirty="0">
                <a:effectLst/>
                <a:ea typeface="Calibri" panose="020F0502020204030204" pitchFamily="34" charset="0"/>
                <a:cs typeface="Times New Roman" panose="02020603050405020304" pitchFamily="18" charset="0"/>
              </a:rPr>
              <a:t> &lt;- read.csv(file = 'C:/Users/</a:t>
            </a:r>
            <a:r>
              <a:rPr lang="en-US" sz="1050" dirty="0" err="1">
                <a:effectLst/>
                <a:ea typeface="Calibri" panose="020F0502020204030204" pitchFamily="34" charset="0"/>
                <a:cs typeface="Times New Roman" panose="02020603050405020304" pitchFamily="18" charset="0"/>
              </a:rPr>
              <a:t>justi.DATA</a:t>
            </a:r>
            <a:r>
              <a:rPr lang="en-US" sz="1050" dirty="0">
                <a:effectLst/>
                <a:ea typeface="Calibri" panose="020F0502020204030204" pitchFamily="34" charset="0"/>
                <a:cs typeface="Times New Roman" panose="02020603050405020304" pitchFamily="18" charset="0"/>
              </a:rPr>
              <a:t>-POWER/Google Drive/_SMU/6306/MSDS_6306_Doing-Data-Science/Unit 2/PlayersBBall.csv',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na.strings</a:t>
            </a:r>
            <a:r>
              <a:rPr lang="en-US" sz="1050" dirty="0">
                <a:effectLst/>
                <a:ea typeface="Calibri" panose="020F0502020204030204" pitchFamily="34" charset="0"/>
                <a:cs typeface="Times New Roman" panose="02020603050405020304" pitchFamily="18" charset="0"/>
              </a:rPr>
              <a:t> = c("", "NA", "#N/A"),</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stringsAsFactors</a:t>
            </a:r>
            <a:r>
              <a:rPr lang="en-US" sz="1050" dirty="0">
                <a:effectLst/>
                <a:ea typeface="Calibri" panose="020F0502020204030204" pitchFamily="34" charset="0"/>
                <a:cs typeface="Times New Roman" panose="02020603050405020304" pitchFamily="18" charset="0"/>
              </a:rPr>
              <a:t> = FALSE,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strip.white</a:t>
            </a:r>
            <a:r>
              <a:rPr lang="en-US" sz="1050" dirty="0">
                <a:effectLst/>
                <a:ea typeface="Calibri" panose="020F0502020204030204" pitchFamily="34" charset="0"/>
                <a:cs typeface="Times New Roman" panose="02020603050405020304" pitchFamily="18" charset="0"/>
              </a:rPr>
              <a:t> = TRUE,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sep</a:t>
            </a:r>
            <a:r>
              <a:rPr lang="en-US" sz="1050" dirty="0">
                <a:effectLst/>
                <a:ea typeface="Calibri" panose="020F0502020204030204" pitchFamily="34" charset="0"/>
                <a:cs typeface="Times New Roman" panose="02020603050405020304" pitchFamily="18" charset="0"/>
              </a:rPr>
              <a:t> = ",") #stringsasfactors - makes sure we record the data as strings and not factors, </a:t>
            </a:r>
            <a:r>
              <a:rPr lang="en-US" sz="1050" dirty="0" err="1">
                <a:effectLst/>
                <a:ea typeface="Calibri" panose="020F0502020204030204" pitchFamily="34" charset="0"/>
                <a:cs typeface="Times New Roman" panose="02020603050405020304" pitchFamily="18" charset="0"/>
              </a:rPr>
              <a:t>strip.white</a:t>
            </a:r>
            <a:r>
              <a:rPr lang="en-US" sz="1050" dirty="0">
                <a:effectLst/>
                <a:ea typeface="Calibri" panose="020F0502020204030204" pitchFamily="34" charset="0"/>
                <a:cs typeface="Times New Roman" panose="02020603050405020304" pitchFamily="18" charset="0"/>
              </a:rPr>
              <a:t> removes any blank spaces in front of data in cells, </a:t>
            </a:r>
            <a:r>
              <a:rPr lang="en-US" sz="1050" dirty="0" err="1">
                <a:effectLst/>
                <a:ea typeface="Calibri" panose="020F0502020204030204" pitchFamily="34" charset="0"/>
                <a:cs typeface="Times New Roman" panose="02020603050405020304" pitchFamily="18" charset="0"/>
              </a:rPr>
              <a:t>sep</a:t>
            </a:r>
            <a:r>
              <a:rPr lang="en-US" sz="1050" dirty="0">
                <a:effectLst/>
                <a:ea typeface="Calibri" panose="020F0502020204030204" pitchFamily="34" charset="0"/>
                <a:cs typeface="Times New Roman" panose="02020603050405020304" pitchFamily="18" charset="0"/>
              </a:rPr>
              <a:t> = "," tells R that we are importing a comma separated file</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#Create new column to record actual player positions using </a:t>
            </a:r>
            <a:r>
              <a:rPr lang="en-US" sz="1050" dirty="0" err="1">
                <a:effectLst/>
                <a:ea typeface="Calibri" panose="020F0502020204030204" pitchFamily="34" charset="0"/>
                <a:cs typeface="Times New Roman" panose="02020603050405020304" pitchFamily="18" charset="0"/>
              </a:rPr>
              <a:t>case_when</a:t>
            </a:r>
            <a:r>
              <a:rPr lang="en-US" sz="1050" dirty="0">
                <a:effectLst/>
                <a:ea typeface="Calibri" panose="020F0502020204030204" pitchFamily="34" charset="0"/>
                <a:cs typeface="Times New Roman" panose="02020603050405020304" pitchFamily="18" charset="0"/>
              </a:rPr>
              <a:t> (https://therbootcamp.github.io/Erfurt_2018June/_sessions/D1S2_Wrangling/Wrangling_practical.html)</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 </a:t>
            </a:r>
            <a:r>
              <a:rPr lang="en-US" sz="1050" dirty="0" err="1">
                <a:effectLst/>
                <a:ea typeface="Calibri" panose="020F0502020204030204" pitchFamily="34" charset="0"/>
                <a:cs typeface="Times New Roman" panose="02020603050405020304" pitchFamily="18" charset="0"/>
              </a:rPr>
              <a:t>data.frame</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 </a:t>
            </a:r>
            <a:r>
              <a:rPr lang="en-US" sz="1050" dirty="0" err="1">
                <a:effectLst/>
                <a:ea typeface="Calibri" panose="020F0502020204030204" pitchFamily="34" charset="0"/>
                <a:cs typeface="Times New Roman" panose="02020603050405020304" pitchFamily="18" charset="0"/>
              </a:rPr>
              <a:t>case_when</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#is.na(PlayersBBall$position) ~ "NA",</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"F-C" ~ "Forward/Center",</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"C-F" ~ "Forward/Center",</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"C" ~ "Center",</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"G" ~ "Guard",</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"F" ~ "Forward",</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"F-G" ~ "Forward/Guard",</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"G-F" ~ "Forward/Guard")) #Replaces blank new column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with a name based on the abbreviated position in $position</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D9BD6C4-E45F-4780-8750-BB44D991C2CB}"/>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1209612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8A2B-063A-4C92-A06F-5AD9B8627397}"/>
              </a:ext>
            </a:extLst>
          </p:cNvPr>
          <p:cNvSpPr>
            <a:spLocks noGrp="1"/>
          </p:cNvSpPr>
          <p:nvPr>
            <p:ph type="title"/>
          </p:nvPr>
        </p:nvSpPr>
        <p:spPr>
          <a:xfrm>
            <a:off x="510275" y="427723"/>
            <a:ext cx="2620104" cy="2996514"/>
          </a:xfrm>
        </p:spPr>
        <p:txBody>
          <a:bodyPr anchor="t">
            <a:noAutofit/>
          </a:bodyPr>
          <a:lstStyle/>
          <a:p>
            <a:r>
              <a:rPr lang="en-US" sz="1600" dirty="0"/>
              <a:t>Assignment:</a:t>
            </a:r>
            <a:br>
              <a:rPr lang="en-US" sz="1600" dirty="0"/>
            </a:br>
            <a:r>
              <a:rPr lang="en-US" sz="1600" dirty="0"/>
              <a:t>Use the dataset to investigate how the player’s height is related to the player’s weight. How does height change as the weight changes? </a:t>
            </a:r>
            <a:br>
              <a:rPr lang="en-US" sz="1600" dirty="0"/>
            </a:br>
            <a:br>
              <a:rPr lang="en-US" sz="1600" dirty="0"/>
            </a:br>
            <a:r>
              <a:rPr lang="en-US" sz="1600" dirty="0"/>
              <a:t>R Code</a:t>
            </a:r>
            <a:br>
              <a:rPr lang="en-US" sz="1600" dirty="0"/>
            </a:br>
            <a:endParaRPr lang="en-US" sz="1600" dirty="0"/>
          </a:p>
        </p:txBody>
      </p:sp>
      <p:sp>
        <p:nvSpPr>
          <p:cNvPr id="5" name="Content Placeholder 4">
            <a:extLst>
              <a:ext uri="{FF2B5EF4-FFF2-40B4-BE49-F238E27FC236}">
                <a16:creationId xmlns:a16="http://schemas.microsoft.com/office/drawing/2014/main" id="{08DA6511-8647-43E7-A89B-A2A35CD0F10E}"/>
              </a:ext>
            </a:extLst>
          </p:cNvPr>
          <p:cNvSpPr>
            <a:spLocks noGrp="1"/>
          </p:cNvSpPr>
          <p:nvPr>
            <p:ph idx="1"/>
          </p:nvPr>
        </p:nvSpPr>
        <p:spPr>
          <a:xfrm>
            <a:off x="3616411" y="427723"/>
            <a:ext cx="7738977" cy="5841272"/>
          </a:xfrm>
          <a:ln>
            <a:solidFill>
              <a:schemeClr val="tx1"/>
            </a:solidFill>
          </a:ln>
        </p:spPr>
        <p:txBody>
          <a:bodyPr>
            <a:noAutofit/>
          </a:bodyPr>
          <a:lstStyle/>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#Combine the data frames to add the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column to </a:t>
            </a:r>
            <a:r>
              <a:rPr lang="en-US" sz="1050" dirty="0" err="1">
                <a:effectLst/>
                <a:ea typeface="Calibri" panose="020F0502020204030204" pitchFamily="34" charset="0"/>
                <a:cs typeface="Times New Roman" panose="02020603050405020304" pitchFamily="18" charset="0"/>
              </a:rPr>
              <a:t>PlayersBBall</a:t>
            </a: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PlayersBBall</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cbind</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PlayersBBall,position_name</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#Convert data frames to a </a:t>
            </a:r>
            <a:r>
              <a:rPr lang="en-US" sz="1050" dirty="0" err="1">
                <a:effectLst/>
                <a:ea typeface="Calibri" panose="020F0502020204030204" pitchFamily="34" charset="0"/>
                <a:cs typeface="Times New Roman" panose="02020603050405020304" pitchFamily="18" charset="0"/>
              </a:rPr>
              <a:t>tibble</a:t>
            </a:r>
            <a:r>
              <a:rPr lang="en-US" sz="1050" dirty="0">
                <a:effectLst/>
                <a:ea typeface="Calibri" panose="020F0502020204030204" pitchFamily="34" charset="0"/>
                <a:cs typeface="Times New Roman" panose="02020603050405020304" pitchFamily="18" charset="0"/>
              </a:rPr>
              <a:t> (http://www.sthda.com/english/wiki/reordering-data-frame-columns-in-r)</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as_data_frame</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PlayersBBall</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#rearrange columns to ensure data accuracy</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colnames</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#list column names to ensure accuracy</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col_order</a:t>
            </a:r>
            <a:r>
              <a:rPr lang="en-US" sz="1050" dirty="0">
                <a:effectLst/>
                <a:ea typeface="Calibri" panose="020F0502020204030204" pitchFamily="34" charset="0"/>
                <a:cs typeface="Times New Roman" panose="02020603050405020304" pitchFamily="18" charset="0"/>
              </a:rPr>
              <a:t> &lt;- c("name", "</a:t>
            </a:r>
            <a:r>
              <a:rPr lang="en-US" sz="1050" dirty="0" err="1">
                <a:effectLst/>
                <a:ea typeface="Calibri" panose="020F0502020204030204" pitchFamily="34" charset="0"/>
                <a:cs typeface="Times New Roman" panose="02020603050405020304" pitchFamily="18" charset="0"/>
              </a:rPr>
              <a:t>year_start</a:t>
            </a: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year_end</a:t>
            </a:r>
            <a:r>
              <a:rPr lang="en-US" sz="1050" dirty="0">
                <a:effectLst/>
                <a:ea typeface="Calibri" panose="020F0502020204030204" pitchFamily="34" charset="0"/>
                <a:cs typeface="Times New Roman" panose="02020603050405020304" pitchFamily="18" charset="0"/>
              </a:rPr>
              <a:t>", "position",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"height", "weight", "</a:t>
            </a:r>
            <a:r>
              <a:rPr lang="en-US" sz="1050" dirty="0" err="1">
                <a:effectLst/>
                <a:ea typeface="Calibri" panose="020F0502020204030204" pitchFamily="34" charset="0"/>
                <a:cs typeface="Times New Roman" panose="02020603050405020304" pitchFamily="18" charset="0"/>
              </a:rPr>
              <a:t>birth_date</a:t>
            </a:r>
            <a:r>
              <a:rPr lang="en-US" sz="1050" dirty="0">
                <a:effectLst/>
                <a:ea typeface="Calibri" panose="020F0502020204030204" pitchFamily="34" charset="0"/>
                <a:cs typeface="Times New Roman" panose="02020603050405020304" pitchFamily="18" charset="0"/>
              </a:rPr>
              <a:t>", "college")</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col_order</a:t>
            </a:r>
            <a:r>
              <a:rPr lang="en-US" sz="1050" dirty="0">
                <a:effectLst/>
                <a:ea typeface="Calibri" panose="020F0502020204030204" pitchFamily="34" charset="0"/>
                <a:cs typeface="Times New Roman" panose="02020603050405020304" pitchFamily="18" charset="0"/>
              </a:rPr>
              <a:t>] #reorders columns by column names</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#separate the height feet and inches</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%&gt;% separate(height, c("feet", "inches"), </a:t>
            </a:r>
            <a:r>
              <a:rPr lang="en-US" sz="1050" dirty="0" err="1">
                <a:effectLst/>
                <a:ea typeface="Calibri" panose="020F0502020204030204" pitchFamily="34" charset="0"/>
                <a:cs typeface="Times New Roman" panose="02020603050405020304" pitchFamily="18" charset="0"/>
              </a:rPr>
              <a:t>sep</a:t>
            </a:r>
            <a:r>
              <a:rPr lang="en-US" sz="1050" dirty="0">
                <a:effectLst/>
                <a:ea typeface="Calibri" panose="020F0502020204030204" pitchFamily="34" charset="0"/>
                <a:cs typeface="Times New Roman" panose="02020603050405020304" pitchFamily="18" charset="0"/>
              </a:rPr>
              <a:t> = "-", convert = TRUE)</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#create a new column called </a:t>
            </a:r>
            <a:r>
              <a:rPr lang="en-US" sz="1050" dirty="0" err="1">
                <a:effectLst/>
                <a:ea typeface="Calibri" panose="020F0502020204030204" pitchFamily="34" charset="0"/>
                <a:cs typeface="Times New Roman" panose="02020603050405020304" pitchFamily="18" charset="0"/>
              </a:rPr>
              <a:t>height_inches</a:t>
            </a:r>
            <a:r>
              <a:rPr lang="en-US" sz="1050" dirty="0">
                <a:effectLst/>
                <a:ea typeface="Calibri" panose="020F0502020204030204" pitchFamily="34" charset="0"/>
                <a:cs typeface="Times New Roman" panose="02020603050405020304" pitchFamily="18" charset="0"/>
              </a:rPr>
              <a:t> that = feet * 12 + inches to record all heights in inches </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BBPlayers$height_inches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BBPlayers$feet</a:t>
            </a:r>
            <a:r>
              <a:rPr lang="en-US" sz="1050" dirty="0">
                <a:effectLst/>
                <a:ea typeface="Calibri" panose="020F0502020204030204" pitchFamily="34" charset="0"/>
                <a:cs typeface="Times New Roman" panose="02020603050405020304" pitchFamily="18" charset="0"/>
              </a:rPr>
              <a:t> * 12) + </a:t>
            </a:r>
            <a:r>
              <a:rPr lang="en-US" sz="1050" dirty="0" err="1">
                <a:effectLst/>
                <a:ea typeface="Calibri" panose="020F0502020204030204" pitchFamily="34" charset="0"/>
                <a:cs typeface="Times New Roman" panose="02020603050405020304" pitchFamily="18" charset="0"/>
              </a:rPr>
              <a:t>BBPlayers$inches</a:t>
            </a: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D9BD6C4-E45F-4780-8750-BB44D991C2CB}"/>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1945182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3B390F-8F9C-4DD9-82A2-FFBA77C82FD4}"/>
              </a:ext>
            </a:extLst>
          </p:cNvPr>
          <p:cNvSpPr>
            <a:spLocks noGrp="1"/>
          </p:cNvSpPr>
          <p:nvPr>
            <p:ph type="title"/>
          </p:nvPr>
        </p:nvSpPr>
        <p:spPr/>
        <p:txBody>
          <a:bodyPr>
            <a:normAutofit/>
          </a:bodyPr>
          <a:lstStyle/>
          <a:p>
            <a:r>
              <a:rPr lang="en-US" sz="1800" dirty="0"/>
              <a:t>Assignment:</a:t>
            </a:r>
            <a:br>
              <a:rPr lang="en-US" sz="1800" dirty="0"/>
            </a:br>
            <a:r>
              <a:rPr lang="en-US" sz="1800" dirty="0"/>
              <a:t>Use the PlayerBBall.csv dataset to visually represent (summarize) the number of players in each position.</a:t>
            </a:r>
            <a:br>
              <a:rPr lang="en-US" sz="1800" dirty="0"/>
            </a:br>
            <a:r>
              <a:rPr lang="en-US" sz="1800" dirty="0"/>
              <a:t>Visual Bar Plot </a:t>
            </a:r>
            <a:br>
              <a:rPr lang="en-US" dirty="0"/>
            </a:br>
            <a:endParaRPr lang="en-US" dirty="0"/>
          </a:p>
        </p:txBody>
      </p:sp>
      <p:sp>
        <p:nvSpPr>
          <p:cNvPr id="6" name="Footer Placeholder 5">
            <a:extLst>
              <a:ext uri="{FF2B5EF4-FFF2-40B4-BE49-F238E27FC236}">
                <a16:creationId xmlns:a16="http://schemas.microsoft.com/office/drawing/2014/main" id="{F1D3084A-6C8B-4E77-B7F8-DA588BB513BE}"/>
              </a:ext>
            </a:extLst>
          </p:cNvPr>
          <p:cNvSpPr>
            <a:spLocks noGrp="1"/>
          </p:cNvSpPr>
          <p:nvPr>
            <p:ph type="ftr" sz="quarter" idx="10"/>
          </p:nvPr>
        </p:nvSpPr>
        <p:spPr/>
        <p:txBody>
          <a:bodyPr/>
          <a:lstStyle/>
          <a:p>
            <a:r>
              <a:rPr lang="en-US" dirty="0"/>
              <a:t>Justin Ehly, DS6303, Tuesday – 630p-8p</a:t>
            </a:r>
          </a:p>
        </p:txBody>
      </p:sp>
      <p:pic>
        <p:nvPicPr>
          <p:cNvPr id="12" name="Content Placeholder 11">
            <a:extLst>
              <a:ext uri="{FF2B5EF4-FFF2-40B4-BE49-F238E27FC236}">
                <a16:creationId xmlns:a16="http://schemas.microsoft.com/office/drawing/2014/main" id="{1A193F59-FCD0-4674-B322-9AC502145D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2250" y="1858169"/>
            <a:ext cx="6667500" cy="4286250"/>
          </a:xfrm>
        </p:spPr>
      </p:pic>
    </p:spTree>
    <p:extLst>
      <p:ext uri="{BB962C8B-B14F-4D97-AF65-F5344CB8AC3E}">
        <p14:creationId xmlns:p14="http://schemas.microsoft.com/office/powerpoint/2010/main" val="2399638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8A2B-063A-4C92-A06F-5AD9B8627397}"/>
              </a:ext>
            </a:extLst>
          </p:cNvPr>
          <p:cNvSpPr>
            <a:spLocks noGrp="1"/>
          </p:cNvSpPr>
          <p:nvPr>
            <p:ph type="title"/>
          </p:nvPr>
        </p:nvSpPr>
        <p:spPr>
          <a:xfrm>
            <a:off x="510275" y="427723"/>
            <a:ext cx="2620104" cy="2996514"/>
          </a:xfrm>
        </p:spPr>
        <p:txBody>
          <a:bodyPr anchor="t">
            <a:noAutofit/>
          </a:bodyPr>
          <a:lstStyle/>
          <a:p>
            <a:r>
              <a:rPr lang="en-US" sz="1600" dirty="0"/>
              <a:t>Assignment:</a:t>
            </a:r>
            <a:br>
              <a:rPr lang="en-US" sz="1600" dirty="0"/>
            </a:br>
            <a:r>
              <a:rPr lang="en-US" sz="1600" dirty="0"/>
              <a:t>Use the dataset to investigate how the player’s height is related to the player’s weight. How does height change as the weight changes? </a:t>
            </a:r>
            <a:br>
              <a:rPr lang="en-US" sz="1600" dirty="0"/>
            </a:br>
            <a:br>
              <a:rPr lang="en-US" sz="1600" dirty="0"/>
            </a:br>
            <a:r>
              <a:rPr lang="en-US" sz="1600" dirty="0"/>
              <a:t>R Code</a:t>
            </a:r>
            <a:br>
              <a:rPr lang="en-US" sz="1600" dirty="0"/>
            </a:br>
            <a:endParaRPr lang="en-US" sz="1600" dirty="0"/>
          </a:p>
        </p:txBody>
      </p:sp>
      <p:sp>
        <p:nvSpPr>
          <p:cNvPr id="5" name="Content Placeholder 4">
            <a:extLst>
              <a:ext uri="{FF2B5EF4-FFF2-40B4-BE49-F238E27FC236}">
                <a16:creationId xmlns:a16="http://schemas.microsoft.com/office/drawing/2014/main" id="{08DA6511-8647-43E7-A89B-A2A35CD0F10E}"/>
              </a:ext>
            </a:extLst>
          </p:cNvPr>
          <p:cNvSpPr>
            <a:spLocks noGrp="1"/>
          </p:cNvSpPr>
          <p:nvPr>
            <p:ph idx="1"/>
          </p:nvPr>
        </p:nvSpPr>
        <p:spPr>
          <a:xfrm>
            <a:off x="3616411" y="427723"/>
            <a:ext cx="7738977" cy="5841272"/>
          </a:xfrm>
          <a:ln>
            <a:solidFill>
              <a:schemeClr val="tx1"/>
            </a:solidFill>
          </a:ln>
        </p:spPr>
        <p:txBody>
          <a:bodyPr>
            <a:noAutofit/>
          </a:bodyPr>
          <a:lstStyle/>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#######################-------------Assignment----------------------#################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Use the dataset to investigate how the player’s height is related to the player’s weight. How does height change as the weight changes?  </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Players &lt;- </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%&gt;%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ggplot(</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 subset(</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,!is.na(feet)), aes(x = weight, y = </a:t>
            </a:r>
            <a:r>
              <a:rPr lang="en-US" sz="1050" dirty="0" err="1">
                <a:effectLst/>
                <a:ea typeface="Calibri" panose="020F0502020204030204" pitchFamily="34" charset="0"/>
                <a:cs typeface="Times New Roman" panose="02020603050405020304" pitchFamily="18" charset="0"/>
              </a:rPr>
              <a:t>height_inches</a:t>
            </a:r>
            <a:r>
              <a:rPr lang="en-US" sz="1050" dirty="0">
                <a:effectLst/>
                <a:ea typeface="Calibri" panose="020F0502020204030204" pitchFamily="34" charset="0"/>
                <a:cs typeface="Times New Roman" panose="02020603050405020304" pitchFamily="18" charset="0"/>
              </a:rPr>
              <a:t>)) +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geom_point(aes(color =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position = "jitter")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ggtitle</a:t>
            </a:r>
            <a:r>
              <a:rPr lang="en-US" sz="1050" dirty="0">
                <a:effectLst/>
                <a:ea typeface="Calibri" panose="020F0502020204030204" pitchFamily="34" charset="0"/>
                <a:cs typeface="Times New Roman" panose="02020603050405020304" pitchFamily="18" charset="0"/>
              </a:rPr>
              <a:t>("Visual Representation of Player Heights vs Weights in Basketball")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scale_x_continuous</a:t>
            </a:r>
            <a:r>
              <a:rPr lang="en-US" sz="1050" dirty="0">
                <a:effectLst/>
                <a:ea typeface="Calibri" panose="020F0502020204030204" pitchFamily="34" charset="0"/>
                <a:cs typeface="Times New Roman" panose="02020603050405020304" pitchFamily="18" charset="0"/>
              </a:rPr>
              <a:t>(name = "Player Weights", breaks = seq(100,375, 25))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scale_y_continuous</a:t>
            </a:r>
            <a:r>
              <a:rPr lang="en-US" sz="1050" dirty="0">
                <a:effectLst/>
                <a:ea typeface="Calibri" panose="020F0502020204030204" pitchFamily="34" charset="0"/>
                <a:cs typeface="Times New Roman" panose="02020603050405020304" pitchFamily="18" charset="0"/>
              </a:rPr>
              <a:t>(name = "Heights of Players in Inches", breaks = seq(60, 95, 1))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theme_bw</a:t>
            </a:r>
            <a:r>
              <a:rPr lang="en-US" sz="1050" dirty="0">
                <a:effectLst/>
                <a:ea typeface="Calibri" panose="020F0502020204030204" pitchFamily="34" charset="0"/>
                <a:cs typeface="Times New Roman" panose="02020603050405020304" pitchFamily="18" charset="0"/>
              </a:rPr>
              <a:t>() #removes background color, sets to white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ggplotly</a:t>
            </a:r>
            <a:r>
              <a:rPr lang="en-US" sz="1050" dirty="0">
                <a:effectLst/>
                <a:ea typeface="Calibri" panose="020F0502020204030204" pitchFamily="34" charset="0"/>
                <a:cs typeface="Times New Roman" panose="02020603050405020304" pitchFamily="18" charset="0"/>
              </a:rPr>
              <a:t>(Players)</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D9BD6C4-E45F-4780-8750-BB44D991C2CB}"/>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1465426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7AE3C-1B73-4961-9D1F-E066AFB04188}"/>
              </a:ext>
            </a:extLst>
          </p:cNvPr>
          <p:cNvSpPr>
            <a:spLocks noGrp="1"/>
          </p:cNvSpPr>
          <p:nvPr>
            <p:ph type="title"/>
          </p:nvPr>
        </p:nvSpPr>
        <p:spPr/>
        <p:txBody>
          <a:bodyPr/>
          <a:lstStyle/>
          <a:p>
            <a:r>
              <a:rPr lang="en-US" dirty="0"/>
              <a:t>Assignment:</a:t>
            </a:r>
            <a:br>
              <a:rPr lang="en-US" dirty="0"/>
            </a:br>
            <a:r>
              <a:rPr lang="en-US" dirty="0"/>
              <a:t>Is their any difference in the relationship between height and weight between positions?  Are height and weight related differently for different positions.</a:t>
            </a:r>
          </a:p>
        </p:txBody>
      </p:sp>
      <p:pic>
        <p:nvPicPr>
          <p:cNvPr id="6" name="Content Placeholder 5">
            <a:extLst>
              <a:ext uri="{FF2B5EF4-FFF2-40B4-BE49-F238E27FC236}">
                <a16:creationId xmlns:a16="http://schemas.microsoft.com/office/drawing/2014/main" id="{785518E6-6D3C-4F47-A6A3-27EE0DFC56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8032" y="1690688"/>
            <a:ext cx="8712054" cy="4351338"/>
          </a:xfrm>
        </p:spPr>
      </p:pic>
      <p:sp>
        <p:nvSpPr>
          <p:cNvPr id="4" name="Footer Placeholder 3">
            <a:extLst>
              <a:ext uri="{FF2B5EF4-FFF2-40B4-BE49-F238E27FC236}">
                <a16:creationId xmlns:a16="http://schemas.microsoft.com/office/drawing/2014/main" id="{1EF44471-3CFE-463B-BDC2-68402C0CB623}"/>
              </a:ext>
            </a:extLst>
          </p:cNvPr>
          <p:cNvSpPr>
            <a:spLocks noGrp="1"/>
          </p:cNvSpPr>
          <p:nvPr>
            <p:ph type="ftr" sz="quarter" idx="10"/>
          </p:nvPr>
        </p:nvSpPr>
        <p:spPr/>
        <p:txBody>
          <a:bodyPr/>
          <a:lstStyle/>
          <a:p>
            <a:r>
              <a:rPr lang="en-US"/>
              <a:t>Justin Ehly, DS6303, Tuesday – 630p-8p</a:t>
            </a:r>
            <a:endParaRPr lang="en-US" dirty="0"/>
          </a:p>
        </p:txBody>
      </p:sp>
      <p:sp>
        <p:nvSpPr>
          <p:cNvPr id="7" name="TextBox 6">
            <a:extLst>
              <a:ext uri="{FF2B5EF4-FFF2-40B4-BE49-F238E27FC236}">
                <a16:creationId xmlns:a16="http://schemas.microsoft.com/office/drawing/2014/main" id="{C9819749-07EE-4A95-9C4A-B535C8B7116F}"/>
              </a:ext>
            </a:extLst>
          </p:cNvPr>
          <p:cNvSpPr txBox="1"/>
          <p:nvPr/>
        </p:nvSpPr>
        <p:spPr>
          <a:xfrm>
            <a:off x="379379" y="1690688"/>
            <a:ext cx="2858653" cy="4431983"/>
          </a:xfrm>
          <a:prstGeom prst="rect">
            <a:avLst/>
          </a:prstGeom>
          <a:noFill/>
        </p:spPr>
        <p:txBody>
          <a:bodyPr wrap="square" rtlCol="0">
            <a:spAutoFit/>
          </a:bodyPr>
          <a:lstStyle/>
          <a:p>
            <a:r>
              <a:rPr lang="en-US" sz="1600" dirty="0"/>
              <a:t>Comment:</a:t>
            </a:r>
          </a:p>
          <a:p>
            <a:endParaRPr lang="en-US" sz="1400" dirty="0"/>
          </a:p>
          <a:p>
            <a:r>
              <a:rPr lang="en-US" sz="1400" dirty="0"/>
              <a:t>This is an apparent difference in weights and heights by position, while there is quite a bit of overlap, we can make some general observations that such that the evidence suggests that Centers and Guards have the broadest range of heights and weights, with Centers being the tallest and heaviest and Guards being the shortest and lightest. The data also suggests that Forwards, Forward/Centers and Forward/Guards are all similar in terms of heights and weights, with  Forward/Center’s being the tallest and heaviest of the sub-group, followed by Forwards and then by Forward/ Guards.</a:t>
            </a:r>
          </a:p>
        </p:txBody>
      </p:sp>
    </p:spTree>
    <p:extLst>
      <p:ext uri="{BB962C8B-B14F-4D97-AF65-F5344CB8AC3E}">
        <p14:creationId xmlns:p14="http://schemas.microsoft.com/office/powerpoint/2010/main" val="3179888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8A2B-063A-4C92-A06F-5AD9B8627397}"/>
              </a:ext>
            </a:extLst>
          </p:cNvPr>
          <p:cNvSpPr>
            <a:spLocks noGrp="1"/>
          </p:cNvSpPr>
          <p:nvPr>
            <p:ph type="title"/>
          </p:nvPr>
        </p:nvSpPr>
        <p:spPr>
          <a:xfrm>
            <a:off x="510275" y="427723"/>
            <a:ext cx="2620104" cy="2996514"/>
          </a:xfrm>
        </p:spPr>
        <p:txBody>
          <a:bodyPr anchor="t">
            <a:noAutofit/>
          </a:bodyPr>
          <a:lstStyle/>
          <a:p>
            <a:r>
              <a:rPr lang="en-US" sz="1600" dirty="0"/>
              <a:t>Assignment:</a:t>
            </a:r>
            <a:br>
              <a:rPr lang="en-US" sz="1600" dirty="0"/>
            </a:br>
            <a:r>
              <a:rPr lang="en-US" sz="1600" dirty="0"/>
              <a:t>Is their any difference in the relationship between height and weight between positions?  Are height and weight related differently for different positions </a:t>
            </a:r>
            <a:br>
              <a:rPr lang="en-US" sz="1600" dirty="0"/>
            </a:br>
            <a:br>
              <a:rPr lang="en-US" sz="1600" dirty="0"/>
            </a:br>
            <a:r>
              <a:rPr lang="en-US" sz="1600" dirty="0"/>
              <a:t>R Code</a:t>
            </a:r>
            <a:br>
              <a:rPr lang="en-US" sz="1600" dirty="0"/>
            </a:br>
            <a:endParaRPr lang="en-US" sz="1600" dirty="0"/>
          </a:p>
        </p:txBody>
      </p:sp>
      <p:sp>
        <p:nvSpPr>
          <p:cNvPr id="5" name="Content Placeholder 4">
            <a:extLst>
              <a:ext uri="{FF2B5EF4-FFF2-40B4-BE49-F238E27FC236}">
                <a16:creationId xmlns:a16="http://schemas.microsoft.com/office/drawing/2014/main" id="{08DA6511-8647-43E7-A89B-A2A35CD0F10E}"/>
              </a:ext>
            </a:extLst>
          </p:cNvPr>
          <p:cNvSpPr>
            <a:spLocks noGrp="1"/>
          </p:cNvSpPr>
          <p:nvPr>
            <p:ph idx="1"/>
          </p:nvPr>
        </p:nvSpPr>
        <p:spPr>
          <a:xfrm>
            <a:off x="3616411" y="427723"/>
            <a:ext cx="7738977" cy="5841272"/>
          </a:xfrm>
          <a:ln>
            <a:solidFill>
              <a:schemeClr val="tx1"/>
            </a:solidFill>
          </a:ln>
        </p:spPr>
        <p:txBody>
          <a:bodyPr>
            <a:noAutofit/>
          </a:bodyPr>
          <a:lstStyle/>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#Install Packages and activate libraries</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library(ggplot2, </a:t>
            </a:r>
            <a:r>
              <a:rPr lang="en-US" sz="1050" dirty="0" err="1">
                <a:effectLst/>
                <a:ea typeface="Calibri" panose="020F0502020204030204" pitchFamily="34" charset="0"/>
                <a:cs typeface="Times New Roman" panose="02020603050405020304" pitchFamily="18" charset="0"/>
              </a:rPr>
              <a:t>tidyverse</a:t>
            </a: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ggthemes</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a:t>
            </a:r>
            <a:r>
              <a:rPr lang="en-US" sz="1050" dirty="0" err="1">
                <a:effectLst/>
                <a:ea typeface="Calibri" panose="020F0502020204030204" pitchFamily="34" charset="0"/>
                <a:cs typeface="Times New Roman" panose="02020603050405020304" pitchFamily="18" charset="0"/>
              </a:rPr>
              <a:t>plotly</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a:t>
            </a:r>
            <a:r>
              <a:rPr lang="en-US" sz="1050" dirty="0" err="1">
                <a:effectLst/>
                <a:ea typeface="Calibri" panose="020F0502020204030204" pitchFamily="34" charset="0"/>
                <a:cs typeface="Times New Roman" panose="02020603050405020304" pitchFamily="18" charset="0"/>
              </a:rPr>
              <a:t>dplyr</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a:t>
            </a:r>
            <a:r>
              <a:rPr lang="en-US" sz="1050" dirty="0" err="1">
                <a:effectLst/>
                <a:ea typeface="Calibri" panose="020F0502020204030204" pitchFamily="34" charset="0"/>
                <a:cs typeface="Times New Roman" panose="02020603050405020304" pitchFamily="18" charset="0"/>
              </a:rPr>
              <a:t>tibble</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rm(list=ls()) #deletes all data and values that may be hanging around in the R environment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PlayersBBall</a:t>
            </a:r>
            <a:r>
              <a:rPr lang="en-US" sz="1050" dirty="0">
                <a:effectLst/>
                <a:ea typeface="Calibri" panose="020F0502020204030204" pitchFamily="34" charset="0"/>
                <a:cs typeface="Times New Roman" panose="02020603050405020304" pitchFamily="18" charset="0"/>
              </a:rPr>
              <a:t> &lt;- read.csv(file = 'C:/Users/</a:t>
            </a:r>
            <a:r>
              <a:rPr lang="en-US" sz="1050" dirty="0" err="1">
                <a:effectLst/>
                <a:ea typeface="Calibri" panose="020F0502020204030204" pitchFamily="34" charset="0"/>
                <a:cs typeface="Times New Roman" panose="02020603050405020304" pitchFamily="18" charset="0"/>
              </a:rPr>
              <a:t>justi.DATA</a:t>
            </a:r>
            <a:r>
              <a:rPr lang="en-US" sz="1050" dirty="0">
                <a:effectLst/>
                <a:ea typeface="Calibri" panose="020F0502020204030204" pitchFamily="34" charset="0"/>
                <a:cs typeface="Times New Roman" panose="02020603050405020304" pitchFamily="18" charset="0"/>
              </a:rPr>
              <a:t>-POWER/Google Drive/_SMU/6306/MSDS_6306_Doing-Data-Science/Unit 2/PlayersBBall.csv',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na.strings</a:t>
            </a:r>
            <a:r>
              <a:rPr lang="en-US" sz="1050" dirty="0">
                <a:effectLst/>
                <a:ea typeface="Calibri" panose="020F0502020204030204" pitchFamily="34" charset="0"/>
                <a:cs typeface="Times New Roman" panose="02020603050405020304" pitchFamily="18" charset="0"/>
              </a:rPr>
              <a:t> = c("", "NA", "#N/A"),</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stringsAsFactors</a:t>
            </a:r>
            <a:r>
              <a:rPr lang="en-US" sz="1050" dirty="0">
                <a:effectLst/>
                <a:ea typeface="Calibri" panose="020F0502020204030204" pitchFamily="34" charset="0"/>
                <a:cs typeface="Times New Roman" panose="02020603050405020304" pitchFamily="18" charset="0"/>
              </a:rPr>
              <a:t> = FALSE,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strip.white</a:t>
            </a:r>
            <a:r>
              <a:rPr lang="en-US" sz="1050" dirty="0">
                <a:effectLst/>
                <a:ea typeface="Calibri" panose="020F0502020204030204" pitchFamily="34" charset="0"/>
                <a:cs typeface="Times New Roman" panose="02020603050405020304" pitchFamily="18" charset="0"/>
              </a:rPr>
              <a:t> = TRUE,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sep</a:t>
            </a:r>
            <a:r>
              <a:rPr lang="en-US" sz="1050" dirty="0">
                <a:effectLst/>
                <a:ea typeface="Calibri" panose="020F0502020204030204" pitchFamily="34" charset="0"/>
                <a:cs typeface="Times New Roman" panose="02020603050405020304" pitchFamily="18" charset="0"/>
              </a:rPr>
              <a:t> = ",") #stringsasfactors - makes sure we record the data as strings and not factors, </a:t>
            </a:r>
            <a:r>
              <a:rPr lang="en-US" sz="1050" dirty="0" err="1">
                <a:effectLst/>
                <a:ea typeface="Calibri" panose="020F0502020204030204" pitchFamily="34" charset="0"/>
                <a:cs typeface="Times New Roman" panose="02020603050405020304" pitchFamily="18" charset="0"/>
              </a:rPr>
              <a:t>strip.white</a:t>
            </a:r>
            <a:r>
              <a:rPr lang="en-US" sz="1050" dirty="0">
                <a:effectLst/>
                <a:ea typeface="Calibri" panose="020F0502020204030204" pitchFamily="34" charset="0"/>
                <a:cs typeface="Times New Roman" panose="02020603050405020304" pitchFamily="18" charset="0"/>
              </a:rPr>
              <a:t> removes any blank spaces in front of data in cells, </a:t>
            </a:r>
            <a:r>
              <a:rPr lang="en-US" sz="1050" dirty="0" err="1">
                <a:effectLst/>
                <a:ea typeface="Calibri" panose="020F0502020204030204" pitchFamily="34" charset="0"/>
                <a:cs typeface="Times New Roman" panose="02020603050405020304" pitchFamily="18" charset="0"/>
              </a:rPr>
              <a:t>sep</a:t>
            </a:r>
            <a:r>
              <a:rPr lang="en-US" sz="1050" dirty="0">
                <a:effectLst/>
                <a:ea typeface="Calibri" panose="020F0502020204030204" pitchFamily="34" charset="0"/>
                <a:cs typeface="Times New Roman" panose="02020603050405020304" pitchFamily="18" charset="0"/>
              </a:rPr>
              <a:t> = "," tells R that we are importing a comma separated file</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#Create new column to record actual player positions using </a:t>
            </a:r>
            <a:r>
              <a:rPr lang="en-US" sz="1050" dirty="0" err="1">
                <a:effectLst/>
                <a:ea typeface="Calibri" panose="020F0502020204030204" pitchFamily="34" charset="0"/>
                <a:cs typeface="Times New Roman" panose="02020603050405020304" pitchFamily="18" charset="0"/>
              </a:rPr>
              <a:t>case_when</a:t>
            </a:r>
            <a:r>
              <a:rPr lang="en-US" sz="1050" dirty="0">
                <a:effectLst/>
                <a:ea typeface="Calibri" panose="020F0502020204030204" pitchFamily="34" charset="0"/>
                <a:cs typeface="Times New Roman" panose="02020603050405020304" pitchFamily="18" charset="0"/>
              </a:rPr>
              <a:t> (https://therbootcamp.github.io/Erfurt_2018June/_sessions/D1S2_Wrangling/Wrangling_practical.html)</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 </a:t>
            </a:r>
            <a:r>
              <a:rPr lang="en-US" sz="1050" dirty="0" err="1">
                <a:effectLst/>
                <a:ea typeface="Calibri" panose="020F0502020204030204" pitchFamily="34" charset="0"/>
                <a:cs typeface="Times New Roman" panose="02020603050405020304" pitchFamily="18" charset="0"/>
              </a:rPr>
              <a:t>data.frame</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 </a:t>
            </a:r>
            <a:r>
              <a:rPr lang="en-US" sz="1050" dirty="0" err="1">
                <a:effectLst/>
                <a:ea typeface="Calibri" panose="020F0502020204030204" pitchFamily="34" charset="0"/>
                <a:cs typeface="Times New Roman" panose="02020603050405020304" pitchFamily="18" charset="0"/>
              </a:rPr>
              <a:t>case_when</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#is.na(PlayersBBall$position) ~ "NA",</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"F-C" ~ "Forward/Center",</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"C-F" ~ "Forward/Center",</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"C" ~ "Center",</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"G" ~ "Guard",</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"F" ~ "Forward",</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"F-G" ~ "Forward/Guard",</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"G-F" ~ "Forward/Guard")) #Replaces blank new column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with a name based on the abbreviated position in $position</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D9BD6C4-E45F-4780-8750-BB44D991C2CB}"/>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2176404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8A2B-063A-4C92-A06F-5AD9B8627397}"/>
              </a:ext>
            </a:extLst>
          </p:cNvPr>
          <p:cNvSpPr>
            <a:spLocks noGrp="1"/>
          </p:cNvSpPr>
          <p:nvPr>
            <p:ph type="title"/>
          </p:nvPr>
        </p:nvSpPr>
        <p:spPr>
          <a:xfrm>
            <a:off x="510275" y="427723"/>
            <a:ext cx="2620104" cy="2996514"/>
          </a:xfrm>
        </p:spPr>
        <p:txBody>
          <a:bodyPr anchor="t">
            <a:noAutofit/>
          </a:bodyPr>
          <a:lstStyle/>
          <a:p>
            <a:r>
              <a:rPr lang="en-US" sz="1600" dirty="0"/>
              <a:t>Assignment:</a:t>
            </a:r>
            <a:br>
              <a:rPr lang="en-US" sz="1600" dirty="0"/>
            </a:br>
            <a:r>
              <a:rPr lang="en-US" sz="1600" dirty="0"/>
              <a:t>Is their any difference in the relationship between height and weight between positions?  Are height and weight related differently for different positions </a:t>
            </a:r>
            <a:br>
              <a:rPr lang="en-US" sz="1600" dirty="0"/>
            </a:br>
            <a:br>
              <a:rPr lang="en-US" sz="1600" dirty="0"/>
            </a:br>
            <a:r>
              <a:rPr lang="en-US" sz="1600" dirty="0"/>
              <a:t>R Code</a:t>
            </a:r>
            <a:br>
              <a:rPr lang="en-US" sz="1600" dirty="0"/>
            </a:br>
            <a:endParaRPr lang="en-US" sz="1600" dirty="0"/>
          </a:p>
        </p:txBody>
      </p:sp>
      <p:sp>
        <p:nvSpPr>
          <p:cNvPr id="5" name="Content Placeholder 4">
            <a:extLst>
              <a:ext uri="{FF2B5EF4-FFF2-40B4-BE49-F238E27FC236}">
                <a16:creationId xmlns:a16="http://schemas.microsoft.com/office/drawing/2014/main" id="{08DA6511-8647-43E7-A89B-A2A35CD0F10E}"/>
              </a:ext>
            </a:extLst>
          </p:cNvPr>
          <p:cNvSpPr>
            <a:spLocks noGrp="1"/>
          </p:cNvSpPr>
          <p:nvPr>
            <p:ph idx="1"/>
          </p:nvPr>
        </p:nvSpPr>
        <p:spPr>
          <a:xfrm>
            <a:off x="3616411" y="427723"/>
            <a:ext cx="7738977" cy="5841272"/>
          </a:xfrm>
          <a:ln>
            <a:solidFill>
              <a:schemeClr val="tx1"/>
            </a:solidFill>
          </a:ln>
        </p:spPr>
        <p:txBody>
          <a:bodyPr>
            <a:noAutofit/>
          </a:bodyPr>
          <a:lstStyle/>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#Combine the data frames to add the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column to </a:t>
            </a:r>
            <a:r>
              <a:rPr lang="en-US" sz="1050" dirty="0" err="1">
                <a:effectLst/>
                <a:ea typeface="Calibri" panose="020F0502020204030204" pitchFamily="34" charset="0"/>
                <a:cs typeface="Times New Roman" panose="02020603050405020304" pitchFamily="18" charset="0"/>
              </a:rPr>
              <a:t>PlayersBBall</a:t>
            </a: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PlayersBBall</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cbind</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PlayersBBall,position_name</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#Convert data frames to a </a:t>
            </a:r>
            <a:r>
              <a:rPr lang="en-US" sz="1050" dirty="0" err="1">
                <a:effectLst/>
                <a:ea typeface="Calibri" panose="020F0502020204030204" pitchFamily="34" charset="0"/>
                <a:cs typeface="Times New Roman" panose="02020603050405020304" pitchFamily="18" charset="0"/>
              </a:rPr>
              <a:t>tibble</a:t>
            </a:r>
            <a:r>
              <a:rPr lang="en-US" sz="1050" dirty="0">
                <a:effectLst/>
                <a:ea typeface="Calibri" panose="020F0502020204030204" pitchFamily="34" charset="0"/>
                <a:cs typeface="Times New Roman" panose="02020603050405020304" pitchFamily="18" charset="0"/>
              </a:rPr>
              <a:t> (http://www.sthda.com/english/wiki/reordering-data-frame-columns-in-r)</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as_data_frame</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PlayersBBall</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#rearrange columns to ensure data accuracy</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colnames</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#list column names to ensure accuracy</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col_order</a:t>
            </a:r>
            <a:r>
              <a:rPr lang="en-US" sz="1050" dirty="0">
                <a:effectLst/>
                <a:ea typeface="Calibri" panose="020F0502020204030204" pitchFamily="34" charset="0"/>
                <a:cs typeface="Times New Roman" panose="02020603050405020304" pitchFamily="18" charset="0"/>
              </a:rPr>
              <a:t> &lt;- c("name", "</a:t>
            </a:r>
            <a:r>
              <a:rPr lang="en-US" sz="1050" dirty="0" err="1">
                <a:effectLst/>
                <a:ea typeface="Calibri" panose="020F0502020204030204" pitchFamily="34" charset="0"/>
                <a:cs typeface="Times New Roman" panose="02020603050405020304" pitchFamily="18" charset="0"/>
              </a:rPr>
              <a:t>year_start</a:t>
            </a: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year_end</a:t>
            </a:r>
            <a:r>
              <a:rPr lang="en-US" sz="1050" dirty="0">
                <a:effectLst/>
                <a:ea typeface="Calibri" panose="020F0502020204030204" pitchFamily="34" charset="0"/>
                <a:cs typeface="Times New Roman" panose="02020603050405020304" pitchFamily="18" charset="0"/>
              </a:rPr>
              <a:t>", "position",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"height", "weight", "</a:t>
            </a:r>
            <a:r>
              <a:rPr lang="en-US" sz="1050" dirty="0" err="1">
                <a:effectLst/>
                <a:ea typeface="Calibri" panose="020F0502020204030204" pitchFamily="34" charset="0"/>
                <a:cs typeface="Times New Roman" panose="02020603050405020304" pitchFamily="18" charset="0"/>
              </a:rPr>
              <a:t>birth_date</a:t>
            </a:r>
            <a:r>
              <a:rPr lang="en-US" sz="1050" dirty="0">
                <a:effectLst/>
                <a:ea typeface="Calibri" panose="020F0502020204030204" pitchFamily="34" charset="0"/>
                <a:cs typeface="Times New Roman" panose="02020603050405020304" pitchFamily="18" charset="0"/>
              </a:rPr>
              <a:t>", "college")</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col_order</a:t>
            </a:r>
            <a:r>
              <a:rPr lang="en-US" sz="1050" dirty="0">
                <a:effectLst/>
                <a:ea typeface="Calibri" panose="020F0502020204030204" pitchFamily="34" charset="0"/>
                <a:cs typeface="Times New Roman" panose="02020603050405020304" pitchFamily="18" charset="0"/>
              </a:rPr>
              <a:t>] #reorders columns by column names</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#separate the height feet and inches</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%&gt;% separate(height, c("feet", "inches"), </a:t>
            </a:r>
            <a:r>
              <a:rPr lang="en-US" sz="1050" dirty="0" err="1">
                <a:effectLst/>
                <a:ea typeface="Calibri" panose="020F0502020204030204" pitchFamily="34" charset="0"/>
                <a:cs typeface="Times New Roman" panose="02020603050405020304" pitchFamily="18" charset="0"/>
              </a:rPr>
              <a:t>sep</a:t>
            </a:r>
            <a:r>
              <a:rPr lang="en-US" sz="1050" dirty="0">
                <a:effectLst/>
                <a:ea typeface="Calibri" panose="020F0502020204030204" pitchFamily="34" charset="0"/>
                <a:cs typeface="Times New Roman" panose="02020603050405020304" pitchFamily="18" charset="0"/>
              </a:rPr>
              <a:t> = "-", convert = TRUE)</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#create a new column called </a:t>
            </a:r>
            <a:r>
              <a:rPr lang="en-US" sz="1050" dirty="0" err="1">
                <a:effectLst/>
                <a:ea typeface="Calibri" panose="020F0502020204030204" pitchFamily="34" charset="0"/>
                <a:cs typeface="Times New Roman" panose="02020603050405020304" pitchFamily="18" charset="0"/>
              </a:rPr>
              <a:t>height_inches</a:t>
            </a:r>
            <a:r>
              <a:rPr lang="en-US" sz="1050" dirty="0">
                <a:effectLst/>
                <a:ea typeface="Calibri" panose="020F0502020204030204" pitchFamily="34" charset="0"/>
                <a:cs typeface="Times New Roman" panose="02020603050405020304" pitchFamily="18" charset="0"/>
              </a:rPr>
              <a:t> that = feet * 12 + inches to record all heights in inches </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BBPlayers$height_inches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BBPlayers$feet</a:t>
            </a:r>
            <a:r>
              <a:rPr lang="en-US" sz="1050" dirty="0">
                <a:effectLst/>
                <a:ea typeface="Calibri" panose="020F0502020204030204" pitchFamily="34" charset="0"/>
                <a:cs typeface="Times New Roman" panose="02020603050405020304" pitchFamily="18" charset="0"/>
              </a:rPr>
              <a:t> * 12) + </a:t>
            </a:r>
            <a:r>
              <a:rPr lang="en-US" sz="1050" dirty="0" err="1">
                <a:effectLst/>
                <a:ea typeface="Calibri" panose="020F0502020204030204" pitchFamily="34" charset="0"/>
                <a:cs typeface="Times New Roman" panose="02020603050405020304" pitchFamily="18" charset="0"/>
              </a:rPr>
              <a:t>BBPlayers$inches</a:t>
            </a: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D9BD6C4-E45F-4780-8750-BB44D991C2CB}"/>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3901636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8A2B-063A-4C92-A06F-5AD9B8627397}"/>
              </a:ext>
            </a:extLst>
          </p:cNvPr>
          <p:cNvSpPr>
            <a:spLocks noGrp="1"/>
          </p:cNvSpPr>
          <p:nvPr>
            <p:ph type="title"/>
          </p:nvPr>
        </p:nvSpPr>
        <p:spPr>
          <a:xfrm>
            <a:off x="510275" y="427723"/>
            <a:ext cx="2620104" cy="2996514"/>
          </a:xfrm>
        </p:spPr>
        <p:txBody>
          <a:bodyPr anchor="t">
            <a:noAutofit/>
          </a:bodyPr>
          <a:lstStyle/>
          <a:p>
            <a:r>
              <a:rPr lang="en-US" sz="1600" dirty="0"/>
              <a:t>Assignment:</a:t>
            </a:r>
            <a:br>
              <a:rPr lang="en-US" sz="1600" dirty="0"/>
            </a:br>
            <a:r>
              <a:rPr lang="en-US" sz="1600" dirty="0"/>
              <a:t>Is their any difference in the relationship between height and weight between positions?  Are height and weight related differently for different positions </a:t>
            </a:r>
            <a:br>
              <a:rPr lang="en-US" sz="1600" dirty="0"/>
            </a:br>
            <a:br>
              <a:rPr lang="en-US" sz="1600" dirty="0"/>
            </a:br>
            <a:r>
              <a:rPr lang="en-US" sz="1600" dirty="0"/>
              <a:t>R Code</a:t>
            </a:r>
            <a:br>
              <a:rPr lang="en-US" sz="1600" dirty="0"/>
            </a:br>
            <a:endParaRPr lang="en-US" sz="1600" dirty="0"/>
          </a:p>
        </p:txBody>
      </p:sp>
      <p:sp>
        <p:nvSpPr>
          <p:cNvPr id="5" name="Content Placeholder 4">
            <a:extLst>
              <a:ext uri="{FF2B5EF4-FFF2-40B4-BE49-F238E27FC236}">
                <a16:creationId xmlns:a16="http://schemas.microsoft.com/office/drawing/2014/main" id="{08DA6511-8647-43E7-A89B-A2A35CD0F10E}"/>
              </a:ext>
            </a:extLst>
          </p:cNvPr>
          <p:cNvSpPr>
            <a:spLocks noGrp="1"/>
          </p:cNvSpPr>
          <p:nvPr>
            <p:ph idx="1"/>
          </p:nvPr>
        </p:nvSpPr>
        <p:spPr>
          <a:xfrm>
            <a:off x="3616411" y="427723"/>
            <a:ext cx="7738977" cy="5841272"/>
          </a:xfrm>
          <a:ln>
            <a:solidFill>
              <a:schemeClr val="tx1"/>
            </a:solidFill>
          </a:ln>
        </p:spPr>
        <p:txBody>
          <a:bodyPr>
            <a:noAutofit/>
          </a:bodyPr>
          <a:lstStyle/>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#######################-------------Assignment----------------------#################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Is their any difference in the relationship between height and weight between positions?  Are height and weight related differently for different positions.</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Players2 &lt;- </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%&gt;%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ggplot(</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 subset(</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,!is.na(feet)), aes(x = weight, y = </a:t>
            </a:r>
            <a:r>
              <a:rPr lang="en-US" sz="1050" dirty="0" err="1">
                <a:effectLst/>
                <a:ea typeface="Calibri" panose="020F0502020204030204" pitchFamily="34" charset="0"/>
                <a:cs typeface="Times New Roman" panose="02020603050405020304" pitchFamily="18" charset="0"/>
              </a:rPr>
              <a:t>height_inches</a:t>
            </a:r>
            <a:r>
              <a:rPr lang="en-US" sz="1050" dirty="0">
                <a:effectLst/>
                <a:ea typeface="Calibri" panose="020F0502020204030204" pitchFamily="34" charset="0"/>
                <a:cs typeface="Times New Roman" panose="02020603050405020304" pitchFamily="18" charset="0"/>
              </a:rPr>
              <a:t>, color =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geom_smooth()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ggtitle</a:t>
            </a:r>
            <a:r>
              <a:rPr lang="en-US" sz="1050" dirty="0">
                <a:effectLst/>
                <a:ea typeface="Calibri" panose="020F0502020204030204" pitchFamily="34" charset="0"/>
                <a:cs typeface="Times New Roman" panose="02020603050405020304" pitchFamily="18" charset="0"/>
              </a:rPr>
              <a:t>("Visual Representation of Player Heights vs Weights in Basketball by Position")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scale_x_continuous</a:t>
            </a:r>
            <a:r>
              <a:rPr lang="en-US" sz="1050" dirty="0">
                <a:effectLst/>
                <a:ea typeface="Calibri" panose="020F0502020204030204" pitchFamily="34" charset="0"/>
                <a:cs typeface="Times New Roman" panose="02020603050405020304" pitchFamily="18" charset="0"/>
              </a:rPr>
              <a:t>(name = "Player Weights", breaks = seq(100,375, 25))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scale_y_continuous</a:t>
            </a:r>
            <a:r>
              <a:rPr lang="en-US" sz="1050" dirty="0">
                <a:effectLst/>
                <a:ea typeface="Calibri" panose="020F0502020204030204" pitchFamily="34" charset="0"/>
                <a:cs typeface="Times New Roman" panose="02020603050405020304" pitchFamily="18" charset="0"/>
              </a:rPr>
              <a:t>(name = "Heights of Players in Inches", breaks = seq(60, 95, 1))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theme_bw</a:t>
            </a:r>
            <a:r>
              <a:rPr lang="en-US" sz="1050" dirty="0">
                <a:effectLst/>
                <a:ea typeface="Calibri" panose="020F0502020204030204" pitchFamily="34" charset="0"/>
                <a:cs typeface="Times New Roman" panose="02020603050405020304" pitchFamily="18" charset="0"/>
              </a:rPr>
              <a:t>() #removes background color, sets to white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ggplotly</a:t>
            </a:r>
            <a:r>
              <a:rPr lang="en-US" sz="1050" dirty="0">
                <a:effectLst/>
                <a:ea typeface="Calibri" panose="020F0502020204030204" pitchFamily="34" charset="0"/>
                <a:cs typeface="Times New Roman" panose="02020603050405020304" pitchFamily="18" charset="0"/>
              </a:rPr>
              <a:t>(Players2)</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D9BD6C4-E45F-4780-8750-BB44D991C2CB}"/>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2718890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1B179-2A66-430A-9C75-87F779BE22AD}"/>
              </a:ext>
            </a:extLst>
          </p:cNvPr>
          <p:cNvSpPr>
            <a:spLocks noGrp="1"/>
          </p:cNvSpPr>
          <p:nvPr>
            <p:ph type="title"/>
          </p:nvPr>
        </p:nvSpPr>
        <p:spPr/>
        <p:txBody>
          <a:bodyPr/>
          <a:lstStyle/>
          <a:p>
            <a:r>
              <a:rPr lang="en-US" dirty="0"/>
              <a:t>Assignment:</a:t>
            </a:r>
            <a:br>
              <a:rPr lang="en-US" dirty="0"/>
            </a:br>
            <a:r>
              <a:rPr lang="en-US" dirty="0"/>
              <a:t>A historian would like to investigate the claim that the heights of players have increased over the years.  Analyze this claim graphically / visually. </a:t>
            </a:r>
          </a:p>
        </p:txBody>
      </p:sp>
      <p:pic>
        <p:nvPicPr>
          <p:cNvPr id="6" name="Content Placeholder 5">
            <a:extLst>
              <a:ext uri="{FF2B5EF4-FFF2-40B4-BE49-F238E27FC236}">
                <a16:creationId xmlns:a16="http://schemas.microsoft.com/office/drawing/2014/main" id="{F710FEBA-1EAB-4F6B-B7FF-A36E99642805}"/>
              </a:ext>
            </a:extLst>
          </p:cNvPr>
          <p:cNvPicPr>
            <a:picLocks noGrp="1" noChangeAspect="1"/>
          </p:cNvPicPr>
          <p:nvPr>
            <p:ph idx="1"/>
          </p:nvPr>
        </p:nvPicPr>
        <p:blipFill>
          <a:blip r:embed="rId2"/>
          <a:stretch>
            <a:fillRect/>
          </a:stretch>
        </p:blipFill>
        <p:spPr>
          <a:xfrm>
            <a:off x="1382840" y="1498060"/>
            <a:ext cx="9426319" cy="4708086"/>
          </a:xfrm>
        </p:spPr>
      </p:pic>
      <p:sp>
        <p:nvSpPr>
          <p:cNvPr id="4" name="Footer Placeholder 3">
            <a:extLst>
              <a:ext uri="{FF2B5EF4-FFF2-40B4-BE49-F238E27FC236}">
                <a16:creationId xmlns:a16="http://schemas.microsoft.com/office/drawing/2014/main" id="{A2C1E082-864D-4747-9643-ABEEC6CAA885}"/>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83539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8A2B-063A-4C92-A06F-5AD9B8627397}"/>
              </a:ext>
            </a:extLst>
          </p:cNvPr>
          <p:cNvSpPr>
            <a:spLocks noGrp="1"/>
          </p:cNvSpPr>
          <p:nvPr>
            <p:ph type="title"/>
          </p:nvPr>
        </p:nvSpPr>
        <p:spPr>
          <a:xfrm>
            <a:off x="510275" y="427723"/>
            <a:ext cx="2620104" cy="2996514"/>
          </a:xfrm>
        </p:spPr>
        <p:txBody>
          <a:bodyPr anchor="t">
            <a:noAutofit/>
          </a:bodyPr>
          <a:lstStyle/>
          <a:p>
            <a:r>
              <a:rPr lang="en-US" sz="1600" dirty="0"/>
              <a:t>Assignment:</a:t>
            </a:r>
            <a:br>
              <a:rPr lang="en-US" sz="1600" dirty="0"/>
            </a:br>
            <a:r>
              <a:rPr lang="en-US" sz="1600" dirty="0"/>
              <a:t>A historian would like to investigate the claim that the heights of players have increased over the years.  Analyze this claim graphically / visually</a:t>
            </a:r>
            <a:br>
              <a:rPr lang="en-US" sz="1600" dirty="0"/>
            </a:br>
            <a:br>
              <a:rPr lang="en-US" sz="1600" dirty="0"/>
            </a:br>
            <a:r>
              <a:rPr lang="en-US" sz="1600" dirty="0"/>
              <a:t>R Code</a:t>
            </a:r>
            <a:br>
              <a:rPr lang="en-US" sz="1600" dirty="0"/>
            </a:br>
            <a:endParaRPr lang="en-US" sz="1600" dirty="0"/>
          </a:p>
        </p:txBody>
      </p:sp>
      <p:sp>
        <p:nvSpPr>
          <p:cNvPr id="5" name="Content Placeholder 4">
            <a:extLst>
              <a:ext uri="{FF2B5EF4-FFF2-40B4-BE49-F238E27FC236}">
                <a16:creationId xmlns:a16="http://schemas.microsoft.com/office/drawing/2014/main" id="{08DA6511-8647-43E7-A89B-A2A35CD0F10E}"/>
              </a:ext>
            </a:extLst>
          </p:cNvPr>
          <p:cNvSpPr>
            <a:spLocks noGrp="1"/>
          </p:cNvSpPr>
          <p:nvPr>
            <p:ph idx="1"/>
          </p:nvPr>
        </p:nvSpPr>
        <p:spPr>
          <a:xfrm>
            <a:off x="3616411" y="427723"/>
            <a:ext cx="7738977" cy="5841272"/>
          </a:xfrm>
          <a:ln>
            <a:solidFill>
              <a:schemeClr val="tx1"/>
            </a:solidFill>
          </a:ln>
        </p:spPr>
        <p:txBody>
          <a:bodyPr>
            <a:noAutofit/>
          </a:bodyPr>
          <a:lstStyle/>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#Install Packages and activate libraries</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library(ggplot2, </a:t>
            </a:r>
            <a:r>
              <a:rPr lang="en-US" sz="1050" dirty="0" err="1">
                <a:effectLst/>
                <a:ea typeface="Calibri" panose="020F0502020204030204" pitchFamily="34" charset="0"/>
                <a:cs typeface="Times New Roman" panose="02020603050405020304" pitchFamily="18" charset="0"/>
              </a:rPr>
              <a:t>tidyverse</a:t>
            </a: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ggthemes</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a:t>
            </a:r>
            <a:r>
              <a:rPr lang="en-US" sz="1050" dirty="0" err="1">
                <a:effectLst/>
                <a:ea typeface="Calibri" panose="020F0502020204030204" pitchFamily="34" charset="0"/>
                <a:cs typeface="Times New Roman" panose="02020603050405020304" pitchFamily="18" charset="0"/>
              </a:rPr>
              <a:t>plotly</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a:t>
            </a:r>
            <a:r>
              <a:rPr lang="en-US" sz="1050" dirty="0" err="1">
                <a:effectLst/>
                <a:ea typeface="Calibri" panose="020F0502020204030204" pitchFamily="34" charset="0"/>
                <a:cs typeface="Times New Roman" panose="02020603050405020304" pitchFamily="18" charset="0"/>
              </a:rPr>
              <a:t>dplyr</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a:t>
            </a:r>
            <a:r>
              <a:rPr lang="en-US" sz="1050" dirty="0" err="1">
                <a:effectLst/>
                <a:ea typeface="Calibri" panose="020F0502020204030204" pitchFamily="34" charset="0"/>
                <a:cs typeface="Times New Roman" panose="02020603050405020304" pitchFamily="18" charset="0"/>
              </a:rPr>
              <a:t>tibble</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rm(list=ls()) #deletes all data and values that may be hanging around in the R environment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PlayersBBall</a:t>
            </a:r>
            <a:r>
              <a:rPr lang="en-US" sz="1050" dirty="0">
                <a:effectLst/>
                <a:ea typeface="Calibri" panose="020F0502020204030204" pitchFamily="34" charset="0"/>
                <a:cs typeface="Times New Roman" panose="02020603050405020304" pitchFamily="18" charset="0"/>
              </a:rPr>
              <a:t> &lt;- read.csv(file = 'C:/Users/</a:t>
            </a:r>
            <a:r>
              <a:rPr lang="en-US" sz="1050" dirty="0" err="1">
                <a:effectLst/>
                <a:ea typeface="Calibri" panose="020F0502020204030204" pitchFamily="34" charset="0"/>
                <a:cs typeface="Times New Roman" panose="02020603050405020304" pitchFamily="18" charset="0"/>
              </a:rPr>
              <a:t>justi.DATA</a:t>
            </a:r>
            <a:r>
              <a:rPr lang="en-US" sz="1050" dirty="0">
                <a:effectLst/>
                <a:ea typeface="Calibri" panose="020F0502020204030204" pitchFamily="34" charset="0"/>
                <a:cs typeface="Times New Roman" panose="02020603050405020304" pitchFamily="18" charset="0"/>
              </a:rPr>
              <a:t>-POWER/Google Drive/_SMU/6306/MSDS_6306_Doing-Data-Science/Unit 2/PlayersBBall.csv',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na.strings</a:t>
            </a:r>
            <a:r>
              <a:rPr lang="en-US" sz="1050" dirty="0">
                <a:effectLst/>
                <a:ea typeface="Calibri" panose="020F0502020204030204" pitchFamily="34" charset="0"/>
                <a:cs typeface="Times New Roman" panose="02020603050405020304" pitchFamily="18" charset="0"/>
              </a:rPr>
              <a:t> = c("", "NA", "#N/A"),</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stringsAsFactors</a:t>
            </a:r>
            <a:r>
              <a:rPr lang="en-US" sz="1050" dirty="0">
                <a:effectLst/>
                <a:ea typeface="Calibri" panose="020F0502020204030204" pitchFamily="34" charset="0"/>
                <a:cs typeface="Times New Roman" panose="02020603050405020304" pitchFamily="18" charset="0"/>
              </a:rPr>
              <a:t> = FALSE,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strip.white</a:t>
            </a:r>
            <a:r>
              <a:rPr lang="en-US" sz="1050" dirty="0">
                <a:effectLst/>
                <a:ea typeface="Calibri" panose="020F0502020204030204" pitchFamily="34" charset="0"/>
                <a:cs typeface="Times New Roman" panose="02020603050405020304" pitchFamily="18" charset="0"/>
              </a:rPr>
              <a:t> = TRUE,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sep</a:t>
            </a:r>
            <a:r>
              <a:rPr lang="en-US" sz="1050" dirty="0">
                <a:effectLst/>
                <a:ea typeface="Calibri" panose="020F0502020204030204" pitchFamily="34" charset="0"/>
                <a:cs typeface="Times New Roman" panose="02020603050405020304" pitchFamily="18" charset="0"/>
              </a:rPr>
              <a:t> = ",") #stringsasfactors - makes sure we record the data as strings and not factors, </a:t>
            </a:r>
            <a:r>
              <a:rPr lang="en-US" sz="1050" dirty="0" err="1">
                <a:effectLst/>
                <a:ea typeface="Calibri" panose="020F0502020204030204" pitchFamily="34" charset="0"/>
                <a:cs typeface="Times New Roman" panose="02020603050405020304" pitchFamily="18" charset="0"/>
              </a:rPr>
              <a:t>strip.white</a:t>
            </a:r>
            <a:r>
              <a:rPr lang="en-US" sz="1050" dirty="0">
                <a:effectLst/>
                <a:ea typeface="Calibri" panose="020F0502020204030204" pitchFamily="34" charset="0"/>
                <a:cs typeface="Times New Roman" panose="02020603050405020304" pitchFamily="18" charset="0"/>
              </a:rPr>
              <a:t> removes any blank spaces in front of data in cells, </a:t>
            </a:r>
            <a:r>
              <a:rPr lang="en-US" sz="1050" dirty="0" err="1">
                <a:effectLst/>
                <a:ea typeface="Calibri" panose="020F0502020204030204" pitchFamily="34" charset="0"/>
                <a:cs typeface="Times New Roman" panose="02020603050405020304" pitchFamily="18" charset="0"/>
              </a:rPr>
              <a:t>sep</a:t>
            </a:r>
            <a:r>
              <a:rPr lang="en-US" sz="1050" dirty="0">
                <a:effectLst/>
                <a:ea typeface="Calibri" panose="020F0502020204030204" pitchFamily="34" charset="0"/>
                <a:cs typeface="Times New Roman" panose="02020603050405020304" pitchFamily="18" charset="0"/>
              </a:rPr>
              <a:t> = "," tells R that we are importing a comma separated file</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#Create new column to record actual player positions using </a:t>
            </a:r>
            <a:r>
              <a:rPr lang="en-US" sz="1050" dirty="0" err="1">
                <a:effectLst/>
                <a:ea typeface="Calibri" panose="020F0502020204030204" pitchFamily="34" charset="0"/>
                <a:cs typeface="Times New Roman" panose="02020603050405020304" pitchFamily="18" charset="0"/>
              </a:rPr>
              <a:t>case_when</a:t>
            </a:r>
            <a:r>
              <a:rPr lang="en-US" sz="1050" dirty="0">
                <a:effectLst/>
                <a:ea typeface="Calibri" panose="020F0502020204030204" pitchFamily="34" charset="0"/>
                <a:cs typeface="Times New Roman" panose="02020603050405020304" pitchFamily="18" charset="0"/>
              </a:rPr>
              <a:t> (https://therbootcamp.github.io/Erfurt_2018June/_sessions/D1S2_Wrangling/Wrangling_practical.html)</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 </a:t>
            </a:r>
            <a:r>
              <a:rPr lang="en-US" sz="1050" dirty="0" err="1">
                <a:effectLst/>
                <a:ea typeface="Calibri" panose="020F0502020204030204" pitchFamily="34" charset="0"/>
                <a:cs typeface="Times New Roman" panose="02020603050405020304" pitchFamily="18" charset="0"/>
              </a:rPr>
              <a:t>data.frame</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 </a:t>
            </a:r>
            <a:r>
              <a:rPr lang="en-US" sz="1050" dirty="0" err="1">
                <a:effectLst/>
                <a:ea typeface="Calibri" panose="020F0502020204030204" pitchFamily="34" charset="0"/>
                <a:cs typeface="Times New Roman" panose="02020603050405020304" pitchFamily="18" charset="0"/>
              </a:rPr>
              <a:t>case_when</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#is.na(PlayersBBall$position) ~ "NA",</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"F-C" ~ "Forward/Center",</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"C-F" ~ "Forward/Center",</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"C" ~ "Center",</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"G" ~ "Guard",</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"F" ~ "Forward",</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"F-G" ~ "Forward/Guard",</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"G-F" ~ "Forward/Guard")) #Replaces blank new column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with a name based on the abbreviated position in $position</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D9BD6C4-E45F-4780-8750-BB44D991C2CB}"/>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1483155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8A2B-063A-4C92-A06F-5AD9B8627397}"/>
              </a:ext>
            </a:extLst>
          </p:cNvPr>
          <p:cNvSpPr>
            <a:spLocks noGrp="1"/>
          </p:cNvSpPr>
          <p:nvPr>
            <p:ph type="title"/>
          </p:nvPr>
        </p:nvSpPr>
        <p:spPr>
          <a:xfrm>
            <a:off x="510275" y="427723"/>
            <a:ext cx="2620104" cy="2996514"/>
          </a:xfrm>
        </p:spPr>
        <p:txBody>
          <a:bodyPr anchor="t">
            <a:noAutofit/>
          </a:bodyPr>
          <a:lstStyle/>
          <a:p>
            <a:r>
              <a:rPr lang="en-US" sz="1600" dirty="0"/>
              <a:t>Assignment:</a:t>
            </a:r>
            <a:br>
              <a:rPr lang="en-US" sz="1600" dirty="0"/>
            </a:br>
            <a:r>
              <a:rPr lang="en-US" sz="1600" dirty="0"/>
              <a:t>A historian would like to investigate the claim that the heights of players have increased over the years.  Analyze this claim graphically / visually</a:t>
            </a:r>
            <a:br>
              <a:rPr lang="en-US" sz="1600" dirty="0"/>
            </a:br>
            <a:br>
              <a:rPr lang="en-US" sz="1600" dirty="0"/>
            </a:br>
            <a:r>
              <a:rPr lang="en-US" sz="1600" dirty="0"/>
              <a:t>R Code</a:t>
            </a:r>
            <a:br>
              <a:rPr lang="en-US" sz="1600" dirty="0"/>
            </a:br>
            <a:endParaRPr lang="en-US" sz="1600" dirty="0"/>
          </a:p>
        </p:txBody>
      </p:sp>
      <p:sp>
        <p:nvSpPr>
          <p:cNvPr id="5" name="Content Placeholder 4">
            <a:extLst>
              <a:ext uri="{FF2B5EF4-FFF2-40B4-BE49-F238E27FC236}">
                <a16:creationId xmlns:a16="http://schemas.microsoft.com/office/drawing/2014/main" id="{08DA6511-8647-43E7-A89B-A2A35CD0F10E}"/>
              </a:ext>
            </a:extLst>
          </p:cNvPr>
          <p:cNvSpPr>
            <a:spLocks noGrp="1"/>
          </p:cNvSpPr>
          <p:nvPr>
            <p:ph idx="1"/>
          </p:nvPr>
        </p:nvSpPr>
        <p:spPr>
          <a:xfrm>
            <a:off x="3616411" y="427723"/>
            <a:ext cx="7738977" cy="5841272"/>
          </a:xfrm>
          <a:ln>
            <a:solidFill>
              <a:schemeClr val="tx1"/>
            </a:solidFill>
          </a:ln>
        </p:spPr>
        <p:txBody>
          <a:bodyPr>
            <a:noAutofit/>
          </a:bodyPr>
          <a:lstStyle/>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#Combine the data frames to add the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column to </a:t>
            </a:r>
            <a:r>
              <a:rPr lang="en-US" sz="1050" dirty="0" err="1">
                <a:effectLst/>
                <a:ea typeface="Calibri" panose="020F0502020204030204" pitchFamily="34" charset="0"/>
                <a:cs typeface="Times New Roman" panose="02020603050405020304" pitchFamily="18" charset="0"/>
              </a:rPr>
              <a:t>PlayersBBall</a:t>
            </a: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PlayersBBall</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cbind</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PlayersBBall,position_name</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#Convert data frames to a </a:t>
            </a:r>
            <a:r>
              <a:rPr lang="en-US" sz="1050" dirty="0" err="1">
                <a:effectLst/>
                <a:ea typeface="Calibri" panose="020F0502020204030204" pitchFamily="34" charset="0"/>
                <a:cs typeface="Times New Roman" panose="02020603050405020304" pitchFamily="18" charset="0"/>
              </a:rPr>
              <a:t>tibble</a:t>
            </a:r>
            <a:r>
              <a:rPr lang="en-US" sz="1050" dirty="0">
                <a:effectLst/>
                <a:ea typeface="Calibri" panose="020F0502020204030204" pitchFamily="34" charset="0"/>
                <a:cs typeface="Times New Roman" panose="02020603050405020304" pitchFamily="18" charset="0"/>
              </a:rPr>
              <a:t> (http://www.sthda.com/english/wiki/reordering-data-frame-columns-in-r)</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as_data_frame</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PlayersBBall</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#rearrange columns to ensure data accuracy</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colnames</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#list column names to ensure accuracy</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col_order</a:t>
            </a:r>
            <a:r>
              <a:rPr lang="en-US" sz="1050" dirty="0">
                <a:effectLst/>
                <a:ea typeface="Calibri" panose="020F0502020204030204" pitchFamily="34" charset="0"/>
                <a:cs typeface="Times New Roman" panose="02020603050405020304" pitchFamily="18" charset="0"/>
              </a:rPr>
              <a:t> &lt;- c("name", "</a:t>
            </a:r>
            <a:r>
              <a:rPr lang="en-US" sz="1050" dirty="0" err="1">
                <a:effectLst/>
                <a:ea typeface="Calibri" panose="020F0502020204030204" pitchFamily="34" charset="0"/>
                <a:cs typeface="Times New Roman" panose="02020603050405020304" pitchFamily="18" charset="0"/>
              </a:rPr>
              <a:t>year_start</a:t>
            </a: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year_end</a:t>
            </a:r>
            <a:r>
              <a:rPr lang="en-US" sz="1050" dirty="0">
                <a:effectLst/>
                <a:ea typeface="Calibri" panose="020F0502020204030204" pitchFamily="34" charset="0"/>
                <a:cs typeface="Times New Roman" panose="02020603050405020304" pitchFamily="18" charset="0"/>
              </a:rPr>
              <a:t>", "position",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"height", "weight", "</a:t>
            </a:r>
            <a:r>
              <a:rPr lang="en-US" sz="1050" dirty="0" err="1">
                <a:effectLst/>
                <a:ea typeface="Calibri" panose="020F0502020204030204" pitchFamily="34" charset="0"/>
                <a:cs typeface="Times New Roman" panose="02020603050405020304" pitchFamily="18" charset="0"/>
              </a:rPr>
              <a:t>birth_date</a:t>
            </a:r>
            <a:r>
              <a:rPr lang="en-US" sz="1050" dirty="0">
                <a:effectLst/>
                <a:ea typeface="Calibri" panose="020F0502020204030204" pitchFamily="34" charset="0"/>
                <a:cs typeface="Times New Roman" panose="02020603050405020304" pitchFamily="18" charset="0"/>
              </a:rPr>
              <a:t>", "college")</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col_order</a:t>
            </a:r>
            <a:r>
              <a:rPr lang="en-US" sz="1050" dirty="0">
                <a:effectLst/>
                <a:ea typeface="Calibri" panose="020F0502020204030204" pitchFamily="34" charset="0"/>
                <a:cs typeface="Times New Roman" panose="02020603050405020304" pitchFamily="18" charset="0"/>
              </a:rPr>
              <a:t>] #reorders columns by column names</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#separate the height feet and inches</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%&gt;% separate(height, c("feet", "inches"), </a:t>
            </a:r>
            <a:r>
              <a:rPr lang="en-US" sz="1050" dirty="0" err="1">
                <a:effectLst/>
                <a:ea typeface="Calibri" panose="020F0502020204030204" pitchFamily="34" charset="0"/>
                <a:cs typeface="Times New Roman" panose="02020603050405020304" pitchFamily="18" charset="0"/>
              </a:rPr>
              <a:t>sep</a:t>
            </a:r>
            <a:r>
              <a:rPr lang="en-US" sz="1050" dirty="0">
                <a:effectLst/>
                <a:ea typeface="Calibri" panose="020F0502020204030204" pitchFamily="34" charset="0"/>
                <a:cs typeface="Times New Roman" panose="02020603050405020304" pitchFamily="18" charset="0"/>
              </a:rPr>
              <a:t> = "-", convert = TRUE)</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#create a new column called </a:t>
            </a:r>
            <a:r>
              <a:rPr lang="en-US" sz="1050" dirty="0" err="1">
                <a:effectLst/>
                <a:ea typeface="Calibri" panose="020F0502020204030204" pitchFamily="34" charset="0"/>
                <a:cs typeface="Times New Roman" panose="02020603050405020304" pitchFamily="18" charset="0"/>
              </a:rPr>
              <a:t>height_inches</a:t>
            </a:r>
            <a:r>
              <a:rPr lang="en-US" sz="1050" dirty="0">
                <a:effectLst/>
                <a:ea typeface="Calibri" panose="020F0502020204030204" pitchFamily="34" charset="0"/>
                <a:cs typeface="Times New Roman" panose="02020603050405020304" pitchFamily="18" charset="0"/>
              </a:rPr>
              <a:t> that = feet * 12 + inches to record all heights in inches </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BBPlayers$height_inches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BBPlayers$feet</a:t>
            </a:r>
            <a:r>
              <a:rPr lang="en-US" sz="1050" dirty="0">
                <a:effectLst/>
                <a:ea typeface="Calibri" panose="020F0502020204030204" pitchFamily="34" charset="0"/>
                <a:cs typeface="Times New Roman" panose="02020603050405020304" pitchFamily="18" charset="0"/>
              </a:rPr>
              <a:t> * 12) + </a:t>
            </a:r>
            <a:r>
              <a:rPr lang="en-US" sz="1050" dirty="0" err="1">
                <a:effectLst/>
                <a:ea typeface="Calibri" panose="020F0502020204030204" pitchFamily="34" charset="0"/>
                <a:cs typeface="Times New Roman" panose="02020603050405020304" pitchFamily="18" charset="0"/>
              </a:rPr>
              <a:t>BBPlayers$inches</a:t>
            </a: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D9BD6C4-E45F-4780-8750-BB44D991C2CB}"/>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2399356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8A2B-063A-4C92-A06F-5AD9B8627397}"/>
              </a:ext>
            </a:extLst>
          </p:cNvPr>
          <p:cNvSpPr>
            <a:spLocks noGrp="1"/>
          </p:cNvSpPr>
          <p:nvPr>
            <p:ph type="title"/>
          </p:nvPr>
        </p:nvSpPr>
        <p:spPr>
          <a:xfrm>
            <a:off x="510275" y="427723"/>
            <a:ext cx="2620104" cy="2996514"/>
          </a:xfrm>
        </p:spPr>
        <p:txBody>
          <a:bodyPr anchor="t">
            <a:noAutofit/>
          </a:bodyPr>
          <a:lstStyle/>
          <a:p>
            <a:r>
              <a:rPr lang="en-US" sz="1600" dirty="0"/>
              <a:t>Assignment:</a:t>
            </a:r>
            <a:br>
              <a:rPr lang="en-US" sz="1600" dirty="0"/>
            </a:br>
            <a:r>
              <a:rPr lang="en-US" sz="1600" dirty="0"/>
              <a:t>A historian would like to investigate the claim that the heights of players have increased over the years.  Analyze this claim graphically / visually</a:t>
            </a:r>
            <a:br>
              <a:rPr lang="en-US" sz="1600" dirty="0"/>
            </a:br>
            <a:br>
              <a:rPr lang="en-US" sz="1600" dirty="0"/>
            </a:br>
            <a:r>
              <a:rPr lang="en-US" sz="1600" dirty="0"/>
              <a:t>R Code</a:t>
            </a:r>
            <a:br>
              <a:rPr lang="en-US" sz="1600" dirty="0"/>
            </a:br>
            <a:endParaRPr lang="en-US" sz="1600" dirty="0"/>
          </a:p>
        </p:txBody>
      </p:sp>
      <p:sp>
        <p:nvSpPr>
          <p:cNvPr id="5" name="Content Placeholder 4">
            <a:extLst>
              <a:ext uri="{FF2B5EF4-FFF2-40B4-BE49-F238E27FC236}">
                <a16:creationId xmlns:a16="http://schemas.microsoft.com/office/drawing/2014/main" id="{08DA6511-8647-43E7-A89B-A2A35CD0F10E}"/>
              </a:ext>
            </a:extLst>
          </p:cNvPr>
          <p:cNvSpPr>
            <a:spLocks noGrp="1"/>
          </p:cNvSpPr>
          <p:nvPr>
            <p:ph idx="1"/>
          </p:nvPr>
        </p:nvSpPr>
        <p:spPr>
          <a:xfrm>
            <a:off x="3616411" y="427723"/>
            <a:ext cx="7738977" cy="5841272"/>
          </a:xfrm>
          <a:ln>
            <a:solidFill>
              <a:schemeClr val="tx1"/>
            </a:solidFill>
          </a:ln>
        </p:spPr>
        <p:txBody>
          <a:bodyPr>
            <a:noAutofit/>
          </a:bodyPr>
          <a:lstStyle/>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#######################-------------Assignment----------------------#################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 historian would like to investigate the claim that the heights of players have increased over the years.  Analyze this claim graphically / visually. </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#create mean playing year for analysis</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BBPlayers$MeanYear</a:t>
            </a:r>
            <a:r>
              <a:rPr lang="en-US" sz="1050" dirty="0">
                <a:effectLst/>
                <a:ea typeface="Calibri" panose="020F0502020204030204" pitchFamily="34" charset="0"/>
                <a:cs typeface="Times New Roman" panose="02020603050405020304" pitchFamily="18" charset="0"/>
              </a:rPr>
              <a:t> = (</a:t>
            </a:r>
            <a:r>
              <a:rPr lang="en-US" sz="1050" dirty="0" err="1">
                <a:effectLst/>
                <a:ea typeface="Calibri" panose="020F0502020204030204" pitchFamily="34" charset="0"/>
                <a:cs typeface="Times New Roman" panose="02020603050405020304" pitchFamily="18" charset="0"/>
              </a:rPr>
              <a:t>BBPlayers$year_start</a:t>
            </a:r>
            <a:r>
              <a:rPr lang="en-US" sz="1050" dirty="0">
                <a:effectLst/>
                <a:ea typeface="Calibri" panose="020F0502020204030204" pitchFamily="34" charset="0"/>
                <a:cs typeface="Times New Roman" panose="02020603050405020304" pitchFamily="18" charset="0"/>
              </a:rPr>
              <a:t> + </a:t>
            </a:r>
            <a:r>
              <a:rPr lang="en-US" sz="1050" dirty="0" err="1">
                <a:effectLst/>
                <a:ea typeface="Calibri" panose="020F0502020204030204" pitchFamily="34" charset="0"/>
                <a:cs typeface="Times New Roman" panose="02020603050405020304" pitchFamily="18" charset="0"/>
              </a:rPr>
              <a:t>BBPlayers$year_end</a:t>
            </a:r>
            <a:r>
              <a:rPr lang="en-US" sz="1050" dirty="0">
                <a:effectLst/>
                <a:ea typeface="Calibri" panose="020F0502020204030204" pitchFamily="34" charset="0"/>
                <a:cs typeface="Times New Roman" panose="02020603050405020304" pitchFamily="18" charset="0"/>
              </a:rPr>
              <a:t>) / 2</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head(</a:t>
            </a:r>
            <a:r>
              <a:rPr lang="en-US" sz="1050" dirty="0" err="1">
                <a:effectLst/>
                <a:ea typeface="Calibri" panose="020F0502020204030204" pitchFamily="34" charset="0"/>
                <a:cs typeface="Times New Roman" panose="02020603050405020304" pitchFamily="18" charset="0"/>
              </a:rPr>
              <a:t>BBPlayers$MeanYear</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PlayersHeights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%&gt;%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ggplot(</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 subset(</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,!is.na(feet)), aes(x = </a:t>
            </a:r>
            <a:r>
              <a:rPr lang="en-US" sz="1050" dirty="0" err="1">
                <a:effectLst/>
                <a:ea typeface="Calibri" panose="020F0502020204030204" pitchFamily="34" charset="0"/>
                <a:cs typeface="Times New Roman" panose="02020603050405020304" pitchFamily="18" charset="0"/>
              </a:rPr>
              <a:t>MeanYear</a:t>
            </a:r>
            <a:r>
              <a:rPr lang="en-US" sz="1050" dirty="0">
                <a:effectLst/>
                <a:ea typeface="Calibri" panose="020F0502020204030204" pitchFamily="34" charset="0"/>
                <a:cs typeface="Times New Roman" panose="02020603050405020304" pitchFamily="18" charset="0"/>
              </a:rPr>
              <a:t>, y = </a:t>
            </a:r>
            <a:r>
              <a:rPr lang="en-US" sz="1050" dirty="0" err="1">
                <a:effectLst/>
                <a:ea typeface="Calibri" panose="020F0502020204030204" pitchFamily="34" charset="0"/>
                <a:cs typeface="Times New Roman" panose="02020603050405020304" pitchFamily="18" charset="0"/>
              </a:rPr>
              <a:t>height_inches</a:t>
            </a:r>
            <a:r>
              <a:rPr lang="en-US" sz="1050" dirty="0">
                <a:effectLst/>
                <a:ea typeface="Calibri" panose="020F0502020204030204" pitchFamily="34" charset="0"/>
                <a:cs typeface="Times New Roman" panose="02020603050405020304" pitchFamily="18" charset="0"/>
              </a:rPr>
              <a:t>)) +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geom_smooth()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#geom_point(position = "jitter")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ggtitle</a:t>
            </a:r>
            <a:r>
              <a:rPr lang="en-US" sz="1050" dirty="0">
                <a:effectLst/>
                <a:ea typeface="Calibri" panose="020F0502020204030204" pitchFamily="34" charset="0"/>
                <a:cs typeface="Times New Roman" panose="02020603050405020304" pitchFamily="18" charset="0"/>
              </a:rPr>
              <a:t>("Visual Representation of Basketball Player Heights 1950-Present")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scale_x_continuous</a:t>
            </a:r>
            <a:r>
              <a:rPr lang="en-US" sz="1050" dirty="0">
                <a:effectLst/>
                <a:ea typeface="Calibri" panose="020F0502020204030204" pitchFamily="34" charset="0"/>
                <a:cs typeface="Times New Roman" panose="02020603050405020304" pitchFamily="18" charset="0"/>
              </a:rPr>
              <a:t>(name = "Mean of Active Playing Years", breaks = seq(1950, 2020, 10))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scale_y_continuous</a:t>
            </a:r>
            <a:r>
              <a:rPr lang="en-US" sz="1050" dirty="0">
                <a:effectLst/>
                <a:ea typeface="Calibri" panose="020F0502020204030204" pitchFamily="34" charset="0"/>
                <a:cs typeface="Times New Roman" panose="02020603050405020304" pitchFamily="18" charset="0"/>
              </a:rPr>
              <a:t>(name = "Heights of Players in Inches", breaks = seq(60, 95, 1))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theme_bw</a:t>
            </a:r>
            <a:r>
              <a:rPr lang="en-US" sz="1050" dirty="0">
                <a:effectLst/>
                <a:ea typeface="Calibri" panose="020F0502020204030204" pitchFamily="34" charset="0"/>
                <a:cs typeface="Times New Roman" panose="02020603050405020304" pitchFamily="18" charset="0"/>
              </a:rPr>
              <a:t>() #removes background color, sets to white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ggplotly</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PlayersHeights</a:t>
            </a:r>
            <a:r>
              <a:rPr lang="en-US" sz="1050" dirty="0">
                <a:effectLst/>
                <a:ea typeface="Calibri" panose="020F0502020204030204" pitchFamily="34" charset="0"/>
                <a:cs typeface="Times New Roman" panose="02020603050405020304" pitchFamily="18" charset="0"/>
              </a:rPr>
              <a:t>)</a:t>
            </a:r>
          </a:p>
        </p:txBody>
      </p:sp>
      <p:sp>
        <p:nvSpPr>
          <p:cNvPr id="4" name="Footer Placeholder 3">
            <a:extLst>
              <a:ext uri="{FF2B5EF4-FFF2-40B4-BE49-F238E27FC236}">
                <a16:creationId xmlns:a16="http://schemas.microsoft.com/office/drawing/2014/main" id="{BD9BD6C4-E45F-4780-8750-BB44D991C2CB}"/>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2043697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A4F78-6DDF-4FAF-9FB7-9572258CDE0E}"/>
              </a:ext>
            </a:extLst>
          </p:cNvPr>
          <p:cNvSpPr>
            <a:spLocks noGrp="1"/>
          </p:cNvSpPr>
          <p:nvPr>
            <p:ph type="title"/>
          </p:nvPr>
        </p:nvSpPr>
        <p:spPr/>
        <p:txBody>
          <a:bodyPr/>
          <a:lstStyle/>
          <a:p>
            <a:r>
              <a:rPr lang="en-US" dirty="0"/>
              <a:t>Assignment:</a:t>
            </a:r>
            <a:br>
              <a:rPr lang="en-US" dirty="0"/>
            </a:br>
            <a:r>
              <a:rPr lang="en-US" dirty="0"/>
              <a:t>Create a 3D plot of height vs. weight vs. year and color code the points by position</a:t>
            </a:r>
          </a:p>
        </p:txBody>
      </p:sp>
      <p:sp>
        <p:nvSpPr>
          <p:cNvPr id="4" name="Footer Placeholder 3">
            <a:extLst>
              <a:ext uri="{FF2B5EF4-FFF2-40B4-BE49-F238E27FC236}">
                <a16:creationId xmlns:a16="http://schemas.microsoft.com/office/drawing/2014/main" id="{E79E18DB-26EF-469E-98A4-13046D26E84B}"/>
              </a:ext>
            </a:extLst>
          </p:cNvPr>
          <p:cNvSpPr>
            <a:spLocks noGrp="1"/>
          </p:cNvSpPr>
          <p:nvPr>
            <p:ph type="ftr" sz="quarter" idx="10"/>
          </p:nvPr>
        </p:nvSpPr>
        <p:spPr/>
        <p:txBody>
          <a:bodyPr/>
          <a:lstStyle/>
          <a:p>
            <a:r>
              <a:rPr lang="en-US"/>
              <a:t>Justin Ehly, DS6303, Tuesday – 630p-8p</a:t>
            </a:r>
            <a:endParaRPr lang="en-US" dirty="0"/>
          </a:p>
        </p:txBody>
      </p:sp>
      <p:pic>
        <p:nvPicPr>
          <p:cNvPr id="6" name="Picture 5">
            <a:extLst>
              <a:ext uri="{FF2B5EF4-FFF2-40B4-BE49-F238E27FC236}">
                <a16:creationId xmlns:a16="http://schemas.microsoft.com/office/drawing/2014/main" id="{690C9324-18A1-4C81-ACFD-7A63D913455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724051" y="807396"/>
            <a:ext cx="7131300" cy="6050604"/>
          </a:xfrm>
          <a:prstGeom prst="rect">
            <a:avLst/>
          </a:prstGeom>
        </p:spPr>
      </p:pic>
    </p:spTree>
    <p:extLst>
      <p:ext uri="{BB962C8B-B14F-4D97-AF65-F5344CB8AC3E}">
        <p14:creationId xmlns:p14="http://schemas.microsoft.com/office/powerpoint/2010/main" val="31592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8A2B-063A-4C92-A06F-5AD9B8627397}"/>
              </a:ext>
            </a:extLst>
          </p:cNvPr>
          <p:cNvSpPr>
            <a:spLocks noGrp="1"/>
          </p:cNvSpPr>
          <p:nvPr>
            <p:ph type="title"/>
          </p:nvPr>
        </p:nvSpPr>
        <p:spPr>
          <a:xfrm>
            <a:off x="510275" y="427723"/>
            <a:ext cx="2620104" cy="2996514"/>
          </a:xfrm>
        </p:spPr>
        <p:txBody>
          <a:bodyPr anchor="t">
            <a:noAutofit/>
          </a:bodyPr>
          <a:lstStyle/>
          <a:p>
            <a:r>
              <a:rPr lang="en-US" sz="1800" dirty="0"/>
              <a:t>Assignment:</a:t>
            </a:r>
            <a:br>
              <a:rPr lang="en-US" sz="1800" dirty="0"/>
            </a:br>
            <a:r>
              <a:rPr lang="en-US" sz="1800" dirty="0"/>
              <a:t>Use the PlayerBBall.csv dataset to visually represent (summarize) the number of players in each position.</a:t>
            </a:r>
            <a:br>
              <a:rPr lang="en-US" sz="1800" dirty="0"/>
            </a:br>
            <a:r>
              <a:rPr lang="en-US" sz="1800" dirty="0"/>
              <a:t>Visual Bar Plot</a:t>
            </a:r>
          </a:p>
        </p:txBody>
      </p:sp>
      <p:sp>
        <p:nvSpPr>
          <p:cNvPr id="5" name="Content Placeholder 4">
            <a:extLst>
              <a:ext uri="{FF2B5EF4-FFF2-40B4-BE49-F238E27FC236}">
                <a16:creationId xmlns:a16="http://schemas.microsoft.com/office/drawing/2014/main" id="{08DA6511-8647-43E7-A89B-A2A35CD0F10E}"/>
              </a:ext>
            </a:extLst>
          </p:cNvPr>
          <p:cNvSpPr>
            <a:spLocks noGrp="1"/>
          </p:cNvSpPr>
          <p:nvPr>
            <p:ph idx="1"/>
          </p:nvPr>
        </p:nvSpPr>
        <p:spPr>
          <a:xfrm>
            <a:off x="3616411" y="427723"/>
            <a:ext cx="7738977" cy="5841272"/>
          </a:xfrm>
          <a:ln>
            <a:solidFill>
              <a:schemeClr val="tx1"/>
            </a:solidFill>
          </a:ln>
        </p:spPr>
        <p:txBody>
          <a:bodyPr>
            <a:noAutofit/>
          </a:bodyPr>
          <a:lstStyle/>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#Install Packages and activate libraries</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install.packages</a:t>
            </a:r>
            <a:r>
              <a:rPr lang="en-US" sz="1050" dirty="0">
                <a:effectLst/>
                <a:ea typeface="Calibri" panose="020F0502020204030204" pitchFamily="34" charset="0"/>
                <a:cs typeface="Times New Roman" panose="02020603050405020304" pitchFamily="18" charset="0"/>
              </a:rPr>
              <a:t>("ggplot2",repos = "http://cran.us.r-project.org")</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install.packages</a:t>
            </a:r>
            <a:r>
              <a:rPr lang="en-US" sz="1050" dirty="0">
                <a:effectLst/>
                <a:ea typeface="Calibri" panose="020F0502020204030204" pitchFamily="34" charset="0"/>
                <a:cs typeface="Times New Roman" panose="02020603050405020304" pitchFamily="18" charset="0"/>
              </a:rPr>
              <a:t>("ggplot2")</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install.packages</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tidyverse</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install.packages</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ggthemes</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install.packages</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plotly</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install.packages</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dplyr</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library(ggplot2, </a:t>
            </a:r>
            <a:r>
              <a:rPr lang="en-US" sz="1050" dirty="0" err="1">
                <a:effectLst/>
                <a:ea typeface="Calibri" panose="020F0502020204030204" pitchFamily="34" charset="0"/>
                <a:cs typeface="Times New Roman" panose="02020603050405020304" pitchFamily="18" charset="0"/>
              </a:rPr>
              <a:t>tidyverse</a:t>
            </a: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ggthemes</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a:t>
            </a:r>
            <a:r>
              <a:rPr lang="en-US" sz="1050" dirty="0" err="1">
                <a:effectLst/>
                <a:ea typeface="Calibri" panose="020F0502020204030204" pitchFamily="34" charset="0"/>
                <a:cs typeface="Times New Roman" panose="02020603050405020304" pitchFamily="18" charset="0"/>
              </a:rPr>
              <a:t>plotly</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a:t>
            </a:r>
            <a:r>
              <a:rPr lang="en-US" sz="1050" dirty="0" err="1">
                <a:effectLst/>
                <a:ea typeface="Calibri" panose="020F0502020204030204" pitchFamily="34" charset="0"/>
                <a:cs typeface="Times New Roman" panose="02020603050405020304" pitchFamily="18" charset="0"/>
              </a:rPr>
              <a:t>dplyr</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a:t>
            </a:r>
            <a:r>
              <a:rPr lang="en-US" sz="1050" dirty="0" err="1">
                <a:effectLst/>
                <a:ea typeface="Calibri" panose="020F0502020204030204" pitchFamily="34" charset="0"/>
                <a:cs typeface="Times New Roman" panose="02020603050405020304" pitchFamily="18" charset="0"/>
              </a:rPr>
              <a:t>tibble</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#get working directory</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getwd</a:t>
            </a:r>
            <a:r>
              <a:rPr lang="en-US" sz="1050" dirty="0">
                <a:effectLst/>
                <a:ea typeface="Calibri" panose="020F0502020204030204" pitchFamily="34" charset="0"/>
                <a:cs typeface="Times New Roman" panose="02020603050405020304" pitchFamily="18" charset="0"/>
              </a:rPr>
              <a:t>() #"C:/Users/justi.DATA-POWER/Google Drive/_SMU/6306/Live Session Assignments"</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#Download PlayerBBall.csv dataset - additional commands can be found here: https://swcarpentry.github.io/r-novice-inflammation/11-supp-read-write-csv/</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rm(list=ls()) #deletes all data and values that may be hanging around in the R environment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PlayersBBall</a:t>
            </a:r>
            <a:r>
              <a:rPr lang="en-US" sz="1050" dirty="0">
                <a:effectLst/>
                <a:ea typeface="Calibri" panose="020F0502020204030204" pitchFamily="34" charset="0"/>
                <a:cs typeface="Times New Roman" panose="02020603050405020304" pitchFamily="18" charset="0"/>
              </a:rPr>
              <a:t> &lt;- read.csv(file = 'C:/Users/</a:t>
            </a:r>
            <a:r>
              <a:rPr lang="en-US" sz="1050" dirty="0" err="1">
                <a:effectLst/>
                <a:ea typeface="Calibri" panose="020F0502020204030204" pitchFamily="34" charset="0"/>
                <a:cs typeface="Times New Roman" panose="02020603050405020304" pitchFamily="18" charset="0"/>
              </a:rPr>
              <a:t>justi.DATA</a:t>
            </a:r>
            <a:r>
              <a:rPr lang="en-US" sz="1050" dirty="0">
                <a:effectLst/>
                <a:ea typeface="Calibri" panose="020F0502020204030204" pitchFamily="34" charset="0"/>
                <a:cs typeface="Times New Roman" panose="02020603050405020304" pitchFamily="18" charset="0"/>
              </a:rPr>
              <a:t>-POWER/Google Drive/_SMU/6306/MSDS_6306_Doing-Data-Science/Unit 2/PlayersBBall.csv',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stringsAsFactors</a:t>
            </a:r>
            <a:r>
              <a:rPr lang="en-US" sz="1050" dirty="0">
                <a:effectLst/>
                <a:ea typeface="Calibri" panose="020F0502020204030204" pitchFamily="34" charset="0"/>
                <a:cs typeface="Times New Roman" panose="02020603050405020304" pitchFamily="18" charset="0"/>
              </a:rPr>
              <a:t> = FALSE,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strip.white</a:t>
            </a:r>
            <a:r>
              <a:rPr lang="en-US" sz="1050" dirty="0">
                <a:effectLst/>
                <a:ea typeface="Calibri" panose="020F0502020204030204" pitchFamily="34" charset="0"/>
                <a:cs typeface="Times New Roman" panose="02020603050405020304" pitchFamily="18" charset="0"/>
              </a:rPr>
              <a:t> = TRUE,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sep</a:t>
            </a:r>
            <a:r>
              <a:rPr lang="en-US" sz="1050" dirty="0">
                <a:effectLst/>
                <a:ea typeface="Calibri" panose="020F0502020204030204" pitchFamily="34" charset="0"/>
                <a:cs typeface="Times New Roman" panose="02020603050405020304" pitchFamily="18" charset="0"/>
              </a:rPr>
              <a:t> = ",") #stringsasfactors - makes sure we record the data as strings and not factors, </a:t>
            </a:r>
            <a:r>
              <a:rPr lang="en-US" sz="1050" dirty="0" err="1">
                <a:effectLst/>
                <a:ea typeface="Calibri" panose="020F0502020204030204" pitchFamily="34" charset="0"/>
                <a:cs typeface="Times New Roman" panose="02020603050405020304" pitchFamily="18" charset="0"/>
              </a:rPr>
              <a:t>strip.white</a:t>
            </a:r>
            <a:r>
              <a:rPr lang="en-US" sz="1050" dirty="0">
                <a:effectLst/>
                <a:ea typeface="Calibri" panose="020F0502020204030204" pitchFamily="34" charset="0"/>
                <a:cs typeface="Times New Roman" panose="02020603050405020304" pitchFamily="18" charset="0"/>
              </a:rPr>
              <a:t> removes any blank spaces in front of data in cells, </a:t>
            </a:r>
            <a:r>
              <a:rPr lang="en-US" sz="1050" dirty="0" err="1">
                <a:effectLst/>
                <a:ea typeface="Calibri" panose="020F0502020204030204" pitchFamily="34" charset="0"/>
                <a:cs typeface="Times New Roman" panose="02020603050405020304" pitchFamily="18" charset="0"/>
              </a:rPr>
              <a:t>sep</a:t>
            </a:r>
            <a:r>
              <a:rPr lang="en-US" sz="1050" dirty="0">
                <a:effectLst/>
                <a:ea typeface="Calibri" panose="020F0502020204030204" pitchFamily="34" charset="0"/>
                <a:cs typeface="Times New Roman" panose="02020603050405020304" pitchFamily="18" charset="0"/>
              </a:rPr>
              <a:t> = "," tells R that we are importing a comma separated file</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D9BD6C4-E45F-4780-8750-BB44D991C2CB}"/>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2498995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8A2B-063A-4C92-A06F-5AD9B8627397}"/>
              </a:ext>
            </a:extLst>
          </p:cNvPr>
          <p:cNvSpPr>
            <a:spLocks noGrp="1"/>
          </p:cNvSpPr>
          <p:nvPr>
            <p:ph type="title"/>
          </p:nvPr>
        </p:nvSpPr>
        <p:spPr>
          <a:xfrm>
            <a:off x="510275" y="427723"/>
            <a:ext cx="2620104" cy="2996514"/>
          </a:xfrm>
        </p:spPr>
        <p:txBody>
          <a:bodyPr anchor="t">
            <a:noAutofit/>
          </a:bodyPr>
          <a:lstStyle/>
          <a:p>
            <a:r>
              <a:rPr lang="en-US" sz="1600" dirty="0"/>
              <a:t>Assignment:</a:t>
            </a:r>
            <a:br>
              <a:rPr lang="en-US" sz="1600" dirty="0"/>
            </a:br>
            <a:r>
              <a:rPr lang="en-US" sz="1600" dirty="0"/>
              <a:t>Assignment:</a:t>
            </a:r>
            <a:br>
              <a:rPr lang="en-US" sz="1600" dirty="0"/>
            </a:br>
            <a:r>
              <a:rPr lang="en-US" sz="1600" dirty="0"/>
              <a:t>Create a 3D plot of height vs. weight vs. year and color code the points by position</a:t>
            </a:r>
            <a:br>
              <a:rPr lang="en-US" sz="1600" dirty="0"/>
            </a:br>
            <a:r>
              <a:rPr lang="en-US" sz="1600" dirty="0"/>
              <a:t>R Code</a:t>
            </a:r>
            <a:br>
              <a:rPr lang="en-US" sz="1600" dirty="0"/>
            </a:br>
            <a:endParaRPr lang="en-US" sz="1600" dirty="0"/>
          </a:p>
        </p:txBody>
      </p:sp>
      <p:sp>
        <p:nvSpPr>
          <p:cNvPr id="5" name="Content Placeholder 4">
            <a:extLst>
              <a:ext uri="{FF2B5EF4-FFF2-40B4-BE49-F238E27FC236}">
                <a16:creationId xmlns:a16="http://schemas.microsoft.com/office/drawing/2014/main" id="{08DA6511-8647-43E7-A89B-A2A35CD0F10E}"/>
              </a:ext>
            </a:extLst>
          </p:cNvPr>
          <p:cNvSpPr>
            <a:spLocks noGrp="1"/>
          </p:cNvSpPr>
          <p:nvPr>
            <p:ph idx="1"/>
          </p:nvPr>
        </p:nvSpPr>
        <p:spPr>
          <a:xfrm>
            <a:off x="3616411" y="427723"/>
            <a:ext cx="7738977" cy="5841272"/>
          </a:xfrm>
          <a:ln>
            <a:solidFill>
              <a:schemeClr val="tx1"/>
            </a:solidFill>
          </a:ln>
        </p:spPr>
        <p:txBody>
          <a:bodyPr>
            <a:noAutofit/>
          </a:bodyPr>
          <a:lstStyle/>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#Install Packages and activate libraries</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library(ggplot2, </a:t>
            </a:r>
            <a:r>
              <a:rPr lang="en-US" sz="1050" dirty="0" err="1">
                <a:effectLst/>
                <a:ea typeface="Calibri" panose="020F0502020204030204" pitchFamily="34" charset="0"/>
                <a:cs typeface="Times New Roman" panose="02020603050405020304" pitchFamily="18" charset="0"/>
              </a:rPr>
              <a:t>tidyverse</a:t>
            </a: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ggthemes</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a:t>
            </a:r>
            <a:r>
              <a:rPr lang="en-US" sz="1050" dirty="0" err="1">
                <a:effectLst/>
                <a:ea typeface="Calibri" panose="020F0502020204030204" pitchFamily="34" charset="0"/>
                <a:cs typeface="Times New Roman" panose="02020603050405020304" pitchFamily="18" charset="0"/>
              </a:rPr>
              <a:t>plotly</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a:t>
            </a:r>
            <a:r>
              <a:rPr lang="en-US" sz="1050" dirty="0" err="1">
                <a:effectLst/>
                <a:ea typeface="Calibri" panose="020F0502020204030204" pitchFamily="34" charset="0"/>
                <a:cs typeface="Times New Roman" panose="02020603050405020304" pitchFamily="18" charset="0"/>
              </a:rPr>
              <a:t>dplyr</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a:t>
            </a:r>
            <a:r>
              <a:rPr lang="en-US" sz="1050" dirty="0" err="1">
                <a:effectLst/>
                <a:ea typeface="Calibri" panose="020F0502020204030204" pitchFamily="34" charset="0"/>
                <a:cs typeface="Times New Roman" panose="02020603050405020304" pitchFamily="18" charset="0"/>
              </a:rPr>
              <a:t>tibble</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rm(list=ls()) #deletes all data and values that may be hanging around in the R environment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PlayersBBall</a:t>
            </a:r>
            <a:r>
              <a:rPr lang="en-US" sz="1050" dirty="0">
                <a:effectLst/>
                <a:ea typeface="Calibri" panose="020F0502020204030204" pitchFamily="34" charset="0"/>
                <a:cs typeface="Times New Roman" panose="02020603050405020304" pitchFamily="18" charset="0"/>
              </a:rPr>
              <a:t> &lt;- read.csv(file = 'C:/Users/</a:t>
            </a:r>
            <a:r>
              <a:rPr lang="en-US" sz="1050" dirty="0" err="1">
                <a:effectLst/>
                <a:ea typeface="Calibri" panose="020F0502020204030204" pitchFamily="34" charset="0"/>
                <a:cs typeface="Times New Roman" panose="02020603050405020304" pitchFamily="18" charset="0"/>
              </a:rPr>
              <a:t>justi.DATA</a:t>
            </a:r>
            <a:r>
              <a:rPr lang="en-US" sz="1050" dirty="0">
                <a:effectLst/>
                <a:ea typeface="Calibri" panose="020F0502020204030204" pitchFamily="34" charset="0"/>
                <a:cs typeface="Times New Roman" panose="02020603050405020304" pitchFamily="18" charset="0"/>
              </a:rPr>
              <a:t>-POWER/Google Drive/_SMU/6306/MSDS_6306_Doing-Data-Science/Unit 2/PlayersBBall.csv',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na.strings</a:t>
            </a:r>
            <a:r>
              <a:rPr lang="en-US" sz="1050" dirty="0">
                <a:effectLst/>
                <a:ea typeface="Calibri" panose="020F0502020204030204" pitchFamily="34" charset="0"/>
                <a:cs typeface="Times New Roman" panose="02020603050405020304" pitchFamily="18" charset="0"/>
              </a:rPr>
              <a:t> = c("", "NA", "#N/A"),</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stringsAsFactors</a:t>
            </a:r>
            <a:r>
              <a:rPr lang="en-US" sz="1050" dirty="0">
                <a:effectLst/>
                <a:ea typeface="Calibri" panose="020F0502020204030204" pitchFamily="34" charset="0"/>
                <a:cs typeface="Times New Roman" panose="02020603050405020304" pitchFamily="18" charset="0"/>
              </a:rPr>
              <a:t> = FALSE,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strip.white</a:t>
            </a:r>
            <a:r>
              <a:rPr lang="en-US" sz="1050" dirty="0">
                <a:effectLst/>
                <a:ea typeface="Calibri" panose="020F0502020204030204" pitchFamily="34" charset="0"/>
                <a:cs typeface="Times New Roman" panose="02020603050405020304" pitchFamily="18" charset="0"/>
              </a:rPr>
              <a:t> = TRUE,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sep</a:t>
            </a:r>
            <a:r>
              <a:rPr lang="en-US" sz="1050" dirty="0">
                <a:effectLst/>
                <a:ea typeface="Calibri" panose="020F0502020204030204" pitchFamily="34" charset="0"/>
                <a:cs typeface="Times New Roman" panose="02020603050405020304" pitchFamily="18" charset="0"/>
              </a:rPr>
              <a:t> = ",") #stringsasfactors - makes sure we record the data as strings and not factors, </a:t>
            </a:r>
            <a:r>
              <a:rPr lang="en-US" sz="1050" dirty="0" err="1">
                <a:effectLst/>
                <a:ea typeface="Calibri" panose="020F0502020204030204" pitchFamily="34" charset="0"/>
                <a:cs typeface="Times New Roman" panose="02020603050405020304" pitchFamily="18" charset="0"/>
              </a:rPr>
              <a:t>strip.white</a:t>
            </a:r>
            <a:r>
              <a:rPr lang="en-US" sz="1050" dirty="0">
                <a:effectLst/>
                <a:ea typeface="Calibri" panose="020F0502020204030204" pitchFamily="34" charset="0"/>
                <a:cs typeface="Times New Roman" panose="02020603050405020304" pitchFamily="18" charset="0"/>
              </a:rPr>
              <a:t> removes any blank spaces in front of data in cells, </a:t>
            </a:r>
            <a:r>
              <a:rPr lang="en-US" sz="1050" dirty="0" err="1">
                <a:effectLst/>
                <a:ea typeface="Calibri" panose="020F0502020204030204" pitchFamily="34" charset="0"/>
                <a:cs typeface="Times New Roman" panose="02020603050405020304" pitchFamily="18" charset="0"/>
              </a:rPr>
              <a:t>sep</a:t>
            </a:r>
            <a:r>
              <a:rPr lang="en-US" sz="1050" dirty="0">
                <a:effectLst/>
                <a:ea typeface="Calibri" panose="020F0502020204030204" pitchFamily="34" charset="0"/>
                <a:cs typeface="Times New Roman" panose="02020603050405020304" pitchFamily="18" charset="0"/>
              </a:rPr>
              <a:t> = "," tells R that we are importing a comma separated file</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#Create new column to record actual player positions using </a:t>
            </a:r>
            <a:r>
              <a:rPr lang="en-US" sz="1050" dirty="0" err="1">
                <a:effectLst/>
                <a:ea typeface="Calibri" panose="020F0502020204030204" pitchFamily="34" charset="0"/>
                <a:cs typeface="Times New Roman" panose="02020603050405020304" pitchFamily="18" charset="0"/>
              </a:rPr>
              <a:t>case_when</a:t>
            </a:r>
            <a:r>
              <a:rPr lang="en-US" sz="1050" dirty="0">
                <a:effectLst/>
                <a:ea typeface="Calibri" panose="020F0502020204030204" pitchFamily="34" charset="0"/>
                <a:cs typeface="Times New Roman" panose="02020603050405020304" pitchFamily="18" charset="0"/>
              </a:rPr>
              <a:t> (https://therbootcamp.github.io/Erfurt_2018June/_sessions/D1S2_Wrangling/Wrangling_practical.html)</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 </a:t>
            </a:r>
            <a:r>
              <a:rPr lang="en-US" sz="1050" dirty="0" err="1">
                <a:effectLst/>
                <a:ea typeface="Calibri" panose="020F0502020204030204" pitchFamily="34" charset="0"/>
                <a:cs typeface="Times New Roman" panose="02020603050405020304" pitchFamily="18" charset="0"/>
              </a:rPr>
              <a:t>data.frame</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 </a:t>
            </a:r>
            <a:r>
              <a:rPr lang="en-US" sz="1050" dirty="0" err="1">
                <a:effectLst/>
                <a:ea typeface="Calibri" panose="020F0502020204030204" pitchFamily="34" charset="0"/>
                <a:cs typeface="Times New Roman" panose="02020603050405020304" pitchFamily="18" charset="0"/>
              </a:rPr>
              <a:t>case_when</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#is.na(PlayersBBall$position) ~ "NA",</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"F-C" ~ "Forward/Center",</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"C-F" ~ "Forward/Center",</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"C" ~ "Center",</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"G" ~ "Guard",</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"F" ~ "Forward",</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"F-G" ~ "Forward/Guard",</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"G-F" ~ "Forward/Guard")) #Replaces blank new column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with a name based on the abbreviated position in $position</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D9BD6C4-E45F-4780-8750-BB44D991C2CB}"/>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4103572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8A2B-063A-4C92-A06F-5AD9B8627397}"/>
              </a:ext>
            </a:extLst>
          </p:cNvPr>
          <p:cNvSpPr>
            <a:spLocks noGrp="1"/>
          </p:cNvSpPr>
          <p:nvPr>
            <p:ph type="title"/>
          </p:nvPr>
        </p:nvSpPr>
        <p:spPr>
          <a:xfrm>
            <a:off x="510275" y="427723"/>
            <a:ext cx="2620104" cy="2996514"/>
          </a:xfrm>
        </p:spPr>
        <p:txBody>
          <a:bodyPr anchor="t">
            <a:noAutofit/>
          </a:bodyPr>
          <a:lstStyle/>
          <a:p>
            <a:r>
              <a:rPr lang="en-US" sz="1600" dirty="0"/>
              <a:t>Assignment:</a:t>
            </a:r>
            <a:br>
              <a:rPr lang="en-US" sz="1600" dirty="0"/>
            </a:br>
            <a:r>
              <a:rPr lang="en-US" sz="1600" dirty="0"/>
              <a:t>Assignment:</a:t>
            </a:r>
            <a:br>
              <a:rPr lang="en-US" sz="1600" dirty="0"/>
            </a:br>
            <a:r>
              <a:rPr lang="en-US" sz="1600" dirty="0"/>
              <a:t>Create a 3D plot of height vs. weight vs. year and color code the points by position</a:t>
            </a:r>
            <a:br>
              <a:rPr lang="en-US" sz="1600" dirty="0"/>
            </a:br>
            <a:r>
              <a:rPr lang="en-US" sz="1600" dirty="0"/>
              <a:t>R Code</a:t>
            </a:r>
            <a:br>
              <a:rPr lang="en-US" sz="1600" dirty="0"/>
            </a:br>
            <a:endParaRPr lang="en-US" sz="1600" dirty="0"/>
          </a:p>
        </p:txBody>
      </p:sp>
      <p:sp>
        <p:nvSpPr>
          <p:cNvPr id="5" name="Content Placeholder 4">
            <a:extLst>
              <a:ext uri="{FF2B5EF4-FFF2-40B4-BE49-F238E27FC236}">
                <a16:creationId xmlns:a16="http://schemas.microsoft.com/office/drawing/2014/main" id="{08DA6511-8647-43E7-A89B-A2A35CD0F10E}"/>
              </a:ext>
            </a:extLst>
          </p:cNvPr>
          <p:cNvSpPr>
            <a:spLocks noGrp="1"/>
          </p:cNvSpPr>
          <p:nvPr>
            <p:ph idx="1"/>
          </p:nvPr>
        </p:nvSpPr>
        <p:spPr>
          <a:xfrm>
            <a:off x="3616411" y="427723"/>
            <a:ext cx="7738977" cy="5841272"/>
          </a:xfrm>
          <a:ln>
            <a:solidFill>
              <a:schemeClr val="tx1"/>
            </a:solidFill>
          </a:ln>
        </p:spPr>
        <p:txBody>
          <a:bodyPr>
            <a:noAutofit/>
          </a:bodyPr>
          <a:lstStyle/>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#Combine the data frames to add the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column to </a:t>
            </a:r>
            <a:r>
              <a:rPr lang="en-US" sz="1050" dirty="0" err="1">
                <a:effectLst/>
                <a:ea typeface="Calibri" panose="020F0502020204030204" pitchFamily="34" charset="0"/>
                <a:cs typeface="Times New Roman" panose="02020603050405020304" pitchFamily="18" charset="0"/>
              </a:rPr>
              <a:t>PlayersBBall</a:t>
            </a: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PlayersBBall</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cbind</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PlayersBBall,position_name</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#Convert data frames to a </a:t>
            </a:r>
            <a:r>
              <a:rPr lang="en-US" sz="1050" dirty="0" err="1">
                <a:effectLst/>
                <a:ea typeface="Calibri" panose="020F0502020204030204" pitchFamily="34" charset="0"/>
                <a:cs typeface="Times New Roman" panose="02020603050405020304" pitchFamily="18" charset="0"/>
              </a:rPr>
              <a:t>tibble</a:t>
            </a:r>
            <a:r>
              <a:rPr lang="en-US" sz="1050" dirty="0">
                <a:effectLst/>
                <a:ea typeface="Calibri" panose="020F0502020204030204" pitchFamily="34" charset="0"/>
                <a:cs typeface="Times New Roman" panose="02020603050405020304" pitchFamily="18" charset="0"/>
              </a:rPr>
              <a:t> (http://www.sthda.com/english/wiki/reordering-data-frame-columns-in-r)</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as_data_frame</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PlayersBBall</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#rearrange columns to ensure data accuracy</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colnames</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#list column names to ensure accuracy</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col_order</a:t>
            </a:r>
            <a:r>
              <a:rPr lang="en-US" sz="1050" dirty="0">
                <a:effectLst/>
                <a:ea typeface="Calibri" panose="020F0502020204030204" pitchFamily="34" charset="0"/>
                <a:cs typeface="Times New Roman" panose="02020603050405020304" pitchFamily="18" charset="0"/>
              </a:rPr>
              <a:t> &lt;- c("name", "</a:t>
            </a:r>
            <a:r>
              <a:rPr lang="en-US" sz="1050" dirty="0" err="1">
                <a:effectLst/>
                <a:ea typeface="Calibri" panose="020F0502020204030204" pitchFamily="34" charset="0"/>
                <a:cs typeface="Times New Roman" panose="02020603050405020304" pitchFamily="18" charset="0"/>
              </a:rPr>
              <a:t>year_start</a:t>
            </a: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year_end</a:t>
            </a:r>
            <a:r>
              <a:rPr lang="en-US" sz="1050" dirty="0">
                <a:effectLst/>
                <a:ea typeface="Calibri" panose="020F0502020204030204" pitchFamily="34" charset="0"/>
                <a:cs typeface="Times New Roman" panose="02020603050405020304" pitchFamily="18" charset="0"/>
              </a:rPr>
              <a:t>", "position",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"height", "weight", "</a:t>
            </a:r>
            <a:r>
              <a:rPr lang="en-US" sz="1050" dirty="0" err="1">
                <a:effectLst/>
                <a:ea typeface="Calibri" panose="020F0502020204030204" pitchFamily="34" charset="0"/>
                <a:cs typeface="Times New Roman" panose="02020603050405020304" pitchFamily="18" charset="0"/>
              </a:rPr>
              <a:t>birth_date</a:t>
            </a:r>
            <a:r>
              <a:rPr lang="en-US" sz="1050" dirty="0">
                <a:effectLst/>
                <a:ea typeface="Calibri" panose="020F0502020204030204" pitchFamily="34" charset="0"/>
                <a:cs typeface="Times New Roman" panose="02020603050405020304" pitchFamily="18" charset="0"/>
              </a:rPr>
              <a:t>", "college")</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col_order</a:t>
            </a:r>
            <a:r>
              <a:rPr lang="en-US" sz="1050" dirty="0">
                <a:effectLst/>
                <a:ea typeface="Calibri" panose="020F0502020204030204" pitchFamily="34" charset="0"/>
                <a:cs typeface="Times New Roman" panose="02020603050405020304" pitchFamily="18" charset="0"/>
              </a:rPr>
              <a:t>] #reorders columns by column names</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#separate the height feet and inches</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%&gt;% separate(height, c("feet", "inches"), </a:t>
            </a:r>
            <a:r>
              <a:rPr lang="en-US" sz="1050" dirty="0" err="1">
                <a:effectLst/>
                <a:ea typeface="Calibri" panose="020F0502020204030204" pitchFamily="34" charset="0"/>
                <a:cs typeface="Times New Roman" panose="02020603050405020304" pitchFamily="18" charset="0"/>
              </a:rPr>
              <a:t>sep</a:t>
            </a:r>
            <a:r>
              <a:rPr lang="en-US" sz="1050" dirty="0">
                <a:effectLst/>
                <a:ea typeface="Calibri" panose="020F0502020204030204" pitchFamily="34" charset="0"/>
                <a:cs typeface="Times New Roman" panose="02020603050405020304" pitchFamily="18" charset="0"/>
              </a:rPr>
              <a:t> = "-", convert = TRUE)</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#create a new column called </a:t>
            </a:r>
            <a:r>
              <a:rPr lang="en-US" sz="1050" dirty="0" err="1">
                <a:effectLst/>
                <a:ea typeface="Calibri" panose="020F0502020204030204" pitchFamily="34" charset="0"/>
                <a:cs typeface="Times New Roman" panose="02020603050405020304" pitchFamily="18" charset="0"/>
              </a:rPr>
              <a:t>height_inches</a:t>
            </a:r>
            <a:r>
              <a:rPr lang="en-US" sz="1050" dirty="0">
                <a:effectLst/>
                <a:ea typeface="Calibri" panose="020F0502020204030204" pitchFamily="34" charset="0"/>
                <a:cs typeface="Times New Roman" panose="02020603050405020304" pitchFamily="18" charset="0"/>
              </a:rPr>
              <a:t> that = feet * 12 + inches to record all heights in inches </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BBPlayers$height_inches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BBPlayers$feet</a:t>
            </a:r>
            <a:r>
              <a:rPr lang="en-US" sz="1050" dirty="0">
                <a:effectLst/>
                <a:ea typeface="Calibri" panose="020F0502020204030204" pitchFamily="34" charset="0"/>
                <a:cs typeface="Times New Roman" panose="02020603050405020304" pitchFamily="18" charset="0"/>
              </a:rPr>
              <a:t> * 12) + </a:t>
            </a:r>
            <a:r>
              <a:rPr lang="en-US" sz="1050" dirty="0" err="1">
                <a:effectLst/>
                <a:ea typeface="Calibri" panose="020F0502020204030204" pitchFamily="34" charset="0"/>
                <a:cs typeface="Times New Roman" panose="02020603050405020304" pitchFamily="18" charset="0"/>
              </a:rPr>
              <a:t>BBPlayers$inches</a:t>
            </a: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D9BD6C4-E45F-4780-8750-BB44D991C2CB}"/>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4006493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8A2B-063A-4C92-A06F-5AD9B8627397}"/>
              </a:ext>
            </a:extLst>
          </p:cNvPr>
          <p:cNvSpPr>
            <a:spLocks noGrp="1"/>
          </p:cNvSpPr>
          <p:nvPr>
            <p:ph type="title"/>
          </p:nvPr>
        </p:nvSpPr>
        <p:spPr>
          <a:xfrm>
            <a:off x="510275" y="427723"/>
            <a:ext cx="2620104" cy="2996514"/>
          </a:xfrm>
        </p:spPr>
        <p:txBody>
          <a:bodyPr anchor="t">
            <a:noAutofit/>
          </a:bodyPr>
          <a:lstStyle/>
          <a:p>
            <a:r>
              <a:rPr lang="en-US" sz="1600" dirty="0"/>
              <a:t>Assignment:</a:t>
            </a:r>
            <a:br>
              <a:rPr lang="en-US" sz="1600" dirty="0"/>
            </a:br>
            <a:r>
              <a:rPr lang="en-US" sz="1600" dirty="0"/>
              <a:t>Assignment:</a:t>
            </a:r>
            <a:br>
              <a:rPr lang="en-US" sz="1600" dirty="0"/>
            </a:br>
            <a:r>
              <a:rPr lang="en-US" sz="1600" dirty="0"/>
              <a:t>Create a 3D plot of height vs. weight vs. year and color code the points by position</a:t>
            </a:r>
            <a:br>
              <a:rPr lang="en-US" sz="1600" dirty="0"/>
            </a:br>
            <a:r>
              <a:rPr lang="en-US" sz="1600" dirty="0"/>
              <a:t>R Code</a:t>
            </a:r>
            <a:br>
              <a:rPr lang="en-US" sz="1600" dirty="0"/>
            </a:br>
            <a:endParaRPr lang="en-US" sz="1600" dirty="0"/>
          </a:p>
        </p:txBody>
      </p:sp>
      <p:sp>
        <p:nvSpPr>
          <p:cNvPr id="5" name="Content Placeholder 4">
            <a:extLst>
              <a:ext uri="{FF2B5EF4-FFF2-40B4-BE49-F238E27FC236}">
                <a16:creationId xmlns:a16="http://schemas.microsoft.com/office/drawing/2014/main" id="{08DA6511-8647-43E7-A89B-A2A35CD0F10E}"/>
              </a:ext>
            </a:extLst>
          </p:cNvPr>
          <p:cNvSpPr>
            <a:spLocks noGrp="1"/>
          </p:cNvSpPr>
          <p:nvPr>
            <p:ph idx="1"/>
          </p:nvPr>
        </p:nvSpPr>
        <p:spPr>
          <a:xfrm>
            <a:off x="3616411" y="427723"/>
            <a:ext cx="7738977" cy="5841272"/>
          </a:xfrm>
          <a:ln>
            <a:solidFill>
              <a:schemeClr val="tx1"/>
            </a:solidFill>
          </a:ln>
        </p:spPr>
        <p:txBody>
          <a:bodyPr>
            <a:noAutofit/>
          </a:bodyPr>
          <a:lstStyle/>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#######################-------------Assignment----------------------#################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#Create a 3D plot of height vs. weight vs. year and color code the points by position</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Players3D #calls for variable "Players3D" to run</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#Ploylt using Basketball Player data</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Players3D &lt;- </a:t>
            </a:r>
            <a:r>
              <a:rPr lang="en-US" sz="1050" dirty="0" err="1">
                <a:effectLst/>
                <a:ea typeface="Calibri" panose="020F0502020204030204" pitchFamily="34" charset="0"/>
                <a:cs typeface="Times New Roman" panose="02020603050405020304" pitchFamily="18" charset="0"/>
              </a:rPr>
              <a:t>plot_ly</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x = ~</a:t>
            </a:r>
            <a:r>
              <a:rPr lang="en-US" sz="1050" dirty="0" err="1">
                <a:effectLst/>
                <a:ea typeface="Calibri" panose="020F0502020204030204" pitchFamily="34" charset="0"/>
                <a:cs typeface="Times New Roman" panose="02020603050405020304" pitchFamily="18" charset="0"/>
              </a:rPr>
              <a:t>height_inches</a:t>
            </a:r>
            <a:r>
              <a:rPr lang="en-US" sz="1050" dirty="0">
                <a:effectLst/>
                <a:ea typeface="Calibri" panose="020F0502020204030204" pitchFamily="34" charset="0"/>
                <a:cs typeface="Times New Roman" panose="02020603050405020304" pitchFamily="18" charset="0"/>
              </a:rPr>
              <a:t>, y = ~weight, z = ~</a:t>
            </a:r>
            <a:r>
              <a:rPr lang="en-US" sz="1050" dirty="0" err="1">
                <a:effectLst/>
                <a:ea typeface="Calibri" panose="020F0502020204030204" pitchFamily="34" charset="0"/>
                <a:cs typeface="Times New Roman" panose="02020603050405020304" pitchFamily="18" charset="0"/>
              </a:rPr>
              <a:t>MeanYear</a:t>
            </a:r>
            <a:r>
              <a:rPr lang="en-US" sz="1050" dirty="0">
                <a:effectLst/>
                <a:ea typeface="Calibri" panose="020F0502020204030204" pitchFamily="34" charset="0"/>
                <a:cs typeface="Times New Roman" panose="02020603050405020304" pitchFamily="18" charset="0"/>
              </a:rPr>
              <a:t>, color =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%&gt;%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add_markers</a:t>
            </a:r>
            <a:r>
              <a:rPr lang="en-US" sz="1050" dirty="0">
                <a:effectLst/>
                <a:ea typeface="Calibri" panose="020F0502020204030204" pitchFamily="34" charset="0"/>
                <a:cs typeface="Times New Roman" panose="02020603050405020304" pitchFamily="18" charset="0"/>
              </a:rPr>
              <a:t>() %&gt;%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layout( scene = list(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xaxis</a:t>
            </a:r>
            <a:r>
              <a:rPr lang="en-US" sz="1050" dirty="0">
                <a:effectLst/>
                <a:ea typeface="Calibri" panose="020F0502020204030204" pitchFamily="34" charset="0"/>
                <a:cs typeface="Times New Roman" panose="02020603050405020304" pitchFamily="18" charset="0"/>
              </a:rPr>
              <a:t> = list(title = 'Player Height In Inches'),</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yaxis</a:t>
            </a:r>
            <a:r>
              <a:rPr lang="en-US" sz="1050" dirty="0">
                <a:effectLst/>
                <a:ea typeface="Calibri" panose="020F0502020204030204" pitchFamily="34" charset="0"/>
                <a:cs typeface="Times New Roman" panose="02020603050405020304" pitchFamily="18" charset="0"/>
              </a:rPr>
              <a:t> = list(title = 'Player Weight'),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zaxis</a:t>
            </a:r>
            <a:r>
              <a:rPr lang="en-US" sz="1050" dirty="0">
                <a:effectLst/>
                <a:ea typeface="Calibri" panose="020F0502020204030204" pitchFamily="34" charset="0"/>
                <a:cs typeface="Times New Roman" panose="02020603050405020304" pitchFamily="18" charset="0"/>
              </a:rPr>
              <a:t> = list(title = 'Mean Year of Player Active Status')</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#runs the 3D plot by calling up #Players3D"</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Players3D</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D9BD6C4-E45F-4780-8750-BB44D991C2CB}"/>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17170272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57EEE-ACC6-42E4-86AA-8E5ECE84A96C}"/>
              </a:ext>
            </a:extLst>
          </p:cNvPr>
          <p:cNvSpPr>
            <a:spLocks noGrp="1"/>
          </p:cNvSpPr>
          <p:nvPr>
            <p:ph type="title"/>
          </p:nvPr>
        </p:nvSpPr>
        <p:spPr/>
        <p:txBody>
          <a:bodyPr/>
          <a:lstStyle/>
          <a:p>
            <a:r>
              <a:rPr lang="en-US" dirty="0"/>
              <a:t>Go to this website and use one of the 50 best plots to visualize some aspect of the data and provide at least one insight.  You will present your work in breakout! </a:t>
            </a:r>
            <a:r>
              <a:rPr lang="en-US" dirty="0">
                <a:hlinkClick r:id="rId2"/>
              </a:rPr>
              <a:t>http://r-statistics.co/Top50-Ggplot2-Visualizations-MasterList-R-Code.html</a:t>
            </a:r>
            <a:endParaRPr lang="en-US" dirty="0"/>
          </a:p>
        </p:txBody>
      </p:sp>
      <p:pic>
        <p:nvPicPr>
          <p:cNvPr id="6" name="Content Placeholder 5">
            <a:extLst>
              <a:ext uri="{FF2B5EF4-FFF2-40B4-BE49-F238E27FC236}">
                <a16:creationId xmlns:a16="http://schemas.microsoft.com/office/drawing/2014/main" id="{995C1987-44E5-43D5-9214-9B9B548BA0C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38600" y="1690688"/>
            <a:ext cx="7193601" cy="4351338"/>
          </a:xfrm>
        </p:spPr>
      </p:pic>
      <p:sp>
        <p:nvSpPr>
          <p:cNvPr id="4" name="Footer Placeholder 3">
            <a:extLst>
              <a:ext uri="{FF2B5EF4-FFF2-40B4-BE49-F238E27FC236}">
                <a16:creationId xmlns:a16="http://schemas.microsoft.com/office/drawing/2014/main" id="{E35A0A86-9227-42FC-91E6-EDBA0A083D59}"/>
              </a:ext>
            </a:extLst>
          </p:cNvPr>
          <p:cNvSpPr>
            <a:spLocks noGrp="1"/>
          </p:cNvSpPr>
          <p:nvPr>
            <p:ph type="ftr" sz="quarter" idx="10"/>
          </p:nvPr>
        </p:nvSpPr>
        <p:spPr/>
        <p:txBody>
          <a:bodyPr/>
          <a:lstStyle/>
          <a:p>
            <a:r>
              <a:rPr lang="en-US"/>
              <a:t>Justin Ehly, DS6303, Tuesday – 630p-8p</a:t>
            </a:r>
            <a:endParaRPr lang="en-US" dirty="0"/>
          </a:p>
        </p:txBody>
      </p:sp>
      <p:sp>
        <p:nvSpPr>
          <p:cNvPr id="8" name="TextBox 7">
            <a:extLst>
              <a:ext uri="{FF2B5EF4-FFF2-40B4-BE49-F238E27FC236}">
                <a16:creationId xmlns:a16="http://schemas.microsoft.com/office/drawing/2014/main" id="{4CA9971A-B23F-4EB0-8B67-3DA85A05E7DF}"/>
              </a:ext>
            </a:extLst>
          </p:cNvPr>
          <p:cNvSpPr txBox="1"/>
          <p:nvPr/>
        </p:nvSpPr>
        <p:spPr>
          <a:xfrm>
            <a:off x="379379" y="1690688"/>
            <a:ext cx="2858653" cy="1846659"/>
          </a:xfrm>
          <a:prstGeom prst="rect">
            <a:avLst/>
          </a:prstGeom>
          <a:noFill/>
        </p:spPr>
        <p:txBody>
          <a:bodyPr wrap="square" rtlCol="0">
            <a:spAutoFit/>
          </a:bodyPr>
          <a:lstStyle/>
          <a:p>
            <a:r>
              <a:rPr lang="en-US" sz="1600" dirty="0"/>
              <a:t>Insight:</a:t>
            </a:r>
          </a:p>
          <a:p>
            <a:endParaRPr lang="en-US" sz="1400" dirty="0"/>
          </a:p>
          <a:p>
            <a:r>
              <a:rPr lang="en-US" sz="1400" dirty="0"/>
              <a:t>The data suggests that Forward/ Centers and Forward/ Guards play longer in the NBA than Centers, Guards or Forwards based on the above and below normalized years of play in the league</a:t>
            </a:r>
          </a:p>
        </p:txBody>
      </p:sp>
    </p:spTree>
    <p:extLst>
      <p:ext uri="{BB962C8B-B14F-4D97-AF65-F5344CB8AC3E}">
        <p14:creationId xmlns:p14="http://schemas.microsoft.com/office/powerpoint/2010/main" val="1131753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8A2B-063A-4C92-A06F-5AD9B8627397}"/>
              </a:ext>
            </a:extLst>
          </p:cNvPr>
          <p:cNvSpPr>
            <a:spLocks noGrp="1"/>
          </p:cNvSpPr>
          <p:nvPr>
            <p:ph type="title"/>
          </p:nvPr>
        </p:nvSpPr>
        <p:spPr>
          <a:xfrm>
            <a:off x="510275" y="427723"/>
            <a:ext cx="2620104" cy="2996514"/>
          </a:xfrm>
        </p:spPr>
        <p:txBody>
          <a:bodyPr anchor="t">
            <a:noAutofit/>
          </a:bodyPr>
          <a:lstStyle/>
          <a:p>
            <a:r>
              <a:rPr lang="en-US" sz="1600" dirty="0"/>
              <a:t>Assignment:</a:t>
            </a:r>
            <a:br>
              <a:rPr lang="en-US" sz="1600" dirty="0"/>
            </a:br>
            <a:r>
              <a:rPr lang="en-US" sz="1600" dirty="0"/>
              <a:t>Go to this website and use one of the 50 best plots to visualize some aspect of the data and provide at least one insight.  You will present your work in breakout! http://r-statistics.co/Top50-Ggplot2-Visualizations-MasterList-R-Code.html</a:t>
            </a:r>
            <a:br>
              <a:rPr lang="en-US" sz="1600" dirty="0"/>
            </a:br>
            <a:r>
              <a:rPr lang="en-US" sz="1600" dirty="0"/>
              <a:t>R Code</a:t>
            </a:r>
            <a:br>
              <a:rPr lang="en-US" sz="1600" dirty="0"/>
            </a:br>
            <a:endParaRPr lang="en-US" sz="1600" dirty="0"/>
          </a:p>
        </p:txBody>
      </p:sp>
      <p:sp>
        <p:nvSpPr>
          <p:cNvPr id="5" name="Content Placeholder 4">
            <a:extLst>
              <a:ext uri="{FF2B5EF4-FFF2-40B4-BE49-F238E27FC236}">
                <a16:creationId xmlns:a16="http://schemas.microsoft.com/office/drawing/2014/main" id="{08DA6511-8647-43E7-A89B-A2A35CD0F10E}"/>
              </a:ext>
            </a:extLst>
          </p:cNvPr>
          <p:cNvSpPr>
            <a:spLocks noGrp="1"/>
          </p:cNvSpPr>
          <p:nvPr>
            <p:ph idx="1"/>
          </p:nvPr>
        </p:nvSpPr>
        <p:spPr>
          <a:xfrm>
            <a:off x="3616411" y="427723"/>
            <a:ext cx="7738977" cy="5841272"/>
          </a:xfrm>
          <a:ln>
            <a:solidFill>
              <a:schemeClr val="tx1"/>
            </a:solidFill>
          </a:ln>
        </p:spPr>
        <p:txBody>
          <a:bodyPr>
            <a:noAutofit/>
          </a:bodyPr>
          <a:lstStyle/>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#Install Packages and activate libraries</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library(ggplot2, </a:t>
            </a:r>
            <a:r>
              <a:rPr lang="en-US" sz="1050" dirty="0" err="1">
                <a:effectLst/>
                <a:ea typeface="Calibri" panose="020F0502020204030204" pitchFamily="34" charset="0"/>
                <a:cs typeface="Times New Roman" panose="02020603050405020304" pitchFamily="18" charset="0"/>
              </a:rPr>
              <a:t>tidyverse</a:t>
            </a: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ggthemes</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a:t>
            </a:r>
            <a:r>
              <a:rPr lang="en-US" sz="1050" dirty="0" err="1">
                <a:effectLst/>
                <a:ea typeface="Calibri" panose="020F0502020204030204" pitchFamily="34" charset="0"/>
                <a:cs typeface="Times New Roman" panose="02020603050405020304" pitchFamily="18" charset="0"/>
              </a:rPr>
              <a:t>plotly</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a:t>
            </a:r>
            <a:r>
              <a:rPr lang="en-US" sz="1050" dirty="0" err="1">
                <a:effectLst/>
                <a:ea typeface="Calibri" panose="020F0502020204030204" pitchFamily="34" charset="0"/>
                <a:cs typeface="Times New Roman" panose="02020603050405020304" pitchFamily="18" charset="0"/>
              </a:rPr>
              <a:t>dplyr</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a:t>
            </a:r>
            <a:r>
              <a:rPr lang="en-US" sz="1050" dirty="0" err="1">
                <a:effectLst/>
                <a:ea typeface="Calibri" panose="020F0502020204030204" pitchFamily="34" charset="0"/>
                <a:cs typeface="Times New Roman" panose="02020603050405020304" pitchFamily="18" charset="0"/>
              </a:rPr>
              <a:t>tibble</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rm(list=ls()) #deletes all data and values that may be hanging around in the R environment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PlayersBBall</a:t>
            </a:r>
            <a:r>
              <a:rPr lang="en-US" sz="1050" dirty="0">
                <a:effectLst/>
                <a:ea typeface="Calibri" panose="020F0502020204030204" pitchFamily="34" charset="0"/>
                <a:cs typeface="Times New Roman" panose="02020603050405020304" pitchFamily="18" charset="0"/>
              </a:rPr>
              <a:t> &lt;- read.csv(file = 'C:/Users/</a:t>
            </a:r>
            <a:r>
              <a:rPr lang="en-US" sz="1050" dirty="0" err="1">
                <a:effectLst/>
                <a:ea typeface="Calibri" panose="020F0502020204030204" pitchFamily="34" charset="0"/>
                <a:cs typeface="Times New Roman" panose="02020603050405020304" pitchFamily="18" charset="0"/>
              </a:rPr>
              <a:t>justi.DATA</a:t>
            </a:r>
            <a:r>
              <a:rPr lang="en-US" sz="1050" dirty="0">
                <a:effectLst/>
                <a:ea typeface="Calibri" panose="020F0502020204030204" pitchFamily="34" charset="0"/>
                <a:cs typeface="Times New Roman" panose="02020603050405020304" pitchFamily="18" charset="0"/>
              </a:rPr>
              <a:t>-POWER/Google Drive/_SMU/6306/MSDS_6306_Doing-Data-Science/Unit 2/PlayersBBall.csv',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na.strings</a:t>
            </a:r>
            <a:r>
              <a:rPr lang="en-US" sz="1050" dirty="0">
                <a:effectLst/>
                <a:ea typeface="Calibri" panose="020F0502020204030204" pitchFamily="34" charset="0"/>
                <a:cs typeface="Times New Roman" panose="02020603050405020304" pitchFamily="18" charset="0"/>
              </a:rPr>
              <a:t> = c("", "NA", "#N/A"),</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stringsAsFactors</a:t>
            </a:r>
            <a:r>
              <a:rPr lang="en-US" sz="1050" dirty="0">
                <a:effectLst/>
                <a:ea typeface="Calibri" panose="020F0502020204030204" pitchFamily="34" charset="0"/>
                <a:cs typeface="Times New Roman" panose="02020603050405020304" pitchFamily="18" charset="0"/>
              </a:rPr>
              <a:t> = FALSE,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strip.white</a:t>
            </a:r>
            <a:r>
              <a:rPr lang="en-US" sz="1050" dirty="0">
                <a:effectLst/>
                <a:ea typeface="Calibri" panose="020F0502020204030204" pitchFamily="34" charset="0"/>
                <a:cs typeface="Times New Roman" panose="02020603050405020304" pitchFamily="18" charset="0"/>
              </a:rPr>
              <a:t> = TRUE,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sep</a:t>
            </a:r>
            <a:r>
              <a:rPr lang="en-US" sz="1050" dirty="0">
                <a:effectLst/>
                <a:ea typeface="Calibri" panose="020F0502020204030204" pitchFamily="34" charset="0"/>
                <a:cs typeface="Times New Roman" panose="02020603050405020304" pitchFamily="18" charset="0"/>
              </a:rPr>
              <a:t> = ",") #stringsasfactors - makes sure we record the data as strings and not factors, </a:t>
            </a:r>
            <a:r>
              <a:rPr lang="en-US" sz="1050" dirty="0" err="1">
                <a:effectLst/>
                <a:ea typeface="Calibri" panose="020F0502020204030204" pitchFamily="34" charset="0"/>
                <a:cs typeface="Times New Roman" panose="02020603050405020304" pitchFamily="18" charset="0"/>
              </a:rPr>
              <a:t>strip.white</a:t>
            </a:r>
            <a:r>
              <a:rPr lang="en-US" sz="1050" dirty="0">
                <a:effectLst/>
                <a:ea typeface="Calibri" panose="020F0502020204030204" pitchFamily="34" charset="0"/>
                <a:cs typeface="Times New Roman" panose="02020603050405020304" pitchFamily="18" charset="0"/>
              </a:rPr>
              <a:t> removes any blank spaces in front of data in cells, </a:t>
            </a:r>
            <a:r>
              <a:rPr lang="en-US" sz="1050" dirty="0" err="1">
                <a:effectLst/>
                <a:ea typeface="Calibri" panose="020F0502020204030204" pitchFamily="34" charset="0"/>
                <a:cs typeface="Times New Roman" panose="02020603050405020304" pitchFamily="18" charset="0"/>
              </a:rPr>
              <a:t>sep</a:t>
            </a:r>
            <a:r>
              <a:rPr lang="en-US" sz="1050" dirty="0">
                <a:effectLst/>
                <a:ea typeface="Calibri" panose="020F0502020204030204" pitchFamily="34" charset="0"/>
                <a:cs typeface="Times New Roman" panose="02020603050405020304" pitchFamily="18" charset="0"/>
              </a:rPr>
              <a:t> = "," tells R that we are importing a comma separated file</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#Create new column to record actual player positions using </a:t>
            </a:r>
            <a:r>
              <a:rPr lang="en-US" sz="1050" dirty="0" err="1">
                <a:effectLst/>
                <a:ea typeface="Calibri" panose="020F0502020204030204" pitchFamily="34" charset="0"/>
                <a:cs typeface="Times New Roman" panose="02020603050405020304" pitchFamily="18" charset="0"/>
              </a:rPr>
              <a:t>case_when</a:t>
            </a:r>
            <a:r>
              <a:rPr lang="en-US" sz="1050" dirty="0">
                <a:effectLst/>
                <a:ea typeface="Calibri" panose="020F0502020204030204" pitchFamily="34" charset="0"/>
                <a:cs typeface="Times New Roman" panose="02020603050405020304" pitchFamily="18" charset="0"/>
              </a:rPr>
              <a:t> (https://therbootcamp.github.io/Erfurt_2018June/_sessions/D1S2_Wrangling/Wrangling_practical.html)</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 </a:t>
            </a:r>
            <a:r>
              <a:rPr lang="en-US" sz="1050" dirty="0" err="1">
                <a:effectLst/>
                <a:ea typeface="Calibri" panose="020F0502020204030204" pitchFamily="34" charset="0"/>
                <a:cs typeface="Times New Roman" panose="02020603050405020304" pitchFamily="18" charset="0"/>
              </a:rPr>
              <a:t>data.frame</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 </a:t>
            </a:r>
            <a:r>
              <a:rPr lang="en-US" sz="1050" dirty="0" err="1">
                <a:effectLst/>
                <a:ea typeface="Calibri" panose="020F0502020204030204" pitchFamily="34" charset="0"/>
                <a:cs typeface="Times New Roman" panose="02020603050405020304" pitchFamily="18" charset="0"/>
              </a:rPr>
              <a:t>case_when</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#is.na(PlayersBBall$position) ~ "NA",</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"F-C" ~ "Forward/Center",</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"C-F" ~ "Forward/Center",</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"C" ~ "Center",</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"G" ~ "Guard",</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"F" ~ "Forward",</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"F-G" ~ "Forward/Guard",</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"G-F" ~ "Forward/Guard")) #Replaces blank new column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with a name based on the abbreviated position in $position</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D9BD6C4-E45F-4780-8750-BB44D991C2CB}"/>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2476460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8A2B-063A-4C92-A06F-5AD9B8627397}"/>
              </a:ext>
            </a:extLst>
          </p:cNvPr>
          <p:cNvSpPr>
            <a:spLocks noGrp="1"/>
          </p:cNvSpPr>
          <p:nvPr>
            <p:ph type="title"/>
          </p:nvPr>
        </p:nvSpPr>
        <p:spPr>
          <a:xfrm>
            <a:off x="510275" y="427723"/>
            <a:ext cx="2620104" cy="2996514"/>
          </a:xfrm>
        </p:spPr>
        <p:txBody>
          <a:bodyPr anchor="t">
            <a:noAutofit/>
          </a:bodyPr>
          <a:lstStyle/>
          <a:p>
            <a:r>
              <a:rPr lang="en-US" sz="1600" dirty="0"/>
              <a:t>Assignment:</a:t>
            </a:r>
            <a:br>
              <a:rPr lang="en-US" sz="1600" dirty="0"/>
            </a:br>
            <a:r>
              <a:rPr lang="en-US" sz="1600" dirty="0"/>
              <a:t>Go to this website and use one of the 50 best plots to visualize some aspect of the data and provide at least one insight.  You will present your work in breakout! http://r-statistics.co/Top50-Ggplot2-Visualizations-MasterList-R-Code.html</a:t>
            </a:r>
            <a:br>
              <a:rPr lang="en-US" sz="1600" dirty="0"/>
            </a:br>
            <a:r>
              <a:rPr lang="en-US" sz="1600" dirty="0"/>
              <a:t>R Code</a:t>
            </a:r>
            <a:br>
              <a:rPr lang="en-US" sz="1600" dirty="0"/>
            </a:br>
            <a:endParaRPr lang="en-US" sz="1600" dirty="0"/>
          </a:p>
        </p:txBody>
      </p:sp>
      <p:sp>
        <p:nvSpPr>
          <p:cNvPr id="5" name="Content Placeholder 4">
            <a:extLst>
              <a:ext uri="{FF2B5EF4-FFF2-40B4-BE49-F238E27FC236}">
                <a16:creationId xmlns:a16="http://schemas.microsoft.com/office/drawing/2014/main" id="{08DA6511-8647-43E7-A89B-A2A35CD0F10E}"/>
              </a:ext>
            </a:extLst>
          </p:cNvPr>
          <p:cNvSpPr>
            <a:spLocks noGrp="1"/>
          </p:cNvSpPr>
          <p:nvPr>
            <p:ph idx="1"/>
          </p:nvPr>
        </p:nvSpPr>
        <p:spPr>
          <a:xfrm>
            <a:off x="3616411" y="427723"/>
            <a:ext cx="7738977" cy="5841272"/>
          </a:xfrm>
          <a:ln>
            <a:solidFill>
              <a:schemeClr val="tx1"/>
            </a:solidFill>
          </a:ln>
        </p:spPr>
        <p:txBody>
          <a:bodyPr>
            <a:noAutofit/>
          </a:bodyPr>
          <a:lstStyle/>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#Combine the data frames to add the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column to </a:t>
            </a:r>
            <a:r>
              <a:rPr lang="en-US" sz="1050" dirty="0" err="1">
                <a:effectLst/>
                <a:ea typeface="Calibri" panose="020F0502020204030204" pitchFamily="34" charset="0"/>
                <a:cs typeface="Times New Roman" panose="02020603050405020304" pitchFamily="18" charset="0"/>
              </a:rPr>
              <a:t>PlayersBBall</a:t>
            </a: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PlayersBBall</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cbind</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PlayersBBall,position_name</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#Convert data frames to a </a:t>
            </a:r>
            <a:r>
              <a:rPr lang="en-US" sz="1050" dirty="0" err="1">
                <a:effectLst/>
                <a:ea typeface="Calibri" panose="020F0502020204030204" pitchFamily="34" charset="0"/>
                <a:cs typeface="Times New Roman" panose="02020603050405020304" pitchFamily="18" charset="0"/>
              </a:rPr>
              <a:t>tibble</a:t>
            </a:r>
            <a:r>
              <a:rPr lang="en-US" sz="1050" dirty="0">
                <a:effectLst/>
                <a:ea typeface="Calibri" panose="020F0502020204030204" pitchFamily="34" charset="0"/>
                <a:cs typeface="Times New Roman" panose="02020603050405020304" pitchFamily="18" charset="0"/>
              </a:rPr>
              <a:t> (http://www.sthda.com/english/wiki/reordering-data-frame-columns-in-r)</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as_data_frame</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PlayersBBall</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#rearrange columns to ensure data accuracy</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colnames</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#list column names to ensure accuracy</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col_order</a:t>
            </a:r>
            <a:r>
              <a:rPr lang="en-US" sz="1050" dirty="0">
                <a:effectLst/>
                <a:ea typeface="Calibri" panose="020F0502020204030204" pitchFamily="34" charset="0"/>
                <a:cs typeface="Times New Roman" panose="02020603050405020304" pitchFamily="18" charset="0"/>
              </a:rPr>
              <a:t> &lt;- c("name", "</a:t>
            </a:r>
            <a:r>
              <a:rPr lang="en-US" sz="1050" dirty="0" err="1">
                <a:effectLst/>
                <a:ea typeface="Calibri" panose="020F0502020204030204" pitchFamily="34" charset="0"/>
                <a:cs typeface="Times New Roman" panose="02020603050405020304" pitchFamily="18" charset="0"/>
              </a:rPr>
              <a:t>year_start</a:t>
            </a: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year_end</a:t>
            </a:r>
            <a:r>
              <a:rPr lang="en-US" sz="1050" dirty="0">
                <a:effectLst/>
                <a:ea typeface="Calibri" panose="020F0502020204030204" pitchFamily="34" charset="0"/>
                <a:cs typeface="Times New Roman" panose="02020603050405020304" pitchFamily="18" charset="0"/>
              </a:rPr>
              <a:t>", "position",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"height", "weight", "</a:t>
            </a:r>
            <a:r>
              <a:rPr lang="en-US" sz="1050" dirty="0" err="1">
                <a:effectLst/>
                <a:ea typeface="Calibri" panose="020F0502020204030204" pitchFamily="34" charset="0"/>
                <a:cs typeface="Times New Roman" panose="02020603050405020304" pitchFamily="18" charset="0"/>
              </a:rPr>
              <a:t>birth_date</a:t>
            </a:r>
            <a:r>
              <a:rPr lang="en-US" sz="1050" dirty="0">
                <a:effectLst/>
                <a:ea typeface="Calibri" panose="020F0502020204030204" pitchFamily="34" charset="0"/>
                <a:cs typeface="Times New Roman" panose="02020603050405020304" pitchFamily="18" charset="0"/>
              </a:rPr>
              <a:t>", "college")</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col_order</a:t>
            </a:r>
            <a:r>
              <a:rPr lang="en-US" sz="1050" dirty="0">
                <a:effectLst/>
                <a:ea typeface="Calibri" panose="020F0502020204030204" pitchFamily="34" charset="0"/>
                <a:cs typeface="Times New Roman" panose="02020603050405020304" pitchFamily="18" charset="0"/>
              </a:rPr>
              <a:t>] #reorders columns by column names</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#separate the height feet and inches</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%&gt;% separate(height, c("feet", "inches"), </a:t>
            </a:r>
            <a:r>
              <a:rPr lang="en-US" sz="1050" dirty="0" err="1">
                <a:effectLst/>
                <a:ea typeface="Calibri" panose="020F0502020204030204" pitchFamily="34" charset="0"/>
                <a:cs typeface="Times New Roman" panose="02020603050405020304" pitchFamily="18" charset="0"/>
              </a:rPr>
              <a:t>sep</a:t>
            </a:r>
            <a:r>
              <a:rPr lang="en-US" sz="1050" dirty="0">
                <a:effectLst/>
                <a:ea typeface="Calibri" panose="020F0502020204030204" pitchFamily="34" charset="0"/>
                <a:cs typeface="Times New Roman" panose="02020603050405020304" pitchFamily="18" charset="0"/>
              </a:rPr>
              <a:t> = "-", convert = TRUE)</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#create a new column called </a:t>
            </a:r>
            <a:r>
              <a:rPr lang="en-US" sz="1050" dirty="0" err="1">
                <a:effectLst/>
                <a:ea typeface="Calibri" panose="020F0502020204030204" pitchFamily="34" charset="0"/>
                <a:cs typeface="Times New Roman" panose="02020603050405020304" pitchFamily="18" charset="0"/>
              </a:rPr>
              <a:t>height_inches</a:t>
            </a:r>
            <a:r>
              <a:rPr lang="en-US" sz="1050" dirty="0">
                <a:effectLst/>
                <a:ea typeface="Calibri" panose="020F0502020204030204" pitchFamily="34" charset="0"/>
                <a:cs typeface="Times New Roman" panose="02020603050405020304" pitchFamily="18" charset="0"/>
              </a:rPr>
              <a:t> that = feet * 12 + inches to record all heights in inches </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BBPlayers$height_inches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BBPlayers$feet</a:t>
            </a:r>
            <a:r>
              <a:rPr lang="en-US" sz="1050" dirty="0">
                <a:effectLst/>
                <a:ea typeface="Calibri" panose="020F0502020204030204" pitchFamily="34" charset="0"/>
                <a:cs typeface="Times New Roman" panose="02020603050405020304" pitchFamily="18" charset="0"/>
              </a:rPr>
              <a:t> * 12) + </a:t>
            </a:r>
            <a:r>
              <a:rPr lang="en-US" sz="1050" dirty="0" err="1">
                <a:effectLst/>
                <a:ea typeface="Calibri" panose="020F0502020204030204" pitchFamily="34" charset="0"/>
                <a:cs typeface="Times New Roman" panose="02020603050405020304" pitchFamily="18" charset="0"/>
              </a:rPr>
              <a:t>BBPlayers$inches</a:t>
            </a: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D9BD6C4-E45F-4780-8750-BB44D991C2CB}"/>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28631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8A2B-063A-4C92-A06F-5AD9B8627397}"/>
              </a:ext>
            </a:extLst>
          </p:cNvPr>
          <p:cNvSpPr>
            <a:spLocks noGrp="1"/>
          </p:cNvSpPr>
          <p:nvPr>
            <p:ph type="title"/>
          </p:nvPr>
        </p:nvSpPr>
        <p:spPr>
          <a:xfrm>
            <a:off x="510275" y="427723"/>
            <a:ext cx="2620104" cy="2996514"/>
          </a:xfrm>
        </p:spPr>
        <p:txBody>
          <a:bodyPr anchor="t">
            <a:noAutofit/>
          </a:bodyPr>
          <a:lstStyle/>
          <a:p>
            <a:r>
              <a:rPr lang="en-US" sz="1600" dirty="0"/>
              <a:t>Assignment:</a:t>
            </a:r>
            <a:br>
              <a:rPr lang="en-US" sz="1600" dirty="0"/>
            </a:br>
            <a:r>
              <a:rPr lang="en-US" sz="1600" dirty="0"/>
              <a:t>Go to this website and use one of the 50 best plots to visualize some aspect of the data and provide at least one insight.  You will present your work in breakout! http://r-statistics.co/Top50-Ggplot2-Visualizations-MasterList-R-Code.html</a:t>
            </a:r>
            <a:br>
              <a:rPr lang="en-US" sz="1600" dirty="0"/>
            </a:br>
            <a:r>
              <a:rPr lang="en-US" sz="1600" dirty="0"/>
              <a:t>R Code</a:t>
            </a:r>
            <a:br>
              <a:rPr lang="en-US" sz="1600" dirty="0"/>
            </a:br>
            <a:endParaRPr lang="en-US" sz="1600" dirty="0"/>
          </a:p>
        </p:txBody>
      </p:sp>
      <p:sp>
        <p:nvSpPr>
          <p:cNvPr id="5" name="Content Placeholder 4">
            <a:extLst>
              <a:ext uri="{FF2B5EF4-FFF2-40B4-BE49-F238E27FC236}">
                <a16:creationId xmlns:a16="http://schemas.microsoft.com/office/drawing/2014/main" id="{08DA6511-8647-43E7-A89B-A2A35CD0F10E}"/>
              </a:ext>
            </a:extLst>
          </p:cNvPr>
          <p:cNvSpPr>
            <a:spLocks noGrp="1"/>
          </p:cNvSpPr>
          <p:nvPr>
            <p:ph idx="1"/>
          </p:nvPr>
        </p:nvSpPr>
        <p:spPr>
          <a:xfrm>
            <a:off x="3616411" y="427723"/>
            <a:ext cx="7738977" cy="5841272"/>
          </a:xfrm>
          <a:ln>
            <a:solidFill>
              <a:schemeClr val="tx1"/>
            </a:solidFill>
          </a:ln>
        </p:spPr>
        <p:txBody>
          <a:bodyPr>
            <a:noAutofit/>
          </a:bodyPr>
          <a:lstStyle/>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#Diverging Dot Plot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#Plot Average Years in NBA by Retirement Year</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#library(ggplot2)</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#library(lubridate)</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theme_set</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theme_bw</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NBAYears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PlayerAverage</a:t>
            </a:r>
            <a:r>
              <a:rPr lang="en-US" sz="1050" dirty="0">
                <a:effectLst/>
                <a:ea typeface="Calibri" panose="020F0502020204030204" pitchFamily="34" charset="0"/>
                <a:cs typeface="Times New Roman" panose="02020603050405020304" pitchFamily="18" charset="0"/>
              </a:rPr>
              <a:t> %&gt;%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ggplot(</a:t>
            </a:r>
            <a:r>
              <a:rPr lang="en-US" sz="1050" dirty="0" err="1">
                <a:effectLst/>
                <a:ea typeface="Calibri" panose="020F0502020204030204" pitchFamily="34" charset="0"/>
                <a:cs typeface="Times New Roman" panose="02020603050405020304" pitchFamily="18" charset="0"/>
              </a:rPr>
              <a:t>PlayerAverage</a:t>
            </a:r>
            <a:r>
              <a:rPr lang="en-US" sz="1050" dirty="0">
                <a:effectLst/>
                <a:ea typeface="Calibri" panose="020F0502020204030204" pitchFamily="34" charset="0"/>
                <a:cs typeface="Times New Roman" panose="02020603050405020304" pitchFamily="18" charset="0"/>
              </a:rPr>
              <a:t> = subset(</a:t>
            </a:r>
            <a:r>
              <a:rPr lang="en-US" sz="1050" dirty="0" err="1">
                <a:effectLst/>
                <a:ea typeface="Calibri" panose="020F0502020204030204" pitchFamily="34" charset="0"/>
                <a:cs typeface="Times New Roman" panose="02020603050405020304" pitchFamily="18" charset="0"/>
              </a:rPr>
              <a:t>PlayerAverage,is.na.data.frame</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PlayerAverage</a:t>
            </a:r>
            <a:r>
              <a:rPr lang="en-US" sz="1050" dirty="0">
                <a:effectLst/>
                <a:ea typeface="Calibri" panose="020F0502020204030204" pitchFamily="34" charset="0"/>
                <a:cs typeface="Times New Roman" panose="02020603050405020304" pitchFamily="18" charset="0"/>
              </a:rPr>
              <a:t>)), aes(x = Position, y = </a:t>
            </a:r>
            <a:r>
              <a:rPr lang="en-US" sz="1050" dirty="0" err="1">
                <a:effectLst/>
                <a:ea typeface="Calibri" panose="020F0502020204030204" pitchFamily="34" charset="0"/>
                <a:cs typeface="Times New Roman" panose="02020603050405020304" pitchFamily="18" charset="0"/>
              </a:rPr>
              <a:t>AvgYears_z</a:t>
            </a:r>
            <a:r>
              <a:rPr lang="en-US" sz="1050" dirty="0">
                <a:effectLst/>
                <a:ea typeface="Calibri" panose="020F0502020204030204" pitchFamily="34" charset="0"/>
                <a:cs typeface="Times New Roman" panose="02020603050405020304" pitchFamily="18" charset="0"/>
              </a:rPr>
              <a:t>, label = </a:t>
            </a:r>
            <a:r>
              <a:rPr lang="en-US" sz="1050" dirty="0" err="1">
                <a:effectLst/>
                <a:ea typeface="Calibri" panose="020F0502020204030204" pitchFamily="34" charset="0"/>
                <a:cs typeface="Times New Roman" panose="02020603050405020304" pitchFamily="18" charset="0"/>
              </a:rPr>
              <a:t>AvgYears_z</a:t>
            </a:r>
            <a:r>
              <a:rPr lang="en-US" sz="1050" dirty="0">
                <a:effectLst/>
                <a:ea typeface="Calibri" panose="020F0502020204030204" pitchFamily="34" charset="0"/>
                <a:cs typeface="Times New Roman" panose="02020603050405020304" pitchFamily="18" charset="0"/>
              </a:rPr>
              <a:t>)) +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geom_point(stat = 'identity', aes(col = </a:t>
            </a:r>
            <a:r>
              <a:rPr lang="en-US" sz="1050" dirty="0" err="1">
                <a:effectLst/>
                <a:ea typeface="Calibri" panose="020F0502020204030204" pitchFamily="34" charset="0"/>
                <a:cs typeface="Times New Roman" panose="02020603050405020304" pitchFamily="18" charset="0"/>
              </a:rPr>
              <a:t>AvgYears_Type</a:t>
            </a:r>
            <a:r>
              <a:rPr lang="en-US" sz="1050" dirty="0">
                <a:effectLst/>
                <a:ea typeface="Calibri" panose="020F0502020204030204" pitchFamily="34" charset="0"/>
                <a:cs typeface="Times New Roman" panose="02020603050405020304" pitchFamily="18" charset="0"/>
              </a:rPr>
              <a:t>), size = 6)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scale_color_manual(name = "Years",</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labels = c("Above Average", "Below Average"),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values = c("above" = "#00ba38", "below" = "#f8766d"))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geom_text</a:t>
            </a:r>
            <a:r>
              <a:rPr lang="en-US" sz="1050" dirty="0">
                <a:effectLst/>
                <a:ea typeface="Calibri" panose="020F0502020204030204" pitchFamily="34" charset="0"/>
                <a:cs typeface="Times New Roman" panose="02020603050405020304" pitchFamily="18" charset="0"/>
              </a:rPr>
              <a:t>(color = "white", size = 2)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labs(title = "Diverging Dot Plot",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subtitle = "Normalized years of retirement from 'NBA Data'")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xlab</a:t>
            </a:r>
            <a:r>
              <a:rPr lang="en-US" sz="1050" dirty="0">
                <a:effectLst/>
                <a:ea typeface="Calibri" panose="020F0502020204030204" pitchFamily="34" charset="0"/>
                <a:cs typeface="Times New Roman" panose="02020603050405020304" pitchFamily="18" charset="0"/>
              </a:rPr>
              <a:t>("Position")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ylab</a:t>
            </a:r>
            <a:r>
              <a:rPr lang="en-US" sz="1050" dirty="0">
                <a:effectLst/>
                <a:ea typeface="Calibri" panose="020F0502020204030204" pitchFamily="34" charset="0"/>
                <a:cs typeface="Times New Roman" panose="02020603050405020304" pitchFamily="18" charset="0"/>
              </a:rPr>
              <a:t>("Normalized Retirement Years")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ylim</a:t>
            </a:r>
            <a:r>
              <a:rPr lang="en-US" sz="1050" dirty="0">
                <a:effectLst/>
                <a:ea typeface="Calibri" panose="020F0502020204030204" pitchFamily="34" charset="0"/>
                <a:cs typeface="Times New Roman" panose="02020603050405020304" pitchFamily="18" charset="0"/>
              </a:rPr>
              <a:t>(-1.7,1.7)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coord_flip</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ggplotly</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NBAYears</a:t>
            </a:r>
            <a:r>
              <a:rPr lang="en-US" sz="1050" dirty="0">
                <a:effectLst/>
                <a:ea typeface="Calibri" panose="020F0502020204030204" pitchFamily="34" charset="0"/>
                <a:cs typeface="Times New Roman" panose="02020603050405020304" pitchFamily="18" charset="0"/>
              </a:rPr>
              <a:t>)</a:t>
            </a:r>
          </a:p>
        </p:txBody>
      </p:sp>
      <p:sp>
        <p:nvSpPr>
          <p:cNvPr id="4" name="Footer Placeholder 3">
            <a:extLst>
              <a:ext uri="{FF2B5EF4-FFF2-40B4-BE49-F238E27FC236}">
                <a16:creationId xmlns:a16="http://schemas.microsoft.com/office/drawing/2014/main" id="{BD9BD6C4-E45F-4780-8750-BB44D991C2CB}"/>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3724938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8A2B-063A-4C92-A06F-5AD9B8627397}"/>
              </a:ext>
            </a:extLst>
          </p:cNvPr>
          <p:cNvSpPr>
            <a:spLocks noGrp="1"/>
          </p:cNvSpPr>
          <p:nvPr>
            <p:ph type="title"/>
          </p:nvPr>
        </p:nvSpPr>
        <p:spPr>
          <a:xfrm>
            <a:off x="510275" y="427723"/>
            <a:ext cx="2620104" cy="2996514"/>
          </a:xfrm>
        </p:spPr>
        <p:txBody>
          <a:bodyPr anchor="t">
            <a:noAutofit/>
          </a:bodyPr>
          <a:lstStyle/>
          <a:p>
            <a:r>
              <a:rPr lang="en-US" sz="1600" dirty="0"/>
              <a:t>Assignment:</a:t>
            </a:r>
            <a:br>
              <a:rPr lang="en-US" sz="1600" dirty="0"/>
            </a:br>
            <a:r>
              <a:rPr lang="en-US" sz="1600" dirty="0"/>
              <a:t>Go to this website and use one of the 50 best plots to visualize some aspect of the data and provide at least one insight.  You will present your work in breakout! http://r-statistics.co/Top50-Ggplot2-Visualizations-MasterList-R-Code.html</a:t>
            </a:r>
            <a:br>
              <a:rPr lang="en-US" sz="1600" dirty="0"/>
            </a:br>
            <a:r>
              <a:rPr lang="en-US" sz="1600" dirty="0"/>
              <a:t>R Code</a:t>
            </a:r>
            <a:br>
              <a:rPr lang="en-US" sz="1600" dirty="0"/>
            </a:br>
            <a:endParaRPr lang="en-US" sz="1600" dirty="0"/>
          </a:p>
        </p:txBody>
      </p:sp>
      <p:sp>
        <p:nvSpPr>
          <p:cNvPr id="5" name="Content Placeholder 4">
            <a:extLst>
              <a:ext uri="{FF2B5EF4-FFF2-40B4-BE49-F238E27FC236}">
                <a16:creationId xmlns:a16="http://schemas.microsoft.com/office/drawing/2014/main" id="{08DA6511-8647-43E7-A89B-A2A35CD0F10E}"/>
              </a:ext>
            </a:extLst>
          </p:cNvPr>
          <p:cNvSpPr>
            <a:spLocks noGrp="1"/>
          </p:cNvSpPr>
          <p:nvPr>
            <p:ph idx="1"/>
          </p:nvPr>
        </p:nvSpPr>
        <p:spPr>
          <a:xfrm>
            <a:off x="3616411" y="427723"/>
            <a:ext cx="7738977" cy="5841272"/>
          </a:xfrm>
          <a:ln>
            <a:solidFill>
              <a:schemeClr val="tx1"/>
            </a:solidFill>
          </a:ln>
        </p:spPr>
        <p:txBody>
          <a:bodyPr>
            <a:noAutofit/>
          </a:bodyPr>
          <a:lstStyle/>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#Diverging Dot Plot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#Plot Average Years in NBA by Retirement Year</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#library(ggplot2)</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#library(lubridate)</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theme_set</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theme_bw</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NBAYears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PlayerAverage</a:t>
            </a:r>
            <a:r>
              <a:rPr lang="en-US" sz="1050" dirty="0">
                <a:effectLst/>
                <a:ea typeface="Calibri" panose="020F0502020204030204" pitchFamily="34" charset="0"/>
                <a:cs typeface="Times New Roman" panose="02020603050405020304" pitchFamily="18" charset="0"/>
              </a:rPr>
              <a:t> %&gt;%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ggplot(</a:t>
            </a:r>
            <a:r>
              <a:rPr lang="en-US" sz="1050" dirty="0" err="1">
                <a:effectLst/>
                <a:ea typeface="Calibri" panose="020F0502020204030204" pitchFamily="34" charset="0"/>
                <a:cs typeface="Times New Roman" panose="02020603050405020304" pitchFamily="18" charset="0"/>
              </a:rPr>
              <a:t>PlayerAverage</a:t>
            </a:r>
            <a:r>
              <a:rPr lang="en-US" sz="1050" dirty="0">
                <a:effectLst/>
                <a:ea typeface="Calibri" panose="020F0502020204030204" pitchFamily="34" charset="0"/>
                <a:cs typeface="Times New Roman" panose="02020603050405020304" pitchFamily="18" charset="0"/>
              </a:rPr>
              <a:t> = subset(</a:t>
            </a:r>
            <a:r>
              <a:rPr lang="en-US" sz="1050" dirty="0" err="1">
                <a:effectLst/>
                <a:ea typeface="Calibri" panose="020F0502020204030204" pitchFamily="34" charset="0"/>
                <a:cs typeface="Times New Roman" panose="02020603050405020304" pitchFamily="18" charset="0"/>
              </a:rPr>
              <a:t>PlayerAverage,is.na.data.frame</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PlayerAverage</a:t>
            </a:r>
            <a:r>
              <a:rPr lang="en-US" sz="1050" dirty="0">
                <a:effectLst/>
                <a:ea typeface="Calibri" panose="020F0502020204030204" pitchFamily="34" charset="0"/>
                <a:cs typeface="Times New Roman" panose="02020603050405020304" pitchFamily="18" charset="0"/>
              </a:rPr>
              <a:t>)), aes(x = Position, y = </a:t>
            </a:r>
            <a:r>
              <a:rPr lang="en-US" sz="1050" dirty="0" err="1">
                <a:effectLst/>
                <a:ea typeface="Calibri" panose="020F0502020204030204" pitchFamily="34" charset="0"/>
                <a:cs typeface="Times New Roman" panose="02020603050405020304" pitchFamily="18" charset="0"/>
              </a:rPr>
              <a:t>AvgYears_z</a:t>
            </a:r>
            <a:r>
              <a:rPr lang="en-US" sz="1050" dirty="0">
                <a:effectLst/>
                <a:ea typeface="Calibri" panose="020F0502020204030204" pitchFamily="34" charset="0"/>
                <a:cs typeface="Times New Roman" panose="02020603050405020304" pitchFamily="18" charset="0"/>
              </a:rPr>
              <a:t>, label = </a:t>
            </a:r>
            <a:r>
              <a:rPr lang="en-US" sz="1050" dirty="0" err="1">
                <a:effectLst/>
                <a:ea typeface="Calibri" panose="020F0502020204030204" pitchFamily="34" charset="0"/>
                <a:cs typeface="Times New Roman" panose="02020603050405020304" pitchFamily="18" charset="0"/>
              </a:rPr>
              <a:t>AvgYears_z</a:t>
            </a:r>
            <a:r>
              <a:rPr lang="en-US" sz="1050" dirty="0">
                <a:effectLst/>
                <a:ea typeface="Calibri" panose="020F0502020204030204" pitchFamily="34" charset="0"/>
                <a:cs typeface="Times New Roman" panose="02020603050405020304" pitchFamily="18" charset="0"/>
              </a:rPr>
              <a:t>)) +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geom_point(stat = 'identity', aes(col = </a:t>
            </a:r>
            <a:r>
              <a:rPr lang="en-US" sz="1050" dirty="0" err="1">
                <a:effectLst/>
                <a:ea typeface="Calibri" panose="020F0502020204030204" pitchFamily="34" charset="0"/>
                <a:cs typeface="Times New Roman" panose="02020603050405020304" pitchFamily="18" charset="0"/>
              </a:rPr>
              <a:t>AvgYears_Type</a:t>
            </a:r>
            <a:r>
              <a:rPr lang="en-US" sz="1050" dirty="0">
                <a:effectLst/>
                <a:ea typeface="Calibri" panose="020F0502020204030204" pitchFamily="34" charset="0"/>
                <a:cs typeface="Times New Roman" panose="02020603050405020304" pitchFamily="18" charset="0"/>
              </a:rPr>
              <a:t>), size = 6)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scale_color_manual(name = "Years",</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labels = c("Above Average", "Below Average"),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values = c("above" = "#00ba38", "below" = "#f8766d"))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geom_text</a:t>
            </a:r>
            <a:r>
              <a:rPr lang="en-US" sz="1050" dirty="0">
                <a:effectLst/>
                <a:ea typeface="Calibri" panose="020F0502020204030204" pitchFamily="34" charset="0"/>
                <a:cs typeface="Times New Roman" panose="02020603050405020304" pitchFamily="18" charset="0"/>
              </a:rPr>
              <a:t>(color = "white", size = 2)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labs(title = "Diverging Dot Plot",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subtitle = "Normalized years of retirement from 'NBA Data'")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xlab</a:t>
            </a:r>
            <a:r>
              <a:rPr lang="en-US" sz="1050" dirty="0">
                <a:effectLst/>
                <a:ea typeface="Calibri" panose="020F0502020204030204" pitchFamily="34" charset="0"/>
                <a:cs typeface="Times New Roman" panose="02020603050405020304" pitchFamily="18" charset="0"/>
              </a:rPr>
              <a:t>("Position")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ylab</a:t>
            </a:r>
            <a:r>
              <a:rPr lang="en-US" sz="1050" dirty="0">
                <a:effectLst/>
                <a:ea typeface="Calibri" panose="020F0502020204030204" pitchFamily="34" charset="0"/>
                <a:cs typeface="Times New Roman" panose="02020603050405020304" pitchFamily="18" charset="0"/>
              </a:rPr>
              <a:t>("Normalized Retirement Years")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ylim</a:t>
            </a:r>
            <a:r>
              <a:rPr lang="en-US" sz="1050" dirty="0">
                <a:effectLst/>
                <a:ea typeface="Calibri" panose="020F0502020204030204" pitchFamily="34" charset="0"/>
                <a:cs typeface="Times New Roman" panose="02020603050405020304" pitchFamily="18" charset="0"/>
              </a:rPr>
              <a:t>(-1.7,1.7)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coord_flip</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ggplotly</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NBAYears</a:t>
            </a:r>
            <a:r>
              <a:rPr lang="en-US" sz="1050" dirty="0">
                <a:effectLst/>
                <a:ea typeface="Calibri" panose="020F0502020204030204" pitchFamily="34" charset="0"/>
                <a:cs typeface="Times New Roman" panose="02020603050405020304" pitchFamily="18" charset="0"/>
              </a:rPr>
              <a:t>)</a:t>
            </a:r>
          </a:p>
        </p:txBody>
      </p:sp>
      <p:sp>
        <p:nvSpPr>
          <p:cNvPr id="4" name="Footer Placeholder 3">
            <a:extLst>
              <a:ext uri="{FF2B5EF4-FFF2-40B4-BE49-F238E27FC236}">
                <a16:creationId xmlns:a16="http://schemas.microsoft.com/office/drawing/2014/main" id="{BD9BD6C4-E45F-4780-8750-BB44D991C2CB}"/>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32195471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46F9-9615-4918-92FC-2560BC0C3D0F}"/>
              </a:ext>
            </a:extLst>
          </p:cNvPr>
          <p:cNvSpPr>
            <a:spLocks noGrp="1"/>
          </p:cNvSpPr>
          <p:nvPr>
            <p:ph type="title"/>
          </p:nvPr>
        </p:nvSpPr>
        <p:spPr/>
        <p:txBody>
          <a:bodyPr/>
          <a:lstStyle/>
          <a:p>
            <a:r>
              <a:rPr lang="en-US" dirty="0"/>
              <a:t>Assignment:</a:t>
            </a:r>
            <a:br>
              <a:rPr lang="en-US" dirty="0"/>
            </a:br>
            <a:r>
              <a:rPr lang="en-US" dirty="0"/>
              <a:t>Visually test the claim that the distribution of incomes increase (mean or median) as the education level rises. </a:t>
            </a:r>
            <a:br>
              <a:rPr lang="en-US" dirty="0"/>
            </a:br>
            <a:r>
              <a:rPr lang="en-US" dirty="0"/>
              <a:t>Graph</a:t>
            </a:r>
          </a:p>
        </p:txBody>
      </p:sp>
      <p:pic>
        <p:nvPicPr>
          <p:cNvPr id="6" name="Content Placeholder 5">
            <a:extLst>
              <a:ext uri="{FF2B5EF4-FFF2-40B4-BE49-F238E27FC236}">
                <a16:creationId xmlns:a16="http://schemas.microsoft.com/office/drawing/2014/main" id="{2F37DFB7-1C4E-4AC2-93EE-4E34AFA10A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8443" y="1825625"/>
            <a:ext cx="8275113" cy="4351338"/>
          </a:xfrm>
        </p:spPr>
      </p:pic>
      <p:sp>
        <p:nvSpPr>
          <p:cNvPr id="4" name="Footer Placeholder 3">
            <a:extLst>
              <a:ext uri="{FF2B5EF4-FFF2-40B4-BE49-F238E27FC236}">
                <a16:creationId xmlns:a16="http://schemas.microsoft.com/office/drawing/2014/main" id="{19FD92D2-B879-4979-A3EC-3C84585F888B}"/>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1829348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8A2B-063A-4C92-A06F-5AD9B8627397}"/>
              </a:ext>
            </a:extLst>
          </p:cNvPr>
          <p:cNvSpPr>
            <a:spLocks noGrp="1"/>
          </p:cNvSpPr>
          <p:nvPr>
            <p:ph type="title"/>
          </p:nvPr>
        </p:nvSpPr>
        <p:spPr>
          <a:xfrm>
            <a:off x="510275" y="427723"/>
            <a:ext cx="2620104" cy="2996514"/>
          </a:xfrm>
        </p:spPr>
        <p:txBody>
          <a:bodyPr anchor="t">
            <a:noAutofit/>
          </a:bodyPr>
          <a:lstStyle/>
          <a:p>
            <a:r>
              <a:rPr lang="en-US" sz="1800" dirty="0"/>
              <a:t>Assignment:</a:t>
            </a:r>
            <a:br>
              <a:rPr lang="en-US" sz="1800" dirty="0"/>
            </a:br>
            <a:r>
              <a:rPr lang="en-US" sz="1800" dirty="0"/>
              <a:t>Visually test the claim that the distribution of incomes increase (mean or median) as the education level rises. </a:t>
            </a:r>
            <a:br>
              <a:rPr lang="en-US" sz="1800" dirty="0"/>
            </a:br>
            <a:r>
              <a:rPr lang="en-US" sz="1800" dirty="0"/>
              <a:t>R Code for Graph</a:t>
            </a:r>
          </a:p>
        </p:txBody>
      </p:sp>
      <p:sp>
        <p:nvSpPr>
          <p:cNvPr id="5" name="Content Placeholder 4">
            <a:extLst>
              <a:ext uri="{FF2B5EF4-FFF2-40B4-BE49-F238E27FC236}">
                <a16:creationId xmlns:a16="http://schemas.microsoft.com/office/drawing/2014/main" id="{08DA6511-8647-43E7-A89B-A2A35CD0F10E}"/>
              </a:ext>
            </a:extLst>
          </p:cNvPr>
          <p:cNvSpPr>
            <a:spLocks noGrp="1"/>
          </p:cNvSpPr>
          <p:nvPr>
            <p:ph idx="1"/>
          </p:nvPr>
        </p:nvSpPr>
        <p:spPr>
          <a:xfrm>
            <a:off x="3616411" y="427723"/>
            <a:ext cx="7738977" cy="5841272"/>
          </a:xfrm>
          <a:ln>
            <a:solidFill>
              <a:schemeClr val="tx1"/>
            </a:solidFill>
          </a:ln>
        </p:spPr>
        <p:txBody>
          <a:bodyPr>
            <a:noAutofit/>
          </a:bodyPr>
          <a:lstStyle/>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#Install Packages and activate libraries</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#install.packages("ggplot2",repos = "http://cran.us.r-project.org")</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#install.packages("ggplot2")</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#install.packages("tidyverse")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#install.packages("ggthemes")</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#install.packages("plotly")</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#install.packages("dplyr")</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#install.packages("moonBook")</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#library(ggplot2, </a:t>
            </a:r>
            <a:r>
              <a:rPr lang="en-US" sz="1050" dirty="0" err="1">
                <a:effectLst/>
                <a:ea typeface="Calibri" panose="020F0502020204030204" pitchFamily="34" charset="0"/>
                <a:cs typeface="Times New Roman" panose="02020603050405020304" pitchFamily="18" charset="0"/>
              </a:rPr>
              <a:t>tidyverse</a:t>
            </a: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ggthemes</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#library(plotly)</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#library(dplyr)</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#library(tibble)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#library(moonBook)</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#library(scales)</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#get working directory</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getwd</a:t>
            </a:r>
            <a:r>
              <a:rPr lang="en-US" sz="1050" dirty="0">
                <a:effectLst/>
                <a:ea typeface="Calibri" panose="020F0502020204030204" pitchFamily="34" charset="0"/>
                <a:cs typeface="Times New Roman" panose="02020603050405020304" pitchFamily="18" charset="0"/>
              </a:rPr>
              <a:t>() #"C:/Users/justi.DATA-POWER/Google Drive/_SMU/6306/Live Session Assignments"</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#clear all data and values from R Environment for a clean slate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rm(list=ls())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Individual-observation data set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#Download EducationIncome.csv dataset from class </a:t>
            </a:r>
            <a:r>
              <a:rPr lang="en-US" sz="1050" dirty="0" err="1">
                <a:effectLst/>
                <a:ea typeface="Calibri" panose="020F0502020204030204" pitchFamily="34" charset="0"/>
                <a:cs typeface="Times New Roman" panose="02020603050405020304" pitchFamily="18" charset="0"/>
              </a:rPr>
              <a:t>github</a:t>
            </a: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EdIncome</a:t>
            </a:r>
            <a:r>
              <a:rPr lang="en-US" sz="1050" dirty="0">
                <a:effectLst/>
                <a:ea typeface="Calibri" panose="020F0502020204030204" pitchFamily="34" charset="0"/>
                <a:cs typeface="Times New Roman" panose="02020603050405020304" pitchFamily="18" charset="0"/>
              </a:rPr>
              <a:t> &lt;- read.csv(file = 'C:/Users/</a:t>
            </a:r>
            <a:r>
              <a:rPr lang="en-US" sz="1050" dirty="0" err="1">
                <a:effectLst/>
                <a:ea typeface="Calibri" panose="020F0502020204030204" pitchFamily="34" charset="0"/>
                <a:cs typeface="Times New Roman" panose="02020603050405020304" pitchFamily="18" charset="0"/>
              </a:rPr>
              <a:t>justi.DATA</a:t>
            </a:r>
            <a:r>
              <a:rPr lang="en-US" sz="1050" dirty="0">
                <a:effectLst/>
                <a:ea typeface="Calibri" panose="020F0502020204030204" pitchFamily="34" charset="0"/>
                <a:cs typeface="Times New Roman" panose="02020603050405020304" pitchFamily="18" charset="0"/>
              </a:rPr>
              <a:t>-POWER/Google Drive/_SMU/6306/MSDS_6306_Doing-Data-Science/Unit 2/Education_Income.csv',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stringsAsFactors</a:t>
            </a:r>
            <a:r>
              <a:rPr lang="en-US" sz="1050" dirty="0">
                <a:effectLst/>
                <a:ea typeface="Calibri" panose="020F0502020204030204" pitchFamily="34" charset="0"/>
                <a:cs typeface="Times New Roman" panose="02020603050405020304" pitchFamily="18" charset="0"/>
              </a:rPr>
              <a:t> = FALSE,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strip.white</a:t>
            </a:r>
            <a:r>
              <a:rPr lang="en-US" sz="1050" dirty="0">
                <a:effectLst/>
                <a:ea typeface="Calibri" panose="020F0502020204030204" pitchFamily="34" charset="0"/>
                <a:cs typeface="Times New Roman" panose="02020603050405020304" pitchFamily="18" charset="0"/>
              </a:rPr>
              <a:t> = TRUE,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sep</a:t>
            </a:r>
            <a:r>
              <a:rPr lang="en-US" sz="1050" dirty="0">
                <a:effectLst/>
                <a:ea typeface="Calibri" panose="020F0502020204030204" pitchFamily="34" charset="0"/>
                <a:cs typeface="Times New Roman" panose="02020603050405020304" pitchFamily="18" charset="0"/>
              </a:rPr>
              <a:t> = ",") #stringsasfactors - makes sure we record the data as strings and not factors, </a:t>
            </a:r>
            <a:r>
              <a:rPr lang="en-US" sz="1050" dirty="0" err="1">
                <a:effectLst/>
                <a:ea typeface="Calibri" panose="020F0502020204030204" pitchFamily="34" charset="0"/>
                <a:cs typeface="Times New Roman" panose="02020603050405020304" pitchFamily="18" charset="0"/>
              </a:rPr>
              <a:t>strip.white</a:t>
            </a:r>
            <a:r>
              <a:rPr lang="en-US" sz="1050" dirty="0">
                <a:effectLst/>
                <a:ea typeface="Calibri" panose="020F0502020204030204" pitchFamily="34" charset="0"/>
                <a:cs typeface="Times New Roman" panose="02020603050405020304" pitchFamily="18" charset="0"/>
              </a:rPr>
              <a:t> removes any blank spaces in front of data in cells, </a:t>
            </a:r>
            <a:r>
              <a:rPr lang="en-US" sz="1050" dirty="0" err="1">
                <a:effectLst/>
                <a:ea typeface="Calibri" panose="020F0502020204030204" pitchFamily="34" charset="0"/>
                <a:cs typeface="Times New Roman" panose="02020603050405020304" pitchFamily="18" charset="0"/>
              </a:rPr>
              <a:t>sep</a:t>
            </a:r>
            <a:r>
              <a:rPr lang="en-US" sz="1050" dirty="0">
                <a:effectLst/>
                <a:ea typeface="Calibri" panose="020F0502020204030204" pitchFamily="34" charset="0"/>
                <a:cs typeface="Times New Roman" panose="02020603050405020304" pitchFamily="18" charset="0"/>
              </a:rPr>
              <a:t> = "," tells R that we are importing a comma separated file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p>
        </p:txBody>
      </p:sp>
      <p:sp>
        <p:nvSpPr>
          <p:cNvPr id="4" name="Footer Placeholder 3">
            <a:extLst>
              <a:ext uri="{FF2B5EF4-FFF2-40B4-BE49-F238E27FC236}">
                <a16:creationId xmlns:a16="http://schemas.microsoft.com/office/drawing/2014/main" id="{BD9BD6C4-E45F-4780-8750-BB44D991C2CB}"/>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4218945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8A2B-063A-4C92-A06F-5AD9B8627397}"/>
              </a:ext>
            </a:extLst>
          </p:cNvPr>
          <p:cNvSpPr>
            <a:spLocks noGrp="1"/>
          </p:cNvSpPr>
          <p:nvPr>
            <p:ph type="title"/>
          </p:nvPr>
        </p:nvSpPr>
        <p:spPr>
          <a:xfrm>
            <a:off x="510275" y="427723"/>
            <a:ext cx="2620104" cy="2996514"/>
          </a:xfrm>
        </p:spPr>
        <p:txBody>
          <a:bodyPr anchor="t">
            <a:noAutofit/>
          </a:bodyPr>
          <a:lstStyle/>
          <a:p>
            <a:r>
              <a:rPr lang="en-US" sz="1800" dirty="0"/>
              <a:t>Assignment:</a:t>
            </a:r>
            <a:br>
              <a:rPr lang="en-US" sz="1800" dirty="0"/>
            </a:br>
            <a:r>
              <a:rPr lang="en-US" sz="1800" dirty="0"/>
              <a:t>Use the PlayerBBall.csv dataset to visually represent (summarize) the number of players in each position.</a:t>
            </a:r>
            <a:br>
              <a:rPr lang="en-US" sz="1800" dirty="0"/>
            </a:br>
            <a:r>
              <a:rPr lang="en-US" sz="1800" dirty="0"/>
              <a:t>Visual Bar Plot</a:t>
            </a:r>
          </a:p>
        </p:txBody>
      </p:sp>
      <p:sp>
        <p:nvSpPr>
          <p:cNvPr id="5" name="Content Placeholder 4">
            <a:extLst>
              <a:ext uri="{FF2B5EF4-FFF2-40B4-BE49-F238E27FC236}">
                <a16:creationId xmlns:a16="http://schemas.microsoft.com/office/drawing/2014/main" id="{08DA6511-8647-43E7-A89B-A2A35CD0F10E}"/>
              </a:ext>
            </a:extLst>
          </p:cNvPr>
          <p:cNvSpPr>
            <a:spLocks noGrp="1"/>
          </p:cNvSpPr>
          <p:nvPr>
            <p:ph idx="1"/>
          </p:nvPr>
        </p:nvSpPr>
        <p:spPr>
          <a:xfrm>
            <a:off x="3616411" y="427723"/>
            <a:ext cx="7738977" cy="5841272"/>
          </a:xfrm>
          <a:ln>
            <a:solidFill>
              <a:schemeClr val="tx1"/>
            </a:solidFill>
          </a:ln>
        </p:spPr>
        <p:txBody>
          <a:bodyPr>
            <a:noAutofit/>
          </a:bodyPr>
          <a:lstStyle/>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PlayersBBall</a:t>
            </a:r>
            <a:r>
              <a:rPr lang="en-US" sz="1050" dirty="0">
                <a:effectLst/>
                <a:ea typeface="Calibri" panose="020F0502020204030204" pitchFamily="34" charset="0"/>
                <a:cs typeface="Times New Roman" panose="02020603050405020304" pitchFamily="18" charset="0"/>
              </a:rPr>
              <a:t>[2143,"position"] = "G" #fixing a missing value for George Karl </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PlayersBBall</a:t>
            </a:r>
            <a:r>
              <a:rPr lang="en-US" sz="1050" dirty="0">
                <a:effectLst/>
                <a:ea typeface="Calibri" panose="020F0502020204030204" pitchFamily="34" charset="0"/>
                <a:cs typeface="Times New Roman" panose="02020603050405020304" pitchFamily="18" charset="0"/>
              </a:rPr>
              <a:t>[2143,"height"] = "6-2" #fixing a missing value for George Karl </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PlayersBBall</a:t>
            </a:r>
            <a:r>
              <a:rPr lang="en-US" sz="1050" dirty="0">
                <a:effectLst/>
                <a:ea typeface="Calibri" panose="020F0502020204030204" pitchFamily="34" charset="0"/>
                <a:cs typeface="Times New Roman" panose="02020603050405020304" pitchFamily="18" charset="0"/>
              </a:rPr>
              <a:t>[2143,"weight"] = 185 #fixing a missing value for George Karl </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PlayersBBall</a:t>
            </a:r>
            <a:r>
              <a:rPr lang="en-US" sz="1050" dirty="0">
                <a:effectLst/>
                <a:ea typeface="Calibri" panose="020F0502020204030204" pitchFamily="34" charset="0"/>
                <a:cs typeface="Times New Roman" panose="02020603050405020304" pitchFamily="18" charset="0"/>
              </a:rPr>
              <a:t>[2143,] #checking for edits</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#Create new column to record actual player positions using </a:t>
            </a:r>
            <a:r>
              <a:rPr lang="en-US" sz="1050" dirty="0" err="1">
                <a:effectLst/>
                <a:ea typeface="Calibri" panose="020F0502020204030204" pitchFamily="34" charset="0"/>
                <a:cs typeface="Times New Roman" panose="02020603050405020304" pitchFamily="18" charset="0"/>
              </a:rPr>
              <a:t>case_when</a:t>
            </a:r>
            <a:r>
              <a:rPr lang="en-US" sz="1050" dirty="0">
                <a:effectLst/>
                <a:ea typeface="Calibri" panose="020F0502020204030204" pitchFamily="34" charset="0"/>
                <a:cs typeface="Times New Roman" panose="02020603050405020304" pitchFamily="18" charset="0"/>
              </a:rPr>
              <a:t> (https://therbootcamp.github.io/Erfurt_2018June/_sessions/D1S2_Wrangling/Wrangling_practical.html)</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 </a:t>
            </a:r>
            <a:r>
              <a:rPr lang="en-US" sz="1050" dirty="0" err="1">
                <a:effectLst/>
                <a:ea typeface="Calibri" panose="020F0502020204030204" pitchFamily="34" charset="0"/>
                <a:cs typeface="Times New Roman" panose="02020603050405020304" pitchFamily="18" charset="0"/>
              </a:rPr>
              <a:t>data.frame</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 </a:t>
            </a:r>
            <a:r>
              <a:rPr lang="en-US" sz="1050" dirty="0" err="1">
                <a:effectLst/>
                <a:ea typeface="Calibri" panose="020F0502020204030204" pitchFamily="34" charset="0"/>
                <a:cs typeface="Times New Roman" panose="02020603050405020304" pitchFamily="18" charset="0"/>
              </a:rPr>
              <a:t>case_when</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#is.na(PlayersBBall$position) ~ "missing",</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"F-C" ~ "Forward/Center",</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"C-F" ~ "Forward/Center",</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"C" ~ "Center",</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"G" ~ "Guard",</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"F" ~ "Forward",</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"F-G" ~ "Forward/Guard",</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"G-F" ~ "Forward/Guard",</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TRUE ~ "others")) #Replaces blank new column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with a name based on the abbreviated position in $position</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#Combine the data frames to add the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column to </a:t>
            </a:r>
            <a:r>
              <a:rPr lang="en-US" sz="1050" dirty="0" err="1">
                <a:effectLst/>
                <a:ea typeface="Calibri" panose="020F0502020204030204" pitchFamily="34" charset="0"/>
                <a:cs typeface="Times New Roman" panose="02020603050405020304" pitchFamily="18" charset="0"/>
              </a:rPr>
              <a:t>PlayersBBall</a:t>
            </a: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PlayersBBall</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cbind</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PlayersBBall,position_name</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#Convert data frames to a </a:t>
            </a:r>
            <a:r>
              <a:rPr lang="en-US" sz="1050" dirty="0" err="1">
                <a:effectLst/>
                <a:ea typeface="Calibri" panose="020F0502020204030204" pitchFamily="34" charset="0"/>
                <a:cs typeface="Times New Roman" panose="02020603050405020304" pitchFamily="18" charset="0"/>
              </a:rPr>
              <a:t>tibble</a:t>
            </a:r>
            <a:r>
              <a:rPr lang="en-US" sz="1050" dirty="0">
                <a:effectLst/>
                <a:ea typeface="Calibri" panose="020F0502020204030204" pitchFamily="34" charset="0"/>
                <a:cs typeface="Times New Roman" panose="02020603050405020304" pitchFamily="18" charset="0"/>
              </a:rPr>
              <a:t> (http://www.sthda.com/english/wiki/reordering-data-frame-columns-in-r)</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as_data_frame</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PlayersBBall</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View(</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#opens up entire </a:t>
            </a:r>
            <a:r>
              <a:rPr lang="en-US" sz="1050" dirty="0" err="1">
                <a:effectLst/>
                <a:ea typeface="Calibri" panose="020F0502020204030204" pitchFamily="34" charset="0"/>
                <a:cs typeface="Times New Roman" panose="02020603050405020304" pitchFamily="18" charset="0"/>
              </a:rPr>
              <a:t>tibble</a:t>
            </a:r>
            <a:r>
              <a:rPr lang="en-US" sz="1050" dirty="0">
                <a:effectLst/>
                <a:ea typeface="Calibri" panose="020F0502020204030204" pitchFamily="34" charset="0"/>
                <a:cs typeface="Times New Roman" panose="02020603050405020304" pitchFamily="18" charset="0"/>
              </a:rPr>
              <a:t> in separate tab to verify data</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#rearrange columns to ensure data accuracy</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colnames</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#list column names to ensure accuracy</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col_order</a:t>
            </a:r>
            <a:r>
              <a:rPr lang="en-US" sz="1050" dirty="0">
                <a:effectLst/>
                <a:ea typeface="Calibri" panose="020F0502020204030204" pitchFamily="34" charset="0"/>
                <a:cs typeface="Times New Roman" panose="02020603050405020304" pitchFamily="18" charset="0"/>
              </a:rPr>
              <a:t> &lt;- c("name", "</a:t>
            </a:r>
            <a:r>
              <a:rPr lang="en-US" sz="1050" dirty="0" err="1">
                <a:effectLst/>
                <a:ea typeface="Calibri" panose="020F0502020204030204" pitchFamily="34" charset="0"/>
                <a:cs typeface="Times New Roman" panose="02020603050405020304" pitchFamily="18" charset="0"/>
              </a:rPr>
              <a:t>year_start</a:t>
            </a: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year_end</a:t>
            </a:r>
            <a:r>
              <a:rPr lang="en-US" sz="1050" dirty="0">
                <a:effectLst/>
                <a:ea typeface="Calibri" panose="020F0502020204030204" pitchFamily="34" charset="0"/>
                <a:cs typeface="Times New Roman" panose="02020603050405020304" pitchFamily="18" charset="0"/>
              </a:rPr>
              <a:t>", "position",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"height", "weight", "</a:t>
            </a:r>
            <a:r>
              <a:rPr lang="en-US" sz="1050" dirty="0" err="1">
                <a:effectLst/>
                <a:ea typeface="Calibri" panose="020F0502020204030204" pitchFamily="34" charset="0"/>
                <a:cs typeface="Times New Roman" panose="02020603050405020304" pitchFamily="18" charset="0"/>
              </a:rPr>
              <a:t>birth_date</a:t>
            </a:r>
            <a:r>
              <a:rPr lang="en-US" sz="1050" dirty="0">
                <a:effectLst/>
                <a:ea typeface="Calibri" panose="020F0502020204030204" pitchFamily="34" charset="0"/>
                <a:cs typeface="Times New Roman" panose="02020603050405020304" pitchFamily="18" charset="0"/>
              </a:rPr>
              <a:t>", "college")</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col_order</a:t>
            </a:r>
            <a:r>
              <a:rPr lang="en-US" sz="1050" dirty="0">
                <a:effectLst/>
                <a:ea typeface="Calibri" panose="020F0502020204030204" pitchFamily="34" charset="0"/>
                <a:cs typeface="Times New Roman" panose="02020603050405020304" pitchFamily="18" charset="0"/>
              </a:rPr>
              <a:t>] #reorders columns by column names</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view(</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#opens up entire </a:t>
            </a:r>
            <a:r>
              <a:rPr lang="en-US" sz="1050" dirty="0" err="1">
                <a:effectLst/>
                <a:ea typeface="Calibri" panose="020F0502020204030204" pitchFamily="34" charset="0"/>
                <a:cs typeface="Times New Roman" panose="02020603050405020304" pitchFamily="18" charset="0"/>
              </a:rPr>
              <a:t>tibble</a:t>
            </a:r>
            <a:r>
              <a:rPr lang="en-US" sz="1050" dirty="0">
                <a:effectLst/>
                <a:ea typeface="Calibri" panose="020F0502020204030204" pitchFamily="34" charset="0"/>
                <a:cs typeface="Times New Roman" panose="02020603050405020304" pitchFamily="18" charset="0"/>
              </a:rPr>
              <a:t> in separate tab to verify data</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D9BD6C4-E45F-4780-8750-BB44D991C2CB}"/>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3592627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8A2B-063A-4C92-A06F-5AD9B8627397}"/>
              </a:ext>
            </a:extLst>
          </p:cNvPr>
          <p:cNvSpPr>
            <a:spLocks noGrp="1"/>
          </p:cNvSpPr>
          <p:nvPr>
            <p:ph type="title"/>
          </p:nvPr>
        </p:nvSpPr>
        <p:spPr>
          <a:xfrm>
            <a:off x="510275" y="427723"/>
            <a:ext cx="2620104" cy="2996514"/>
          </a:xfrm>
        </p:spPr>
        <p:txBody>
          <a:bodyPr anchor="t">
            <a:noAutofit/>
          </a:bodyPr>
          <a:lstStyle/>
          <a:p>
            <a:r>
              <a:rPr lang="en-US" sz="1800" dirty="0"/>
              <a:t>Assignment:</a:t>
            </a:r>
            <a:br>
              <a:rPr lang="en-US" sz="1800" dirty="0"/>
            </a:br>
            <a:r>
              <a:rPr lang="en-US" sz="1800" dirty="0"/>
              <a:t>Visually test the claim that the distribution of incomes increase (mean or median) as the education level rises. </a:t>
            </a:r>
            <a:br>
              <a:rPr lang="en-US" sz="1800" dirty="0"/>
            </a:br>
            <a:r>
              <a:rPr lang="en-US" sz="1800" dirty="0"/>
              <a:t>R Code for Graph</a:t>
            </a:r>
          </a:p>
        </p:txBody>
      </p:sp>
      <p:sp>
        <p:nvSpPr>
          <p:cNvPr id="5" name="Content Placeholder 4">
            <a:extLst>
              <a:ext uri="{FF2B5EF4-FFF2-40B4-BE49-F238E27FC236}">
                <a16:creationId xmlns:a16="http://schemas.microsoft.com/office/drawing/2014/main" id="{08DA6511-8647-43E7-A89B-A2A35CD0F10E}"/>
              </a:ext>
            </a:extLst>
          </p:cNvPr>
          <p:cNvSpPr>
            <a:spLocks noGrp="1"/>
          </p:cNvSpPr>
          <p:nvPr>
            <p:ph idx="1"/>
          </p:nvPr>
        </p:nvSpPr>
        <p:spPr>
          <a:xfrm>
            <a:off x="3616411" y="427723"/>
            <a:ext cx="7738977" cy="5841272"/>
          </a:xfrm>
          <a:ln>
            <a:solidFill>
              <a:schemeClr val="tx1"/>
            </a:solidFill>
          </a:ln>
        </p:spPr>
        <p:txBody>
          <a:bodyPr>
            <a:noAutofit/>
          </a:bodyPr>
          <a:lstStyle/>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Data Prep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#create a new data frames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(1) Means Grouped by Education Level</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(2) Medians Grouped by Education Level</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credit: https://community.rstudio.com/t/finding-the-mean-of-a-column-for-specific-rows/45171/3</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EduMean</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EdIncome</a:t>
            </a:r>
            <a:r>
              <a:rPr lang="en-US" sz="1050" dirty="0">
                <a:effectLst/>
                <a:ea typeface="Calibri" panose="020F0502020204030204" pitchFamily="34" charset="0"/>
                <a:cs typeface="Times New Roman" panose="02020603050405020304" pitchFamily="18" charset="0"/>
              </a:rPr>
              <a:t> %&gt;% </a:t>
            </a:r>
            <a:r>
              <a:rPr lang="en-US" sz="1050" dirty="0" err="1">
                <a:effectLst/>
                <a:ea typeface="Calibri" panose="020F0502020204030204" pitchFamily="34" charset="0"/>
                <a:cs typeface="Times New Roman" panose="02020603050405020304" pitchFamily="18" charset="0"/>
              </a:rPr>
              <a:t>group_by</a:t>
            </a:r>
            <a:r>
              <a:rPr lang="en-US" sz="1050" dirty="0">
                <a:effectLst/>
                <a:ea typeface="Calibri" panose="020F0502020204030204" pitchFamily="34" charset="0"/>
                <a:cs typeface="Times New Roman" panose="02020603050405020304" pitchFamily="18" charset="0"/>
              </a:rPr>
              <a:t>(Educ) %&gt;% summarize(</a:t>
            </a:r>
            <a:r>
              <a:rPr lang="en-US" sz="1050" dirty="0" err="1">
                <a:effectLst/>
                <a:ea typeface="Calibri" panose="020F0502020204030204" pitchFamily="34" charset="0"/>
                <a:cs typeface="Times New Roman" panose="02020603050405020304" pitchFamily="18" charset="0"/>
              </a:rPr>
              <a:t>IncMean</a:t>
            </a:r>
            <a:r>
              <a:rPr lang="en-US" sz="1050" dirty="0">
                <a:effectLst/>
                <a:ea typeface="Calibri" panose="020F0502020204030204" pitchFamily="34" charset="0"/>
                <a:cs typeface="Times New Roman" panose="02020603050405020304" pitchFamily="18" charset="0"/>
              </a:rPr>
              <a:t> = mean(Income2005))</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EduMedian</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EdIncome</a:t>
            </a:r>
            <a:r>
              <a:rPr lang="en-US" sz="1050" dirty="0">
                <a:effectLst/>
                <a:ea typeface="Calibri" panose="020F0502020204030204" pitchFamily="34" charset="0"/>
                <a:cs typeface="Times New Roman" panose="02020603050405020304" pitchFamily="18" charset="0"/>
              </a:rPr>
              <a:t> %&gt;% </a:t>
            </a:r>
            <a:r>
              <a:rPr lang="en-US" sz="1050" dirty="0" err="1">
                <a:effectLst/>
                <a:ea typeface="Calibri" panose="020F0502020204030204" pitchFamily="34" charset="0"/>
                <a:cs typeface="Times New Roman" panose="02020603050405020304" pitchFamily="18" charset="0"/>
              </a:rPr>
              <a:t>group_by</a:t>
            </a:r>
            <a:r>
              <a:rPr lang="en-US" sz="1050" dirty="0">
                <a:effectLst/>
                <a:ea typeface="Calibri" panose="020F0502020204030204" pitchFamily="34" charset="0"/>
                <a:cs typeface="Times New Roman" panose="02020603050405020304" pitchFamily="18" charset="0"/>
              </a:rPr>
              <a:t>(Educ) %&gt;% summarize(</a:t>
            </a:r>
            <a:r>
              <a:rPr lang="en-US" sz="1050" dirty="0" err="1">
                <a:effectLst/>
                <a:ea typeface="Calibri" panose="020F0502020204030204" pitchFamily="34" charset="0"/>
                <a:cs typeface="Times New Roman" panose="02020603050405020304" pitchFamily="18" charset="0"/>
              </a:rPr>
              <a:t>IncMedian</a:t>
            </a:r>
            <a:r>
              <a:rPr lang="en-US" sz="1050" dirty="0">
                <a:effectLst/>
                <a:ea typeface="Calibri" panose="020F0502020204030204" pitchFamily="34" charset="0"/>
                <a:cs typeface="Times New Roman" panose="02020603050405020304" pitchFamily="18" charset="0"/>
              </a:rPr>
              <a:t> = median(Income2005))</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#create a working variable for </a:t>
            </a:r>
            <a:r>
              <a:rPr lang="en-US" sz="1050" dirty="0" err="1">
                <a:effectLst/>
                <a:ea typeface="Calibri" panose="020F0502020204030204" pitchFamily="34" charset="0"/>
                <a:cs typeface="Times New Roman" panose="02020603050405020304" pitchFamily="18" charset="0"/>
              </a:rPr>
              <a:t>EdIncome$Educ</a:t>
            </a:r>
            <a:r>
              <a:rPr lang="en-US" sz="1050" dirty="0">
                <a:effectLst/>
                <a:ea typeface="Calibri" panose="020F0502020204030204" pitchFamily="34" charset="0"/>
                <a:cs typeface="Times New Roman" panose="02020603050405020304" pitchFamily="18" charset="0"/>
              </a:rPr>
              <a:t> (shortens amount of typing)</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var1 &lt;- </a:t>
            </a:r>
            <a:r>
              <a:rPr lang="en-US" sz="1050" dirty="0" err="1">
                <a:effectLst/>
                <a:ea typeface="Calibri" panose="020F0502020204030204" pitchFamily="34" charset="0"/>
                <a:cs typeface="Times New Roman" panose="02020603050405020304" pitchFamily="18" charset="0"/>
              </a:rPr>
              <a:t>EduMean$Educ</a:t>
            </a: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Provide a rank for each Education level</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Edu_Rank</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data.frame</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Edu_Rank</a:t>
            </a:r>
            <a:r>
              <a:rPr lang="en-US" sz="1050" dirty="0">
                <a:effectLst/>
                <a:ea typeface="Calibri" panose="020F0502020204030204" pitchFamily="34" charset="0"/>
                <a:cs typeface="Times New Roman" panose="02020603050405020304" pitchFamily="18" charset="0"/>
              </a:rPr>
              <a:t> = </a:t>
            </a:r>
            <a:r>
              <a:rPr lang="en-US" sz="1050" dirty="0" err="1">
                <a:effectLst/>
                <a:ea typeface="Calibri" panose="020F0502020204030204" pitchFamily="34" charset="0"/>
                <a:cs typeface="Times New Roman" panose="02020603050405020304" pitchFamily="18" charset="0"/>
              </a:rPr>
              <a:t>case_when</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var1 == "&gt;16" ~ 5,</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var1 == "16" ~ 4,</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var1 == "13-15" ~ 3,</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var1 == "12" ~ 2,</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var1 == "&lt;12" ~ 1))</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#Add Ranking to Each </a:t>
            </a:r>
            <a:r>
              <a:rPr lang="en-US" sz="1050" dirty="0" err="1">
                <a:effectLst/>
                <a:ea typeface="Calibri" panose="020F0502020204030204" pitchFamily="34" charset="0"/>
                <a:cs typeface="Times New Roman" panose="02020603050405020304" pitchFamily="18" charset="0"/>
              </a:rPr>
              <a:t>EduMean</a:t>
            </a:r>
            <a:r>
              <a:rPr lang="en-US" sz="1050" dirty="0">
                <a:effectLst/>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EduMean</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cbind</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EduMean</a:t>
            </a: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Edu_Rank</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var2 &lt;- </a:t>
            </a:r>
            <a:r>
              <a:rPr lang="en-US" sz="1050" dirty="0" err="1">
                <a:effectLst/>
                <a:ea typeface="Calibri" panose="020F0502020204030204" pitchFamily="34" charset="0"/>
                <a:cs typeface="Times New Roman" panose="02020603050405020304" pitchFamily="18" charset="0"/>
              </a:rPr>
              <a:t>EduMedian$Educ</a:t>
            </a: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Provide a rank for each Education level</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Edu_Rank2 &lt;- </a:t>
            </a:r>
            <a:r>
              <a:rPr lang="en-US" sz="1050" dirty="0" err="1">
                <a:effectLst/>
                <a:ea typeface="Calibri" panose="020F0502020204030204" pitchFamily="34" charset="0"/>
                <a:cs typeface="Times New Roman" panose="02020603050405020304" pitchFamily="18" charset="0"/>
              </a:rPr>
              <a:t>data.frame</a:t>
            </a:r>
            <a:r>
              <a:rPr lang="en-US" sz="1050" dirty="0">
                <a:effectLst/>
                <a:ea typeface="Calibri" panose="020F0502020204030204" pitchFamily="34" charset="0"/>
                <a:cs typeface="Times New Roman" panose="02020603050405020304" pitchFamily="18" charset="0"/>
              </a:rPr>
              <a:t>(Edu_Rank2 = </a:t>
            </a:r>
            <a:r>
              <a:rPr lang="en-US" sz="1050" dirty="0" err="1">
                <a:effectLst/>
                <a:ea typeface="Calibri" panose="020F0502020204030204" pitchFamily="34" charset="0"/>
                <a:cs typeface="Times New Roman" panose="02020603050405020304" pitchFamily="18" charset="0"/>
              </a:rPr>
              <a:t>case_when</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var2 == "&gt;16" ~ 5,</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var2 == "16" ~ 4,</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var2 == "13-15" ~ 3,</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var2 == "12" ~ 2,</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var2 == "&lt;12" ~ 1))</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p>
        </p:txBody>
      </p:sp>
      <p:sp>
        <p:nvSpPr>
          <p:cNvPr id="4" name="Footer Placeholder 3">
            <a:extLst>
              <a:ext uri="{FF2B5EF4-FFF2-40B4-BE49-F238E27FC236}">
                <a16:creationId xmlns:a16="http://schemas.microsoft.com/office/drawing/2014/main" id="{BD9BD6C4-E45F-4780-8750-BB44D991C2CB}"/>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26269512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8A2B-063A-4C92-A06F-5AD9B8627397}"/>
              </a:ext>
            </a:extLst>
          </p:cNvPr>
          <p:cNvSpPr>
            <a:spLocks noGrp="1"/>
          </p:cNvSpPr>
          <p:nvPr>
            <p:ph type="title"/>
          </p:nvPr>
        </p:nvSpPr>
        <p:spPr>
          <a:xfrm>
            <a:off x="510275" y="427723"/>
            <a:ext cx="2620104" cy="2996514"/>
          </a:xfrm>
        </p:spPr>
        <p:txBody>
          <a:bodyPr anchor="t">
            <a:noAutofit/>
          </a:bodyPr>
          <a:lstStyle/>
          <a:p>
            <a:r>
              <a:rPr lang="en-US" sz="1800" dirty="0"/>
              <a:t>Assignment:</a:t>
            </a:r>
            <a:br>
              <a:rPr lang="en-US" sz="1800" dirty="0"/>
            </a:br>
            <a:r>
              <a:rPr lang="en-US" sz="1800" dirty="0"/>
              <a:t>Visually test the claim that the distribution of incomes increase (mean or median) as the education level rises. </a:t>
            </a:r>
            <a:br>
              <a:rPr lang="en-US" sz="1800" dirty="0"/>
            </a:br>
            <a:r>
              <a:rPr lang="en-US" sz="1800" dirty="0"/>
              <a:t>R Code for Graph</a:t>
            </a:r>
          </a:p>
        </p:txBody>
      </p:sp>
      <p:sp>
        <p:nvSpPr>
          <p:cNvPr id="5" name="Content Placeholder 4">
            <a:extLst>
              <a:ext uri="{FF2B5EF4-FFF2-40B4-BE49-F238E27FC236}">
                <a16:creationId xmlns:a16="http://schemas.microsoft.com/office/drawing/2014/main" id="{08DA6511-8647-43E7-A89B-A2A35CD0F10E}"/>
              </a:ext>
            </a:extLst>
          </p:cNvPr>
          <p:cNvSpPr>
            <a:spLocks noGrp="1"/>
          </p:cNvSpPr>
          <p:nvPr>
            <p:ph idx="1"/>
          </p:nvPr>
        </p:nvSpPr>
        <p:spPr>
          <a:xfrm>
            <a:off x="3616411" y="427723"/>
            <a:ext cx="7738977" cy="5841272"/>
          </a:xfrm>
          <a:ln>
            <a:solidFill>
              <a:schemeClr val="tx1"/>
            </a:solidFill>
          </a:ln>
        </p:spPr>
        <p:txBody>
          <a:bodyPr>
            <a:noAutofit/>
          </a:bodyPr>
          <a:lstStyle/>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#Add Ranking to Each </a:t>
            </a:r>
            <a:r>
              <a:rPr lang="en-US" sz="1050" dirty="0" err="1">
                <a:effectLst/>
                <a:ea typeface="Calibri" panose="020F0502020204030204" pitchFamily="34" charset="0"/>
                <a:cs typeface="Times New Roman" panose="02020603050405020304" pitchFamily="18" charset="0"/>
              </a:rPr>
              <a:t>EduMedian</a:t>
            </a: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EduMedian</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cbind</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EduMedian</a:t>
            </a:r>
            <a:r>
              <a:rPr lang="en-US" sz="1050" dirty="0">
                <a:effectLst/>
                <a:ea typeface="Calibri" panose="020F0502020204030204" pitchFamily="34" charset="0"/>
                <a:cs typeface="Times New Roman" panose="02020603050405020304" pitchFamily="18" charset="0"/>
              </a:rPr>
              <a:t>, Edu_Rank2)</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#Rename columns</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colnames</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EduMean</a:t>
            </a:r>
            <a:r>
              <a:rPr lang="en-US" sz="1050" dirty="0">
                <a:effectLst/>
                <a:ea typeface="Calibri" panose="020F0502020204030204" pitchFamily="34" charset="0"/>
                <a:cs typeface="Times New Roman" panose="02020603050405020304" pitchFamily="18" charset="0"/>
              </a:rPr>
              <a:t>) &lt;- c("Education", "</a:t>
            </a:r>
            <a:r>
              <a:rPr lang="en-US" sz="1050" dirty="0" err="1">
                <a:effectLst/>
                <a:ea typeface="Calibri" panose="020F0502020204030204" pitchFamily="34" charset="0"/>
                <a:cs typeface="Times New Roman" panose="02020603050405020304" pitchFamily="18" charset="0"/>
              </a:rPr>
              <a:t>IncMean</a:t>
            </a: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Edu_Rank</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colnames</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EduMedian</a:t>
            </a:r>
            <a:r>
              <a:rPr lang="en-US" sz="1050" dirty="0">
                <a:effectLst/>
                <a:ea typeface="Calibri" panose="020F0502020204030204" pitchFamily="34" charset="0"/>
                <a:cs typeface="Times New Roman" panose="02020603050405020304" pitchFamily="18" charset="0"/>
              </a:rPr>
              <a:t>) &lt;- c("Education1", "</a:t>
            </a:r>
            <a:r>
              <a:rPr lang="en-US" sz="1050" dirty="0" err="1">
                <a:effectLst/>
                <a:ea typeface="Calibri" panose="020F0502020204030204" pitchFamily="34" charset="0"/>
                <a:cs typeface="Times New Roman" panose="02020603050405020304" pitchFamily="18" charset="0"/>
              </a:rPr>
              <a:t>IncMedian</a:t>
            </a:r>
            <a:r>
              <a:rPr lang="en-US" sz="1050" dirty="0">
                <a:effectLst/>
                <a:ea typeface="Calibri" panose="020F0502020204030204" pitchFamily="34" charset="0"/>
                <a:cs typeface="Times New Roman" panose="02020603050405020304" pitchFamily="18" charset="0"/>
              </a:rPr>
              <a:t>", "Edu_Rank1")</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#Combine data frames into </a:t>
            </a:r>
            <a:r>
              <a:rPr lang="en-US" sz="1050" dirty="0" err="1">
                <a:effectLst/>
                <a:ea typeface="Calibri" panose="020F0502020204030204" pitchFamily="34" charset="0"/>
                <a:cs typeface="Times New Roman" panose="02020603050405020304" pitchFamily="18" charset="0"/>
              </a:rPr>
              <a:t>EduMoney</a:t>
            </a: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EduMoney</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cbind</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EduMean,EduMedian</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Rename each Education level</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EduMoney$Education</a:t>
            </a:r>
            <a:r>
              <a:rPr lang="en-US" sz="1050" dirty="0">
                <a:effectLst/>
                <a:ea typeface="Calibri" panose="020F0502020204030204" pitchFamily="34" charset="0"/>
                <a:cs typeface="Times New Roman" panose="02020603050405020304" pitchFamily="18" charset="0"/>
              </a:rPr>
              <a:t> = </a:t>
            </a:r>
            <a:r>
              <a:rPr lang="en-US" sz="1050" dirty="0" err="1">
                <a:effectLst/>
                <a:ea typeface="Calibri" panose="020F0502020204030204" pitchFamily="34" charset="0"/>
                <a:cs typeface="Times New Roman" panose="02020603050405020304" pitchFamily="18" charset="0"/>
              </a:rPr>
              <a:t>case_when</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EduMoney$Education</a:t>
            </a:r>
            <a:r>
              <a:rPr lang="en-US" sz="1050" dirty="0">
                <a:effectLst/>
                <a:ea typeface="Calibri" panose="020F0502020204030204" pitchFamily="34" charset="0"/>
                <a:cs typeface="Times New Roman" panose="02020603050405020304" pitchFamily="18" charset="0"/>
              </a:rPr>
              <a:t> == "&gt;16" ~ "Post Grad Degree",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EduMoney$Education</a:t>
            </a:r>
            <a:r>
              <a:rPr lang="en-US" sz="1050" dirty="0">
                <a:effectLst/>
                <a:ea typeface="Calibri" panose="020F0502020204030204" pitchFamily="34" charset="0"/>
                <a:cs typeface="Times New Roman" panose="02020603050405020304" pitchFamily="18" charset="0"/>
              </a:rPr>
              <a:t> == "16" ~ "Bachelor Degree",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EduMoney$Education</a:t>
            </a:r>
            <a:r>
              <a:rPr lang="en-US" sz="1050" dirty="0">
                <a:effectLst/>
                <a:ea typeface="Calibri" panose="020F0502020204030204" pitchFamily="34" charset="0"/>
                <a:cs typeface="Times New Roman" panose="02020603050405020304" pitchFamily="18" charset="0"/>
              </a:rPr>
              <a:t> == "13-15" ~ "Some College",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EduMoney$Education</a:t>
            </a:r>
            <a:r>
              <a:rPr lang="en-US" sz="1050" dirty="0">
                <a:effectLst/>
                <a:ea typeface="Calibri" panose="020F0502020204030204" pitchFamily="34" charset="0"/>
                <a:cs typeface="Times New Roman" panose="02020603050405020304" pitchFamily="18" charset="0"/>
              </a:rPr>
              <a:t> == "12" ~ "</a:t>
            </a:r>
            <a:r>
              <a:rPr lang="en-US" sz="1050" dirty="0" err="1">
                <a:effectLst/>
                <a:ea typeface="Calibri" panose="020F0502020204030204" pitchFamily="34" charset="0"/>
                <a:cs typeface="Times New Roman" panose="02020603050405020304" pitchFamily="18" charset="0"/>
              </a:rPr>
              <a:t>Highschol</a:t>
            </a:r>
            <a:r>
              <a:rPr lang="en-US" sz="1050" dirty="0">
                <a:effectLst/>
                <a:ea typeface="Calibri" panose="020F0502020204030204" pitchFamily="34" charset="0"/>
                <a:cs typeface="Times New Roman" panose="02020603050405020304" pitchFamily="18" charset="0"/>
              </a:rPr>
              <a:t> Diploma",</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EduMoney$Education</a:t>
            </a:r>
            <a:r>
              <a:rPr lang="en-US" sz="1050" dirty="0">
                <a:effectLst/>
                <a:ea typeface="Calibri" panose="020F0502020204030204" pitchFamily="34" charset="0"/>
                <a:cs typeface="Times New Roman" panose="02020603050405020304" pitchFamily="18" charset="0"/>
              </a:rPr>
              <a:t> == "&lt;12" ~ "No HS Diploma")</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#remove unneeded columns</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EduMoney</a:t>
            </a:r>
            <a:r>
              <a:rPr lang="en-US" sz="1050" dirty="0">
                <a:effectLst/>
                <a:ea typeface="Calibri" panose="020F0502020204030204" pitchFamily="34" charset="0"/>
                <a:cs typeface="Times New Roman" panose="02020603050405020304" pitchFamily="18" charset="0"/>
              </a:rPr>
              <a:t> &lt;- subset(</a:t>
            </a:r>
            <a:r>
              <a:rPr lang="en-US" sz="1050" dirty="0" err="1">
                <a:effectLst/>
                <a:ea typeface="Calibri" panose="020F0502020204030204" pitchFamily="34" charset="0"/>
                <a:cs typeface="Times New Roman" panose="02020603050405020304" pitchFamily="18" charset="0"/>
              </a:rPr>
              <a:t>EduMoney</a:t>
            </a:r>
            <a:r>
              <a:rPr lang="en-US" sz="1050" dirty="0">
                <a:effectLst/>
                <a:ea typeface="Calibri" panose="020F0502020204030204" pitchFamily="34" charset="0"/>
                <a:cs typeface="Times New Roman" panose="02020603050405020304" pitchFamily="18" charset="0"/>
              </a:rPr>
              <a:t>, select = -c(Education1, Edu_Rank1))</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Sort </a:t>
            </a:r>
            <a:r>
              <a:rPr lang="en-US" sz="1050" dirty="0" err="1">
                <a:effectLst/>
                <a:ea typeface="Calibri" panose="020F0502020204030204" pitchFamily="34" charset="0"/>
                <a:cs typeface="Times New Roman" panose="02020603050405020304" pitchFamily="18" charset="0"/>
              </a:rPr>
              <a:t>EduMoney</a:t>
            </a:r>
            <a:r>
              <a:rPr lang="en-US" sz="1050" dirty="0">
                <a:effectLst/>
                <a:ea typeface="Calibri" panose="020F0502020204030204" pitchFamily="34" charset="0"/>
                <a:cs typeface="Times New Roman" panose="02020603050405020304" pitchFamily="18" charset="0"/>
              </a:rPr>
              <a:t> by </a:t>
            </a:r>
            <a:r>
              <a:rPr lang="en-US" sz="1050" dirty="0" err="1">
                <a:effectLst/>
                <a:ea typeface="Calibri" panose="020F0502020204030204" pitchFamily="34" charset="0"/>
                <a:cs typeface="Times New Roman" panose="02020603050405020304" pitchFamily="18" charset="0"/>
              </a:rPr>
              <a:t>Edu_Rank</a:t>
            </a: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EduMoney</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EduMoney</a:t>
            </a:r>
            <a:r>
              <a:rPr lang="en-US" sz="1050" dirty="0">
                <a:effectLst/>
                <a:ea typeface="Calibri" panose="020F0502020204030204" pitchFamily="34" charset="0"/>
                <a:cs typeface="Times New Roman" panose="02020603050405020304" pitchFamily="18" charset="0"/>
              </a:rPr>
              <a:t>[order(</a:t>
            </a:r>
            <a:r>
              <a:rPr lang="en-US" sz="1050" dirty="0" err="1">
                <a:effectLst/>
                <a:ea typeface="Calibri" panose="020F0502020204030204" pitchFamily="34" charset="0"/>
                <a:cs typeface="Times New Roman" panose="02020603050405020304" pitchFamily="18" charset="0"/>
              </a:rPr>
              <a:t>EduMoney$Edu_Rank</a:t>
            </a:r>
            <a:r>
              <a:rPr lang="en-US" sz="1050" dirty="0">
                <a:effectLst/>
                <a:ea typeface="Calibri" panose="020F0502020204030204" pitchFamily="34" charset="0"/>
                <a:cs typeface="Times New Roman" panose="02020603050405020304" pitchFamily="18" charset="0"/>
              </a:rPr>
              <a:t>),] # sort</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EduMoney$Education</a:t>
            </a:r>
            <a:r>
              <a:rPr lang="en-US" sz="1050" dirty="0">
                <a:effectLst/>
                <a:ea typeface="Calibri" panose="020F0502020204030204" pitchFamily="34" charset="0"/>
                <a:cs typeface="Times New Roman" panose="02020603050405020304" pitchFamily="18" charset="0"/>
              </a:rPr>
              <a:t> &lt;- factor(</a:t>
            </a:r>
            <a:r>
              <a:rPr lang="en-US" sz="1050" dirty="0" err="1">
                <a:effectLst/>
                <a:ea typeface="Calibri" panose="020F0502020204030204" pitchFamily="34" charset="0"/>
                <a:cs typeface="Times New Roman" panose="02020603050405020304" pitchFamily="18" charset="0"/>
              </a:rPr>
              <a:t>EduMoney$Education</a:t>
            </a:r>
            <a:r>
              <a:rPr lang="en-US" sz="1050" dirty="0">
                <a:effectLst/>
                <a:ea typeface="Calibri" panose="020F0502020204030204" pitchFamily="34" charset="0"/>
                <a:cs typeface="Times New Roman" panose="02020603050405020304" pitchFamily="18" charset="0"/>
              </a:rPr>
              <a:t>, levels=unique(</a:t>
            </a:r>
            <a:r>
              <a:rPr lang="en-US" sz="1050" dirty="0" err="1">
                <a:effectLst/>
                <a:ea typeface="Calibri" panose="020F0502020204030204" pitchFamily="34" charset="0"/>
                <a:cs typeface="Times New Roman" panose="02020603050405020304" pitchFamily="18" charset="0"/>
              </a:rPr>
              <a:t>EduMoney$Education</a:t>
            </a:r>
            <a:r>
              <a:rPr lang="en-US" sz="1050" dirty="0">
                <a:effectLst/>
                <a:ea typeface="Calibri" panose="020F0502020204030204" pitchFamily="34" charset="0"/>
                <a:cs typeface="Times New Roman" panose="02020603050405020304" pitchFamily="18" charset="0"/>
              </a:rPr>
              <a:t>)) #convert to factor to retain sorted order in plot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Build Visuals </a:t>
            </a:r>
            <a:r>
              <a:rPr lang="en-US" sz="1050" dirty="0" err="1">
                <a:effectLst/>
                <a:ea typeface="Calibri" panose="020F0502020204030204" pitchFamily="34" charset="0"/>
                <a:cs typeface="Times New Roman" panose="02020603050405020304" pitchFamily="18" charset="0"/>
              </a:rPr>
              <a:t>dervied</a:t>
            </a:r>
            <a:r>
              <a:rPr lang="en-US" sz="1050" dirty="0">
                <a:effectLst/>
                <a:ea typeface="Calibri" panose="020F0502020204030204" pitchFamily="34" charset="0"/>
                <a:cs typeface="Times New Roman" panose="02020603050405020304" pitchFamily="18" charset="0"/>
              </a:rPr>
              <a:t> from Source: https://stackoverflow.com/questions/32588215/add-multiple-geom-line-to-ggplot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p>
          <a:p>
            <a:pPr marL="0" indent="0">
              <a:buNone/>
            </a:pPr>
            <a:endParaRPr lang="en-US" sz="900" dirty="0"/>
          </a:p>
        </p:txBody>
      </p:sp>
      <p:sp>
        <p:nvSpPr>
          <p:cNvPr id="4" name="Footer Placeholder 3">
            <a:extLst>
              <a:ext uri="{FF2B5EF4-FFF2-40B4-BE49-F238E27FC236}">
                <a16:creationId xmlns:a16="http://schemas.microsoft.com/office/drawing/2014/main" id="{BD9BD6C4-E45F-4780-8750-BB44D991C2CB}"/>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32721935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8A2B-063A-4C92-A06F-5AD9B8627397}"/>
              </a:ext>
            </a:extLst>
          </p:cNvPr>
          <p:cNvSpPr>
            <a:spLocks noGrp="1"/>
          </p:cNvSpPr>
          <p:nvPr>
            <p:ph type="title"/>
          </p:nvPr>
        </p:nvSpPr>
        <p:spPr>
          <a:xfrm>
            <a:off x="510275" y="427723"/>
            <a:ext cx="2620104" cy="2996514"/>
          </a:xfrm>
        </p:spPr>
        <p:txBody>
          <a:bodyPr anchor="t">
            <a:noAutofit/>
          </a:bodyPr>
          <a:lstStyle/>
          <a:p>
            <a:r>
              <a:rPr lang="en-US" sz="1800" dirty="0"/>
              <a:t>Assignment:</a:t>
            </a:r>
            <a:br>
              <a:rPr lang="en-US" sz="1800" dirty="0"/>
            </a:br>
            <a:r>
              <a:rPr lang="en-US" sz="1800" dirty="0"/>
              <a:t>Visually test the claim that the distribution of incomes increase (mean or median) as the education level rises. </a:t>
            </a:r>
            <a:br>
              <a:rPr lang="en-US" sz="1800" dirty="0"/>
            </a:br>
            <a:r>
              <a:rPr lang="en-US" sz="1800" dirty="0"/>
              <a:t>R Code for Graph</a:t>
            </a:r>
          </a:p>
        </p:txBody>
      </p:sp>
      <p:sp>
        <p:nvSpPr>
          <p:cNvPr id="5" name="Content Placeholder 4">
            <a:extLst>
              <a:ext uri="{FF2B5EF4-FFF2-40B4-BE49-F238E27FC236}">
                <a16:creationId xmlns:a16="http://schemas.microsoft.com/office/drawing/2014/main" id="{08DA6511-8647-43E7-A89B-A2A35CD0F10E}"/>
              </a:ext>
            </a:extLst>
          </p:cNvPr>
          <p:cNvSpPr>
            <a:spLocks noGrp="1"/>
          </p:cNvSpPr>
          <p:nvPr>
            <p:ph idx="1"/>
          </p:nvPr>
        </p:nvSpPr>
        <p:spPr>
          <a:xfrm>
            <a:off x="3616411" y="427723"/>
            <a:ext cx="7738977" cy="5841272"/>
          </a:xfrm>
          <a:ln>
            <a:solidFill>
              <a:schemeClr val="tx1"/>
            </a:solidFill>
          </a:ln>
        </p:spPr>
        <p:txBody>
          <a:bodyPr>
            <a:noAutofit/>
          </a:bodyPr>
          <a:lstStyle/>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Build Visuals </a:t>
            </a:r>
            <a:r>
              <a:rPr lang="en-US" sz="1050" dirty="0" err="1">
                <a:effectLst/>
                <a:ea typeface="Calibri" panose="020F0502020204030204" pitchFamily="34" charset="0"/>
                <a:cs typeface="Times New Roman" panose="02020603050405020304" pitchFamily="18" charset="0"/>
              </a:rPr>
              <a:t>dervied</a:t>
            </a:r>
            <a:r>
              <a:rPr lang="en-US" sz="1050" dirty="0">
                <a:effectLst/>
                <a:ea typeface="Calibri" panose="020F0502020204030204" pitchFamily="34" charset="0"/>
                <a:cs typeface="Times New Roman" panose="02020603050405020304" pitchFamily="18" charset="0"/>
              </a:rPr>
              <a:t> from Source: https://stackoverflow.com/questions/32588215/add-multiple-geom-line-to-ggplot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IncEdu</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EduMoney</a:t>
            </a:r>
            <a:r>
              <a:rPr lang="en-US" sz="1050" dirty="0">
                <a:effectLst/>
                <a:ea typeface="Calibri" panose="020F0502020204030204" pitchFamily="34" charset="0"/>
                <a:cs typeface="Times New Roman" panose="02020603050405020304" pitchFamily="18" charset="0"/>
              </a:rPr>
              <a:t> %&gt;%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ggplot(aes(x = Education, y = </a:t>
            </a:r>
            <a:r>
              <a:rPr lang="en-US" sz="1050" dirty="0" err="1">
                <a:effectLst/>
                <a:ea typeface="Calibri" panose="020F0502020204030204" pitchFamily="34" charset="0"/>
                <a:cs typeface="Times New Roman" panose="02020603050405020304" pitchFamily="18" charset="0"/>
              </a:rPr>
              <a:t>IncMean</a:t>
            </a:r>
            <a:r>
              <a:rPr lang="en-US" sz="1050" dirty="0">
                <a:effectLst/>
                <a:ea typeface="Calibri" panose="020F0502020204030204" pitchFamily="34" charset="0"/>
                <a:cs typeface="Times New Roman" panose="02020603050405020304" pitchFamily="18" charset="0"/>
              </a:rPr>
              <a:t>, group = 1, color = Education))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geom_line</a:t>
            </a:r>
            <a:r>
              <a:rPr lang="en-US" sz="1050" dirty="0">
                <a:effectLst/>
                <a:ea typeface="Calibri" panose="020F0502020204030204" pitchFamily="34" charset="0"/>
                <a:cs typeface="Times New Roman" panose="02020603050405020304" pitchFamily="18" charset="0"/>
              </a:rPr>
              <a:t>(size = 1, color = "green")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geom_point(size = 18) + #creates large data point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geom_text</a:t>
            </a:r>
            <a:r>
              <a:rPr lang="en-US" sz="1050" dirty="0">
                <a:effectLst/>
                <a:ea typeface="Calibri" panose="020F0502020204030204" pitchFamily="34" charset="0"/>
                <a:cs typeface="Times New Roman" panose="02020603050405020304" pitchFamily="18" charset="0"/>
              </a:rPr>
              <a:t>(aes(label = dollar(round(</a:t>
            </a:r>
            <a:r>
              <a:rPr lang="en-US" sz="1050" dirty="0" err="1">
                <a:effectLst/>
                <a:ea typeface="Calibri" panose="020F0502020204030204" pitchFamily="34" charset="0"/>
                <a:cs typeface="Times New Roman" panose="02020603050405020304" pitchFamily="18" charset="0"/>
              </a:rPr>
              <a:t>IncMean</a:t>
            </a:r>
            <a:r>
              <a:rPr lang="en-US" sz="1050" dirty="0">
                <a:effectLst/>
                <a:ea typeface="Calibri" panose="020F0502020204030204" pitchFamily="34" charset="0"/>
                <a:cs typeface="Times New Roman" panose="02020603050405020304" pitchFamily="18" charset="0"/>
              </a:rPr>
              <a:t>),1)), color = "white", size = 4) + # converts </a:t>
            </a:r>
            <a:r>
              <a:rPr lang="en-US" sz="1050" dirty="0" err="1">
                <a:effectLst/>
                <a:ea typeface="Calibri" panose="020F0502020204030204" pitchFamily="34" charset="0"/>
                <a:cs typeface="Times New Roman" panose="02020603050405020304" pitchFamily="18" charset="0"/>
              </a:rPr>
              <a:t>IncMean</a:t>
            </a:r>
            <a:r>
              <a:rPr lang="en-US" sz="1050" dirty="0">
                <a:effectLst/>
                <a:ea typeface="Calibri" panose="020F0502020204030204" pitchFamily="34" charset="0"/>
                <a:cs typeface="Times New Roman" panose="02020603050405020304" pitchFamily="18" charset="0"/>
              </a:rPr>
              <a:t> to Dollars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ggtitle</a:t>
            </a:r>
            <a:r>
              <a:rPr lang="en-US" sz="1050" dirty="0">
                <a:effectLst/>
                <a:ea typeface="Calibri" panose="020F0502020204030204" pitchFamily="34" charset="0"/>
                <a:cs typeface="Times New Roman" panose="02020603050405020304" pitchFamily="18" charset="0"/>
              </a:rPr>
              <a:t>(" Mean Incomes v. Education Levels")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scale_y_continuous</a:t>
            </a:r>
            <a:r>
              <a:rPr lang="en-US" sz="1050" dirty="0">
                <a:effectLst/>
                <a:ea typeface="Calibri" panose="020F0502020204030204" pitchFamily="34" charset="0"/>
                <a:cs typeface="Times New Roman" panose="02020603050405020304" pitchFamily="18" charset="0"/>
              </a:rPr>
              <a:t>(labels=scales::</a:t>
            </a:r>
            <a:r>
              <a:rPr lang="en-US" sz="1050" dirty="0" err="1">
                <a:effectLst/>
                <a:ea typeface="Calibri" panose="020F0502020204030204" pitchFamily="34" charset="0"/>
                <a:cs typeface="Times New Roman" panose="02020603050405020304" pitchFamily="18" charset="0"/>
              </a:rPr>
              <a:t>dollar_format</a:t>
            </a:r>
            <a:r>
              <a:rPr lang="en-US" sz="1050" dirty="0">
                <a:effectLst/>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ylab</a:t>
            </a:r>
            <a:r>
              <a:rPr lang="en-US" sz="1050" dirty="0">
                <a:effectLst/>
                <a:ea typeface="Calibri" panose="020F0502020204030204" pitchFamily="34" charset="0"/>
                <a:cs typeface="Times New Roman" panose="02020603050405020304" pitchFamily="18" charset="0"/>
              </a:rPr>
              <a:t>("Mean Incomes")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xlab</a:t>
            </a:r>
            <a:r>
              <a:rPr lang="en-US" sz="1050" dirty="0">
                <a:effectLst/>
                <a:ea typeface="Calibri" panose="020F0502020204030204" pitchFamily="34" charset="0"/>
                <a:cs typeface="Times New Roman" panose="02020603050405020304" pitchFamily="18" charset="0"/>
              </a:rPr>
              <a:t>("Education Levels")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theme_bw</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base_size</a:t>
            </a:r>
            <a:r>
              <a:rPr lang="en-US" sz="1050" dirty="0">
                <a:effectLst/>
                <a:ea typeface="Calibri" panose="020F0502020204030204" pitchFamily="34" charset="0"/>
                <a:cs typeface="Times New Roman" panose="02020603050405020304" pitchFamily="18" charset="0"/>
              </a:rPr>
              <a:t> = 18)</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ggplotly</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IncEdu</a:t>
            </a:r>
            <a:r>
              <a:rPr lang="en-US" sz="1050" dirty="0">
                <a:effectLst/>
                <a:ea typeface="Calibri" panose="020F0502020204030204" pitchFamily="34" charset="0"/>
                <a:cs typeface="Times New Roman" panose="02020603050405020304" pitchFamily="18" charset="0"/>
              </a:rPr>
              <a:t>)</a:t>
            </a:r>
          </a:p>
          <a:p>
            <a:pPr marL="0" indent="0">
              <a:buNone/>
            </a:pPr>
            <a:endParaRPr lang="en-US" sz="900" dirty="0"/>
          </a:p>
        </p:txBody>
      </p:sp>
      <p:sp>
        <p:nvSpPr>
          <p:cNvPr id="4" name="Footer Placeholder 3">
            <a:extLst>
              <a:ext uri="{FF2B5EF4-FFF2-40B4-BE49-F238E27FC236}">
                <a16:creationId xmlns:a16="http://schemas.microsoft.com/office/drawing/2014/main" id="{BD9BD6C4-E45F-4780-8750-BB44D991C2CB}"/>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2644370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8A2B-063A-4C92-A06F-5AD9B8627397}"/>
              </a:ext>
            </a:extLst>
          </p:cNvPr>
          <p:cNvSpPr>
            <a:spLocks noGrp="1"/>
          </p:cNvSpPr>
          <p:nvPr>
            <p:ph type="title"/>
          </p:nvPr>
        </p:nvSpPr>
        <p:spPr>
          <a:xfrm>
            <a:off x="510275" y="427723"/>
            <a:ext cx="2620104" cy="2996514"/>
          </a:xfrm>
        </p:spPr>
        <p:txBody>
          <a:bodyPr anchor="t">
            <a:noAutofit/>
          </a:bodyPr>
          <a:lstStyle/>
          <a:p>
            <a:r>
              <a:rPr lang="en-US" sz="1800" dirty="0"/>
              <a:t>Assignment:</a:t>
            </a:r>
            <a:br>
              <a:rPr lang="en-US" sz="1800" dirty="0"/>
            </a:br>
            <a:r>
              <a:rPr lang="en-US" sz="1800" dirty="0"/>
              <a:t>Use the PlayerBBall.csv dataset to visually represent (summarize) the number of players in each position.</a:t>
            </a:r>
            <a:br>
              <a:rPr lang="en-US" sz="1800" dirty="0"/>
            </a:br>
            <a:r>
              <a:rPr lang="en-US" sz="1800" dirty="0"/>
              <a:t>Visual Bar Plot</a:t>
            </a:r>
          </a:p>
        </p:txBody>
      </p:sp>
      <p:sp>
        <p:nvSpPr>
          <p:cNvPr id="5" name="Content Placeholder 4">
            <a:extLst>
              <a:ext uri="{FF2B5EF4-FFF2-40B4-BE49-F238E27FC236}">
                <a16:creationId xmlns:a16="http://schemas.microsoft.com/office/drawing/2014/main" id="{08DA6511-8647-43E7-A89B-A2A35CD0F10E}"/>
              </a:ext>
            </a:extLst>
          </p:cNvPr>
          <p:cNvSpPr>
            <a:spLocks noGrp="1"/>
          </p:cNvSpPr>
          <p:nvPr>
            <p:ph idx="1"/>
          </p:nvPr>
        </p:nvSpPr>
        <p:spPr>
          <a:xfrm>
            <a:off x="3616411" y="427723"/>
            <a:ext cx="7738977" cy="5841272"/>
          </a:xfrm>
          <a:ln>
            <a:solidFill>
              <a:schemeClr val="tx1"/>
            </a:solidFill>
          </a:ln>
        </p:spPr>
        <p:txBody>
          <a:bodyPr>
            <a:noAutofit/>
          </a:bodyPr>
          <a:lstStyle/>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#Visually represent the players in each position</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#help with </a:t>
            </a:r>
            <a:r>
              <a:rPr lang="en-US" sz="1050" dirty="0" err="1">
                <a:effectLst/>
                <a:ea typeface="Calibri" panose="020F0502020204030204" pitchFamily="34" charset="0"/>
                <a:cs typeface="Times New Roman" panose="02020603050405020304" pitchFamily="18" charset="0"/>
              </a:rPr>
              <a:t>geom_text</a:t>
            </a:r>
            <a:r>
              <a:rPr lang="en-US" sz="1050" dirty="0">
                <a:effectLst/>
                <a:ea typeface="Calibri" panose="020F0502020204030204" pitchFamily="34" charset="0"/>
                <a:cs typeface="Times New Roman" panose="02020603050405020304" pitchFamily="18" charset="0"/>
              </a:rPr>
              <a:t>: https://stackoverflow.com/questions/26553526/how-to-add-frequency-count-labels-to-the-bars-in-a-bar-graph-using-ggplot2</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p = </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%&gt;%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ggplot(aes(x =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fill =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geom_bar</a:t>
            </a:r>
            <a:r>
              <a:rPr lang="en-US" sz="1050" dirty="0">
                <a:effectLst/>
                <a:ea typeface="Calibri" panose="020F0502020204030204" pitchFamily="34" charset="0"/>
                <a:cs typeface="Times New Roman" panose="02020603050405020304" pitchFamily="18" charset="0"/>
              </a:rPr>
              <a:t>() +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ggtitle</a:t>
            </a:r>
            <a:r>
              <a:rPr lang="en-US" sz="1050" dirty="0">
                <a:effectLst/>
                <a:ea typeface="Calibri" panose="020F0502020204030204" pitchFamily="34" charset="0"/>
                <a:cs typeface="Times New Roman" panose="02020603050405020304" pitchFamily="18" charset="0"/>
              </a:rPr>
              <a:t>("Bar Chart to Visually Represent Players in Each Position") +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xlab</a:t>
            </a:r>
            <a:r>
              <a:rPr lang="en-US" sz="1050" dirty="0">
                <a:effectLst/>
                <a:ea typeface="Calibri" panose="020F0502020204030204" pitchFamily="34" charset="0"/>
                <a:cs typeface="Times New Roman" panose="02020603050405020304" pitchFamily="18" charset="0"/>
              </a:rPr>
              <a:t>("Basketball Positions") + </a:t>
            </a:r>
            <a:r>
              <a:rPr lang="en-US" sz="1050" dirty="0" err="1">
                <a:effectLst/>
                <a:ea typeface="Calibri" panose="020F0502020204030204" pitchFamily="34" charset="0"/>
                <a:cs typeface="Times New Roman" panose="02020603050405020304" pitchFamily="18" charset="0"/>
              </a:rPr>
              <a:t>ylab</a:t>
            </a:r>
            <a:r>
              <a:rPr lang="en-US" sz="1050" dirty="0">
                <a:effectLst/>
                <a:ea typeface="Calibri" panose="020F0502020204030204" pitchFamily="34" charset="0"/>
                <a:cs typeface="Times New Roman" panose="02020603050405020304" pitchFamily="18" charset="0"/>
              </a:rPr>
              <a:t>("Number of Players in Position")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geom_text</a:t>
            </a:r>
            <a:r>
              <a:rPr lang="en-US" sz="1050" dirty="0">
                <a:effectLst/>
                <a:ea typeface="Calibri" panose="020F0502020204030204" pitchFamily="34" charset="0"/>
                <a:cs typeface="Times New Roman" panose="02020603050405020304" pitchFamily="18" charset="0"/>
              </a:rPr>
              <a:t>(stat = 'count', aes(label=..count..),</a:t>
            </a:r>
            <a:r>
              <a:rPr lang="en-US" sz="1050" dirty="0" err="1">
                <a:effectLst/>
                <a:ea typeface="Calibri" panose="020F0502020204030204" pitchFamily="34" charset="0"/>
                <a:cs typeface="Times New Roman" panose="02020603050405020304" pitchFamily="18" charset="0"/>
              </a:rPr>
              <a:t>nudge_y</a:t>
            </a:r>
            <a:r>
              <a:rPr lang="en-US" sz="1050" dirty="0">
                <a:effectLst/>
                <a:ea typeface="Calibri" panose="020F0502020204030204" pitchFamily="34" charset="0"/>
                <a:cs typeface="Times New Roman" panose="02020603050405020304" pitchFamily="18" charset="0"/>
              </a:rPr>
              <a:t> = 12) +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theme(legend.position = "none")</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ggplotly</a:t>
            </a:r>
            <a:r>
              <a:rPr lang="en-US" sz="1050" dirty="0">
                <a:effectLst/>
                <a:ea typeface="Calibri" panose="020F0502020204030204" pitchFamily="34" charset="0"/>
                <a:cs typeface="Times New Roman" panose="02020603050405020304" pitchFamily="18" charset="0"/>
              </a:rPr>
              <a:t>(p, tooltip =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#calls </a:t>
            </a:r>
            <a:r>
              <a:rPr lang="en-US" sz="1050" dirty="0" err="1">
                <a:effectLst/>
                <a:ea typeface="Calibri" panose="020F0502020204030204" pitchFamily="34" charset="0"/>
                <a:cs typeface="Times New Roman" panose="02020603050405020304" pitchFamily="18" charset="0"/>
              </a:rPr>
              <a:t>ploty</a:t>
            </a:r>
            <a:r>
              <a:rPr lang="en-US" sz="1050" dirty="0">
                <a:effectLst/>
                <a:ea typeface="Calibri" panose="020F0502020204030204" pitchFamily="34" charset="0"/>
                <a:cs typeface="Times New Roman" panose="02020603050405020304" pitchFamily="18" charset="0"/>
              </a:rPr>
              <a:t> interactive bar chart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D9BD6C4-E45F-4780-8750-BB44D991C2CB}"/>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2858579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4C0FE-26BA-4592-B067-F098A2143D4D}"/>
              </a:ext>
            </a:extLst>
          </p:cNvPr>
          <p:cNvSpPr>
            <a:spLocks noGrp="1"/>
          </p:cNvSpPr>
          <p:nvPr>
            <p:ph type="title"/>
          </p:nvPr>
        </p:nvSpPr>
        <p:spPr/>
        <p:txBody>
          <a:bodyPr>
            <a:normAutofit fontScale="90000"/>
          </a:bodyPr>
          <a:lstStyle/>
          <a:p>
            <a:r>
              <a:rPr lang="en-US" sz="1800" dirty="0"/>
              <a:t>Assignment:</a:t>
            </a:r>
            <a:br>
              <a:rPr lang="en-US" sz="1800" dirty="0"/>
            </a:br>
            <a:r>
              <a:rPr lang="en-US" sz="1800" dirty="0"/>
              <a:t>Use the dataset to visually investigate the distribution of the weight of centers (C) is greater than the distribution of the weight of forwards (F). </a:t>
            </a:r>
            <a:br>
              <a:rPr lang="en-US" sz="1800" dirty="0"/>
            </a:br>
            <a:r>
              <a:rPr lang="en-US" sz="1800" dirty="0"/>
              <a:t>Visual Bar Plot </a:t>
            </a:r>
            <a:br>
              <a:rPr lang="en-US" dirty="0"/>
            </a:br>
            <a:endParaRPr lang="en-US" dirty="0"/>
          </a:p>
        </p:txBody>
      </p:sp>
      <p:pic>
        <p:nvPicPr>
          <p:cNvPr id="12" name="Content Placeholder 11">
            <a:extLst>
              <a:ext uri="{FF2B5EF4-FFF2-40B4-BE49-F238E27FC236}">
                <a16:creationId xmlns:a16="http://schemas.microsoft.com/office/drawing/2014/main" id="{5393EC11-3FD7-471F-A32F-81748E9355F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335780"/>
            <a:ext cx="5181600" cy="3331028"/>
          </a:xfrm>
        </p:spPr>
      </p:pic>
      <p:pic>
        <p:nvPicPr>
          <p:cNvPr id="14" name="Content Placeholder 13">
            <a:extLst>
              <a:ext uri="{FF2B5EF4-FFF2-40B4-BE49-F238E27FC236}">
                <a16:creationId xmlns:a16="http://schemas.microsoft.com/office/drawing/2014/main" id="{1837C5D2-4325-4918-B4BA-5E3F67758FF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335780"/>
            <a:ext cx="5181600" cy="3331028"/>
          </a:xfrm>
        </p:spPr>
      </p:pic>
      <p:sp>
        <p:nvSpPr>
          <p:cNvPr id="4" name="Footer Placeholder 3">
            <a:extLst>
              <a:ext uri="{FF2B5EF4-FFF2-40B4-BE49-F238E27FC236}">
                <a16:creationId xmlns:a16="http://schemas.microsoft.com/office/drawing/2014/main" id="{5DD88D0C-44C9-4712-9233-25B27C09C08F}"/>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3302699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8A2B-063A-4C92-A06F-5AD9B8627397}"/>
              </a:ext>
            </a:extLst>
          </p:cNvPr>
          <p:cNvSpPr>
            <a:spLocks noGrp="1"/>
          </p:cNvSpPr>
          <p:nvPr>
            <p:ph type="title"/>
          </p:nvPr>
        </p:nvSpPr>
        <p:spPr>
          <a:xfrm>
            <a:off x="510275" y="427723"/>
            <a:ext cx="2620104" cy="2996514"/>
          </a:xfrm>
        </p:spPr>
        <p:txBody>
          <a:bodyPr anchor="t">
            <a:noAutofit/>
          </a:bodyPr>
          <a:lstStyle/>
          <a:p>
            <a:r>
              <a:rPr lang="en-US" sz="1800" dirty="0"/>
              <a:t>Assignment:</a:t>
            </a:r>
            <a:br>
              <a:rPr lang="en-US" sz="1800" dirty="0"/>
            </a:br>
            <a:r>
              <a:rPr lang="en-US" sz="1800" dirty="0"/>
              <a:t>Use the dataset to visually investigate the distribution of the weight of centers (C) is greater than the distribution of the weight of forwards (F). </a:t>
            </a:r>
            <a:br>
              <a:rPr lang="en-US" sz="1800" dirty="0"/>
            </a:br>
            <a:br>
              <a:rPr lang="en-US" sz="1800" dirty="0"/>
            </a:br>
            <a:r>
              <a:rPr lang="en-US" sz="1800" dirty="0"/>
              <a:t>R Code</a:t>
            </a:r>
            <a:br>
              <a:rPr lang="en-US" sz="1800" dirty="0"/>
            </a:br>
            <a:endParaRPr lang="en-US" sz="1800" dirty="0"/>
          </a:p>
        </p:txBody>
      </p:sp>
      <p:sp>
        <p:nvSpPr>
          <p:cNvPr id="5" name="Content Placeholder 4">
            <a:extLst>
              <a:ext uri="{FF2B5EF4-FFF2-40B4-BE49-F238E27FC236}">
                <a16:creationId xmlns:a16="http://schemas.microsoft.com/office/drawing/2014/main" id="{08DA6511-8647-43E7-A89B-A2A35CD0F10E}"/>
              </a:ext>
            </a:extLst>
          </p:cNvPr>
          <p:cNvSpPr>
            <a:spLocks noGrp="1"/>
          </p:cNvSpPr>
          <p:nvPr>
            <p:ph idx="1"/>
          </p:nvPr>
        </p:nvSpPr>
        <p:spPr>
          <a:xfrm>
            <a:off x="3616411" y="427723"/>
            <a:ext cx="7738977" cy="5841272"/>
          </a:xfrm>
          <a:ln>
            <a:solidFill>
              <a:schemeClr val="tx1"/>
            </a:solidFill>
          </a:ln>
        </p:spPr>
        <p:txBody>
          <a:bodyPr>
            <a:noAutofit/>
          </a:bodyPr>
          <a:lstStyle/>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#Install Packages and activate libraries</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library(ggplot2, </a:t>
            </a:r>
            <a:r>
              <a:rPr lang="en-US" sz="1050" dirty="0" err="1">
                <a:effectLst/>
                <a:ea typeface="Calibri" panose="020F0502020204030204" pitchFamily="34" charset="0"/>
                <a:cs typeface="Times New Roman" panose="02020603050405020304" pitchFamily="18" charset="0"/>
              </a:rPr>
              <a:t>tidyverse</a:t>
            </a: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ggthemes</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a:t>
            </a:r>
            <a:r>
              <a:rPr lang="en-US" sz="1050" dirty="0" err="1">
                <a:effectLst/>
                <a:ea typeface="Calibri" panose="020F0502020204030204" pitchFamily="34" charset="0"/>
                <a:cs typeface="Times New Roman" panose="02020603050405020304" pitchFamily="18" charset="0"/>
              </a:rPr>
              <a:t>plotly</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a:t>
            </a:r>
            <a:r>
              <a:rPr lang="en-US" sz="1050" dirty="0" err="1">
                <a:effectLst/>
                <a:ea typeface="Calibri" panose="020F0502020204030204" pitchFamily="34" charset="0"/>
                <a:cs typeface="Times New Roman" panose="02020603050405020304" pitchFamily="18" charset="0"/>
              </a:rPr>
              <a:t>dplyr</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library(</a:t>
            </a:r>
            <a:r>
              <a:rPr lang="en-US" sz="1050" dirty="0" err="1">
                <a:effectLst/>
                <a:ea typeface="Calibri" panose="020F0502020204030204" pitchFamily="34" charset="0"/>
                <a:cs typeface="Times New Roman" panose="02020603050405020304" pitchFamily="18" charset="0"/>
              </a:rPr>
              <a:t>tibble</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rm(list=ls()) #deletes all data and values that may be hanging around in the R environment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PlayersBBall</a:t>
            </a:r>
            <a:r>
              <a:rPr lang="en-US" sz="1050" dirty="0">
                <a:effectLst/>
                <a:ea typeface="Calibri" panose="020F0502020204030204" pitchFamily="34" charset="0"/>
                <a:cs typeface="Times New Roman" panose="02020603050405020304" pitchFamily="18" charset="0"/>
              </a:rPr>
              <a:t> &lt;- read.csv(file = 'C:/Users/</a:t>
            </a:r>
            <a:r>
              <a:rPr lang="en-US" sz="1050" dirty="0" err="1">
                <a:effectLst/>
                <a:ea typeface="Calibri" panose="020F0502020204030204" pitchFamily="34" charset="0"/>
                <a:cs typeface="Times New Roman" panose="02020603050405020304" pitchFamily="18" charset="0"/>
              </a:rPr>
              <a:t>justi.DATA</a:t>
            </a:r>
            <a:r>
              <a:rPr lang="en-US" sz="1050" dirty="0">
                <a:effectLst/>
                <a:ea typeface="Calibri" panose="020F0502020204030204" pitchFamily="34" charset="0"/>
                <a:cs typeface="Times New Roman" panose="02020603050405020304" pitchFamily="18" charset="0"/>
              </a:rPr>
              <a:t>-POWER/Google Drive/_SMU/6306/MSDS_6306_Doing-Data-Science/Unit 2/PlayersBBall.csv',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na.strings</a:t>
            </a:r>
            <a:r>
              <a:rPr lang="en-US" sz="1050" dirty="0">
                <a:effectLst/>
                <a:ea typeface="Calibri" panose="020F0502020204030204" pitchFamily="34" charset="0"/>
                <a:cs typeface="Times New Roman" panose="02020603050405020304" pitchFamily="18" charset="0"/>
              </a:rPr>
              <a:t> = c("", "NA", "#N/A"),</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stringsAsFactors</a:t>
            </a:r>
            <a:r>
              <a:rPr lang="en-US" sz="1050" dirty="0">
                <a:effectLst/>
                <a:ea typeface="Calibri" panose="020F0502020204030204" pitchFamily="34" charset="0"/>
                <a:cs typeface="Times New Roman" panose="02020603050405020304" pitchFamily="18" charset="0"/>
              </a:rPr>
              <a:t> = FALSE,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strip.white</a:t>
            </a:r>
            <a:r>
              <a:rPr lang="en-US" sz="1050" dirty="0">
                <a:effectLst/>
                <a:ea typeface="Calibri" panose="020F0502020204030204" pitchFamily="34" charset="0"/>
                <a:cs typeface="Times New Roman" panose="02020603050405020304" pitchFamily="18" charset="0"/>
              </a:rPr>
              <a:t> = TRUE,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sep</a:t>
            </a:r>
            <a:r>
              <a:rPr lang="en-US" sz="1050" dirty="0">
                <a:effectLst/>
                <a:ea typeface="Calibri" panose="020F0502020204030204" pitchFamily="34" charset="0"/>
                <a:cs typeface="Times New Roman" panose="02020603050405020304" pitchFamily="18" charset="0"/>
              </a:rPr>
              <a:t> = ",") #stringsasfactors - makes sure we record the data as strings and not factors, </a:t>
            </a:r>
            <a:r>
              <a:rPr lang="en-US" sz="1050" dirty="0" err="1">
                <a:effectLst/>
                <a:ea typeface="Calibri" panose="020F0502020204030204" pitchFamily="34" charset="0"/>
                <a:cs typeface="Times New Roman" panose="02020603050405020304" pitchFamily="18" charset="0"/>
              </a:rPr>
              <a:t>strip.white</a:t>
            </a:r>
            <a:r>
              <a:rPr lang="en-US" sz="1050" dirty="0">
                <a:effectLst/>
                <a:ea typeface="Calibri" panose="020F0502020204030204" pitchFamily="34" charset="0"/>
                <a:cs typeface="Times New Roman" panose="02020603050405020304" pitchFamily="18" charset="0"/>
              </a:rPr>
              <a:t> removes any blank spaces in front of data in cells, </a:t>
            </a:r>
            <a:r>
              <a:rPr lang="en-US" sz="1050" dirty="0" err="1">
                <a:effectLst/>
                <a:ea typeface="Calibri" panose="020F0502020204030204" pitchFamily="34" charset="0"/>
                <a:cs typeface="Times New Roman" panose="02020603050405020304" pitchFamily="18" charset="0"/>
              </a:rPr>
              <a:t>sep</a:t>
            </a:r>
            <a:r>
              <a:rPr lang="en-US" sz="1050" dirty="0">
                <a:effectLst/>
                <a:ea typeface="Calibri" panose="020F0502020204030204" pitchFamily="34" charset="0"/>
                <a:cs typeface="Times New Roman" panose="02020603050405020304" pitchFamily="18" charset="0"/>
              </a:rPr>
              <a:t> = "," tells R that we are importing a comma separated file</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#Create new column to record actual player positions using </a:t>
            </a:r>
            <a:r>
              <a:rPr lang="en-US" sz="1050" dirty="0" err="1">
                <a:effectLst/>
                <a:ea typeface="Calibri" panose="020F0502020204030204" pitchFamily="34" charset="0"/>
                <a:cs typeface="Times New Roman" panose="02020603050405020304" pitchFamily="18" charset="0"/>
              </a:rPr>
              <a:t>case_when</a:t>
            </a:r>
            <a:r>
              <a:rPr lang="en-US" sz="1050" dirty="0">
                <a:effectLst/>
                <a:ea typeface="Calibri" panose="020F0502020204030204" pitchFamily="34" charset="0"/>
                <a:cs typeface="Times New Roman" panose="02020603050405020304" pitchFamily="18" charset="0"/>
              </a:rPr>
              <a:t> (https://therbootcamp.github.io/Erfurt_2018June/_sessions/D1S2_Wrangling/Wrangling_practical.html)</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 </a:t>
            </a:r>
            <a:r>
              <a:rPr lang="en-US" sz="1050" dirty="0" err="1">
                <a:effectLst/>
                <a:ea typeface="Calibri" panose="020F0502020204030204" pitchFamily="34" charset="0"/>
                <a:cs typeface="Times New Roman" panose="02020603050405020304" pitchFamily="18" charset="0"/>
              </a:rPr>
              <a:t>data.frame</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 </a:t>
            </a:r>
            <a:r>
              <a:rPr lang="en-US" sz="1050" dirty="0" err="1">
                <a:effectLst/>
                <a:ea typeface="Calibri" panose="020F0502020204030204" pitchFamily="34" charset="0"/>
                <a:cs typeface="Times New Roman" panose="02020603050405020304" pitchFamily="18" charset="0"/>
              </a:rPr>
              <a:t>case_when</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#is.na(PlayersBBall$position) ~ "NA",</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"F-C" ~ "Forward/Center",</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"C-F" ~ "Forward/Center",</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"C" ~ "Center",</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"G" ~ "Guard",</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"F" ~ "Forward",</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"F-G" ~ "Forward/Guard",</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PlayersBBall$position</a:t>
            </a:r>
            <a:r>
              <a:rPr lang="en-US" sz="1050" dirty="0">
                <a:effectLst/>
                <a:ea typeface="Calibri" panose="020F0502020204030204" pitchFamily="34" charset="0"/>
                <a:cs typeface="Times New Roman" panose="02020603050405020304" pitchFamily="18" charset="0"/>
              </a:rPr>
              <a:t> == "G-F" ~ "Forward/Guard")) #Replaces blank new column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with a name based on the abbreviated position in $position</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D9BD6C4-E45F-4780-8750-BB44D991C2CB}"/>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3221271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8A2B-063A-4C92-A06F-5AD9B8627397}"/>
              </a:ext>
            </a:extLst>
          </p:cNvPr>
          <p:cNvSpPr>
            <a:spLocks noGrp="1"/>
          </p:cNvSpPr>
          <p:nvPr>
            <p:ph type="title"/>
          </p:nvPr>
        </p:nvSpPr>
        <p:spPr>
          <a:xfrm>
            <a:off x="510275" y="427723"/>
            <a:ext cx="2620104" cy="2996514"/>
          </a:xfrm>
        </p:spPr>
        <p:txBody>
          <a:bodyPr anchor="t">
            <a:noAutofit/>
          </a:bodyPr>
          <a:lstStyle/>
          <a:p>
            <a:r>
              <a:rPr lang="en-US" sz="1800" dirty="0"/>
              <a:t>Assignment:</a:t>
            </a:r>
            <a:br>
              <a:rPr lang="en-US" sz="1800" dirty="0"/>
            </a:br>
            <a:r>
              <a:rPr lang="en-US" sz="1800" dirty="0"/>
              <a:t>Use the dataset to visually investigate the distribution of the weight of centers (C) is greater than the distribution of the weight of forwards (F). </a:t>
            </a:r>
            <a:br>
              <a:rPr lang="en-US" sz="1800" dirty="0"/>
            </a:br>
            <a:br>
              <a:rPr lang="en-US" sz="1800" dirty="0"/>
            </a:br>
            <a:r>
              <a:rPr lang="en-US" sz="1800" dirty="0"/>
              <a:t>R Code</a:t>
            </a:r>
            <a:br>
              <a:rPr lang="en-US" sz="1800" dirty="0"/>
            </a:br>
            <a:endParaRPr lang="en-US" sz="1800" dirty="0"/>
          </a:p>
        </p:txBody>
      </p:sp>
      <p:sp>
        <p:nvSpPr>
          <p:cNvPr id="5" name="Content Placeholder 4">
            <a:extLst>
              <a:ext uri="{FF2B5EF4-FFF2-40B4-BE49-F238E27FC236}">
                <a16:creationId xmlns:a16="http://schemas.microsoft.com/office/drawing/2014/main" id="{08DA6511-8647-43E7-A89B-A2A35CD0F10E}"/>
              </a:ext>
            </a:extLst>
          </p:cNvPr>
          <p:cNvSpPr>
            <a:spLocks noGrp="1"/>
          </p:cNvSpPr>
          <p:nvPr>
            <p:ph idx="1"/>
          </p:nvPr>
        </p:nvSpPr>
        <p:spPr>
          <a:xfrm>
            <a:off x="3616411" y="427723"/>
            <a:ext cx="7738977" cy="5841272"/>
          </a:xfrm>
          <a:ln>
            <a:solidFill>
              <a:schemeClr val="tx1"/>
            </a:solidFill>
          </a:ln>
        </p:spPr>
        <p:txBody>
          <a:bodyPr>
            <a:noAutofit/>
          </a:bodyPr>
          <a:lstStyle/>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#Combine the data frames to add the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column to </a:t>
            </a:r>
            <a:r>
              <a:rPr lang="en-US" sz="1050" dirty="0" err="1">
                <a:effectLst/>
                <a:ea typeface="Calibri" panose="020F0502020204030204" pitchFamily="34" charset="0"/>
                <a:cs typeface="Times New Roman" panose="02020603050405020304" pitchFamily="18" charset="0"/>
              </a:rPr>
              <a:t>PlayersBBall</a:t>
            </a: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PlayersBBall</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cbind</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PlayersBBall,position_name</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#Convert data frames to a </a:t>
            </a:r>
            <a:r>
              <a:rPr lang="en-US" sz="1050" dirty="0" err="1">
                <a:effectLst/>
                <a:ea typeface="Calibri" panose="020F0502020204030204" pitchFamily="34" charset="0"/>
                <a:cs typeface="Times New Roman" panose="02020603050405020304" pitchFamily="18" charset="0"/>
              </a:rPr>
              <a:t>tibble</a:t>
            </a:r>
            <a:r>
              <a:rPr lang="en-US" sz="1050" dirty="0">
                <a:effectLst/>
                <a:ea typeface="Calibri" panose="020F0502020204030204" pitchFamily="34" charset="0"/>
                <a:cs typeface="Times New Roman" panose="02020603050405020304" pitchFamily="18" charset="0"/>
              </a:rPr>
              <a:t> (http://www.sthda.com/english/wiki/reordering-data-frame-columns-in-r)</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as_data_frame</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PlayersBBall</a:t>
            </a:r>
            <a:r>
              <a:rPr lang="en-US" sz="105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#rearrange columns to ensure data accuracy</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colnames</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#list column names to ensure accuracy</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col_order</a:t>
            </a:r>
            <a:r>
              <a:rPr lang="en-US" sz="1050" dirty="0">
                <a:effectLst/>
                <a:ea typeface="Calibri" panose="020F0502020204030204" pitchFamily="34" charset="0"/>
                <a:cs typeface="Times New Roman" panose="02020603050405020304" pitchFamily="18" charset="0"/>
              </a:rPr>
              <a:t> &lt;- c("name", "</a:t>
            </a:r>
            <a:r>
              <a:rPr lang="en-US" sz="1050" dirty="0" err="1">
                <a:effectLst/>
                <a:ea typeface="Calibri" panose="020F0502020204030204" pitchFamily="34" charset="0"/>
                <a:cs typeface="Times New Roman" panose="02020603050405020304" pitchFamily="18" charset="0"/>
              </a:rPr>
              <a:t>year_start</a:t>
            </a: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year_end</a:t>
            </a:r>
            <a:r>
              <a:rPr lang="en-US" sz="1050" dirty="0">
                <a:effectLst/>
                <a:ea typeface="Calibri" panose="020F0502020204030204" pitchFamily="34" charset="0"/>
                <a:cs typeface="Times New Roman" panose="02020603050405020304" pitchFamily="18" charset="0"/>
              </a:rPr>
              <a:t>", "position", "</a:t>
            </a:r>
            <a:r>
              <a:rPr lang="en-US" sz="1050" dirty="0" err="1">
                <a:effectLst/>
                <a:ea typeface="Calibri" panose="020F0502020204030204" pitchFamily="34" charset="0"/>
                <a:cs typeface="Times New Roman" panose="02020603050405020304" pitchFamily="18" charset="0"/>
              </a:rPr>
              <a:t>position_name</a:t>
            </a:r>
            <a:r>
              <a:rPr lang="en-US" sz="1050" dirty="0">
                <a:effectLst/>
                <a:ea typeface="Calibri" panose="020F0502020204030204" pitchFamily="34" charset="0"/>
                <a:cs typeface="Times New Roman" panose="02020603050405020304" pitchFamily="18" charset="0"/>
              </a:rPr>
              <a:t>", "height", "weight", "</a:t>
            </a:r>
            <a:r>
              <a:rPr lang="en-US" sz="1050" dirty="0" err="1">
                <a:effectLst/>
                <a:ea typeface="Calibri" panose="020F0502020204030204" pitchFamily="34" charset="0"/>
                <a:cs typeface="Times New Roman" panose="02020603050405020304" pitchFamily="18" charset="0"/>
              </a:rPr>
              <a:t>birth_date</a:t>
            </a:r>
            <a:r>
              <a:rPr lang="en-US" sz="1050" dirty="0">
                <a:effectLst/>
                <a:ea typeface="Calibri" panose="020F0502020204030204" pitchFamily="34" charset="0"/>
                <a:cs typeface="Times New Roman" panose="02020603050405020304" pitchFamily="18" charset="0"/>
              </a:rPr>
              <a:t>", "college")</a:t>
            </a: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&lt;- </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col_order</a:t>
            </a:r>
            <a:r>
              <a:rPr lang="en-US" sz="1050" dirty="0">
                <a:effectLst/>
                <a:ea typeface="Calibri" panose="020F0502020204030204" pitchFamily="34" charset="0"/>
                <a:cs typeface="Times New Roman" panose="02020603050405020304" pitchFamily="18" charset="0"/>
              </a:rPr>
              <a:t>] #reorders columns by column names</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#Visually represent the players in each position</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#help with </a:t>
            </a:r>
            <a:r>
              <a:rPr lang="en-US" sz="1050" dirty="0" err="1">
                <a:effectLst/>
                <a:ea typeface="Calibri" panose="020F0502020204030204" pitchFamily="34" charset="0"/>
                <a:cs typeface="Times New Roman" panose="02020603050405020304" pitchFamily="18" charset="0"/>
              </a:rPr>
              <a:t>geom_text</a:t>
            </a:r>
            <a:r>
              <a:rPr lang="en-US" sz="1050" dirty="0">
                <a:effectLst/>
                <a:ea typeface="Calibri" panose="020F0502020204030204" pitchFamily="34" charset="0"/>
                <a:cs typeface="Times New Roman" panose="02020603050405020304" pitchFamily="18" charset="0"/>
              </a:rPr>
              <a:t>: https://stackoverflow.com/questions/26553526/how-to-add-frequency-count-labels-to-the-bars-in-a-bar-graph-using-ggplot2</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centers = </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BBPlayers$position_name</a:t>
            </a:r>
            <a:r>
              <a:rPr lang="en-US" sz="1050" dirty="0">
                <a:effectLst/>
                <a:ea typeface="Calibri" panose="020F0502020204030204" pitchFamily="34" charset="0"/>
                <a:cs typeface="Times New Roman" panose="02020603050405020304" pitchFamily="18" charset="0"/>
              </a:rPr>
              <a:t> == "Center",] %&gt;%  #assigns variable center to the ggplot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ggplot(aes(x = weight)) +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geom_bar</a:t>
            </a:r>
            <a:r>
              <a:rPr lang="en-US" sz="1050" dirty="0">
                <a:effectLst/>
                <a:ea typeface="Calibri" panose="020F0502020204030204" pitchFamily="34" charset="0"/>
                <a:cs typeface="Times New Roman" panose="02020603050405020304" pitchFamily="18" charset="0"/>
              </a:rPr>
              <a:t>(stat = "count") + #calls bar chart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ggtitle</a:t>
            </a:r>
            <a:r>
              <a:rPr lang="en-US" sz="1050" dirty="0">
                <a:effectLst/>
                <a:ea typeface="Calibri" panose="020F0502020204030204" pitchFamily="34" charset="0"/>
                <a:cs typeface="Times New Roman" panose="02020603050405020304" pitchFamily="18" charset="0"/>
              </a:rPr>
              <a:t>("Distribution of Weights for Centers") + #bar chart title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scale_x_continuous</a:t>
            </a:r>
            <a:r>
              <a:rPr lang="en-US" sz="1050" dirty="0">
                <a:effectLst/>
                <a:ea typeface="Calibri" panose="020F0502020204030204" pitchFamily="34" charset="0"/>
                <a:cs typeface="Times New Roman" panose="02020603050405020304" pitchFamily="18" charset="0"/>
              </a:rPr>
              <a:t>(name = "Weights of Centers", limits = c(150,375), breaks = seq(150, 375, 25)) + #controls the name of the </a:t>
            </a:r>
            <a:r>
              <a:rPr lang="en-US" sz="1050" dirty="0" err="1">
                <a:effectLst/>
                <a:ea typeface="Calibri" panose="020F0502020204030204" pitchFamily="34" charset="0"/>
                <a:cs typeface="Times New Roman" panose="02020603050405020304" pitchFamily="18" charset="0"/>
              </a:rPr>
              <a:t>xaxis</a:t>
            </a:r>
            <a:r>
              <a:rPr lang="en-US" sz="1050" dirty="0">
                <a:effectLst/>
                <a:ea typeface="Calibri" panose="020F0502020204030204" pitchFamily="34" charset="0"/>
                <a:cs typeface="Times New Roman" panose="02020603050405020304" pitchFamily="18" charset="0"/>
              </a:rPr>
              <a:t>, the upper and lower limits and sets a tick every 25lbs</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theme_bw</a:t>
            </a:r>
            <a:r>
              <a:rPr lang="en-US" sz="1050" dirty="0">
                <a:effectLst/>
                <a:ea typeface="Calibri" panose="020F0502020204030204" pitchFamily="34" charset="0"/>
                <a:cs typeface="Times New Roman" panose="02020603050405020304" pitchFamily="18" charset="0"/>
              </a:rPr>
              <a:t>() #removes background color</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ggplotly</a:t>
            </a:r>
            <a:r>
              <a:rPr lang="en-US" sz="1050" dirty="0">
                <a:effectLst/>
                <a:ea typeface="Calibri" panose="020F0502020204030204" pitchFamily="34" charset="0"/>
                <a:cs typeface="Times New Roman" panose="02020603050405020304" pitchFamily="18" charset="0"/>
              </a:rPr>
              <a:t>(centers) #passes the centers ggplot data to </a:t>
            </a:r>
            <a:r>
              <a:rPr lang="en-US" sz="1050" dirty="0" err="1">
                <a:effectLst/>
                <a:ea typeface="Calibri" panose="020F0502020204030204" pitchFamily="34" charset="0"/>
                <a:cs typeface="Times New Roman" panose="02020603050405020304" pitchFamily="18" charset="0"/>
              </a:rPr>
              <a:t>ggplotly</a:t>
            </a:r>
            <a:r>
              <a:rPr lang="en-US" sz="1050" dirty="0">
                <a:effectLst/>
                <a:ea typeface="Calibri" panose="020F0502020204030204" pitchFamily="34" charset="0"/>
                <a:cs typeface="Times New Roman" panose="02020603050405020304" pitchFamily="18" charset="0"/>
              </a:rPr>
              <a:t> for interactive graph</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forwards = </a:t>
            </a:r>
            <a:r>
              <a:rPr lang="en-US" sz="1050" dirty="0" err="1">
                <a:effectLst/>
                <a:ea typeface="Calibri" panose="020F0502020204030204" pitchFamily="34" charset="0"/>
                <a:cs typeface="Times New Roman" panose="02020603050405020304" pitchFamily="18" charset="0"/>
              </a:rPr>
              <a:t>BBPlayers</a:t>
            </a:r>
            <a:r>
              <a:rPr lang="en-US" sz="1050" dirty="0">
                <a:effectLst/>
                <a:ea typeface="Calibri" panose="020F0502020204030204" pitchFamily="34" charset="0"/>
                <a:cs typeface="Times New Roman" panose="02020603050405020304" pitchFamily="18" charset="0"/>
              </a:rPr>
              <a:t>[</a:t>
            </a:r>
            <a:r>
              <a:rPr lang="en-US" sz="1050" dirty="0" err="1">
                <a:effectLst/>
                <a:ea typeface="Calibri" panose="020F0502020204030204" pitchFamily="34" charset="0"/>
                <a:cs typeface="Times New Roman" panose="02020603050405020304" pitchFamily="18" charset="0"/>
              </a:rPr>
              <a:t>BBPlayers$position_name</a:t>
            </a:r>
            <a:r>
              <a:rPr lang="en-US" sz="1050" dirty="0">
                <a:effectLst/>
                <a:ea typeface="Calibri" panose="020F0502020204030204" pitchFamily="34" charset="0"/>
                <a:cs typeface="Times New Roman" panose="02020603050405020304" pitchFamily="18" charset="0"/>
              </a:rPr>
              <a:t> == "Forward",] %&gt;% #assigns variable forwards to the ggplot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ggplot(aes(x = weight)) + </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geom_bar</a:t>
            </a:r>
            <a:r>
              <a:rPr lang="en-US" sz="1050" dirty="0">
                <a:effectLst/>
                <a:ea typeface="Calibri" panose="020F0502020204030204" pitchFamily="34" charset="0"/>
                <a:cs typeface="Times New Roman" panose="02020603050405020304" pitchFamily="18" charset="0"/>
              </a:rPr>
              <a:t>(stat = "count") + #calls bar chart</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ggtitle</a:t>
            </a:r>
            <a:r>
              <a:rPr lang="en-US" sz="1050" dirty="0">
                <a:effectLst/>
                <a:ea typeface="Calibri" panose="020F0502020204030204" pitchFamily="34" charset="0"/>
                <a:cs typeface="Times New Roman" panose="02020603050405020304" pitchFamily="18" charset="0"/>
              </a:rPr>
              <a:t>("Distribution of Weights for Forwards") + #sets bar chart title</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scale_x_continuous</a:t>
            </a:r>
            <a:r>
              <a:rPr lang="en-US" sz="1050" dirty="0">
                <a:effectLst/>
                <a:ea typeface="Calibri" panose="020F0502020204030204" pitchFamily="34" charset="0"/>
                <a:cs typeface="Times New Roman" panose="02020603050405020304" pitchFamily="18" charset="0"/>
              </a:rPr>
              <a:t>(name = "Weights of Forwards", limits = c(125,375), breaks = seq(150, 375, 25)) + #controls the </a:t>
            </a:r>
            <a:r>
              <a:rPr lang="en-US" sz="1050" dirty="0" err="1">
                <a:effectLst/>
                <a:ea typeface="Calibri" panose="020F0502020204030204" pitchFamily="34" charset="0"/>
                <a:cs typeface="Times New Roman" panose="02020603050405020304" pitchFamily="18" charset="0"/>
              </a:rPr>
              <a:t>xaxis</a:t>
            </a:r>
            <a:r>
              <a:rPr lang="en-US" sz="1050" dirty="0">
                <a:effectLst/>
                <a:ea typeface="Calibri" panose="020F0502020204030204" pitchFamily="34" charset="0"/>
                <a:cs typeface="Times New Roman" panose="02020603050405020304" pitchFamily="18" charset="0"/>
              </a:rPr>
              <a:t> title, the upper and lower limits and sets a tick every 25lbs</a:t>
            </a:r>
          </a:p>
          <a:p>
            <a:pPr marL="0" marR="0" indent="0">
              <a:lnSpc>
                <a:spcPct val="107000"/>
              </a:lnSpc>
              <a:spcBef>
                <a:spcPts val="0"/>
              </a:spcBef>
              <a:spcAft>
                <a:spcPts val="0"/>
              </a:spcAft>
              <a:buNone/>
            </a:pPr>
            <a:r>
              <a:rPr lang="en-US" sz="1050" dirty="0">
                <a:effectLst/>
                <a:ea typeface="Calibri" panose="020F0502020204030204" pitchFamily="34" charset="0"/>
                <a:cs typeface="Times New Roman" panose="02020603050405020304" pitchFamily="18" charset="0"/>
              </a:rPr>
              <a:t>  </a:t>
            </a:r>
            <a:r>
              <a:rPr lang="en-US" sz="1050" dirty="0" err="1">
                <a:effectLst/>
                <a:ea typeface="Calibri" panose="020F0502020204030204" pitchFamily="34" charset="0"/>
                <a:cs typeface="Times New Roman" panose="02020603050405020304" pitchFamily="18" charset="0"/>
              </a:rPr>
              <a:t>theme_bw</a:t>
            </a:r>
            <a:r>
              <a:rPr lang="en-US" sz="1050" dirty="0">
                <a:effectLst/>
                <a:ea typeface="Calibri" panose="020F0502020204030204" pitchFamily="34" charset="0"/>
                <a:cs typeface="Times New Roman" panose="02020603050405020304" pitchFamily="18" charset="0"/>
              </a:rPr>
              <a:t>() #removes background color</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050" dirty="0" err="1">
                <a:effectLst/>
                <a:ea typeface="Calibri" panose="020F0502020204030204" pitchFamily="34" charset="0"/>
                <a:cs typeface="Times New Roman" panose="02020603050405020304" pitchFamily="18" charset="0"/>
              </a:rPr>
              <a:t>ggplotly</a:t>
            </a:r>
            <a:r>
              <a:rPr lang="en-US" sz="1050" dirty="0">
                <a:effectLst/>
                <a:ea typeface="Calibri" panose="020F0502020204030204" pitchFamily="34" charset="0"/>
                <a:cs typeface="Times New Roman" panose="02020603050405020304" pitchFamily="18" charset="0"/>
              </a:rPr>
              <a:t>(forwards) #passes the forwards ggplot data to </a:t>
            </a:r>
            <a:r>
              <a:rPr lang="en-US" sz="1050" dirty="0" err="1">
                <a:effectLst/>
                <a:ea typeface="Calibri" panose="020F0502020204030204" pitchFamily="34" charset="0"/>
                <a:cs typeface="Times New Roman" panose="02020603050405020304" pitchFamily="18" charset="0"/>
              </a:rPr>
              <a:t>ggplotly</a:t>
            </a:r>
            <a:r>
              <a:rPr lang="en-US" sz="1050" dirty="0">
                <a:effectLst/>
                <a:ea typeface="Calibri" panose="020F0502020204030204" pitchFamily="34" charset="0"/>
                <a:cs typeface="Times New Roman" panose="02020603050405020304" pitchFamily="18" charset="0"/>
              </a:rPr>
              <a:t> for interactive graph</a:t>
            </a: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050" dirty="0">
              <a:effectLst/>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D9BD6C4-E45F-4780-8750-BB44D991C2CB}"/>
              </a:ext>
            </a:extLst>
          </p:cNvPr>
          <p:cNvSpPr>
            <a:spLocks noGrp="1"/>
          </p:cNvSpPr>
          <p:nvPr>
            <p:ph type="ftr" sz="quarter" idx="10"/>
          </p:nvPr>
        </p:nvSpPr>
        <p:spPr/>
        <p:txBody>
          <a:bodyPr/>
          <a:lstStyle/>
          <a:p>
            <a:r>
              <a:rPr lang="en-US"/>
              <a:t>Justin Ehly, DS6303, Tuesday – 630p-8p</a:t>
            </a:r>
            <a:endParaRPr lang="en-US" dirty="0"/>
          </a:p>
        </p:txBody>
      </p:sp>
    </p:spTree>
    <p:extLst>
      <p:ext uri="{BB962C8B-B14F-4D97-AF65-F5344CB8AC3E}">
        <p14:creationId xmlns:p14="http://schemas.microsoft.com/office/powerpoint/2010/main" val="2394450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4C0FE-26BA-4592-B067-F098A2143D4D}"/>
              </a:ext>
            </a:extLst>
          </p:cNvPr>
          <p:cNvSpPr>
            <a:spLocks noGrp="1"/>
          </p:cNvSpPr>
          <p:nvPr>
            <p:ph type="title"/>
          </p:nvPr>
        </p:nvSpPr>
        <p:spPr/>
        <p:txBody>
          <a:bodyPr>
            <a:normAutofit/>
          </a:bodyPr>
          <a:lstStyle/>
          <a:p>
            <a:r>
              <a:rPr lang="en-US" sz="1800" dirty="0"/>
              <a:t>Assignment:</a:t>
            </a:r>
            <a:br>
              <a:rPr lang="en-US" sz="1800" dirty="0"/>
            </a:br>
            <a:r>
              <a:rPr lang="en-US" sz="1800" dirty="0"/>
              <a:t>Use the dataset to visually investigate if the distribution of the height of centers (C) is greater than the distribution of the height of forwards (F). </a:t>
            </a:r>
            <a:br>
              <a:rPr lang="en-US" dirty="0"/>
            </a:br>
            <a:endParaRPr lang="en-US" dirty="0"/>
          </a:p>
        </p:txBody>
      </p:sp>
      <p:sp>
        <p:nvSpPr>
          <p:cNvPr id="4" name="Footer Placeholder 3">
            <a:extLst>
              <a:ext uri="{FF2B5EF4-FFF2-40B4-BE49-F238E27FC236}">
                <a16:creationId xmlns:a16="http://schemas.microsoft.com/office/drawing/2014/main" id="{5DD88D0C-44C9-4712-9233-25B27C09C08F}"/>
              </a:ext>
            </a:extLst>
          </p:cNvPr>
          <p:cNvSpPr>
            <a:spLocks noGrp="1"/>
          </p:cNvSpPr>
          <p:nvPr>
            <p:ph type="ftr" sz="quarter" idx="10"/>
          </p:nvPr>
        </p:nvSpPr>
        <p:spPr/>
        <p:txBody>
          <a:bodyPr/>
          <a:lstStyle/>
          <a:p>
            <a:r>
              <a:rPr lang="en-US"/>
              <a:t>Justin Ehly, DS6303, Tuesday – 630p-8p</a:t>
            </a:r>
            <a:endParaRPr lang="en-US" dirty="0"/>
          </a:p>
        </p:txBody>
      </p:sp>
      <p:pic>
        <p:nvPicPr>
          <p:cNvPr id="9" name="Content Placeholder 8">
            <a:extLst>
              <a:ext uri="{FF2B5EF4-FFF2-40B4-BE49-F238E27FC236}">
                <a16:creationId xmlns:a16="http://schemas.microsoft.com/office/drawing/2014/main" id="{0085F685-EE4D-4DDB-B3E3-AFB59B0D5E3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335780"/>
            <a:ext cx="5181600" cy="3331028"/>
          </a:xfrm>
        </p:spPr>
      </p:pic>
      <p:pic>
        <p:nvPicPr>
          <p:cNvPr id="11" name="Content Placeholder 10">
            <a:extLst>
              <a:ext uri="{FF2B5EF4-FFF2-40B4-BE49-F238E27FC236}">
                <a16:creationId xmlns:a16="http://schemas.microsoft.com/office/drawing/2014/main" id="{18D7034C-DE7C-4C58-AEEE-4594EC98703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335780"/>
            <a:ext cx="5181600" cy="3331028"/>
          </a:xfrm>
        </p:spPr>
      </p:pic>
    </p:spTree>
    <p:extLst>
      <p:ext uri="{BB962C8B-B14F-4D97-AF65-F5344CB8AC3E}">
        <p14:creationId xmlns:p14="http://schemas.microsoft.com/office/powerpoint/2010/main" val="426394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E8CB73F-7AE3-4B31-9E22-9575C5B84A56}" vid="{6359F443-0355-4E81-97AB-5B5318E45A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914</TotalTime>
  <Words>9597</Words>
  <Application>Microsoft Office PowerPoint</Application>
  <PresentationFormat>Widescreen</PresentationFormat>
  <Paragraphs>780</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Unit 2:  For Live Session Assignment</vt:lpstr>
      <vt:lpstr>Assignment: Use the PlayerBBall.csv dataset to visually represent (summarize) the number of players in each position. Visual Bar Plot  </vt:lpstr>
      <vt:lpstr>Assignment: Use the PlayerBBall.csv dataset to visually represent (summarize) the number of players in each position. Visual Bar Plot</vt:lpstr>
      <vt:lpstr>Assignment: Use the PlayerBBall.csv dataset to visually represent (summarize) the number of players in each position. Visual Bar Plot</vt:lpstr>
      <vt:lpstr>Assignment: Use the PlayerBBall.csv dataset to visually represent (summarize) the number of players in each position. Visual Bar Plot</vt:lpstr>
      <vt:lpstr>Assignment: Use the dataset to visually investigate the distribution of the weight of centers (C) is greater than the distribution of the weight of forwards (F).  Visual Bar Plot  </vt:lpstr>
      <vt:lpstr>Assignment: Use the dataset to visually investigate the distribution of the weight of centers (C) is greater than the distribution of the weight of forwards (F).   R Code </vt:lpstr>
      <vt:lpstr>Assignment: Use the dataset to visually investigate the distribution of the weight of centers (C) is greater than the distribution of the weight of forwards (F).   R Code </vt:lpstr>
      <vt:lpstr>Assignment: Use the dataset to visually investigate if the distribution of the height of centers (C) is greater than the distribution of the height of forwards (F).  </vt:lpstr>
      <vt:lpstr>Assignment: Use the dataset to visually investigate if the distribution of the height of centers (C) is greater than the distribution of the height of forwards (F).   R Code </vt:lpstr>
      <vt:lpstr>Assignment: Use the dataset to visually investigate if the distribution of the height of centers (C) is greater than the distribution of the height of forwards (F).   R Code </vt:lpstr>
      <vt:lpstr>Assignment: Use the dataset to visually investigate if the distribution of the height of centers (C) is greater than the distribution of the height of forwards (F).   R Code </vt:lpstr>
      <vt:lpstr>Assignment: Use the dataset to visually investigate if the distribution of height is different between any of the positions. Visual Bar Plot  </vt:lpstr>
      <vt:lpstr>Assignment: Use the dataset to visually investigate if the distribution of height is different between any of the positions. Visual Bar Plot   R Code </vt:lpstr>
      <vt:lpstr>Assignment: Use the dataset to visually investigate if the distribution of height is different between any of the positions. Visual Bar Plot   R Code </vt:lpstr>
      <vt:lpstr>Assignment: Use the dataset to visually investigate if the distribution of height is different between any of the positions. Visual Bar Plot   R Code </vt:lpstr>
      <vt:lpstr>Assignment: Use the dataset to investigate how the player’s height is related to the player’s weight. How does height change as the weight changes? </vt:lpstr>
      <vt:lpstr>Assignment: Use the dataset to investigate how the player’s height is related to the player’s weight. How does height change as the weight changes?   R Code </vt:lpstr>
      <vt:lpstr>Assignment: Use the dataset to investigate how the player’s height is related to the player’s weight. How does height change as the weight changes?   R Code </vt:lpstr>
      <vt:lpstr>Assignment: Use the dataset to investigate how the player’s height is related to the player’s weight. How does height change as the weight changes?   R Code </vt:lpstr>
      <vt:lpstr>Assignment: Is their any difference in the relationship between height and weight between positions?  Are height and weight related differently for different positions.</vt:lpstr>
      <vt:lpstr>Assignment: Is their any difference in the relationship between height and weight between positions?  Are height and weight related differently for different positions   R Code </vt:lpstr>
      <vt:lpstr>Assignment: Is their any difference in the relationship between height and weight between positions?  Are height and weight related differently for different positions   R Code </vt:lpstr>
      <vt:lpstr>Assignment: Is their any difference in the relationship between height and weight between positions?  Are height and weight related differently for different positions   R Code </vt:lpstr>
      <vt:lpstr>Assignment: A historian would like to investigate the claim that the heights of players have increased over the years.  Analyze this claim graphically / visually. </vt:lpstr>
      <vt:lpstr>Assignment: A historian would like to investigate the claim that the heights of players have increased over the years.  Analyze this claim graphically / visually  R Code </vt:lpstr>
      <vt:lpstr>Assignment: A historian would like to investigate the claim that the heights of players have increased over the years.  Analyze this claim graphically / visually  R Code </vt:lpstr>
      <vt:lpstr>Assignment: A historian would like to investigate the claim that the heights of players have increased over the years.  Analyze this claim graphically / visually  R Code </vt:lpstr>
      <vt:lpstr>Assignment: Create a 3D plot of height vs. weight vs. year and color code the points by position</vt:lpstr>
      <vt:lpstr>Assignment: Assignment: Create a 3D plot of height vs. weight vs. year and color code the points by position R Code </vt:lpstr>
      <vt:lpstr>Assignment: Assignment: Create a 3D plot of height vs. weight vs. year and color code the points by position R Code </vt:lpstr>
      <vt:lpstr>Assignment: Assignment: Create a 3D plot of height vs. weight vs. year and color code the points by position R Code </vt:lpstr>
      <vt:lpstr>Go to this website and use one of the 50 best plots to visualize some aspect of the data and provide at least one insight.  You will present your work in breakout! http://r-statistics.co/Top50-Ggplot2-Visualizations-MasterList-R-Code.html</vt:lpstr>
      <vt:lpstr>Assignment: Go to this website and use one of the 50 best plots to visualize some aspect of the data and provide at least one insight.  You will present your work in breakout! http://r-statistics.co/Top50-Ggplot2-Visualizations-MasterList-R-Code.html R Code </vt:lpstr>
      <vt:lpstr>Assignment: Go to this website and use one of the 50 best plots to visualize some aspect of the data and provide at least one insight.  You will present your work in breakout! http://r-statistics.co/Top50-Ggplot2-Visualizations-MasterList-R-Code.html R Code </vt:lpstr>
      <vt:lpstr>Assignment: Go to this website and use one of the 50 best plots to visualize some aspect of the data and provide at least one insight.  You will present your work in breakout! http://r-statistics.co/Top50-Ggplot2-Visualizations-MasterList-R-Code.html R Code </vt:lpstr>
      <vt:lpstr>Assignment: Go to this website and use one of the 50 best plots to visualize some aspect of the data and provide at least one insight.  You will present your work in breakout! http://r-statistics.co/Top50-Ggplot2-Visualizations-MasterList-R-Code.html R Code </vt:lpstr>
      <vt:lpstr>Assignment: Visually test the claim that the distribution of incomes increase (mean or median) as the education level rises.  Graph</vt:lpstr>
      <vt:lpstr>Assignment: Visually test the claim that the distribution of incomes increase (mean or median) as the education level rises.  R Code for Graph</vt:lpstr>
      <vt:lpstr>Assignment: Visually test the claim that the distribution of incomes increase (mean or median) as the education level rises.  R Code for Graph</vt:lpstr>
      <vt:lpstr>Assignment: Visually test the claim that the distribution of incomes increase (mean or median) as the education level rises.  R Code for Graph</vt:lpstr>
      <vt:lpstr>Assignment: Visually test the claim that the distribution of incomes increase (mean or median) as the education level rises.  R Code for Graph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For Live Session Assignment</dc:title>
  <dc:creator>Ehly, Justin</dc:creator>
  <cp:lastModifiedBy>Ehly, Justin</cp:lastModifiedBy>
  <cp:revision>26</cp:revision>
  <dcterms:created xsi:type="dcterms:W3CDTF">2020-08-29T00:25:39Z</dcterms:created>
  <dcterms:modified xsi:type="dcterms:W3CDTF">2020-08-30T16:39:24Z</dcterms:modified>
</cp:coreProperties>
</file>