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3" r:id="rId6"/>
    <p:sldId id="259" r:id="rId7"/>
    <p:sldId id="261" r:id="rId8"/>
    <p:sldId id="258" r:id="rId9"/>
    <p:sldId id="260" r:id="rId10"/>
    <p:sldId id="266" r:id="rId11"/>
    <p:sldId id="265" r:id="rId12"/>
    <p:sldId id="267" r:id="rId13"/>
    <p:sldId id="264" r:id="rId14"/>
    <p:sldId id="268" r:id="rId15"/>
    <p:sldId id="269"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96" d="100"/>
          <a:sy n="96" d="100"/>
        </p:scale>
        <p:origin x="7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bsnews.com/en/articles/ecommerce/brazil-ecommerce-shopping-da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Olist</a:t>
            </a:r>
            <a:r>
              <a:rPr lang="en-US" dirty="0"/>
              <a:t> e-commerce data set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ML1 research team</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1852-17FD-492F-A49A-22AF36316BAC}"/>
              </a:ext>
            </a:extLst>
          </p:cNvPr>
          <p:cNvSpPr>
            <a:spLocks noGrp="1"/>
          </p:cNvSpPr>
          <p:nvPr>
            <p:ph type="title"/>
          </p:nvPr>
        </p:nvSpPr>
        <p:spPr/>
        <p:txBody>
          <a:bodyPr/>
          <a:lstStyle/>
          <a:p>
            <a:r>
              <a:rPr lang="en-US" dirty="0"/>
              <a:t>data understanding [80 pts]</a:t>
            </a:r>
          </a:p>
        </p:txBody>
      </p:sp>
      <p:sp>
        <p:nvSpPr>
          <p:cNvPr id="3" name="Content Placeholder 2">
            <a:extLst>
              <a:ext uri="{FF2B5EF4-FFF2-40B4-BE49-F238E27FC236}">
                <a16:creationId xmlns:a16="http://schemas.microsoft.com/office/drawing/2014/main" id="{D81FA5D5-B83B-4128-9DEB-28DC0CA49881}"/>
              </a:ext>
            </a:extLst>
          </p:cNvPr>
          <p:cNvSpPr>
            <a:spLocks noGrp="1"/>
          </p:cNvSpPr>
          <p:nvPr>
            <p:ph idx="1"/>
          </p:nvPr>
        </p:nvSpPr>
        <p:spPr>
          <a:xfrm>
            <a:off x="581192" y="2340864"/>
            <a:ext cx="6694251" cy="3634486"/>
          </a:xfrm>
        </p:spPr>
        <p:txBody>
          <a:bodyPr>
            <a:normAutofit/>
          </a:bodyPr>
          <a:lstStyle/>
          <a:p>
            <a:pPr algn="l"/>
            <a:r>
              <a:rPr lang="en-US" sz="1800" b="0" i="0" u="none" strike="noStrike" baseline="0" dirty="0">
                <a:latin typeface="HelveticaNeue-Light"/>
              </a:rPr>
              <a:t>[</a:t>
            </a:r>
            <a:r>
              <a:rPr lang="en-US" sz="1800" b="1" i="0" u="none" strike="noStrike" baseline="0" dirty="0">
                <a:latin typeface="HelveticaNeue-Bold"/>
              </a:rPr>
              <a:t>15 points</a:t>
            </a:r>
            <a:r>
              <a:rPr lang="en-US" sz="1800" b="0" i="0" u="none" strike="noStrike" baseline="0" dirty="0">
                <a:latin typeface="HelveticaNeue-Light"/>
              </a:rPr>
              <a:t>]</a:t>
            </a:r>
            <a:r>
              <a:rPr lang="en-US" sz="1800" b="1" i="0" u="none" strike="noStrike" baseline="0" dirty="0">
                <a:latin typeface="HelveticaNeue-Light"/>
              </a:rPr>
              <a:t> Visualize Attributes</a:t>
            </a:r>
            <a:endParaRPr lang="en-US" sz="1800" b="0" i="0" u="none" strike="noStrike" baseline="0" dirty="0">
              <a:latin typeface="HelveticaNeue-Light"/>
            </a:endParaRPr>
          </a:p>
          <a:p>
            <a:pPr lvl="1"/>
            <a:r>
              <a:rPr lang="en-US" b="0" i="0" u="none" strike="noStrike" baseline="0" dirty="0">
                <a:latin typeface="HelveticaNeue-Light"/>
              </a:rPr>
              <a:t>Visualize the most important attributes appropriately (at least 5 attributes). Important: Provide an interpretation for each chart. Explain for each attribute why the chosen visualization is appropriate.</a:t>
            </a:r>
          </a:p>
          <a:p>
            <a:pPr lvl="2">
              <a:buFont typeface="+mj-lt"/>
              <a:buAutoNum type="arabicPeriod"/>
            </a:pPr>
            <a:r>
              <a:rPr lang="en-US" sz="1200" dirty="0">
                <a:solidFill>
                  <a:schemeClr val="accent2"/>
                </a:solidFill>
                <a:latin typeface="HelveticaNeue-Light"/>
              </a:rPr>
              <a:t>Sales by Month (also we have the LABS article to refer to)</a:t>
            </a:r>
          </a:p>
          <a:p>
            <a:pPr lvl="2">
              <a:buFont typeface="+mj-lt"/>
              <a:buAutoNum type="arabicPeriod"/>
            </a:pPr>
            <a:r>
              <a:rPr lang="en-US" sz="1200" dirty="0">
                <a:solidFill>
                  <a:schemeClr val="accent2"/>
                </a:solidFill>
                <a:latin typeface="HelveticaNeue-Light"/>
              </a:rPr>
              <a:t>ipsum</a:t>
            </a:r>
          </a:p>
          <a:p>
            <a:pPr lvl="2">
              <a:buFont typeface="+mj-lt"/>
              <a:buAutoNum type="arabicPeriod"/>
            </a:pPr>
            <a:r>
              <a:rPr lang="en-US" sz="1200" dirty="0">
                <a:solidFill>
                  <a:schemeClr val="accent2"/>
                </a:solidFill>
                <a:latin typeface="HelveticaNeue-Light"/>
              </a:rPr>
              <a:t>ipsum</a:t>
            </a:r>
          </a:p>
          <a:p>
            <a:pPr lvl="2">
              <a:buFont typeface="+mj-lt"/>
              <a:buAutoNum type="arabicPeriod"/>
            </a:pPr>
            <a:r>
              <a:rPr lang="en-US" sz="1200" dirty="0">
                <a:solidFill>
                  <a:schemeClr val="accent2"/>
                </a:solidFill>
                <a:latin typeface="HelveticaNeue-Light"/>
              </a:rPr>
              <a:t>ipsum</a:t>
            </a:r>
          </a:p>
          <a:p>
            <a:pPr lvl="2">
              <a:buFont typeface="+mj-lt"/>
              <a:buAutoNum type="arabicPeriod"/>
            </a:pPr>
            <a:r>
              <a:rPr lang="en-US" sz="1200" dirty="0">
                <a:solidFill>
                  <a:schemeClr val="accent2"/>
                </a:solidFill>
                <a:latin typeface="HelveticaNeue-Light"/>
              </a:rPr>
              <a:t>ipsum</a:t>
            </a:r>
          </a:p>
        </p:txBody>
      </p:sp>
      <p:pic>
        <p:nvPicPr>
          <p:cNvPr id="5" name="Picture 4">
            <a:extLst>
              <a:ext uri="{FF2B5EF4-FFF2-40B4-BE49-F238E27FC236}">
                <a16:creationId xmlns:a16="http://schemas.microsoft.com/office/drawing/2014/main" id="{91D77948-33EC-4396-BF69-CC56290F0CCF}"/>
              </a:ext>
            </a:extLst>
          </p:cNvPr>
          <p:cNvPicPr>
            <a:picLocks noChangeAspect="1"/>
          </p:cNvPicPr>
          <p:nvPr/>
        </p:nvPicPr>
        <p:blipFill rotWithShape="1">
          <a:blip r:embed="rId2"/>
          <a:srcRect l="8747" t="29075" r="27770"/>
          <a:stretch/>
        </p:blipFill>
        <p:spPr>
          <a:xfrm>
            <a:off x="7523922" y="2226366"/>
            <a:ext cx="4105228" cy="2775880"/>
          </a:xfrm>
          <a:prstGeom prst="rect">
            <a:avLst/>
          </a:prstGeom>
        </p:spPr>
      </p:pic>
    </p:spTree>
    <p:extLst>
      <p:ext uri="{BB962C8B-B14F-4D97-AF65-F5344CB8AC3E}">
        <p14:creationId xmlns:p14="http://schemas.microsoft.com/office/powerpoint/2010/main" val="370900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1852-17FD-492F-A49A-22AF36316BAC}"/>
              </a:ext>
            </a:extLst>
          </p:cNvPr>
          <p:cNvSpPr>
            <a:spLocks noGrp="1"/>
          </p:cNvSpPr>
          <p:nvPr>
            <p:ph type="title"/>
          </p:nvPr>
        </p:nvSpPr>
        <p:spPr/>
        <p:txBody>
          <a:bodyPr/>
          <a:lstStyle/>
          <a:p>
            <a:r>
              <a:rPr lang="en-US" dirty="0"/>
              <a:t>data understanding [80 pts]</a:t>
            </a:r>
          </a:p>
        </p:txBody>
      </p:sp>
      <p:sp>
        <p:nvSpPr>
          <p:cNvPr id="3" name="Content Placeholder 2">
            <a:extLst>
              <a:ext uri="{FF2B5EF4-FFF2-40B4-BE49-F238E27FC236}">
                <a16:creationId xmlns:a16="http://schemas.microsoft.com/office/drawing/2014/main" id="{D81FA5D5-B83B-4128-9DEB-28DC0CA49881}"/>
              </a:ext>
            </a:extLst>
          </p:cNvPr>
          <p:cNvSpPr>
            <a:spLocks noGrp="1"/>
          </p:cNvSpPr>
          <p:nvPr>
            <p:ph idx="1"/>
          </p:nvPr>
        </p:nvSpPr>
        <p:spPr>
          <a:xfrm>
            <a:off x="581193" y="2340864"/>
            <a:ext cx="5367792" cy="3634486"/>
          </a:xfrm>
        </p:spPr>
        <p:txBody>
          <a:bodyPr>
            <a:normAutofit/>
          </a:bodyPr>
          <a:lstStyle/>
          <a:p>
            <a:pPr algn="l"/>
            <a:r>
              <a:rPr lang="en-US" sz="2400" b="0" i="0" u="none" strike="noStrike" baseline="0" dirty="0">
                <a:latin typeface="HelveticaNeue-Light"/>
              </a:rPr>
              <a:t>[</a:t>
            </a:r>
            <a:r>
              <a:rPr lang="en-US" sz="2400" b="1" i="0" u="none" strike="noStrike" baseline="0" dirty="0">
                <a:latin typeface="HelveticaNeue-Light"/>
              </a:rPr>
              <a:t>15 points</a:t>
            </a:r>
            <a:r>
              <a:rPr lang="en-US" sz="2400" b="0" i="0" u="none" strike="noStrike" baseline="0" dirty="0">
                <a:latin typeface="HelveticaNeue-Light"/>
              </a:rPr>
              <a:t>]</a:t>
            </a:r>
            <a:r>
              <a:rPr lang="en-US" sz="2400" b="1" i="0" u="none" strike="noStrike" baseline="0" dirty="0">
                <a:latin typeface="HelveticaNeue-Light"/>
              </a:rPr>
              <a:t> Explore Joint Attributes</a:t>
            </a:r>
            <a:endParaRPr lang="en-US" sz="2400" b="0" i="0" u="none" strike="noStrike" baseline="0" dirty="0">
              <a:latin typeface="HelveticaNeue-Light"/>
            </a:endParaRPr>
          </a:p>
          <a:p>
            <a:pPr lvl="1"/>
            <a:r>
              <a:rPr lang="en-US" sz="1600" b="0" i="0" u="none" strike="noStrike" baseline="0" dirty="0">
                <a:latin typeface="HelveticaNeue-Light"/>
              </a:rPr>
              <a:t>Explore relationships between attributes: Look at the attributes via scatter plots, correlation, cross-tabulation, group-wise averages, etc. as appropriate. Explain any interesting relationships.</a:t>
            </a:r>
          </a:p>
          <a:p>
            <a:pPr lvl="2">
              <a:buFont typeface="Wingdings" panose="05000000000000000000" pitchFamily="2" charset="2"/>
              <a:buChar char="Ø"/>
            </a:pPr>
            <a:r>
              <a:rPr lang="en-US" sz="1500" b="0" i="0" u="none" strike="noStrike" baseline="0" dirty="0">
                <a:solidFill>
                  <a:schemeClr val="accent2"/>
                </a:solidFill>
                <a:latin typeface="HelveticaNeue-Light"/>
              </a:rPr>
              <a:t>Correlation Heatmap </a:t>
            </a:r>
            <a:r>
              <a:rPr lang="en-US" sz="1500" b="0" i="0" u="none" strike="noStrike" baseline="0" dirty="0">
                <a:solidFill>
                  <a:schemeClr val="accent2"/>
                </a:solidFill>
                <a:latin typeface="HelveticaNeue-Light"/>
                <a:sym typeface="Wingdings" panose="05000000000000000000" pitchFamily="2" charset="2"/>
              </a:rPr>
              <a:t></a:t>
            </a:r>
            <a:endParaRPr lang="en-US" sz="1500" b="0" i="0" u="none" strike="noStrike" baseline="0" dirty="0">
              <a:solidFill>
                <a:schemeClr val="accent2"/>
              </a:solidFill>
              <a:latin typeface="HelveticaNeue-Light"/>
            </a:endParaRPr>
          </a:p>
          <a:p>
            <a:pPr algn="l"/>
            <a:endParaRPr lang="en-US" sz="1600" dirty="0">
              <a:latin typeface="HelveticaNeue-Light"/>
            </a:endParaRPr>
          </a:p>
        </p:txBody>
      </p:sp>
      <p:pic>
        <p:nvPicPr>
          <p:cNvPr id="5" name="Picture 4">
            <a:extLst>
              <a:ext uri="{FF2B5EF4-FFF2-40B4-BE49-F238E27FC236}">
                <a16:creationId xmlns:a16="http://schemas.microsoft.com/office/drawing/2014/main" id="{A0F5E3F5-E73C-4E66-BF73-BE8F710A2902}"/>
              </a:ext>
            </a:extLst>
          </p:cNvPr>
          <p:cNvPicPr>
            <a:picLocks noChangeAspect="1"/>
          </p:cNvPicPr>
          <p:nvPr/>
        </p:nvPicPr>
        <p:blipFill>
          <a:blip r:embed="rId2"/>
          <a:stretch>
            <a:fillRect/>
          </a:stretch>
        </p:blipFill>
        <p:spPr>
          <a:xfrm>
            <a:off x="6243016" y="985397"/>
            <a:ext cx="5367792" cy="5170447"/>
          </a:xfrm>
          <a:prstGeom prst="rect">
            <a:avLst/>
          </a:prstGeom>
        </p:spPr>
      </p:pic>
    </p:spTree>
    <p:extLst>
      <p:ext uri="{BB962C8B-B14F-4D97-AF65-F5344CB8AC3E}">
        <p14:creationId xmlns:p14="http://schemas.microsoft.com/office/powerpoint/2010/main" val="178989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1852-17FD-492F-A49A-22AF36316BAC}"/>
              </a:ext>
            </a:extLst>
          </p:cNvPr>
          <p:cNvSpPr>
            <a:spLocks noGrp="1"/>
          </p:cNvSpPr>
          <p:nvPr>
            <p:ph type="title"/>
          </p:nvPr>
        </p:nvSpPr>
        <p:spPr/>
        <p:txBody>
          <a:bodyPr/>
          <a:lstStyle/>
          <a:p>
            <a:r>
              <a:rPr lang="en-US" dirty="0"/>
              <a:t>data understanding [80 pts]</a:t>
            </a:r>
          </a:p>
        </p:txBody>
      </p:sp>
      <p:sp>
        <p:nvSpPr>
          <p:cNvPr id="3" name="Content Placeholder 2">
            <a:extLst>
              <a:ext uri="{FF2B5EF4-FFF2-40B4-BE49-F238E27FC236}">
                <a16:creationId xmlns:a16="http://schemas.microsoft.com/office/drawing/2014/main" id="{D81FA5D5-B83B-4128-9DEB-28DC0CA49881}"/>
              </a:ext>
            </a:extLst>
          </p:cNvPr>
          <p:cNvSpPr>
            <a:spLocks noGrp="1"/>
          </p:cNvSpPr>
          <p:nvPr>
            <p:ph idx="1"/>
          </p:nvPr>
        </p:nvSpPr>
        <p:spPr/>
        <p:txBody>
          <a:bodyPr>
            <a:normAutofit/>
          </a:bodyPr>
          <a:lstStyle/>
          <a:p>
            <a:pPr algn="l"/>
            <a:r>
              <a:rPr lang="en-US" sz="1800" b="0" i="0" u="none" strike="noStrike" baseline="0" dirty="0">
                <a:latin typeface="HelveticaNeue-Light"/>
              </a:rPr>
              <a:t>[</a:t>
            </a:r>
            <a:r>
              <a:rPr lang="en-US" sz="1800" b="1" i="0" u="none" strike="noStrike" baseline="0" dirty="0">
                <a:latin typeface="HelveticaNeue-Bold"/>
              </a:rPr>
              <a:t>10 points</a:t>
            </a:r>
            <a:r>
              <a:rPr lang="en-US" sz="1800" b="0" i="0" u="none" strike="noStrike" baseline="0" dirty="0">
                <a:latin typeface="HelveticaNeue-Light"/>
              </a:rPr>
              <a:t>]</a:t>
            </a:r>
            <a:r>
              <a:rPr lang="en-US" sz="1800" b="1" i="0" u="none" strike="noStrike" baseline="0" dirty="0">
                <a:latin typeface="HelveticaNeue-Light"/>
              </a:rPr>
              <a:t> Explore Attributes and Class</a:t>
            </a:r>
            <a:endParaRPr lang="en-US" sz="1800" b="0" i="0" u="none" strike="noStrike" baseline="0" dirty="0">
              <a:latin typeface="HelveticaNeue-Light"/>
            </a:endParaRPr>
          </a:p>
          <a:p>
            <a:pPr lvl="1"/>
            <a:r>
              <a:rPr lang="en-US" sz="1200" b="0" i="0" u="none" strike="noStrike" baseline="0" dirty="0">
                <a:latin typeface="HelveticaNeue-Light"/>
              </a:rPr>
              <a:t>Identify and explain interesting relationships between features and the class you are trying to predict (i.e., relationships with variables and the target classification).</a:t>
            </a:r>
          </a:p>
          <a:p>
            <a:pPr algn="l"/>
            <a:r>
              <a:rPr lang="en-US" sz="1800" b="0" i="0" u="none" strike="noStrike" baseline="0" dirty="0">
                <a:latin typeface="HelveticaNeue-Light"/>
              </a:rPr>
              <a:t>[</a:t>
            </a:r>
            <a:r>
              <a:rPr lang="en-US" sz="1800" b="1" i="0" u="none" strike="noStrike" baseline="0" dirty="0">
                <a:latin typeface="HelveticaNeue-Bold"/>
              </a:rPr>
              <a:t>5 points</a:t>
            </a:r>
            <a:r>
              <a:rPr lang="en-US" sz="1800" b="0" i="0" u="none" strike="noStrike" baseline="0" dirty="0">
                <a:latin typeface="HelveticaNeue-Light"/>
              </a:rPr>
              <a:t>]</a:t>
            </a:r>
            <a:r>
              <a:rPr lang="en-US" sz="1800" b="1" i="0" u="none" strike="noStrike" baseline="0" dirty="0">
                <a:latin typeface="HelveticaNeue-Light"/>
              </a:rPr>
              <a:t> New Features</a:t>
            </a:r>
          </a:p>
          <a:p>
            <a:pPr lvl="1"/>
            <a:r>
              <a:rPr lang="en-US" sz="1200" b="0" i="0" u="none" strike="noStrike" baseline="0" dirty="0">
                <a:latin typeface="HelveticaNeue-Light"/>
              </a:rPr>
              <a:t>Are there other features that could be added to the data or created from existing features? Which ones?</a:t>
            </a:r>
          </a:p>
          <a:p>
            <a:pPr lvl="2">
              <a:buFont typeface="Wingdings" panose="05000000000000000000" pitchFamily="2" charset="2"/>
              <a:buChar char="Ø"/>
            </a:pPr>
            <a:r>
              <a:rPr lang="en-US" sz="1200" dirty="0">
                <a:solidFill>
                  <a:schemeClr val="accent2"/>
                </a:solidFill>
                <a:latin typeface="HelveticaNeue-Light"/>
              </a:rPr>
              <a:t>day of Week purchase</a:t>
            </a:r>
          </a:p>
          <a:p>
            <a:pPr lvl="2">
              <a:buFont typeface="Wingdings" panose="05000000000000000000" pitchFamily="2" charset="2"/>
              <a:buChar char="Ø"/>
            </a:pPr>
            <a:r>
              <a:rPr lang="en-US" sz="1200" dirty="0">
                <a:solidFill>
                  <a:schemeClr val="accent2"/>
                </a:solidFill>
                <a:effectLst/>
                <a:latin typeface="HelveticaNeue-Light"/>
                <a:ea typeface="Times New Roman" panose="02020603050405020304" pitchFamily="18" charset="0"/>
                <a:cs typeface="Calibri" panose="020F0502020204030204" pitchFamily="34" charset="0"/>
              </a:rPr>
              <a:t>months of purchase</a:t>
            </a:r>
          </a:p>
          <a:p>
            <a:pPr lvl="2">
              <a:buFont typeface="Wingdings" panose="05000000000000000000" pitchFamily="2" charset="2"/>
              <a:buChar char="Ø"/>
            </a:pPr>
            <a:r>
              <a:rPr lang="en-US" sz="1200" dirty="0">
                <a:solidFill>
                  <a:schemeClr val="accent2"/>
                </a:solidFill>
                <a:effectLst/>
                <a:latin typeface="HelveticaNeue-Light"/>
                <a:ea typeface="Times New Roman" panose="02020603050405020304" pitchFamily="18" charset="0"/>
                <a:cs typeface="Calibri" panose="020F0502020204030204" pitchFamily="34" charset="0"/>
              </a:rPr>
              <a:t>difference between estimated delivery and actual delivery</a:t>
            </a:r>
            <a:endParaRPr lang="en-US" sz="1200" dirty="0">
              <a:solidFill>
                <a:schemeClr val="accent2"/>
              </a:solidFill>
              <a:latin typeface="HelveticaNeue-Light"/>
            </a:endParaRPr>
          </a:p>
        </p:txBody>
      </p:sp>
    </p:spTree>
    <p:extLst>
      <p:ext uri="{BB962C8B-B14F-4D97-AF65-F5344CB8AC3E}">
        <p14:creationId xmlns:p14="http://schemas.microsoft.com/office/powerpoint/2010/main" val="113778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2F2E-BD34-48EA-B6D3-B677D6E23A5B}"/>
              </a:ext>
            </a:extLst>
          </p:cNvPr>
          <p:cNvSpPr>
            <a:spLocks noGrp="1"/>
          </p:cNvSpPr>
          <p:nvPr>
            <p:ph type="title"/>
          </p:nvPr>
        </p:nvSpPr>
        <p:spPr/>
        <p:txBody>
          <a:bodyPr/>
          <a:lstStyle/>
          <a:p>
            <a:r>
              <a:rPr lang="en-US" dirty="0"/>
              <a:t>exceptional work [10 pts] (solidify that a!)</a:t>
            </a:r>
          </a:p>
        </p:txBody>
      </p:sp>
      <p:sp>
        <p:nvSpPr>
          <p:cNvPr id="3" name="Content Placeholder 2">
            <a:extLst>
              <a:ext uri="{FF2B5EF4-FFF2-40B4-BE49-F238E27FC236}">
                <a16:creationId xmlns:a16="http://schemas.microsoft.com/office/drawing/2014/main" id="{5E55DDE4-B1CD-414F-80C4-29DB9EC5DA1A}"/>
              </a:ext>
            </a:extLst>
          </p:cNvPr>
          <p:cNvSpPr>
            <a:spLocks noGrp="1"/>
          </p:cNvSpPr>
          <p:nvPr>
            <p:ph idx="1"/>
          </p:nvPr>
        </p:nvSpPr>
        <p:spPr/>
        <p:txBody>
          <a:bodyPr>
            <a:normAutofit/>
          </a:bodyPr>
          <a:lstStyle/>
          <a:p>
            <a:r>
              <a:rPr lang="en-US" sz="1800" dirty="0"/>
              <a:t>You have free reign to provide additional analyses.</a:t>
            </a:r>
          </a:p>
          <a:p>
            <a:r>
              <a:rPr lang="en-US" sz="1800" dirty="0"/>
              <a:t>One idea: implement dimensionality reduction, then visualize and interpret the results.</a:t>
            </a:r>
          </a:p>
        </p:txBody>
      </p:sp>
    </p:spTree>
    <p:extLst>
      <p:ext uri="{BB962C8B-B14F-4D97-AF65-F5344CB8AC3E}">
        <p14:creationId xmlns:p14="http://schemas.microsoft.com/office/powerpoint/2010/main" val="151391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FA1D-BEA7-475D-8424-1A2F120B581B}"/>
              </a:ext>
            </a:extLst>
          </p:cNvPr>
          <p:cNvSpPr>
            <a:spLocks noGrp="1"/>
          </p:cNvSpPr>
          <p:nvPr>
            <p:ph type="title"/>
          </p:nvPr>
        </p:nvSpPr>
        <p:spPr/>
        <p:txBody>
          <a:bodyPr/>
          <a:lstStyle/>
          <a:p>
            <a:r>
              <a:rPr lang="en-US" dirty="0"/>
              <a:t>starting notes</a:t>
            </a:r>
          </a:p>
        </p:txBody>
      </p:sp>
      <p:sp>
        <p:nvSpPr>
          <p:cNvPr id="3" name="Content Placeholder 2">
            <a:extLst>
              <a:ext uri="{FF2B5EF4-FFF2-40B4-BE49-F238E27FC236}">
                <a16:creationId xmlns:a16="http://schemas.microsoft.com/office/drawing/2014/main" id="{2A9BB200-7524-4FC2-9EB4-733D956AC086}"/>
              </a:ext>
            </a:extLst>
          </p:cNvPr>
          <p:cNvSpPr>
            <a:spLocks noGrp="1"/>
          </p:cNvSpPr>
          <p:nvPr>
            <p:ph idx="1"/>
          </p:nvPr>
        </p:nvSpPr>
        <p:spPr/>
        <p:txBody>
          <a:bodyPr/>
          <a:lstStyle/>
          <a:p>
            <a:r>
              <a:rPr lang="en-US" dirty="0"/>
              <a:t>Project 2 </a:t>
            </a:r>
          </a:p>
          <a:p>
            <a:pPr lvl="1"/>
            <a:r>
              <a:rPr lang="en-US" dirty="0"/>
              <a:t>does not have to use the same dataset as project one, but it is encouraged</a:t>
            </a:r>
          </a:p>
          <a:p>
            <a:pPr lvl="1"/>
            <a:r>
              <a:rPr lang="en-US" dirty="0"/>
              <a:t>2 tasks – either 2 of same or 1 of each</a:t>
            </a:r>
          </a:p>
          <a:p>
            <a:pPr lvl="2"/>
            <a:r>
              <a:rPr lang="en-US" dirty="0"/>
              <a:t>classification (example: can we correctly classify a product’s category from </a:t>
            </a:r>
            <a:r>
              <a:rPr lang="en-US" dirty="0" err="1"/>
              <a:t>olist</a:t>
            </a:r>
            <a:r>
              <a:rPr lang="en-US" dirty="0"/>
              <a:t>)</a:t>
            </a:r>
          </a:p>
          <a:p>
            <a:pPr lvl="2"/>
            <a:r>
              <a:rPr lang="en-US" dirty="0"/>
              <a:t>regression </a:t>
            </a:r>
          </a:p>
          <a:p>
            <a:pPr lvl="3"/>
            <a:r>
              <a:rPr lang="en-US" dirty="0"/>
              <a:t>can we predict a product’s price</a:t>
            </a:r>
          </a:p>
          <a:p>
            <a:pPr lvl="3"/>
            <a:r>
              <a:rPr lang="en-US" dirty="0"/>
              <a:t>can we predict if a consumer will purchase based on the shipping costs (based on the LABS article I shared on slack)</a:t>
            </a:r>
          </a:p>
          <a:p>
            <a:pPr lvl="4"/>
            <a:r>
              <a:rPr lang="en-US" dirty="0"/>
              <a:t>“</a:t>
            </a:r>
            <a:r>
              <a:rPr lang="en-US" b="0" i="0" dirty="0">
                <a:solidFill>
                  <a:srgbClr val="1D1C1D"/>
                </a:solidFill>
                <a:effectLst/>
                <a:latin typeface="Slack-Lato"/>
              </a:rPr>
              <a:t>according to research, up to 90% of Brazilian consumers have given up on a purchase because of shipping costs” – LABS article (</a:t>
            </a:r>
            <a:r>
              <a:rPr lang="en-US" b="0" i="0" dirty="0">
                <a:solidFill>
                  <a:srgbClr val="1D1C1D"/>
                </a:solidFill>
                <a:effectLst/>
                <a:latin typeface="Slack-Lato"/>
                <a:hlinkClick r:id="rId2"/>
              </a:rPr>
              <a:t>https://labsnews.com/en/articles/ecommerce/brazil-ecommerce-shopping-dates/</a:t>
            </a:r>
            <a:r>
              <a:rPr lang="en-US" b="0" i="0" dirty="0">
                <a:solidFill>
                  <a:srgbClr val="1D1C1D"/>
                </a:solidFill>
                <a:effectLst/>
                <a:latin typeface="Slack-Lato"/>
              </a:rPr>
              <a:t>)</a:t>
            </a:r>
            <a:endParaRPr lang="en-US" dirty="0"/>
          </a:p>
          <a:p>
            <a:endParaRPr lang="en-US" dirty="0"/>
          </a:p>
        </p:txBody>
      </p:sp>
    </p:spTree>
    <p:extLst>
      <p:ext uri="{BB962C8B-B14F-4D97-AF65-F5344CB8AC3E}">
        <p14:creationId xmlns:p14="http://schemas.microsoft.com/office/powerpoint/2010/main" val="306440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C4B2-C67D-4984-9DC3-61DA1EE4E70E}"/>
              </a:ext>
            </a:extLst>
          </p:cNvPr>
          <p:cNvSpPr>
            <a:spLocks noGrp="1"/>
          </p:cNvSpPr>
          <p:nvPr>
            <p:ph type="title"/>
          </p:nvPr>
        </p:nvSpPr>
        <p:spPr/>
        <p:txBody>
          <a:bodyPr/>
          <a:lstStyle/>
          <a:p>
            <a:r>
              <a:rPr lang="en-US" dirty="0"/>
              <a:t>CRISP-DM (simplified)</a:t>
            </a:r>
          </a:p>
        </p:txBody>
      </p:sp>
      <p:sp>
        <p:nvSpPr>
          <p:cNvPr id="3" name="Content Placeholder 2">
            <a:extLst>
              <a:ext uri="{FF2B5EF4-FFF2-40B4-BE49-F238E27FC236}">
                <a16:creationId xmlns:a16="http://schemas.microsoft.com/office/drawing/2014/main" id="{9B8510D5-7003-450A-88C3-DBD24D370DE3}"/>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Raleway"/>
              </a:rPr>
              <a:t>Business understanding – What does the business need?</a:t>
            </a:r>
          </a:p>
          <a:p>
            <a:pPr algn="l">
              <a:buFont typeface="+mj-lt"/>
              <a:buAutoNum type="arabicPeriod"/>
            </a:pPr>
            <a:r>
              <a:rPr lang="en-US" b="0" i="0" dirty="0">
                <a:solidFill>
                  <a:srgbClr val="000000"/>
                </a:solidFill>
                <a:effectLst/>
                <a:latin typeface="Raleway"/>
              </a:rPr>
              <a:t>Data understanding – What data do we have / need? Is it clean?</a:t>
            </a:r>
          </a:p>
          <a:p>
            <a:pPr algn="l">
              <a:buFont typeface="+mj-lt"/>
              <a:buAutoNum type="arabicPeriod"/>
            </a:pPr>
            <a:r>
              <a:rPr lang="en-US" b="0" i="0" dirty="0">
                <a:solidFill>
                  <a:srgbClr val="000000"/>
                </a:solidFill>
                <a:effectLst/>
                <a:latin typeface="Raleway"/>
              </a:rPr>
              <a:t>Data preparation – How do we organize the data for modeling?</a:t>
            </a:r>
          </a:p>
          <a:p>
            <a:pPr algn="l">
              <a:buFont typeface="+mj-lt"/>
              <a:buAutoNum type="arabicPeriod"/>
            </a:pPr>
            <a:r>
              <a:rPr lang="en-US" b="0" i="0" dirty="0">
                <a:solidFill>
                  <a:srgbClr val="000000"/>
                </a:solidFill>
                <a:effectLst/>
                <a:latin typeface="Raleway"/>
              </a:rPr>
              <a:t>Modeling – What modeling techniques should we apply?</a:t>
            </a:r>
          </a:p>
          <a:p>
            <a:pPr algn="l">
              <a:buFont typeface="+mj-lt"/>
              <a:buAutoNum type="arabicPeriod"/>
            </a:pPr>
            <a:r>
              <a:rPr lang="en-US" b="0" i="0" dirty="0">
                <a:solidFill>
                  <a:srgbClr val="000000"/>
                </a:solidFill>
                <a:effectLst/>
                <a:latin typeface="Raleway"/>
              </a:rPr>
              <a:t>Evaluation – Which model best meets the business objectives?</a:t>
            </a:r>
          </a:p>
          <a:p>
            <a:pPr algn="l">
              <a:buFont typeface="+mj-lt"/>
              <a:buAutoNum type="arabicPeriod"/>
            </a:pPr>
            <a:r>
              <a:rPr lang="en-US" b="0" i="0" dirty="0">
                <a:solidFill>
                  <a:srgbClr val="000000"/>
                </a:solidFill>
                <a:effectLst/>
                <a:latin typeface="Raleway"/>
              </a:rPr>
              <a:t>Deployment – How do stakeholders access the results?</a:t>
            </a:r>
          </a:p>
          <a:p>
            <a:endParaRPr lang="en-US" dirty="0"/>
          </a:p>
        </p:txBody>
      </p:sp>
      <p:pic>
        <p:nvPicPr>
          <p:cNvPr id="2050" name="Picture 2">
            <a:extLst>
              <a:ext uri="{FF2B5EF4-FFF2-40B4-BE49-F238E27FC236}">
                <a16:creationId xmlns:a16="http://schemas.microsoft.com/office/drawing/2014/main" id="{BA4512BC-2D11-4EF9-9332-846B80504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562" y="1502570"/>
            <a:ext cx="4709943" cy="3852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2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4927-D629-42A5-8FE9-9824C0790096}"/>
              </a:ext>
            </a:extLst>
          </p:cNvPr>
          <p:cNvSpPr>
            <a:spLocks noGrp="1"/>
          </p:cNvSpPr>
          <p:nvPr>
            <p:ph type="title"/>
          </p:nvPr>
        </p:nvSpPr>
        <p:spPr/>
        <p:txBody>
          <a:bodyPr/>
          <a:lstStyle/>
          <a:p>
            <a:r>
              <a:rPr lang="en-US" dirty="0"/>
              <a:t>grading rubric</a:t>
            </a:r>
          </a:p>
        </p:txBody>
      </p:sp>
      <p:sp>
        <p:nvSpPr>
          <p:cNvPr id="3" name="Content Placeholder 2">
            <a:extLst>
              <a:ext uri="{FF2B5EF4-FFF2-40B4-BE49-F238E27FC236}">
                <a16:creationId xmlns:a16="http://schemas.microsoft.com/office/drawing/2014/main" id="{ABA25EE7-8FE5-40EA-8245-841AC292E07D}"/>
              </a:ext>
            </a:extLst>
          </p:cNvPr>
          <p:cNvSpPr>
            <a:spLocks noGrp="1"/>
          </p:cNvSpPr>
          <p:nvPr>
            <p:ph idx="1"/>
          </p:nvPr>
        </p:nvSpPr>
        <p:spPr>
          <a:xfrm>
            <a:off x="581192" y="2307308"/>
            <a:ext cx="11029615" cy="3634486"/>
          </a:xfrm>
        </p:spPr>
        <p:txBody>
          <a:bodyPr>
            <a:normAutofit/>
          </a:bodyPr>
          <a:lstStyle/>
          <a:p>
            <a:pPr rtl="0" fontAlgn="base">
              <a:spcBef>
                <a:spcPts val="120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Business Understanding [10 pts total]</a:t>
            </a:r>
          </a:p>
          <a:p>
            <a:pPr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Data Understanding [80 pts total]</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Business Understanding [10 points] </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Data Quality [15 points] </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Simple Statistics [10 points] </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Visualize Attributes [15 points] </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Explore Join Attributes [15 points] </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Explore Attributes and Class [10 points] </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New Features [5 points] </a:t>
            </a:r>
          </a:p>
          <a:p>
            <a:pPr marL="742950" lvl="1" indent="-285750" rtl="0" fontAlgn="base">
              <a:spcBef>
                <a:spcPts val="0"/>
              </a:spcBef>
              <a:spcAft>
                <a:spcPts val="0"/>
              </a:spcAft>
              <a:buFont typeface="Arial" panose="020B0604020202020204" pitchFamily="34" charset="0"/>
              <a:buChar char="•"/>
            </a:pPr>
            <a:r>
              <a:rPr lang="en-US" sz="1600" u="none" strike="noStrike" dirty="0">
                <a:solidFill>
                  <a:srgbClr val="000000"/>
                </a:solidFill>
                <a:effectLst/>
                <a:latin typeface="Arial" panose="020B0604020202020204" pitchFamily="34" charset="0"/>
              </a:rPr>
              <a:t>Exceptional Work [10pts total]</a:t>
            </a:r>
          </a:p>
          <a:p>
            <a:pPr marL="0" indent="0">
              <a:buNone/>
            </a:pPr>
            <a:endParaRPr lang="en-US" sz="3200" dirty="0"/>
          </a:p>
        </p:txBody>
      </p:sp>
      <p:pic>
        <p:nvPicPr>
          <p:cNvPr id="4100" name="Picture 4" descr="4 Lead Scoring and Grading Scenarios Explained | Salesforce Pardot">
            <a:extLst>
              <a:ext uri="{FF2B5EF4-FFF2-40B4-BE49-F238E27FC236}">
                <a16:creationId xmlns:a16="http://schemas.microsoft.com/office/drawing/2014/main" id="{C516B69F-DAD0-43B2-A6DF-DDC4B534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110" y="1974471"/>
            <a:ext cx="4371535" cy="2909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61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5A52-280F-4926-84CB-76D92FED2C82}"/>
              </a:ext>
            </a:extLst>
          </p:cNvPr>
          <p:cNvSpPr>
            <a:spLocks noGrp="1"/>
          </p:cNvSpPr>
          <p:nvPr>
            <p:ph type="title"/>
          </p:nvPr>
        </p:nvSpPr>
        <p:spPr/>
        <p:txBody>
          <a:bodyPr/>
          <a:lstStyle/>
          <a:p>
            <a:r>
              <a:rPr lang="en-US" dirty="0"/>
              <a:t>business understanding [10 pts]</a:t>
            </a:r>
          </a:p>
        </p:txBody>
      </p:sp>
      <p:sp>
        <p:nvSpPr>
          <p:cNvPr id="3" name="Content Placeholder 2">
            <a:extLst>
              <a:ext uri="{FF2B5EF4-FFF2-40B4-BE49-F238E27FC236}">
                <a16:creationId xmlns:a16="http://schemas.microsoft.com/office/drawing/2014/main" id="{B2DFF0E4-894D-4771-9CD2-1E2E7AF3F8FD}"/>
              </a:ext>
            </a:extLst>
          </p:cNvPr>
          <p:cNvSpPr>
            <a:spLocks noGrp="1"/>
          </p:cNvSpPr>
          <p:nvPr>
            <p:ph idx="1"/>
          </p:nvPr>
        </p:nvSpPr>
        <p:spPr/>
        <p:txBody>
          <a:bodyPr/>
          <a:lstStyle/>
          <a:p>
            <a:r>
              <a:rPr lang="en-US" dirty="0"/>
              <a:t>Describe the purpose of the data set you selected (i.e., why was this data collected in the first place?). </a:t>
            </a:r>
          </a:p>
          <a:p>
            <a:pPr lvl="1"/>
            <a:r>
              <a:rPr lang="en-US" dirty="0" err="1">
                <a:solidFill>
                  <a:schemeClr val="accent2"/>
                </a:solidFill>
              </a:rPr>
              <a:t>Olist</a:t>
            </a:r>
            <a:r>
              <a:rPr lang="en-US" dirty="0">
                <a:solidFill>
                  <a:schemeClr val="accent2"/>
                </a:solidFill>
              </a:rPr>
              <a:t>, a Brazilian E-commerce site provided a robust dataset of orders made at the </a:t>
            </a:r>
            <a:r>
              <a:rPr lang="en-US" dirty="0" err="1">
                <a:solidFill>
                  <a:schemeClr val="accent2"/>
                </a:solidFill>
              </a:rPr>
              <a:t>Olist</a:t>
            </a:r>
            <a:r>
              <a:rPr lang="en-US" dirty="0">
                <a:solidFill>
                  <a:schemeClr val="accent2"/>
                </a:solidFill>
              </a:rPr>
              <a:t> Store. The data set consists of roughly 100,000 orders from 2016 to 2018 and is multidimensional covering order information, consumer information, seller information, geolocation information, product attributes and customer reviews. The dataset will allow us to meet our stated  business objectives. We will process the data using a combination of Python for data cleaning, mining, wrangling, exploration, feature selection and data modeling. and will possibly employ cloud services for tasks such as running sentiment analysis. </a:t>
            </a:r>
          </a:p>
          <a:p>
            <a:r>
              <a:rPr lang="en-US" dirty="0"/>
              <a:t>Describe how you would define and measure the outcomes from the dataset. That is, why is this data important and how do you know if you have mined useful knowledge from the dataset? </a:t>
            </a:r>
          </a:p>
          <a:p>
            <a:r>
              <a:rPr lang="en-US" dirty="0"/>
              <a:t>How would you measure the effectiveness of a good prediction algorithm? Be specific.</a:t>
            </a:r>
          </a:p>
          <a:p>
            <a:pPr lvl="1"/>
            <a:r>
              <a:rPr lang="en-US" dirty="0">
                <a:solidFill>
                  <a:schemeClr val="accent2"/>
                </a:solidFill>
              </a:rPr>
              <a:t>A major success factor will be to obtain accuracy of at least 85%, precision of at least 80%, sensitivity of at least 85%. These values are subject to review, contingent upon exploratory data analyses.</a:t>
            </a:r>
          </a:p>
        </p:txBody>
      </p:sp>
    </p:spTree>
    <p:extLst>
      <p:ext uri="{BB962C8B-B14F-4D97-AF65-F5344CB8AC3E}">
        <p14:creationId xmlns:p14="http://schemas.microsoft.com/office/powerpoint/2010/main" val="334623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1852-17FD-492F-A49A-22AF36316BAC}"/>
              </a:ext>
            </a:extLst>
          </p:cNvPr>
          <p:cNvSpPr>
            <a:spLocks noGrp="1"/>
          </p:cNvSpPr>
          <p:nvPr>
            <p:ph type="title"/>
          </p:nvPr>
        </p:nvSpPr>
        <p:spPr/>
        <p:txBody>
          <a:bodyPr/>
          <a:lstStyle/>
          <a:p>
            <a:r>
              <a:rPr lang="en-US" dirty="0"/>
              <a:t>data understanding [80 pts]</a:t>
            </a:r>
          </a:p>
        </p:txBody>
      </p:sp>
      <p:sp>
        <p:nvSpPr>
          <p:cNvPr id="3" name="Content Placeholder 2">
            <a:extLst>
              <a:ext uri="{FF2B5EF4-FFF2-40B4-BE49-F238E27FC236}">
                <a16:creationId xmlns:a16="http://schemas.microsoft.com/office/drawing/2014/main" id="{D81FA5D5-B83B-4128-9DEB-28DC0CA49881}"/>
              </a:ext>
            </a:extLst>
          </p:cNvPr>
          <p:cNvSpPr>
            <a:spLocks noGrp="1"/>
          </p:cNvSpPr>
          <p:nvPr>
            <p:ph idx="1"/>
          </p:nvPr>
        </p:nvSpPr>
        <p:spPr>
          <a:xfrm>
            <a:off x="581193" y="2340864"/>
            <a:ext cx="5514808" cy="3634486"/>
          </a:xfrm>
        </p:spPr>
        <p:txBody>
          <a:bodyPr>
            <a:normAutofit/>
          </a:bodyPr>
          <a:lstStyle/>
          <a:p>
            <a:pPr algn="l"/>
            <a:r>
              <a:rPr lang="en-US" sz="2000" b="0" i="0" u="none" strike="noStrike" baseline="0" dirty="0">
                <a:latin typeface="HelveticaNeue-Light"/>
              </a:rPr>
              <a:t>[</a:t>
            </a:r>
            <a:r>
              <a:rPr lang="en-US" sz="2000" b="1" i="0" u="none" strike="noStrike" baseline="0" dirty="0">
                <a:latin typeface="HelveticaNeue-Bold"/>
              </a:rPr>
              <a:t>10 points</a:t>
            </a:r>
            <a:r>
              <a:rPr lang="en-US" sz="2000" b="1" i="0" u="none" strike="noStrike" baseline="0" dirty="0">
                <a:latin typeface="HelveticaNeue-Light"/>
              </a:rPr>
              <a:t>] Data Meaning Type</a:t>
            </a:r>
          </a:p>
          <a:p>
            <a:pPr lvl="1"/>
            <a:r>
              <a:rPr lang="en-US" b="0" i="0" u="none" strike="noStrike" baseline="0" dirty="0">
                <a:latin typeface="HelveticaNeue-Light"/>
              </a:rPr>
              <a:t>Describe the meaning and type of data (scale, values, etc.) for each attribute in the data file.</a:t>
            </a:r>
          </a:p>
          <a:p>
            <a:pPr lvl="2">
              <a:buFont typeface="Wingdings" panose="05000000000000000000" pitchFamily="2" charset="2"/>
              <a:buChar char="Ø"/>
            </a:pPr>
            <a:r>
              <a:rPr lang="en-US" dirty="0">
                <a:solidFill>
                  <a:schemeClr val="accent2"/>
                </a:solidFill>
                <a:latin typeface="HelveticaNeue-Light"/>
              </a:rPr>
              <a:t>Initial </a:t>
            </a:r>
            <a:r>
              <a:rPr lang="en-US" dirty="0" err="1">
                <a:solidFill>
                  <a:schemeClr val="accent2"/>
                </a:solidFill>
                <a:latin typeface="HelveticaNeue-Light"/>
              </a:rPr>
              <a:t>dataframe</a:t>
            </a:r>
            <a:r>
              <a:rPr lang="en-US" dirty="0">
                <a:solidFill>
                  <a:schemeClr val="accent2"/>
                </a:solidFill>
                <a:latin typeface="HelveticaNeue-Light"/>
              </a:rPr>
              <a:t> included 40 attributes from the original dataset that came from merging the following csv files:</a:t>
            </a:r>
          </a:p>
          <a:p>
            <a:pPr lvl="2">
              <a:buFont typeface="Wingdings" panose="05000000000000000000" pitchFamily="2" charset="2"/>
              <a:buChar char="Ø"/>
            </a:pPr>
            <a:r>
              <a:rPr lang="en-US" b="0" i="0" u="none" strike="noStrike" baseline="0" dirty="0">
                <a:solidFill>
                  <a:schemeClr val="accent2"/>
                </a:solidFill>
                <a:latin typeface="HelveticaNeue-Light"/>
              </a:rPr>
              <a:t>orders, customers, </a:t>
            </a:r>
            <a:r>
              <a:rPr lang="en-US" b="0" i="0" u="none" strike="noStrike" baseline="0" dirty="0" err="1">
                <a:solidFill>
                  <a:schemeClr val="accent2"/>
                </a:solidFill>
                <a:latin typeface="HelveticaNeue-Light"/>
              </a:rPr>
              <a:t>order_items</a:t>
            </a:r>
            <a:r>
              <a:rPr lang="en-US" b="0" i="0" u="none" strike="noStrike" baseline="0" dirty="0">
                <a:solidFill>
                  <a:schemeClr val="accent2"/>
                </a:solidFill>
                <a:latin typeface="HelveticaNeue-Light"/>
              </a:rPr>
              <a:t>, </a:t>
            </a:r>
            <a:r>
              <a:rPr lang="en-US" b="0" i="0" u="none" strike="noStrike" baseline="0" dirty="0" err="1">
                <a:solidFill>
                  <a:schemeClr val="accent2"/>
                </a:solidFill>
                <a:latin typeface="HelveticaNeue-Light"/>
              </a:rPr>
              <a:t>order_payments</a:t>
            </a:r>
            <a:r>
              <a:rPr lang="en-US" b="0" i="0" u="none" strike="noStrike" baseline="0" dirty="0">
                <a:solidFill>
                  <a:schemeClr val="accent2"/>
                </a:solidFill>
                <a:latin typeface="HelveticaNeue-Light"/>
              </a:rPr>
              <a:t>, sellers, products, </a:t>
            </a:r>
            <a:r>
              <a:rPr lang="en-US" b="0" i="0" u="none" strike="noStrike" baseline="0" dirty="0" err="1">
                <a:solidFill>
                  <a:schemeClr val="accent2"/>
                </a:solidFill>
                <a:latin typeface="HelveticaNeue-Light"/>
              </a:rPr>
              <a:t>category_name_translation</a:t>
            </a:r>
            <a:r>
              <a:rPr lang="en-US" b="0" i="0" u="none" strike="noStrike" baseline="0" dirty="0">
                <a:solidFill>
                  <a:schemeClr val="accent2"/>
                </a:solidFill>
                <a:latin typeface="HelveticaNeue-Light"/>
              </a:rPr>
              <a:t>, </a:t>
            </a:r>
            <a:r>
              <a:rPr lang="en-US" b="0" i="0" u="none" strike="noStrike" baseline="0" dirty="0" err="1">
                <a:solidFill>
                  <a:schemeClr val="accent2"/>
                </a:solidFill>
                <a:latin typeface="HelveticaNeue-Light"/>
              </a:rPr>
              <a:t>order_reviews</a:t>
            </a:r>
            <a:r>
              <a:rPr lang="en-US" b="0" i="0" u="none" strike="noStrike" baseline="0" dirty="0">
                <a:solidFill>
                  <a:schemeClr val="accent2"/>
                </a:solidFill>
                <a:latin typeface="HelveticaNeue-Light"/>
              </a:rPr>
              <a:t> (note geolocation was not initially used because it was added to the original dataset in a later iteration and will be assessed during the data exploration if it should be added in)</a:t>
            </a:r>
          </a:p>
        </p:txBody>
      </p:sp>
      <p:pic>
        <p:nvPicPr>
          <p:cNvPr id="1026" name="Picture 2" descr="Data Schema">
            <a:extLst>
              <a:ext uri="{FF2B5EF4-FFF2-40B4-BE49-F238E27FC236}">
                <a16:creationId xmlns:a16="http://schemas.microsoft.com/office/drawing/2014/main" id="{2DD12356-9586-44A9-A18B-7FACEABA8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080" y="1890876"/>
            <a:ext cx="5557606" cy="3344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7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F3FFF5A2-5414-4B0A-98D5-6E51C5A1569F}"/>
              </a:ext>
            </a:extLst>
          </p:cNvPr>
          <p:cNvGraphicFramePr>
            <a:graphicFrameLocks noChangeAspect="1"/>
          </p:cNvGraphicFramePr>
          <p:nvPr>
            <p:extLst>
              <p:ext uri="{D42A27DB-BD31-4B8C-83A1-F6EECF244321}">
                <p14:modId xmlns:p14="http://schemas.microsoft.com/office/powerpoint/2010/main" val="520096292"/>
              </p:ext>
            </p:extLst>
          </p:nvPr>
        </p:nvGraphicFramePr>
        <p:xfrm>
          <a:off x="2522538" y="719138"/>
          <a:ext cx="7146925" cy="5418137"/>
        </p:xfrm>
        <a:graphic>
          <a:graphicData uri="http://schemas.openxmlformats.org/presentationml/2006/ole">
            <mc:AlternateContent xmlns:mc="http://schemas.openxmlformats.org/markup-compatibility/2006">
              <mc:Choice xmlns:v="urn:schemas-microsoft-com:vml" Requires="v">
                <p:oleObj name="Worksheet" r:id="rId2" imgW="10315689" imgH="7820117" progId="Excel.Sheet.12">
                  <p:embed/>
                </p:oleObj>
              </mc:Choice>
              <mc:Fallback>
                <p:oleObj name="Worksheet" r:id="rId2" imgW="10315689" imgH="7820117" progId="Excel.Sheet.12">
                  <p:embed/>
                  <p:pic>
                    <p:nvPicPr>
                      <p:cNvPr id="0" name=""/>
                      <p:cNvPicPr/>
                      <p:nvPr/>
                    </p:nvPicPr>
                    <p:blipFill>
                      <a:blip r:embed="rId3"/>
                      <a:stretch>
                        <a:fillRect/>
                      </a:stretch>
                    </p:blipFill>
                    <p:spPr>
                      <a:xfrm>
                        <a:off x="2522538" y="719138"/>
                        <a:ext cx="7146925" cy="5418137"/>
                      </a:xfrm>
                      <a:prstGeom prst="rect">
                        <a:avLst/>
                      </a:prstGeom>
                    </p:spPr>
                  </p:pic>
                </p:oleObj>
              </mc:Fallback>
            </mc:AlternateContent>
          </a:graphicData>
        </a:graphic>
      </p:graphicFrame>
    </p:spTree>
    <p:extLst>
      <p:ext uri="{BB962C8B-B14F-4D97-AF65-F5344CB8AC3E}">
        <p14:creationId xmlns:p14="http://schemas.microsoft.com/office/powerpoint/2010/main" val="25862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1852-17FD-492F-A49A-22AF36316BAC}"/>
              </a:ext>
            </a:extLst>
          </p:cNvPr>
          <p:cNvSpPr>
            <a:spLocks noGrp="1"/>
          </p:cNvSpPr>
          <p:nvPr>
            <p:ph type="title"/>
          </p:nvPr>
        </p:nvSpPr>
        <p:spPr/>
        <p:txBody>
          <a:bodyPr/>
          <a:lstStyle/>
          <a:p>
            <a:r>
              <a:rPr lang="en-US" dirty="0"/>
              <a:t>data understanding [80 pts]</a:t>
            </a:r>
          </a:p>
        </p:txBody>
      </p:sp>
      <p:sp>
        <p:nvSpPr>
          <p:cNvPr id="3" name="Content Placeholder 2">
            <a:extLst>
              <a:ext uri="{FF2B5EF4-FFF2-40B4-BE49-F238E27FC236}">
                <a16:creationId xmlns:a16="http://schemas.microsoft.com/office/drawing/2014/main" id="{D81FA5D5-B83B-4128-9DEB-28DC0CA49881}"/>
              </a:ext>
            </a:extLst>
          </p:cNvPr>
          <p:cNvSpPr>
            <a:spLocks noGrp="1"/>
          </p:cNvSpPr>
          <p:nvPr>
            <p:ph idx="1"/>
          </p:nvPr>
        </p:nvSpPr>
        <p:spPr/>
        <p:txBody>
          <a:bodyPr>
            <a:normAutofit fontScale="85000" lnSpcReduction="20000"/>
          </a:bodyPr>
          <a:lstStyle/>
          <a:p>
            <a:pPr algn="l"/>
            <a:r>
              <a:rPr lang="en-US" sz="2000" b="0" i="0" u="none" strike="noStrike" baseline="0" dirty="0">
                <a:latin typeface="HelveticaNeue-Light"/>
              </a:rPr>
              <a:t>[</a:t>
            </a:r>
            <a:r>
              <a:rPr lang="en-US" sz="2000" b="1" i="0" u="none" strike="noStrike" baseline="0" dirty="0">
                <a:latin typeface="HelveticaNeue-Bold"/>
              </a:rPr>
              <a:t> </a:t>
            </a:r>
            <a:r>
              <a:rPr lang="en-US" sz="2000" b="0" i="0" u="none" strike="noStrike" baseline="0" dirty="0">
                <a:latin typeface="HelveticaNeue-Light"/>
              </a:rPr>
              <a:t>[</a:t>
            </a:r>
            <a:r>
              <a:rPr lang="en-US" sz="2000" b="1" i="0" u="none" strike="noStrike" baseline="0" dirty="0">
                <a:latin typeface="HelveticaNeue-Bold"/>
              </a:rPr>
              <a:t>15 points</a:t>
            </a:r>
            <a:r>
              <a:rPr lang="en-US" sz="2000" b="0" i="0" u="none" strike="noStrike" baseline="0" dirty="0">
                <a:latin typeface="HelveticaNeue-Light"/>
              </a:rPr>
              <a:t>]</a:t>
            </a:r>
            <a:r>
              <a:rPr lang="en-US" sz="2000" b="1" i="0" u="none" strike="noStrike" baseline="0" dirty="0">
                <a:latin typeface="HelveticaNeue-Light"/>
              </a:rPr>
              <a:t> Data Quality</a:t>
            </a:r>
            <a:endParaRPr lang="en-US" sz="2000" b="0" i="0" u="none" strike="noStrike" baseline="0" dirty="0">
              <a:latin typeface="HelveticaNeue-Light"/>
            </a:endParaRPr>
          </a:p>
          <a:p>
            <a:pPr lvl="1"/>
            <a:r>
              <a:rPr lang="en-US" b="0" i="0" u="none" strike="noStrike" baseline="0" dirty="0">
                <a:latin typeface="HelveticaNeue-Light"/>
              </a:rPr>
              <a:t>Verify data quality: Explain any missing values, duplicate data, and outliers. Are those mistakes? How do you deal with these problems? Be specific.</a:t>
            </a:r>
          </a:p>
          <a:p>
            <a:pPr lvl="2">
              <a:buFont typeface="Wingdings" panose="05000000000000000000" pitchFamily="2" charset="2"/>
              <a:buChar char="Ø"/>
            </a:pPr>
            <a:r>
              <a:rPr lang="en-US" sz="1600" b="0" i="0" u="none" strike="noStrike" baseline="0" dirty="0">
                <a:solidFill>
                  <a:schemeClr val="accent2"/>
                </a:solidFill>
                <a:latin typeface="HelveticaNeue-Light"/>
              </a:rPr>
              <a:t>Missing included in the Kaggle data specs, but here’s some explanations:</a:t>
            </a:r>
          </a:p>
          <a:p>
            <a:pPr lvl="2">
              <a:spcBef>
                <a:spcPts val="0"/>
              </a:spcBef>
              <a:spcAft>
                <a:spcPts val="0"/>
              </a:spcAft>
              <a:buFont typeface="Wingdings" panose="05000000000000000000" pitchFamily="2" charset="2"/>
              <a:buChar char="Ø"/>
            </a:pPr>
            <a:r>
              <a:rPr lang="en-US" sz="1600" b="0" i="0" u="none" strike="noStrike" dirty="0">
                <a:solidFill>
                  <a:schemeClr val="accent2"/>
                </a:solidFill>
                <a:effectLst/>
                <a:latin typeface="HelveticaNeue-Light"/>
              </a:rPr>
              <a:t>For each of the single values missing from the weight, length and width, it turned out that was the same record, so it was easier to just drop it from the </a:t>
            </a:r>
            <a:r>
              <a:rPr lang="en-US" sz="1600" b="0" i="0" u="none" strike="noStrike" dirty="0" err="1">
                <a:solidFill>
                  <a:schemeClr val="accent2"/>
                </a:solidFill>
                <a:effectLst/>
                <a:latin typeface="HelveticaNeue-Light"/>
              </a:rPr>
              <a:t>dataframe</a:t>
            </a:r>
            <a:r>
              <a:rPr lang="en-US" sz="1600" b="0" i="0" u="none" strike="noStrike" dirty="0">
                <a:solidFill>
                  <a:schemeClr val="accent2"/>
                </a:solidFill>
                <a:effectLst/>
                <a:latin typeface="HelveticaNeue-Light"/>
              </a:rPr>
              <a:t>.</a:t>
            </a:r>
            <a:endParaRPr lang="en-US" sz="1600" b="0" dirty="0">
              <a:solidFill>
                <a:schemeClr val="accent2"/>
              </a:solidFill>
              <a:effectLst/>
              <a:latin typeface="HelveticaNeue-Light"/>
            </a:endParaRPr>
          </a:p>
          <a:p>
            <a:pPr lvl="2">
              <a:spcBef>
                <a:spcPts val="0"/>
              </a:spcBef>
              <a:spcAft>
                <a:spcPts val="0"/>
              </a:spcAft>
              <a:buFont typeface="Wingdings" panose="05000000000000000000" pitchFamily="2" charset="2"/>
              <a:buChar char="Ø"/>
            </a:pPr>
            <a:br>
              <a:rPr lang="en-US" sz="1600" b="0" dirty="0">
                <a:solidFill>
                  <a:schemeClr val="accent2"/>
                </a:solidFill>
                <a:effectLst/>
                <a:latin typeface="HelveticaNeue-Light"/>
              </a:rPr>
            </a:br>
            <a:r>
              <a:rPr lang="en-US" sz="1600" b="0" i="0" u="none" strike="noStrike" dirty="0">
                <a:solidFill>
                  <a:schemeClr val="accent2"/>
                </a:solidFill>
                <a:effectLst/>
                <a:latin typeface="HelveticaNeue-Light"/>
              </a:rPr>
              <a:t>For the 14 missing </a:t>
            </a:r>
            <a:r>
              <a:rPr lang="en-US" sz="1600" b="0" i="0" u="none" strike="noStrike" dirty="0" err="1">
                <a:solidFill>
                  <a:schemeClr val="accent2"/>
                </a:solidFill>
                <a:effectLst/>
                <a:latin typeface="HelveticaNeue-Light"/>
              </a:rPr>
              <a:t>order_approved_at</a:t>
            </a:r>
            <a:r>
              <a:rPr lang="en-US" sz="1600" b="0" i="0" u="none" strike="noStrike" dirty="0">
                <a:solidFill>
                  <a:schemeClr val="accent2"/>
                </a:solidFill>
                <a:effectLst/>
                <a:latin typeface="HelveticaNeue-Light"/>
              </a:rPr>
              <a:t> values, those each had both an </a:t>
            </a:r>
            <a:r>
              <a:rPr lang="en-US" sz="1600" b="0" i="0" u="none" strike="noStrike" dirty="0" err="1">
                <a:solidFill>
                  <a:schemeClr val="accent2"/>
                </a:solidFill>
                <a:effectLst/>
                <a:latin typeface="HelveticaNeue-Light"/>
              </a:rPr>
              <a:t>order_status</a:t>
            </a:r>
            <a:r>
              <a:rPr lang="en-US" sz="1600" b="0" i="0" u="none" strike="noStrike" dirty="0">
                <a:solidFill>
                  <a:schemeClr val="accent2"/>
                </a:solidFill>
                <a:effectLst/>
                <a:latin typeface="HelveticaNeue-Light"/>
              </a:rPr>
              <a:t> of delivered and a timestamp of when the order was delivered to the customer. We checked on the overall average time it takes for an order payment to be approved from the time the order is placed and it was about 10.5 hours, so to impute those missing values we just copied the </a:t>
            </a:r>
            <a:r>
              <a:rPr lang="en-US" sz="1600" b="0" i="0" u="none" strike="noStrike" dirty="0" err="1">
                <a:solidFill>
                  <a:schemeClr val="accent2"/>
                </a:solidFill>
                <a:effectLst/>
                <a:latin typeface="HelveticaNeue-Light"/>
              </a:rPr>
              <a:t>order_purchased_timestamp</a:t>
            </a:r>
            <a:r>
              <a:rPr lang="en-US" sz="1600" b="0" i="0" u="none" strike="noStrike" dirty="0">
                <a:solidFill>
                  <a:schemeClr val="accent2"/>
                </a:solidFill>
                <a:effectLst/>
                <a:latin typeface="HelveticaNeue-Light"/>
              </a:rPr>
              <a:t> value.</a:t>
            </a:r>
            <a:endParaRPr lang="en-US" sz="1600" b="0" dirty="0">
              <a:solidFill>
                <a:schemeClr val="accent2"/>
              </a:solidFill>
              <a:effectLst/>
              <a:latin typeface="HelveticaNeue-Light"/>
            </a:endParaRPr>
          </a:p>
          <a:p>
            <a:pPr lvl="2">
              <a:spcBef>
                <a:spcPts val="0"/>
              </a:spcBef>
              <a:spcAft>
                <a:spcPts val="0"/>
              </a:spcAft>
              <a:buFont typeface="Wingdings" panose="05000000000000000000" pitchFamily="2" charset="2"/>
              <a:buChar char="Ø"/>
            </a:pPr>
            <a:br>
              <a:rPr lang="en-US" sz="1600" b="0" dirty="0">
                <a:solidFill>
                  <a:schemeClr val="accent2"/>
                </a:solidFill>
                <a:effectLst/>
                <a:latin typeface="HelveticaNeue-Light"/>
              </a:rPr>
            </a:br>
            <a:r>
              <a:rPr lang="en-US" sz="1600" b="0" i="0" u="none" strike="noStrike" dirty="0">
                <a:solidFill>
                  <a:schemeClr val="accent2"/>
                </a:solidFill>
                <a:effectLst/>
                <a:latin typeface="HelveticaNeue-Light"/>
              </a:rPr>
              <a:t>There are 2,515 orders missing a customer delivery date. Of those missing delivery dates it appears there were 564 cancelled orders, 7 orders that were unavailable, 8 orders that show as delivered but are missing delivery dates and 364 orders that were invoiced but there is no record of the orders being delivered. Other reasons we don't have delivery data is because at the time the data was pulled, an order could've been shipped, processing or approved or otherwise still in the process of making its way to the customer. These are just good things to note, we may consider just removing all 2,515 lines since we have so much data already. There were 7 orders that were cancelled, but still delivered and more than likely that's because the order was cancelled after it shipped from the seller.</a:t>
            </a:r>
            <a:endParaRPr lang="en-US" sz="1600" b="0" dirty="0">
              <a:solidFill>
                <a:schemeClr val="accent2"/>
              </a:solidFill>
              <a:effectLst/>
              <a:latin typeface="HelveticaNeue-Light"/>
            </a:endParaRPr>
          </a:p>
        </p:txBody>
      </p:sp>
    </p:spTree>
    <p:extLst>
      <p:ext uri="{BB962C8B-B14F-4D97-AF65-F5344CB8AC3E}">
        <p14:creationId xmlns:p14="http://schemas.microsoft.com/office/powerpoint/2010/main" val="250111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1852-17FD-492F-A49A-22AF36316BAC}"/>
              </a:ext>
            </a:extLst>
          </p:cNvPr>
          <p:cNvSpPr>
            <a:spLocks noGrp="1"/>
          </p:cNvSpPr>
          <p:nvPr>
            <p:ph type="title"/>
          </p:nvPr>
        </p:nvSpPr>
        <p:spPr/>
        <p:txBody>
          <a:bodyPr/>
          <a:lstStyle/>
          <a:p>
            <a:r>
              <a:rPr lang="en-US" dirty="0"/>
              <a:t>data understanding [80 pts]</a:t>
            </a:r>
          </a:p>
        </p:txBody>
      </p:sp>
      <p:sp>
        <p:nvSpPr>
          <p:cNvPr id="3" name="Content Placeholder 2">
            <a:extLst>
              <a:ext uri="{FF2B5EF4-FFF2-40B4-BE49-F238E27FC236}">
                <a16:creationId xmlns:a16="http://schemas.microsoft.com/office/drawing/2014/main" id="{D81FA5D5-B83B-4128-9DEB-28DC0CA49881}"/>
              </a:ext>
            </a:extLst>
          </p:cNvPr>
          <p:cNvSpPr>
            <a:spLocks noGrp="1"/>
          </p:cNvSpPr>
          <p:nvPr>
            <p:ph idx="1"/>
          </p:nvPr>
        </p:nvSpPr>
        <p:spPr/>
        <p:txBody>
          <a:bodyPr>
            <a:normAutofit/>
          </a:bodyPr>
          <a:lstStyle/>
          <a:p>
            <a:pPr algn="l"/>
            <a:r>
              <a:rPr lang="en-US" sz="2000" b="1" i="0" u="none" strike="noStrike" baseline="0" dirty="0">
                <a:latin typeface="HelveticaNeue-Light"/>
              </a:rPr>
              <a:t>[</a:t>
            </a:r>
            <a:r>
              <a:rPr lang="en-US" sz="2000" b="1" i="0" u="none" strike="noStrike" baseline="0" dirty="0">
                <a:latin typeface="HelveticaNeue-Bold"/>
              </a:rPr>
              <a:t>10 points</a:t>
            </a:r>
            <a:r>
              <a:rPr lang="en-US" sz="2000" b="1" i="0" u="none" strike="noStrike" baseline="0" dirty="0">
                <a:latin typeface="HelveticaNeue-Light"/>
              </a:rPr>
              <a:t>] Simple Statistics</a:t>
            </a:r>
          </a:p>
          <a:p>
            <a:pPr lvl="1"/>
            <a:r>
              <a:rPr lang="en-US" b="0" i="0" u="none" strike="noStrike" baseline="0" dirty="0">
                <a:latin typeface="HelveticaNeue-Light"/>
              </a:rPr>
              <a:t>Give simple, appropriate statistics (range, mode, mean, median, variance, counts, etc.) for the most important attributes and describe what they mean or if you found something interesting. Note: You can also use data from other sources for comparison. Explain the significance of the statistics run and why they are meaningful.</a:t>
            </a:r>
          </a:p>
        </p:txBody>
      </p:sp>
    </p:spTree>
    <p:extLst>
      <p:ext uri="{BB962C8B-B14F-4D97-AF65-F5344CB8AC3E}">
        <p14:creationId xmlns:p14="http://schemas.microsoft.com/office/powerpoint/2010/main" val="3641901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{AF3617F2-19B2-439A-9C72-CA7809F74534}tf33552983_win32</Template>
  <TotalTime>87</TotalTime>
  <Words>1219</Words>
  <Application>Microsoft Office PowerPoint</Application>
  <PresentationFormat>Widescreen</PresentationFormat>
  <Paragraphs>73</Paragraphs>
  <Slides>13</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4" baseType="lpstr">
      <vt:lpstr>Arial</vt:lpstr>
      <vt:lpstr>Franklin Gothic Book</vt:lpstr>
      <vt:lpstr>Franklin Gothic Demi</vt:lpstr>
      <vt:lpstr>HelveticaNeue-Bold</vt:lpstr>
      <vt:lpstr>HelveticaNeue-Light</vt:lpstr>
      <vt:lpstr>Raleway</vt:lpstr>
      <vt:lpstr>Slack-Lato</vt:lpstr>
      <vt:lpstr>Wingdings</vt:lpstr>
      <vt:lpstr>Wingdings 2</vt:lpstr>
      <vt:lpstr>DividendVTI</vt:lpstr>
      <vt:lpstr>Microsoft Excel Worksheet</vt:lpstr>
      <vt:lpstr>Olist e-commerce data set project</vt:lpstr>
      <vt:lpstr>starting notes</vt:lpstr>
      <vt:lpstr>CRISP-DM (simplified)</vt:lpstr>
      <vt:lpstr>grading rubric</vt:lpstr>
      <vt:lpstr>business understanding [10 pts]</vt:lpstr>
      <vt:lpstr>data understanding [80 pts]</vt:lpstr>
      <vt:lpstr>PowerPoint Presentation</vt:lpstr>
      <vt:lpstr>data understanding [80 pts]</vt:lpstr>
      <vt:lpstr>data understanding [80 pts]</vt:lpstr>
      <vt:lpstr>data understanding [80 pts]</vt:lpstr>
      <vt:lpstr>data understanding [80 pts]</vt:lpstr>
      <vt:lpstr>data understanding [80 pts]</vt:lpstr>
      <vt:lpstr>exceptional work [10 pts] (solidify that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e-commerce data set project</dc:title>
  <dc:creator>Ehly, Justin</dc:creator>
  <cp:lastModifiedBy>Ehly, Justin</cp:lastModifiedBy>
  <cp:revision>8</cp:revision>
  <dcterms:created xsi:type="dcterms:W3CDTF">2021-05-10T22:02:48Z</dcterms:created>
  <dcterms:modified xsi:type="dcterms:W3CDTF">2021-05-10T23:29:55Z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