
<file path=[Content_Types].xml><?xml version="1.0" encoding="utf-8"?>
<Types xmlns="http://schemas.openxmlformats.org/package/2006/content-types">
  <Default Extension="xml" ContentType="application/xml"/>
  <Default Extension="docx" ContentType="application/vnd.openxmlformats-officedocument.wordprocessingml.document"/>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25.xml" ContentType="application/vnd.openxmlformats-officedocument.presentationml.notesSlide+xml"/>
  <Override PartName="/ppt/embeddings/oleObject4.bin" ContentType="application/vnd.openxmlformats-officedocument.oleObject"/>
  <Override PartName="/ppt/notesSlides/notesSlide26.xml" ContentType="application/vnd.openxmlformats-officedocument.presentationml.notesSlide+xml"/>
  <Override PartName="/ppt/embeddings/oleObject5.bin" ContentType="application/vnd.openxmlformats-officedocument.oleObject"/>
  <Override PartName="/ppt/notesSlides/notesSlide27.xml" ContentType="application/vnd.openxmlformats-officedocument.presentationml.notesSlide+xml"/>
  <Override PartName="/ppt/embeddings/oleObject6.bin" ContentType="application/vnd.openxmlformats-officedocument.oleObject"/>
  <Override PartName="/ppt/notesSlides/notesSlide28.xml" ContentType="application/vnd.openxmlformats-officedocument.presentationml.notesSlide+xml"/>
  <Override PartName="/ppt/embeddings/oleObject7.bin" ContentType="application/vnd.openxmlformats-officedocument.oleObject"/>
  <Override PartName="/ppt/notesSlides/notesSlide29.xml" ContentType="application/vnd.openxmlformats-officedocument.presentationml.notesSlide+xml"/>
  <Override PartName="/ppt/embeddings/oleObject8.bin" ContentType="application/vnd.openxmlformats-officedocument.oleObject"/>
  <Override PartName="/ppt/notesSlides/notesSlide30.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notesSlides/notesSlide31.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notesSlides/notesSlide32.xml" ContentType="application/vnd.openxmlformats-officedocument.presentationml.notesSlide+xml"/>
  <Override PartName="/ppt/embeddings/oleObject13.bin" ContentType="application/vnd.openxmlformats-officedocument.oleObject"/>
  <Override PartName="/ppt/notesSlides/notesSlide33.xml" ContentType="application/vnd.openxmlformats-officedocument.presentationml.notesSlide+xml"/>
  <Override PartName="/ppt/embeddings/oleObject14.bin" ContentType="application/vnd.openxmlformats-officedocument.oleObject"/>
  <Override PartName="/ppt/notesSlides/notesSlide34.xml" ContentType="application/vnd.openxmlformats-officedocument.presentationml.notesSlide+xml"/>
  <Override PartName="/ppt/embeddings/oleObject15.bin" ContentType="application/vnd.openxmlformats-officedocument.oleObject"/>
  <Override PartName="/ppt/notesSlides/notesSlide35.xml" ContentType="application/vnd.openxmlformats-officedocument.presentationml.notesSlide+xml"/>
  <Override PartName="/ppt/embeddings/oleObject16.bin" ContentType="application/vnd.openxmlformats-officedocument.oleObject"/>
  <Override PartName="/ppt/notesSlides/notesSlide36.xml" ContentType="application/vnd.openxmlformats-officedocument.presentationml.notesSlide+xml"/>
  <Override PartName="/ppt/embeddings/oleObject17.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7.xml" ContentType="application/vnd.openxmlformats-officedocument.presentationml.tags+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tags/tag21.xml" ContentType="application/vnd.openxmlformats-officedocument.presentationml.tags+xml"/>
  <Override PartName="/ppt/notesSlides/notesSlide50.xml" ContentType="application/vnd.openxmlformats-officedocument.presentationml.notesSlide+xml"/>
  <Override PartName="/ppt/tags/tag22.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23.xml" ContentType="application/vnd.openxmlformats-officedocument.presentationml.tags+xml"/>
  <Override PartName="/ppt/notesSlides/notesSlide54.xml" ContentType="application/vnd.openxmlformats-officedocument.presentationml.notesSlide+xml"/>
  <Override PartName="/ppt/tags/tag24.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7" r:id="rId2"/>
    <p:sldId id="258" r:id="rId3"/>
    <p:sldId id="259" r:id="rId4"/>
    <p:sldId id="260" r:id="rId5"/>
    <p:sldId id="261" r:id="rId6"/>
    <p:sldId id="262" r:id="rId7"/>
    <p:sldId id="280" r:id="rId8"/>
    <p:sldId id="278" r:id="rId9"/>
    <p:sldId id="366" r:id="rId10"/>
    <p:sldId id="381" r:id="rId11"/>
    <p:sldId id="365" r:id="rId12"/>
    <p:sldId id="357" r:id="rId13"/>
    <p:sldId id="363" r:id="rId14"/>
    <p:sldId id="360" r:id="rId15"/>
    <p:sldId id="361" r:id="rId16"/>
    <p:sldId id="364" r:id="rId17"/>
    <p:sldId id="321" r:id="rId18"/>
    <p:sldId id="367" r:id="rId19"/>
    <p:sldId id="370" r:id="rId20"/>
    <p:sldId id="386" r:id="rId21"/>
    <p:sldId id="368" r:id="rId22"/>
    <p:sldId id="369" r:id="rId23"/>
    <p:sldId id="388" r:id="rId24"/>
    <p:sldId id="303" r:id="rId25"/>
    <p:sldId id="340" r:id="rId26"/>
    <p:sldId id="304" r:id="rId27"/>
    <p:sldId id="335" r:id="rId28"/>
    <p:sldId id="383" r:id="rId29"/>
    <p:sldId id="336" r:id="rId30"/>
    <p:sldId id="333" r:id="rId31"/>
    <p:sldId id="337" r:id="rId32"/>
    <p:sldId id="309" r:id="rId33"/>
    <p:sldId id="325" r:id="rId34"/>
    <p:sldId id="326" r:id="rId35"/>
    <p:sldId id="327" r:id="rId36"/>
    <p:sldId id="328" r:id="rId37"/>
    <p:sldId id="352" r:id="rId38"/>
    <p:sldId id="372" r:id="rId39"/>
    <p:sldId id="384" r:id="rId40"/>
    <p:sldId id="373" r:id="rId41"/>
    <p:sldId id="375" r:id="rId42"/>
    <p:sldId id="339" r:id="rId43"/>
    <p:sldId id="270" r:id="rId44"/>
    <p:sldId id="302" r:id="rId45"/>
    <p:sldId id="341" r:id="rId46"/>
    <p:sldId id="272" r:id="rId47"/>
    <p:sldId id="273" r:id="rId48"/>
    <p:sldId id="377" r:id="rId49"/>
    <p:sldId id="275" r:id="rId50"/>
    <p:sldId id="380" r:id="rId51"/>
    <p:sldId id="277" r:id="rId52"/>
    <p:sldId id="353" r:id="rId53"/>
    <p:sldId id="382" r:id="rId54"/>
    <p:sldId id="348" r:id="rId55"/>
    <p:sldId id="31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77436" autoAdjust="0"/>
  </p:normalViewPr>
  <p:slideViewPr>
    <p:cSldViewPr snapToGrid="0" snapToObjects="1">
      <p:cViewPr>
        <p:scale>
          <a:sx n="80" d="100"/>
          <a:sy n="80" d="100"/>
        </p:scale>
        <p:origin x="-1728" y="-200"/>
      </p:cViewPr>
      <p:guideLst>
        <p:guide orient="horz" pos="2160"/>
        <p:guide pos="2880"/>
      </p:guideLst>
    </p:cSldViewPr>
  </p:slideViewPr>
  <p:outlineViewPr>
    <p:cViewPr>
      <p:scale>
        <a:sx n="33" d="100"/>
        <a:sy n="33" d="100"/>
      </p:scale>
      <p:origin x="0" y="0"/>
    </p:cViewPr>
  </p:outlineViewPr>
  <p:notesTextViewPr>
    <p:cViewPr>
      <p:scale>
        <a:sx n="114" d="100"/>
        <a:sy n="114" d="100"/>
      </p:scale>
      <p:origin x="0" y="0"/>
    </p:cViewPr>
  </p:notesTextViewPr>
  <p:sorterViewPr>
    <p:cViewPr>
      <p:scale>
        <a:sx n="124" d="100"/>
        <a:sy n="124" d="100"/>
      </p:scale>
      <p:origin x="0" y="1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interSettings" Target="printerSettings/printerSettings1.bin"/><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8ABE0-9B0F-7B45-8DB8-9E8775DB1ACB}" type="datetimeFigureOut">
              <a:rPr lang="en-US" smtClean="0"/>
              <a:t>5/14/15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74E16-E3C5-F74E-A9BD-0136D8652534}" type="slidenum">
              <a:rPr lang="en-US" smtClean="0"/>
              <a:t>‹#›</a:t>
            </a:fld>
            <a:endParaRPr lang="en-US"/>
          </a:p>
        </p:txBody>
      </p:sp>
    </p:spTree>
    <p:extLst>
      <p:ext uri="{BB962C8B-B14F-4D97-AF65-F5344CB8AC3E}">
        <p14:creationId xmlns:p14="http://schemas.microsoft.com/office/powerpoint/2010/main" val="768826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My name is Justine Kao, and the title of my talk today is Formalizing the Pragmatics of Metaphor Understanding. I will be presenting joint work with my collaborator Leon Bergen at MIT and my advisor Noah Goodman at Stanford.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1</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zh-TW" baseline="0" dirty="0" smtClean="0"/>
              <a:t>A</a:t>
            </a:r>
            <a:r>
              <a:rPr lang="en-US" altLang="zh-TW" baseline="0" dirty="0" smtClean="0"/>
              <a:t>t</a:t>
            </a:r>
            <a:r>
              <a:rPr lang="zh-TW" altLang="en-US" baseline="0" dirty="0" smtClean="0"/>
              <a:t> </a:t>
            </a:r>
            <a:r>
              <a:rPr lang="en-US" altLang="zh-TW" baseline="0" dirty="0" smtClean="0"/>
              <a:t>the</a:t>
            </a:r>
            <a:r>
              <a:rPr lang="zh-TW" altLang="en-US" baseline="0" dirty="0" smtClean="0"/>
              <a:t> </a:t>
            </a:r>
            <a:r>
              <a:rPr lang="en-US" altLang="zh-TW" baseline="0" dirty="0" smtClean="0"/>
              <a:t>first</a:t>
            </a:r>
            <a:r>
              <a:rPr lang="zh-TW" altLang="en-US" baseline="0" dirty="0" smtClean="0"/>
              <a:t> </a:t>
            </a:r>
            <a:r>
              <a:rPr lang="en-US" altLang="zh-TW" baseline="0" dirty="0" smtClean="0"/>
              <a:t>level,</a:t>
            </a:r>
            <a:r>
              <a:rPr lang="zh-TW" altLang="en-US" baseline="0" dirty="0" smtClean="0"/>
              <a:t> </a:t>
            </a:r>
            <a:r>
              <a:rPr lang="en-US" altLang="zh-TW" baseline="0" dirty="0" smtClean="0"/>
              <a:t>we</a:t>
            </a:r>
            <a:r>
              <a:rPr lang="zh-TW" altLang="en-US" baseline="0" dirty="0" smtClean="0"/>
              <a:t> </a:t>
            </a:r>
            <a:r>
              <a:rPr lang="en-US" altLang="zh-TW" baseline="0" dirty="0" smtClean="0"/>
              <a:t>have</a:t>
            </a:r>
            <a:r>
              <a:rPr lang="zh-TW" altLang="en-US" baseline="0" dirty="0" smtClean="0"/>
              <a:t> </a:t>
            </a:r>
            <a:r>
              <a:rPr lang="en-US" altLang="zh-TW" baseline="0" dirty="0" smtClean="0"/>
              <a:t>a</a:t>
            </a:r>
            <a:r>
              <a:rPr lang="zh-TW" altLang="en-US" baseline="0" dirty="0" smtClean="0"/>
              <a:t> </a:t>
            </a:r>
            <a:r>
              <a:rPr lang="en-US" altLang="zh-TW" baseline="0" dirty="0" smtClean="0"/>
              <a:t>literal</a:t>
            </a:r>
            <a:r>
              <a:rPr lang="zh-TW" altLang="en-US" baseline="0" dirty="0" smtClean="0"/>
              <a:t> </a:t>
            </a:r>
            <a:r>
              <a:rPr lang="en-US" altLang="zh-TW" baseline="0" dirty="0" smtClean="0"/>
              <a:t>listener</a:t>
            </a:r>
            <a:r>
              <a:rPr lang="zh-TW" altLang="en-US" baseline="0" dirty="0" smtClean="0"/>
              <a:t> </a:t>
            </a:r>
            <a:r>
              <a:rPr lang="en-US" altLang="zh-TW" baseline="0" dirty="0" smtClean="0"/>
              <a:t>who</a:t>
            </a:r>
            <a:r>
              <a:rPr lang="zh-TW" altLang="en-US" baseline="0" dirty="0" smtClean="0"/>
              <a:t> </a:t>
            </a:r>
            <a:r>
              <a:rPr lang="en-US" altLang="zh-TW" baseline="0" dirty="0" smtClean="0"/>
              <a:t>hears</a:t>
            </a:r>
            <a:r>
              <a:rPr lang="zh-TW" altLang="en-US" baseline="0" dirty="0" smtClean="0"/>
              <a:t> </a:t>
            </a:r>
            <a:r>
              <a:rPr lang="zh-TW" altLang="zh-TW" baseline="0" dirty="0" smtClean="0"/>
              <a:t>a</a:t>
            </a:r>
            <a:r>
              <a:rPr lang="zh-TW" altLang="en-US" baseline="0" dirty="0" smtClean="0"/>
              <a:t>n </a:t>
            </a:r>
            <a:r>
              <a:rPr lang="en-US" altLang="zh-TW" baseline="0" dirty="0" smtClean="0"/>
              <a:t>utterance</a:t>
            </a:r>
            <a:r>
              <a:rPr lang="zh-TW" altLang="en-US" baseline="0" dirty="0" smtClean="0"/>
              <a:t> </a:t>
            </a:r>
            <a:r>
              <a:rPr lang="en-US" altLang="zh-TW" baseline="0" dirty="0" smtClean="0"/>
              <a:t>and</a:t>
            </a:r>
            <a:r>
              <a:rPr lang="zh-TW" altLang="en-US" baseline="0" dirty="0" smtClean="0"/>
              <a:t> </a:t>
            </a:r>
            <a:r>
              <a:rPr lang="en-US" altLang="zh-TW" baseline="0" dirty="0" smtClean="0"/>
              <a:t>interprets</a:t>
            </a:r>
            <a:r>
              <a:rPr lang="zh-TW" altLang="en-US" baseline="0" dirty="0" smtClean="0"/>
              <a:t> </a:t>
            </a:r>
            <a:r>
              <a:rPr lang="en-US" altLang="zh-TW" baseline="0" dirty="0" smtClean="0"/>
              <a:t>it exactly as it is, that is to say</a:t>
            </a:r>
            <a:r>
              <a:rPr lang="zh-TW" altLang="en-US" baseline="0" dirty="0" smtClean="0"/>
              <a:t> </a:t>
            </a:r>
            <a:r>
              <a:rPr lang="en-US" altLang="zh-TW" baseline="0" dirty="0" smtClean="0"/>
              <a:t>literally.</a:t>
            </a:r>
            <a:r>
              <a:rPr lang="zh-TW" altLang="en-US" baseline="0" dirty="0" smtClean="0"/>
              <a:t> </a:t>
            </a:r>
            <a:r>
              <a:rPr lang="zh-TW" altLang="zh-TW" baseline="0" dirty="0" smtClean="0"/>
              <a:t>N</a:t>
            </a:r>
            <a:r>
              <a:rPr lang="en-US" altLang="zh-TW" baseline="0" dirty="0" err="1" smtClean="0"/>
              <a:t>ext</a:t>
            </a:r>
            <a:r>
              <a:rPr lang="zh-TW" altLang="en-US" baseline="0" dirty="0" smtClean="0"/>
              <a:t>, </a:t>
            </a:r>
            <a:r>
              <a:rPr lang="en-US" altLang="zh-TW" baseline="0" dirty="0" smtClean="0"/>
              <a:t>we</a:t>
            </a:r>
            <a:r>
              <a:rPr lang="zh-TW" altLang="en-US" baseline="0" dirty="0" smtClean="0"/>
              <a:t> </a:t>
            </a:r>
            <a:r>
              <a:rPr lang="en-US" altLang="zh-TW" baseline="0" dirty="0" smtClean="0"/>
              <a:t>have</a:t>
            </a:r>
            <a:r>
              <a:rPr lang="zh-TW" altLang="en-US" baseline="0" dirty="0" smtClean="0"/>
              <a:t> </a:t>
            </a:r>
            <a:r>
              <a:rPr lang="en-US" altLang="zh-TW" baseline="0" dirty="0" smtClean="0"/>
              <a:t>a</a:t>
            </a:r>
            <a:r>
              <a:rPr lang="zh-TW" altLang="en-US" baseline="0" dirty="0" smtClean="0"/>
              <a:t> </a:t>
            </a:r>
            <a:r>
              <a:rPr lang="en-US" altLang="zh-TW" baseline="0" dirty="0" smtClean="0"/>
              <a:t>speaker</a:t>
            </a:r>
            <a:r>
              <a:rPr lang="zh-TW" altLang="en-US" baseline="0" dirty="0" smtClean="0"/>
              <a:t> </a:t>
            </a:r>
            <a:r>
              <a:rPr lang="en-US" altLang="zh-TW" baseline="0" dirty="0" smtClean="0"/>
              <a:t>who</a:t>
            </a:r>
            <a:r>
              <a:rPr lang="zh-TW" altLang="en-US" baseline="0" dirty="0" smtClean="0"/>
              <a:t> </a:t>
            </a:r>
            <a:r>
              <a:rPr lang="en-US" altLang="zh-TW" baseline="0" dirty="0" smtClean="0"/>
              <a:t>thinks</a:t>
            </a:r>
            <a:r>
              <a:rPr lang="zh-TW" altLang="en-US" baseline="0" dirty="0" smtClean="0"/>
              <a:t> </a:t>
            </a:r>
            <a:r>
              <a:rPr lang="en-US" altLang="zh-TW" baseline="0" dirty="0" smtClean="0"/>
              <a:t>about</a:t>
            </a:r>
            <a:r>
              <a:rPr lang="zh-TW" altLang="en-US" baseline="0" dirty="0" smtClean="0"/>
              <a:t> </a:t>
            </a:r>
            <a:r>
              <a:rPr lang="en-US" altLang="zh-TW" baseline="0" dirty="0" smtClean="0"/>
              <a:t>the</a:t>
            </a:r>
            <a:r>
              <a:rPr lang="zh-TW" altLang="en-US" baseline="0" dirty="0" smtClean="0"/>
              <a:t> </a:t>
            </a:r>
            <a:r>
              <a:rPr lang="en-US" altLang="zh-TW" baseline="0" dirty="0" smtClean="0"/>
              <a:t>literal</a:t>
            </a:r>
            <a:r>
              <a:rPr lang="zh-TW" altLang="en-US" baseline="0" dirty="0" smtClean="0"/>
              <a:t> </a:t>
            </a:r>
            <a:r>
              <a:rPr lang="en-US" altLang="zh-TW" baseline="0" dirty="0" smtClean="0"/>
              <a:t>listener</a:t>
            </a:r>
            <a:r>
              <a:rPr lang="zh-TW" altLang="en-US" baseline="0" dirty="0" smtClean="0"/>
              <a:t> </a:t>
            </a:r>
            <a:r>
              <a:rPr lang="en-US" altLang="zh-TW" baseline="0" dirty="0" smtClean="0"/>
              <a:t>and</a:t>
            </a:r>
            <a:r>
              <a:rPr lang="zh-TW" altLang="en-US" baseline="0" dirty="0" smtClean="0"/>
              <a:t> </a:t>
            </a:r>
            <a:r>
              <a:rPr lang="en-US" altLang="zh-TW" baseline="0" dirty="0" smtClean="0"/>
              <a:t>chooses</a:t>
            </a:r>
            <a:r>
              <a:rPr lang="zh-TW" altLang="en-US" baseline="0" dirty="0" smtClean="0"/>
              <a:t> </a:t>
            </a:r>
            <a:r>
              <a:rPr lang="en-US" altLang="zh-TW" baseline="0" dirty="0" smtClean="0"/>
              <a:t>an</a:t>
            </a:r>
            <a:r>
              <a:rPr lang="zh-TW" altLang="en-US" baseline="0" dirty="0" smtClean="0"/>
              <a:t> </a:t>
            </a:r>
            <a:r>
              <a:rPr lang="en-US" altLang="zh-TW" baseline="0" dirty="0" smtClean="0"/>
              <a:t>utterance</a:t>
            </a:r>
            <a:r>
              <a:rPr lang="zh-TW" altLang="en-US" baseline="0" dirty="0" smtClean="0"/>
              <a:t> </a:t>
            </a:r>
            <a:r>
              <a:rPr lang="en-US" altLang="zh-TW" baseline="0" dirty="0" smtClean="0"/>
              <a:t>that</a:t>
            </a:r>
            <a:r>
              <a:rPr lang="zh-TW" altLang="en-US" baseline="0" dirty="0" smtClean="0"/>
              <a:t> </a:t>
            </a:r>
            <a:r>
              <a:rPr lang="en-US" altLang="zh-TW" baseline="0" dirty="0" smtClean="0"/>
              <a:t>will</a:t>
            </a:r>
            <a:r>
              <a:rPr lang="zh-TW" altLang="en-US" baseline="0" dirty="0" smtClean="0"/>
              <a:t> </a:t>
            </a:r>
            <a:r>
              <a:rPr lang="en-US" altLang="zh-TW" baseline="0" dirty="0" smtClean="0"/>
              <a:t>effectively</a:t>
            </a:r>
            <a:r>
              <a:rPr lang="zh-TW" altLang="en-US" baseline="0" dirty="0" smtClean="0"/>
              <a:t> </a:t>
            </a:r>
            <a:r>
              <a:rPr lang="en-US" altLang="zh-TW" baseline="0" dirty="0" smtClean="0"/>
              <a:t>communicate</a:t>
            </a:r>
            <a:r>
              <a:rPr lang="zh-TW" altLang="en-US" baseline="0" dirty="0" smtClean="0"/>
              <a:t> </a:t>
            </a:r>
            <a:r>
              <a:rPr lang="en-US" altLang="zh-TW" baseline="0" dirty="0" smtClean="0"/>
              <a:t>her</a:t>
            </a:r>
            <a:r>
              <a:rPr lang="zh-TW" altLang="en-US" baseline="0" dirty="0" smtClean="0"/>
              <a:t> </a:t>
            </a:r>
            <a:r>
              <a:rPr lang="en-US" altLang="zh-TW" baseline="0" dirty="0" smtClean="0"/>
              <a:t>message</a:t>
            </a:r>
            <a:r>
              <a:rPr lang="zh-TW" altLang="en-US" baseline="0" dirty="0" smtClean="0"/>
              <a:t> </a:t>
            </a:r>
            <a:r>
              <a:rPr lang="en-US" altLang="zh-TW" baseline="0" dirty="0" smtClean="0"/>
              <a:t>to</a:t>
            </a:r>
            <a:r>
              <a:rPr lang="zh-TW" altLang="en-US" baseline="0" dirty="0" smtClean="0"/>
              <a:t> </a:t>
            </a:r>
            <a:r>
              <a:rPr lang="en-US" altLang="zh-TW" baseline="0" dirty="0" smtClean="0"/>
              <a:t>him.</a:t>
            </a:r>
            <a:r>
              <a:rPr lang="zh-TW" altLang="en-US" baseline="0" dirty="0" smtClean="0"/>
              <a:t> </a:t>
            </a:r>
            <a:r>
              <a:rPr lang="en-US" altLang="zh-TW" baseline="0" dirty="0" smtClean="0"/>
              <a:t>Finally,</a:t>
            </a:r>
            <a:r>
              <a:rPr lang="zh-TW" altLang="en-US" baseline="0" dirty="0" smtClean="0"/>
              <a:t> </a:t>
            </a:r>
            <a:r>
              <a:rPr lang="en-US" altLang="zh-TW" baseline="0" dirty="0" smtClean="0"/>
              <a:t>we</a:t>
            </a:r>
            <a:r>
              <a:rPr lang="zh-TW" altLang="en-US" baseline="0" dirty="0" smtClean="0"/>
              <a:t> </a:t>
            </a:r>
            <a:r>
              <a:rPr lang="en-US" altLang="zh-TW" baseline="0" dirty="0" smtClean="0"/>
              <a:t>have</a:t>
            </a:r>
            <a:r>
              <a:rPr lang="zh-TW" altLang="en-US" baseline="0" dirty="0" smtClean="0"/>
              <a:t> </a:t>
            </a:r>
            <a:r>
              <a:rPr lang="en-US" altLang="zh-TW" baseline="0" dirty="0" smtClean="0"/>
              <a:t>a</a:t>
            </a:r>
            <a:r>
              <a:rPr lang="zh-TW" altLang="en-US" baseline="0" dirty="0" smtClean="0"/>
              <a:t> </a:t>
            </a:r>
            <a:r>
              <a:rPr lang="en-US" altLang="zh-TW" baseline="0" dirty="0" smtClean="0"/>
              <a:t>pragmatic</a:t>
            </a:r>
            <a:r>
              <a:rPr lang="zh-TW" altLang="en-US" baseline="0" dirty="0" smtClean="0"/>
              <a:t> </a:t>
            </a:r>
            <a:r>
              <a:rPr lang="en-US" altLang="zh-TW" baseline="0" dirty="0" smtClean="0"/>
              <a:t>listener,</a:t>
            </a:r>
            <a:r>
              <a:rPr lang="zh-TW" altLang="en-US" baseline="0" dirty="0" smtClean="0"/>
              <a:t> </a:t>
            </a:r>
            <a:r>
              <a:rPr lang="en-US" altLang="zh-TW" baseline="0" dirty="0" smtClean="0"/>
              <a:t>who</a:t>
            </a:r>
            <a:r>
              <a:rPr lang="zh-TW" altLang="en-US" baseline="0" dirty="0" smtClean="0"/>
              <a:t> </a:t>
            </a:r>
            <a:r>
              <a:rPr lang="en-US" altLang="zh-TW" baseline="0" dirty="0" smtClean="0"/>
              <a:t>is</a:t>
            </a:r>
            <a:r>
              <a:rPr lang="zh-TW" altLang="en-US" baseline="0" dirty="0" smtClean="0"/>
              <a:t> </a:t>
            </a:r>
            <a:r>
              <a:rPr lang="zh-TW" altLang="zh-TW" baseline="0" dirty="0" smtClean="0"/>
              <a:t>m</a:t>
            </a:r>
            <a:r>
              <a:rPr lang="en-US" altLang="zh-TW" baseline="0" dirty="0" err="1" smtClean="0"/>
              <a:t>uch</a:t>
            </a:r>
            <a:r>
              <a:rPr lang="zh-TW" altLang="en-US" baseline="0" dirty="0" smtClean="0"/>
              <a:t> </a:t>
            </a:r>
            <a:r>
              <a:rPr lang="en-US" altLang="zh-TW" baseline="0" dirty="0" smtClean="0"/>
              <a:t>more</a:t>
            </a:r>
            <a:r>
              <a:rPr lang="zh-TW" altLang="en-US" baseline="0" dirty="0" smtClean="0"/>
              <a:t> </a:t>
            </a:r>
            <a:r>
              <a:rPr lang="en-US" altLang="zh-TW" baseline="0" dirty="0" smtClean="0"/>
              <a:t>sophisticated</a:t>
            </a:r>
            <a:r>
              <a:rPr lang="zh-TW" altLang="en-US" baseline="0" dirty="0" smtClean="0"/>
              <a:t> </a:t>
            </a:r>
            <a:r>
              <a:rPr lang="en-US" altLang="zh-TW" baseline="0" dirty="0" smtClean="0"/>
              <a:t>than</a:t>
            </a:r>
            <a:r>
              <a:rPr lang="zh-TW" altLang="en-US" baseline="0" dirty="0" smtClean="0"/>
              <a:t> </a:t>
            </a:r>
            <a:r>
              <a:rPr lang="en-US" altLang="zh-TW" baseline="0" dirty="0" smtClean="0"/>
              <a:t>the</a:t>
            </a:r>
            <a:r>
              <a:rPr lang="zh-TW" altLang="en-US" baseline="0" dirty="0" smtClean="0"/>
              <a:t> </a:t>
            </a:r>
            <a:r>
              <a:rPr lang="en-US" altLang="zh-TW" baseline="0" dirty="0" smtClean="0"/>
              <a:t>literal</a:t>
            </a:r>
            <a:r>
              <a:rPr lang="zh-TW" altLang="en-US" baseline="0" dirty="0" smtClean="0"/>
              <a:t> </a:t>
            </a:r>
            <a:r>
              <a:rPr lang="en-US" altLang="zh-TW" baseline="0" dirty="0" smtClean="0"/>
              <a:t>listener,</a:t>
            </a:r>
            <a:r>
              <a:rPr lang="zh-TW" altLang="en-US" baseline="0" dirty="0" smtClean="0"/>
              <a:t> </a:t>
            </a:r>
            <a:r>
              <a:rPr lang="en-US" altLang="zh-TW" baseline="0" dirty="0" smtClean="0"/>
              <a:t>as</a:t>
            </a:r>
            <a:r>
              <a:rPr lang="zh-TW" altLang="en-US" baseline="0" dirty="0" smtClean="0"/>
              <a:t> </a:t>
            </a:r>
            <a:r>
              <a:rPr lang="en-US" altLang="zh-TW" baseline="0" dirty="0" smtClean="0"/>
              <a:t>indicated</a:t>
            </a:r>
            <a:r>
              <a:rPr lang="zh-TW" altLang="en-US" baseline="0" dirty="0" smtClean="0"/>
              <a:t> </a:t>
            </a:r>
            <a:r>
              <a:rPr lang="en-US" altLang="zh-TW" baseline="0" dirty="0" smtClean="0"/>
              <a:t>by</a:t>
            </a:r>
            <a:r>
              <a:rPr lang="zh-TW" altLang="en-US" baseline="0" dirty="0" smtClean="0"/>
              <a:t> </a:t>
            </a:r>
            <a:r>
              <a:rPr lang="en-US" altLang="zh-TW" baseline="0" dirty="0" smtClean="0"/>
              <a:t>his</a:t>
            </a:r>
            <a:r>
              <a:rPr lang="zh-TW" altLang="en-US" baseline="0" dirty="0" smtClean="0"/>
              <a:t> </a:t>
            </a:r>
            <a:r>
              <a:rPr lang="en-US" altLang="zh-TW" baseline="0" dirty="0" smtClean="0"/>
              <a:t>top</a:t>
            </a:r>
            <a:r>
              <a:rPr lang="zh-TW" altLang="en-US" baseline="0" dirty="0" smtClean="0"/>
              <a:t> </a:t>
            </a:r>
            <a:r>
              <a:rPr lang="en-US" altLang="zh-TW" baseline="0" dirty="0" smtClean="0"/>
              <a:t>hat.</a:t>
            </a:r>
            <a:r>
              <a:rPr lang="zh-TW" altLang="en-US" baseline="0" dirty="0" smtClean="0"/>
              <a:t> </a:t>
            </a:r>
            <a:r>
              <a:rPr lang="en-US" altLang="zh-TW" baseline="0" dirty="0" smtClean="0"/>
              <a:t>This</a:t>
            </a:r>
            <a:r>
              <a:rPr lang="zh-TW" altLang="en-US" baseline="0" dirty="0" smtClean="0"/>
              <a:t> </a:t>
            </a:r>
            <a:r>
              <a:rPr lang="en-US" altLang="zh-TW" baseline="0" dirty="0" smtClean="0"/>
              <a:t>pragmatic</a:t>
            </a:r>
            <a:r>
              <a:rPr lang="zh-TW" altLang="en-US" baseline="0" dirty="0" smtClean="0"/>
              <a:t> </a:t>
            </a:r>
            <a:r>
              <a:rPr lang="en-US" altLang="zh-TW" baseline="0" dirty="0" smtClean="0"/>
              <a:t>listener</a:t>
            </a:r>
            <a:r>
              <a:rPr lang="zh-TW" altLang="en-US" baseline="0" dirty="0" smtClean="0"/>
              <a:t> </a:t>
            </a:r>
            <a:r>
              <a:rPr lang="zh-TW" altLang="zh-TW" baseline="0" dirty="0" smtClean="0"/>
              <a:t>t</a:t>
            </a:r>
            <a:r>
              <a:rPr lang="en-US" altLang="zh-TW" baseline="0" dirty="0" err="1" smtClean="0"/>
              <a:t>hinks</a:t>
            </a:r>
            <a:r>
              <a:rPr lang="zh-TW" altLang="en-US" baseline="0" dirty="0" smtClean="0"/>
              <a:t> </a:t>
            </a:r>
            <a:r>
              <a:rPr lang="en-US" altLang="zh-TW" baseline="0" dirty="0" smtClean="0"/>
              <a:t>about</a:t>
            </a:r>
            <a:r>
              <a:rPr lang="zh-TW" altLang="en-US" baseline="0" dirty="0" smtClean="0"/>
              <a:t> </a:t>
            </a:r>
            <a:r>
              <a:rPr lang="en-US" altLang="zh-TW" baseline="0" dirty="0" smtClean="0"/>
              <a:t>the</a:t>
            </a:r>
            <a:r>
              <a:rPr lang="zh-TW" altLang="en-US" baseline="0" dirty="0" smtClean="0"/>
              <a:t> </a:t>
            </a:r>
            <a:r>
              <a:rPr lang="en-US" altLang="zh-TW" baseline="0" dirty="0" smtClean="0"/>
              <a:t>speaker</a:t>
            </a:r>
            <a:r>
              <a:rPr lang="zh-TW" altLang="en-US" baseline="0" dirty="0" smtClean="0"/>
              <a:t> </a:t>
            </a:r>
            <a:r>
              <a:rPr lang="en-US" altLang="zh-TW" baseline="0" dirty="0" smtClean="0"/>
              <a:t>thinking</a:t>
            </a:r>
            <a:r>
              <a:rPr lang="zh-TW" altLang="en-US" baseline="0" dirty="0" smtClean="0"/>
              <a:t> </a:t>
            </a:r>
            <a:r>
              <a:rPr lang="en-US" altLang="zh-TW" baseline="0" dirty="0" smtClean="0"/>
              <a:t>about</a:t>
            </a:r>
            <a:r>
              <a:rPr lang="zh-TW" altLang="en-US" baseline="0" dirty="0" smtClean="0"/>
              <a:t> </a:t>
            </a:r>
            <a:r>
              <a:rPr lang="en-US" altLang="zh-TW" baseline="0" dirty="0" smtClean="0"/>
              <a:t>the</a:t>
            </a:r>
            <a:r>
              <a:rPr lang="zh-TW" altLang="en-US" baseline="0" dirty="0" smtClean="0"/>
              <a:t> </a:t>
            </a:r>
            <a:r>
              <a:rPr lang="en-US" altLang="zh-TW" baseline="0" dirty="0" smtClean="0"/>
              <a:t>literal</a:t>
            </a:r>
            <a:r>
              <a:rPr lang="zh-TW" altLang="en-US" baseline="0" dirty="0" smtClean="0"/>
              <a:t> </a:t>
            </a:r>
            <a:r>
              <a:rPr lang="en-US" altLang="zh-TW" baseline="0" dirty="0" smtClean="0"/>
              <a:t>listener,</a:t>
            </a:r>
            <a:r>
              <a:rPr lang="zh-TW" altLang="en-US" baseline="0" dirty="0" smtClean="0"/>
              <a:t> </a:t>
            </a:r>
            <a:r>
              <a:rPr lang="en-US" altLang="zh-TW" baseline="0" dirty="0" smtClean="0"/>
              <a:t>and</a:t>
            </a:r>
            <a:r>
              <a:rPr lang="zh-TW" altLang="en-US" baseline="0" dirty="0" smtClean="0"/>
              <a:t> </a:t>
            </a:r>
            <a:r>
              <a:rPr lang="en-US" altLang="zh-TW" baseline="0" dirty="0" smtClean="0"/>
              <a:t>reasons</a:t>
            </a:r>
            <a:r>
              <a:rPr lang="zh-TW" altLang="en-US" baseline="0" dirty="0" smtClean="0"/>
              <a:t> </a:t>
            </a:r>
            <a:r>
              <a:rPr lang="en-US" altLang="zh-TW" baseline="0" dirty="0" smtClean="0"/>
              <a:t>about</a:t>
            </a:r>
            <a:r>
              <a:rPr lang="zh-TW" altLang="en-US" baseline="0" dirty="0" smtClean="0"/>
              <a:t> </a:t>
            </a:r>
            <a:r>
              <a:rPr lang="en-US" altLang="zh-TW" baseline="0" dirty="0" smtClean="0"/>
              <a:t>why</a:t>
            </a:r>
            <a:r>
              <a:rPr lang="zh-TW" altLang="en-US" baseline="0" dirty="0" smtClean="0"/>
              <a:t> </a:t>
            </a:r>
            <a:r>
              <a:rPr lang="en-US" altLang="zh-TW" baseline="0" dirty="0" smtClean="0"/>
              <a:t>the</a:t>
            </a:r>
            <a:r>
              <a:rPr lang="zh-TW" altLang="en-US" baseline="0" dirty="0" smtClean="0"/>
              <a:t> </a:t>
            </a:r>
            <a:r>
              <a:rPr lang="en-US" altLang="zh-TW" baseline="0" dirty="0" smtClean="0"/>
              <a:t>speaker</a:t>
            </a:r>
            <a:r>
              <a:rPr lang="zh-TW" altLang="en-US" baseline="0" dirty="0" smtClean="0"/>
              <a:t> </a:t>
            </a:r>
            <a:r>
              <a:rPr lang="en-US" altLang="zh-TW" baseline="0" dirty="0" smtClean="0"/>
              <a:t>chose</a:t>
            </a:r>
            <a:r>
              <a:rPr lang="zh-TW" altLang="en-US" baseline="0" dirty="0" smtClean="0"/>
              <a:t> </a:t>
            </a:r>
            <a:r>
              <a:rPr lang="zh-TW" altLang="zh-TW" baseline="0" dirty="0" smtClean="0"/>
              <a:t>a</a:t>
            </a:r>
            <a:r>
              <a:rPr lang="zh-TW" altLang="en-US" baseline="0" dirty="0" smtClean="0"/>
              <a:t> </a:t>
            </a:r>
            <a:r>
              <a:rPr lang="en-US" altLang="zh-TW" baseline="0" dirty="0" smtClean="0"/>
              <a:t>particular</a:t>
            </a:r>
            <a:r>
              <a:rPr lang="zh-TW" altLang="en-US" baseline="0" dirty="0" smtClean="0"/>
              <a:t> </a:t>
            </a:r>
            <a:r>
              <a:rPr lang="en-US" altLang="zh-TW" baseline="0" dirty="0" smtClean="0"/>
              <a:t>utterance.</a:t>
            </a:r>
            <a:r>
              <a:rPr lang="zh-TW" altLang="en-US" baseline="0" dirty="0" smtClean="0"/>
              <a:t> </a:t>
            </a:r>
            <a:r>
              <a:rPr lang="en-US" dirty="0" smtClean="0"/>
              <a:t>By</a:t>
            </a:r>
            <a:r>
              <a:rPr lang="en-US" baseline="0" dirty="0" smtClean="0"/>
              <a:t> modeling language understanding as recursive reasoning between speaker and listener, these models can explain a range of phenomena in pragmatics, such as scalar </a:t>
            </a:r>
            <a:r>
              <a:rPr lang="en-US" baseline="0" dirty="0" err="1" smtClean="0"/>
              <a:t>implicature</a:t>
            </a:r>
            <a:r>
              <a:rPr lang="en-US" baseline="0" dirty="0" smtClean="0"/>
              <a:t>, effects in syllogistic reasoning, and communicating in noisy channels.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However, this basic framework is not able to handle cases where the literal meaning of an utterance directly contradicts the intended meaning. This is because a speaker would never choose an utterance that is literally false, because the literal listener would never gain true information from the utterance.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TW" altLang="zh-TW" baseline="0" dirty="0" smtClean="0"/>
              <a:t>T</a:t>
            </a:r>
            <a:r>
              <a:rPr lang="en-US" altLang="zh-TW" baseline="0" dirty="0" smtClean="0"/>
              <a:t>his</a:t>
            </a:r>
            <a:r>
              <a:rPr lang="zh-TW" altLang="en-US" baseline="0" dirty="0" smtClean="0"/>
              <a:t> </a:t>
            </a:r>
            <a:r>
              <a:rPr lang="en-US" altLang="zh-TW" baseline="0" dirty="0" smtClean="0"/>
              <a:t>is</a:t>
            </a:r>
            <a:r>
              <a:rPr lang="zh-TW" altLang="en-US" baseline="0" dirty="0" smtClean="0"/>
              <a:t> </a:t>
            </a:r>
            <a:r>
              <a:rPr lang="en-US" altLang="zh-TW" baseline="0" dirty="0" smtClean="0"/>
              <a:t>a</a:t>
            </a:r>
            <a:r>
              <a:rPr lang="zh-TW" altLang="en-US" baseline="0" dirty="0" smtClean="0"/>
              <a:t> </a:t>
            </a:r>
            <a:r>
              <a:rPr lang="en-US" altLang="zh-TW" baseline="0" dirty="0" err="1" smtClean="0"/>
              <a:t>proble</a:t>
            </a:r>
            <a:r>
              <a:rPr lang="zh-TW" altLang="en-US" baseline="0" dirty="0" smtClean="0"/>
              <a:t>m</a:t>
            </a:r>
            <a:r>
              <a:rPr lang="en-US" altLang="zh-TW" baseline="0" dirty="0" smtClean="0"/>
              <a:t>,</a:t>
            </a:r>
            <a:r>
              <a:rPr lang="zh-TW" altLang="en-US" baseline="0" dirty="0" smtClean="0"/>
              <a:t> </a:t>
            </a:r>
            <a:r>
              <a:rPr lang="en-US" altLang="zh-TW" baseline="0" dirty="0" smtClean="0"/>
              <a:t>because</a:t>
            </a:r>
            <a:r>
              <a:rPr lang="zh-TW" altLang="en-US" baseline="0" dirty="0" smtClean="0"/>
              <a:t> </a:t>
            </a:r>
            <a:r>
              <a:rPr lang="en-US" altLang="zh-TW" baseline="0" dirty="0" smtClean="0"/>
              <a:t>we</a:t>
            </a:r>
            <a:r>
              <a:rPr lang="zh-TW" altLang="en-US" baseline="0" dirty="0" smtClean="0"/>
              <a:t> </a:t>
            </a:r>
            <a:r>
              <a:rPr lang="en-US" altLang="zh-TW" baseline="0" dirty="0" smtClean="0"/>
              <a:t>know</a:t>
            </a:r>
            <a:r>
              <a:rPr lang="zh-TW" altLang="en-US" baseline="0" dirty="0" smtClean="0"/>
              <a:t> </a:t>
            </a:r>
            <a:r>
              <a:rPr lang="en-US" altLang="zh-TW" baseline="0" dirty="0" smtClean="0"/>
              <a:t>that</a:t>
            </a:r>
            <a:r>
              <a:rPr lang="zh-TW" altLang="en-US" baseline="0" dirty="0" smtClean="0"/>
              <a:t> </a:t>
            </a:r>
            <a:r>
              <a:rPr lang="en-US" altLang="zh-TW" baseline="0" dirty="0" smtClean="0"/>
              <a:t>listeners</a:t>
            </a:r>
            <a:r>
              <a:rPr lang="zh-TW" altLang="en-US" baseline="0" dirty="0" smtClean="0"/>
              <a:t> </a:t>
            </a:r>
            <a:r>
              <a:rPr lang="en-US" altLang="zh-TW" baseline="0" dirty="0" smtClean="0"/>
              <a:t>are</a:t>
            </a:r>
            <a:r>
              <a:rPr lang="zh-TW" altLang="en-US" baseline="0" dirty="0" smtClean="0"/>
              <a:t> </a:t>
            </a:r>
            <a:r>
              <a:rPr lang="zh-TW" altLang="zh-TW" baseline="0" dirty="0" smtClean="0"/>
              <a:t>c</a:t>
            </a:r>
            <a:r>
              <a:rPr lang="en-US" altLang="zh-TW" baseline="0" dirty="0" err="1" smtClean="0"/>
              <a:t>learly</a:t>
            </a:r>
            <a:r>
              <a:rPr lang="zh-TW" altLang="en-US" baseline="0" dirty="0" smtClean="0"/>
              <a:t> </a:t>
            </a:r>
            <a:r>
              <a:rPr lang="en-US" altLang="zh-TW" baseline="0" dirty="0" smtClean="0"/>
              <a:t>able</a:t>
            </a:r>
            <a:r>
              <a:rPr lang="zh-TW" altLang="en-US" baseline="0" dirty="0" smtClean="0"/>
              <a:t> </a:t>
            </a:r>
            <a:r>
              <a:rPr lang="en-US" altLang="zh-TW" baseline="0" dirty="0" smtClean="0"/>
              <a:t>to</a:t>
            </a:r>
            <a:r>
              <a:rPr lang="zh-TW" altLang="en-US" baseline="0" dirty="0" smtClean="0"/>
              <a:t> </a:t>
            </a:r>
            <a:r>
              <a:rPr lang="en-US" altLang="zh-TW" baseline="0" dirty="0" smtClean="0"/>
              <a:t>infer</a:t>
            </a:r>
            <a:r>
              <a:rPr lang="zh-TW" altLang="en-US" baseline="0" dirty="0" smtClean="0"/>
              <a:t> </a:t>
            </a:r>
            <a:r>
              <a:rPr lang="en-US" altLang="zh-TW" baseline="0" dirty="0" smtClean="0"/>
              <a:t>true</a:t>
            </a:r>
            <a:r>
              <a:rPr lang="zh-TW" altLang="en-US" baseline="0" dirty="0" smtClean="0"/>
              <a:t> </a:t>
            </a:r>
            <a:r>
              <a:rPr lang="en-US" altLang="zh-TW" baseline="0" dirty="0" smtClean="0"/>
              <a:t>information</a:t>
            </a:r>
            <a:r>
              <a:rPr lang="zh-TW" altLang="en-US" baseline="0" dirty="0" smtClean="0"/>
              <a:t> </a:t>
            </a:r>
            <a:r>
              <a:rPr lang="en-US" altLang="zh-TW" baseline="0" dirty="0" smtClean="0"/>
              <a:t>(such</a:t>
            </a:r>
            <a:r>
              <a:rPr lang="zh-TW" altLang="en-US" baseline="0" dirty="0" smtClean="0"/>
              <a:t> </a:t>
            </a:r>
            <a:r>
              <a:rPr lang="en-US" altLang="zh-TW" baseline="0" dirty="0" smtClean="0"/>
              <a:t>as</a:t>
            </a:r>
            <a:r>
              <a:rPr lang="zh-TW" altLang="en-US" baseline="0" dirty="0" smtClean="0"/>
              <a:t> </a:t>
            </a:r>
            <a:r>
              <a:rPr lang="en-US" altLang="zh-TW" baseline="0" dirty="0" smtClean="0"/>
              <a:t>“Juliet</a:t>
            </a:r>
            <a:r>
              <a:rPr lang="zh-TW" altLang="en-US" baseline="0" dirty="0" smtClean="0"/>
              <a:t> </a:t>
            </a:r>
            <a:r>
              <a:rPr lang="en-US" altLang="zh-TW" baseline="0" dirty="0" smtClean="0"/>
              <a:t>is</a:t>
            </a:r>
            <a:r>
              <a:rPr lang="zh-TW" altLang="en-US" baseline="0" dirty="0" smtClean="0"/>
              <a:t> </a:t>
            </a:r>
            <a:r>
              <a:rPr lang="en-US" altLang="zh-TW" baseline="0" dirty="0" smtClean="0"/>
              <a:t>beautiful”)</a:t>
            </a:r>
            <a:r>
              <a:rPr lang="zh-TW" altLang="en-US" baseline="0" dirty="0" smtClean="0"/>
              <a:t> </a:t>
            </a:r>
            <a:r>
              <a:rPr lang="en-US" altLang="zh-TW" baseline="0" dirty="0" smtClean="0"/>
              <a:t>from</a:t>
            </a:r>
            <a:r>
              <a:rPr lang="zh-TW" altLang="en-US" baseline="0" dirty="0" smtClean="0"/>
              <a:t> </a:t>
            </a:r>
            <a:r>
              <a:rPr lang="zh-TW" altLang="zh-TW" baseline="0" dirty="0" smtClean="0"/>
              <a:t>u</a:t>
            </a:r>
            <a:r>
              <a:rPr lang="en-US" altLang="zh-TW" baseline="0" dirty="0" err="1" smtClean="0"/>
              <a:t>tterances</a:t>
            </a:r>
            <a:r>
              <a:rPr lang="zh-TW" altLang="en-US" baseline="0" dirty="0" smtClean="0"/>
              <a:t> </a:t>
            </a:r>
            <a:r>
              <a:rPr lang="en-US" altLang="zh-TW" baseline="0" dirty="0" smtClean="0"/>
              <a:t>that</a:t>
            </a:r>
            <a:r>
              <a:rPr lang="zh-TW" altLang="en-US" baseline="0" dirty="0" smtClean="0"/>
              <a:t> </a:t>
            </a:r>
            <a:r>
              <a:rPr lang="en-US" altLang="zh-TW" baseline="0" dirty="0" smtClean="0"/>
              <a:t>are</a:t>
            </a:r>
            <a:r>
              <a:rPr lang="zh-TW" altLang="en-US" baseline="0" dirty="0" smtClean="0"/>
              <a:t> </a:t>
            </a:r>
            <a:r>
              <a:rPr lang="en-US" altLang="zh-TW" baseline="0" dirty="0" smtClean="0"/>
              <a:t>literally</a:t>
            </a:r>
            <a:r>
              <a:rPr lang="zh-TW" altLang="en-US" baseline="0" dirty="0" smtClean="0"/>
              <a:t> </a:t>
            </a:r>
            <a:r>
              <a:rPr lang="en-US" altLang="zh-TW" baseline="0" dirty="0" smtClean="0"/>
              <a:t>false</a:t>
            </a:r>
            <a:r>
              <a:rPr lang="zh-TW" altLang="en-US" baseline="0" dirty="0" smtClean="0"/>
              <a:t> </a:t>
            </a:r>
            <a:r>
              <a:rPr lang="en-US" altLang="zh-TW" baseline="0" dirty="0" smtClean="0"/>
              <a:t>(such</a:t>
            </a:r>
            <a:r>
              <a:rPr lang="zh-TW" altLang="en-US" baseline="0" dirty="0" smtClean="0"/>
              <a:t> </a:t>
            </a:r>
            <a:r>
              <a:rPr lang="en-US" altLang="zh-TW" baseline="0" dirty="0" smtClean="0"/>
              <a:t>as</a:t>
            </a:r>
            <a:r>
              <a:rPr lang="zh-TW" altLang="en-US" baseline="0" dirty="0" smtClean="0"/>
              <a:t> </a:t>
            </a:r>
            <a:r>
              <a:rPr lang="en-US" altLang="zh-TW" baseline="0" dirty="0" smtClean="0"/>
              <a:t>Juliet</a:t>
            </a:r>
            <a:r>
              <a:rPr lang="zh-TW" altLang="en-US" baseline="0" dirty="0" smtClean="0"/>
              <a:t> </a:t>
            </a:r>
            <a:r>
              <a:rPr lang="en-US" altLang="zh-TW" baseline="0" dirty="0" smtClean="0"/>
              <a:t>is</a:t>
            </a:r>
            <a:r>
              <a:rPr lang="zh-TW" altLang="en-US" baseline="0" dirty="0" smtClean="0"/>
              <a:t> </a:t>
            </a:r>
            <a:r>
              <a:rPr lang="en-US" altLang="zh-TW" baseline="0" dirty="0" smtClean="0"/>
              <a:t>the</a:t>
            </a:r>
            <a:r>
              <a:rPr lang="zh-TW" altLang="en-US" baseline="0" dirty="0" smtClean="0"/>
              <a:t> </a:t>
            </a:r>
            <a:r>
              <a:rPr lang="en-US" altLang="zh-TW" baseline="0" dirty="0" smtClean="0"/>
              <a:t>sun.”)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extend </a:t>
            </a:r>
            <a:r>
              <a:rPr lang="en-US" baseline="0" dirty="0" smtClean="0"/>
              <a:t>this model to explain nonliteral language, our insight</a:t>
            </a:r>
            <a:r>
              <a:rPr lang="zh-TW" altLang="zh-TW" baseline="0" dirty="0" smtClean="0"/>
              <a:t> </a:t>
            </a:r>
            <a:r>
              <a:rPr lang="en-US" altLang="zh-TW" baseline="0" dirty="0" smtClean="0"/>
              <a:t>i</a:t>
            </a:r>
            <a:r>
              <a:rPr lang="en-US" baseline="0" dirty="0" smtClean="0"/>
              <a:t>s that </a:t>
            </a:r>
            <a:r>
              <a:rPr lang="zh-TW" altLang="zh-TW" baseline="0" dirty="0" smtClean="0"/>
              <a:t>l</a:t>
            </a:r>
            <a:r>
              <a:rPr lang="en-US" altLang="zh-TW" baseline="0" dirty="0" err="1" smtClean="0"/>
              <a:t>istener</a:t>
            </a:r>
            <a:r>
              <a:rPr lang="zh-TW" altLang="en-US" baseline="0" dirty="0" smtClean="0"/>
              <a:t> </a:t>
            </a:r>
            <a:r>
              <a:rPr lang="en-US" altLang="zh-TW" baseline="0" dirty="0" smtClean="0"/>
              <a:t>and</a:t>
            </a:r>
            <a:r>
              <a:rPr lang="zh-TW" altLang="en-US" baseline="0" dirty="0" smtClean="0"/>
              <a:t> </a:t>
            </a:r>
            <a:r>
              <a:rPr lang="en-US" altLang="zh-TW" baseline="0" dirty="0" smtClean="0"/>
              <a:t>speaker</a:t>
            </a:r>
            <a:r>
              <a:rPr lang="zh-TW" altLang="en-US" baseline="0" dirty="0" smtClean="0"/>
              <a:t> </a:t>
            </a:r>
            <a:r>
              <a:rPr lang="en-US" altLang="zh-TW" baseline="0" dirty="0" smtClean="0"/>
              <a:t>also</a:t>
            </a:r>
            <a:r>
              <a:rPr lang="zh-TW" altLang="en-US" baseline="0" dirty="0" smtClean="0"/>
              <a:t> </a:t>
            </a:r>
            <a:r>
              <a:rPr lang="zh-TW" altLang="zh-TW" baseline="0" dirty="0" smtClean="0"/>
              <a:t>c</a:t>
            </a:r>
            <a:r>
              <a:rPr lang="en-US" altLang="zh-TW" baseline="0" dirty="0" err="1" smtClean="0"/>
              <a:t>onsider</a:t>
            </a:r>
            <a:r>
              <a:rPr lang="zh-TW" altLang="en-US" baseline="0" dirty="0" smtClean="0"/>
              <a:t> </a:t>
            </a:r>
            <a:r>
              <a:rPr lang="en-US" altLang="zh-TW" baseline="0" dirty="0" smtClean="0"/>
              <a:t>the</a:t>
            </a:r>
            <a:r>
              <a:rPr lang="zh-TW" altLang="en-US" baseline="0" dirty="0" smtClean="0"/>
              <a:t> </a:t>
            </a:r>
            <a:r>
              <a:rPr lang="en-US" altLang="zh-TW" baseline="0" dirty="0" smtClean="0"/>
              <a:t>topic</a:t>
            </a:r>
            <a:r>
              <a:rPr lang="zh-TW" altLang="en-US" baseline="0" dirty="0" smtClean="0"/>
              <a:t> </a:t>
            </a:r>
            <a:r>
              <a:rPr lang="en-US" altLang="zh-TW" baseline="0" dirty="0" smtClean="0"/>
              <a:t>of</a:t>
            </a:r>
            <a:r>
              <a:rPr lang="zh-TW" altLang="en-US" baseline="0" dirty="0" smtClean="0"/>
              <a:t> </a:t>
            </a:r>
            <a:r>
              <a:rPr lang="en-US" altLang="zh-TW" baseline="0" dirty="0" smtClean="0"/>
              <a:t>conversation,</a:t>
            </a:r>
            <a:r>
              <a:rPr lang="zh-TW" altLang="en-US" baseline="0" dirty="0" smtClean="0"/>
              <a:t> </a:t>
            </a:r>
            <a:r>
              <a:rPr lang="en-US" altLang="zh-TW" baseline="0" dirty="0" smtClean="0"/>
              <a:t>or</a:t>
            </a:r>
            <a:r>
              <a:rPr lang="zh-TW" altLang="en-US" baseline="0" dirty="0" smtClean="0"/>
              <a:t> </a:t>
            </a:r>
            <a:r>
              <a:rPr lang="en-US" altLang="zh-TW" baseline="0" dirty="0" smtClean="0"/>
              <a:t>question</a:t>
            </a:r>
            <a:r>
              <a:rPr lang="zh-TW" altLang="en-US" baseline="0" dirty="0" smtClean="0"/>
              <a:t> </a:t>
            </a:r>
            <a:r>
              <a:rPr lang="zh-TW" altLang="zh-TW" baseline="0" dirty="0" smtClean="0"/>
              <a:t>u</a:t>
            </a:r>
            <a:r>
              <a:rPr lang="en-US" altLang="zh-TW" baseline="0" dirty="0" err="1" smtClean="0"/>
              <a:t>nder</a:t>
            </a:r>
            <a:r>
              <a:rPr lang="zh-TW" altLang="en-US" baseline="0" dirty="0" smtClean="0"/>
              <a:t> </a:t>
            </a:r>
            <a:r>
              <a:rPr lang="en-US" altLang="zh-TW" baseline="0" dirty="0" smtClean="0"/>
              <a:t>discussion</a:t>
            </a:r>
            <a:r>
              <a:rPr lang="zh-TW" altLang="en-US" baseline="0" dirty="0" smtClean="0"/>
              <a:t>. </a:t>
            </a:r>
            <a:r>
              <a:rPr lang="en-US" altLang="zh-TW" baseline="0" dirty="0" smtClean="0"/>
              <a:t>For example, let’s</a:t>
            </a:r>
            <a:r>
              <a:rPr lang="zh-TW" altLang="en-US" baseline="0" dirty="0" smtClean="0"/>
              <a:t> </a:t>
            </a:r>
            <a:r>
              <a:rPr lang="en-US" altLang="zh-TW" baseline="0" dirty="0" smtClean="0"/>
              <a:t>say</a:t>
            </a:r>
            <a:r>
              <a:rPr lang="zh-TW" altLang="en-US" baseline="0" dirty="0" smtClean="0"/>
              <a:t> </a:t>
            </a:r>
            <a:r>
              <a:rPr lang="en-US" altLang="zh-TW" baseline="0" dirty="0" smtClean="0"/>
              <a:t>Romeo</a:t>
            </a:r>
            <a:r>
              <a:rPr lang="zh-TW" altLang="en-US" baseline="0" dirty="0" smtClean="0"/>
              <a:t> </a:t>
            </a:r>
            <a:r>
              <a:rPr lang="en-US" altLang="zh-TW" baseline="0" dirty="0" smtClean="0"/>
              <a:t>mentions</a:t>
            </a:r>
            <a:r>
              <a:rPr lang="zh-TW" altLang="en-US" baseline="0" dirty="0" smtClean="0"/>
              <a:t> </a:t>
            </a:r>
            <a:r>
              <a:rPr lang="en-US" altLang="zh-TW" baseline="0" dirty="0" smtClean="0"/>
              <a:t>the</a:t>
            </a:r>
            <a:r>
              <a:rPr lang="zh-TW" altLang="en-US" baseline="0" dirty="0" smtClean="0"/>
              <a:t> </a:t>
            </a:r>
            <a:r>
              <a:rPr lang="en-US" altLang="zh-TW" baseline="0" dirty="0" smtClean="0"/>
              <a:t>sun</a:t>
            </a:r>
            <a:r>
              <a:rPr lang="zh-TW" altLang="en-US" baseline="0" dirty="0" smtClean="0"/>
              <a:t> </a:t>
            </a:r>
            <a:r>
              <a:rPr lang="zh-TW" altLang="zh-TW" baseline="0" dirty="0" smtClean="0"/>
              <a:t>i</a:t>
            </a:r>
            <a:r>
              <a:rPr lang="en-US" altLang="zh-TW" baseline="0" dirty="0" smtClean="0"/>
              <a:t>n</a:t>
            </a:r>
            <a:r>
              <a:rPr lang="zh-TW" altLang="en-US" baseline="0" dirty="0" smtClean="0"/>
              <a:t> </a:t>
            </a:r>
            <a:r>
              <a:rPr lang="en-US" altLang="zh-TW" baseline="0" dirty="0" smtClean="0"/>
              <a:t>his</a:t>
            </a:r>
            <a:r>
              <a:rPr lang="zh-TW" altLang="en-US" baseline="0" dirty="0" smtClean="0"/>
              <a:t> </a:t>
            </a:r>
            <a:r>
              <a:rPr lang="en-US" altLang="zh-TW" baseline="0" dirty="0" smtClean="0"/>
              <a:t>utterance.</a:t>
            </a:r>
            <a:r>
              <a:rPr lang="zh-TW" altLang="en-US" baseline="0" dirty="0" smtClean="0"/>
              <a:t> </a:t>
            </a:r>
            <a:endParaRPr lang="en-US" altLang="zh-TW" baseline="0"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The</a:t>
            </a:r>
            <a:r>
              <a:rPr lang="zh-TW" altLang="en-US" dirty="0" smtClean="0"/>
              <a:t> </a:t>
            </a:r>
            <a:r>
              <a:rPr lang="en-US" altLang="zh-TW" dirty="0" smtClean="0"/>
              <a:t>sun</a:t>
            </a:r>
            <a:r>
              <a:rPr lang="zh-TW" altLang="en-US" dirty="0" smtClean="0"/>
              <a:t> </a:t>
            </a:r>
            <a:r>
              <a:rPr lang="en-US" altLang="zh-TW" dirty="0" smtClean="0"/>
              <a:t>has</a:t>
            </a:r>
            <a:r>
              <a:rPr lang="zh-TW" altLang="en-US" dirty="0" smtClean="0"/>
              <a:t> </a:t>
            </a:r>
            <a:r>
              <a:rPr lang="en-US" altLang="zh-TW" dirty="0" smtClean="0"/>
              <a:t>features</a:t>
            </a:r>
            <a:r>
              <a:rPr lang="zh-TW" altLang="en-US" dirty="0" smtClean="0"/>
              <a:t> </a:t>
            </a:r>
            <a:r>
              <a:rPr lang="en-US" altLang="zh-TW" dirty="0" err="1" smtClean="0"/>
              <a:t>alon</a:t>
            </a:r>
            <a:r>
              <a:rPr lang="zh-TW" altLang="en-US" dirty="0" smtClean="0"/>
              <a:t>g </a:t>
            </a:r>
            <a:r>
              <a:rPr lang="en-US" altLang="zh-TW" dirty="0" smtClean="0"/>
              <a:t>many</a:t>
            </a:r>
            <a:r>
              <a:rPr lang="zh-TW" altLang="en-US" dirty="0" smtClean="0"/>
              <a:t> </a:t>
            </a:r>
            <a:r>
              <a:rPr lang="en-US" altLang="zh-TW" dirty="0" smtClean="0"/>
              <a:t>dimension</a:t>
            </a:r>
            <a:r>
              <a:rPr lang="zh-TW" altLang="en-US" dirty="0" smtClean="0"/>
              <a:t>s</a:t>
            </a:r>
            <a:r>
              <a:rPr lang="en-US" altLang="zh-TW" dirty="0" smtClean="0"/>
              <a:t>.</a:t>
            </a:r>
            <a:r>
              <a:rPr lang="zh-TW" altLang="en-US" dirty="0" smtClean="0"/>
              <a:t> </a:t>
            </a:r>
            <a:r>
              <a:rPr lang="en-US" altLang="zh-TW" dirty="0" smtClean="0"/>
              <a:t>For</a:t>
            </a:r>
            <a:r>
              <a:rPr lang="zh-TW" altLang="en-US" dirty="0" smtClean="0"/>
              <a:t> </a:t>
            </a:r>
            <a:r>
              <a:rPr lang="en-US" altLang="zh-TW" dirty="0" smtClean="0"/>
              <a:t>simplicity</a:t>
            </a:r>
            <a:r>
              <a:rPr lang="zh-TW" altLang="en-US" dirty="0" smtClean="0"/>
              <a:t> </a:t>
            </a:r>
            <a:r>
              <a:rPr lang="zh-TW" altLang="zh-TW" dirty="0" smtClean="0"/>
              <a:t>o</a:t>
            </a:r>
            <a:r>
              <a:rPr lang="en-US" altLang="zh-TW" dirty="0" smtClean="0"/>
              <a:t>f</a:t>
            </a:r>
            <a:r>
              <a:rPr lang="zh-TW" altLang="en-US" dirty="0" smtClean="0"/>
              <a:t> </a:t>
            </a:r>
            <a:r>
              <a:rPr lang="en-US" altLang="zh-TW" dirty="0" smtClean="0"/>
              <a:t>illustration</a:t>
            </a:r>
            <a:r>
              <a:rPr lang="zh-TW" altLang="en-US" dirty="0" smtClean="0"/>
              <a:t> </a:t>
            </a:r>
            <a:r>
              <a:rPr lang="en-US" altLang="zh-TW" dirty="0" smtClean="0"/>
              <a:t>we</a:t>
            </a:r>
            <a:r>
              <a:rPr lang="zh-TW" altLang="en-US" dirty="0" smtClean="0"/>
              <a:t> </a:t>
            </a:r>
            <a:r>
              <a:rPr lang="en-US" altLang="zh-TW" dirty="0" smtClean="0"/>
              <a:t>will</a:t>
            </a:r>
            <a:r>
              <a:rPr lang="zh-TW" altLang="en-US" dirty="0" smtClean="0"/>
              <a:t> </a:t>
            </a:r>
            <a:r>
              <a:rPr lang="zh-TW" altLang="zh-TW" dirty="0" smtClean="0"/>
              <a:t>p</a:t>
            </a:r>
            <a:r>
              <a:rPr lang="en-US" altLang="zh-TW" dirty="0" smtClean="0"/>
              <a:t>ick</a:t>
            </a:r>
            <a:r>
              <a:rPr lang="zh-TW" altLang="en-US" dirty="0" smtClean="0"/>
              <a:t> </a:t>
            </a:r>
            <a:r>
              <a:rPr lang="en-US" altLang="zh-TW" dirty="0" smtClean="0"/>
              <a:t>two</a:t>
            </a:r>
            <a:r>
              <a:rPr lang="zh-TW" altLang="en-US" dirty="0" smtClean="0"/>
              <a:t>: </a:t>
            </a:r>
            <a:r>
              <a:rPr lang="en-US" altLang="zh-TW" dirty="0" smtClean="0"/>
              <a:t>beauty</a:t>
            </a:r>
            <a:r>
              <a:rPr lang="zh-TW" altLang="en-US" dirty="0" smtClean="0"/>
              <a:t> </a:t>
            </a:r>
            <a:r>
              <a:rPr lang="en-US" altLang="zh-TW" dirty="0" smtClean="0"/>
              <a:t>and</a:t>
            </a:r>
            <a:r>
              <a:rPr lang="zh-TW" altLang="en-US" dirty="0" smtClean="0"/>
              <a:t> </a:t>
            </a:r>
            <a:r>
              <a:rPr lang="en-US" altLang="zh-TW" dirty="0" smtClean="0"/>
              <a:t>roundness.</a:t>
            </a:r>
            <a:r>
              <a:rPr lang="zh-TW" altLang="en-US" dirty="0" smtClean="0"/>
              <a:t> </a:t>
            </a:r>
            <a:r>
              <a:rPr lang="en-US" altLang="zh-TW" dirty="0" smtClean="0"/>
              <a:t>The</a:t>
            </a:r>
            <a:r>
              <a:rPr lang="zh-TW" altLang="en-US" dirty="0" smtClean="0"/>
              <a:t> </a:t>
            </a:r>
            <a:r>
              <a:rPr lang="zh-TW" altLang="zh-TW" dirty="0" smtClean="0"/>
              <a:t>s</a:t>
            </a:r>
            <a:r>
              <a:rPr lang="en-US" altLang="zh-TW" dirty="0" smtClean="0"/>
              <a:t>un</a:t>
            </a:r>
            <a:r>
              <a:rPr lang="zh-TW" altLang="en-US" dirty="0" smtClean="0"/>
              <a:t> </a:t>
            </a:r>
            <a:r>
              <a:rPr lang="zh-TW" altLang="zh-TW" dirty="0" smtClean="0"/>
              <a:t>s</a:t>
            </a:r>
            <a:r>
              <a:rPr lang="en-US" altLang="zh-TW" dirty="0" smtClean="0"/>
              <a:t>cores</a:t>
            </a:r>
            <a:r>
              <a:rPr lang="zh-TW" altLang="en-US" dirty="0" smtClean="0"/>
              <a:t> </a:t>
            </a:r>
            <a:r>
              <a:rPr lang="en-US" altLang="zh-TW" dirty="0" smtClean="0"/>
              <a:t>pretty</a:t>
            </a:r>
            <a:r>
              <a:rPr lang="zh-TW" altLang="en-US" dirty="0" smtClean="0"/>
              <a:t> </a:t>
            </a:r>
            <a:r>
              <a:rPr lang="en-US" altLang="zh-TW" dirty="0" smtClean="0"/>
              <a:t>high</a:t>
            </a:r>
            <a:r>
              <a:rPr lang="zh-TW" altLang="en-US" dirty="0" smtClean="0"/>
              <a:t> </a:t>
            </a:r>
            <a:r>
              <a:rPr lang="en-US" altLang="zh-TW" dirty="0" smtClean="0"/>
              <a:t>on</a:t>
            </a:r>
            <a:r>
              <a:rPr lang="zh-TW" altLang="en-US" dirty="0" smtClean="0"/>
              <a:t> </a:t>
            </a:r>
            <a:r>
              <a:rPr lang="en-US" altLang="zh-TW" dirty="0" smtClean="0"/>
              <a:t>both</a:t>
            </a:r>
            <a:r>
              <a:rPr lang="zh-TW" altLang="en-US" dirty="0" smtClean="0"/>
              <a:t> </a:t>
            </a:r>
            <a:r>
              <a:rPr lang="en-US" altLang="zh-TW" dirty="0" err="1" smtClean="0"/>
              <a:t>thes</a:t>
            </a:r>
            <a:r>
              <a:rPr lang="zh-TW" altLang="en-US" dirty="0" smtClean="0"/>
              <a:t>e </a:t>
            </a:r>
            <a:r>
              <a:rPr lang="en-US" altLang="zh-TW" dirty="0" smtClean="0"/>
              <a:t>dimensions.</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zh-TW" dirty="0" smtClean="0"/>
              <a:t>Ot</a:t>
            </a:r>
            <a:r>
              <a:rPr lang="en-US" altLang="zh-TW" dirty="0" smtClean="0"/>
              <a:t>her</a:t>
            </a:r>
            <a:r>
              <a:rPr lang="zh-TW" altLang="en-US" dirty="0" smtClean="0"/>
              <a:t> </a:t>
            </a:r>
            <a:r>
              <a:rPr lang="en-US" altLang="zh-TW" dirty="0" smtClean="0"/>
              <a:t>objects</a:t>
            </a:r>
            <a:r>
              <a:rPr lang="zh-TW" altLang="en-US" dirty="0" smtClean="0"/>
              <a:t> </a:t>
            </a:r>
            <a:r>
              <a:rPr lang="en-US" altLang="zh-TW" dirty="0" smtClean="0"/>
              <a:t>may</a:t>
            </a:r>
            <a:r>
              <a:rPr lang="zh-TW" altLang="en-US" dirty="0" smtClean="0"/>
              <a:t> </a:t>
            </a:r>
            <a:r>
              <a:rPr lang="en-US" altLang="zh-TW" dirty="0" smtClean="0"/>
              <a:t>populate</a:t>
            </a:r>
            <a:r>
              <a:rPr lang="zh-TW" altLang="en-US" dirty="0" smtClean="0"/>
              <a:t> </a:t>
            </a:r>
            <a:r>
              <a:rPr lang="en-US" altLang="zh-TW" dirty="0" smtClean="0"/>
              <a:t>different</a:t>
            </a:r>
            <a:r>
              <a:rPr lang="zh-TW" altLang="en-US" dirty="0" smtClean="0"/>
              <a:t> </a:t>
            </a:r>
            <a:r>
              <a:rPr lang="en-US" altLang="zh-TW" dirty="0" smtClean="0"/>
              <a:t>points</a:t>
            </a:r>
            <a:r>
              <a:rPr lang="zh-TW" altLang="en-US" dirty="0" smtClean="0"/>
              <a:t> </a:t>
            </a:r>
            <a:r>
              <a:rPr lang="en-US" altLang="zh-TW" dirty="0" smtClean="0"/>
              <a:t>in</a:t>
            </a:r>
            <a:r>
              <a:rPr lang="zh-TW" altLang="en-US" dirty="0" smtClean="0"/>
              <a:t> </a:t>
            </a:r>
            <a:r>
              <a:rPr lang="en-US" altLang="zh-TW" dirty="0" smtClean="0"/>
              <a:t>these</a:t>
            </a:r>
            <a:r>
              <a:rPr lang="zh-TW" altLang="en-US" dirty="0" smtClean="0"/>
              <a:t> </a:t>
            </a:r>
            <a:r>
              <a:rPr lang="en-US" altLang="zh-TW" dirty="0" smtClean="0"/>
              <a:t>two</a:t>
            </a:r>
            <a:r>
              <a:rPr lang="zh-TW" altLang="en-US" dirty="0" smtClean="0"/>
              <a:t> </a:t>
            </a:r>
            <a:r>
              <a:rPr lang="en-US" altLang="zh-TW" dirty="0" smtClean="0"/>
              <a:t>dimensions.</a:t>
            </a:r>
            <a:r>
              <a:rPr lang="zh-TW" altLang="en-US" dirty="0" smtClean="0"/>
              <a:t> </a:t>
            </a:r>
            <a:r>
              <a:rPr lang="en-US" altLang="zh-TW" dirty="0" smtClean="0"/>
              <a:t>F</a:t>
            </a:r>
            <a:r>
              <a:rPr lang="zh-TW" altLang="en-US" dirty="0" smtClean="0"/>
              <a:t>o</a:t>
            </a:r>
            <a:r>
              <a:rPr lang="en-US" altLang="zh-TW" dirty="0" smtClean="0"/>
              <a:t>r</a:t>
            </a:r>
            <a:r>
              <a:rPr lang="zh-TW" altLang="en-US" dirty="0" smtClean="0"/>
              <a:t> </a:t>
            </a:r>
            <a:r>
              <a:rPr lang="en-US" altLang="zh-TW" dirty="0" smtClean="0"/>
              <a:t>example,</a:t>
            </a:r>
            <a:r>
              <a:rPr lang="zh-TW" altLang="en-US" dirty="0" smtClean="0"/>
              <a:t> </a:t>
            </a:r>
            <a:r>
              <a:rPr lang="en-US" altLang="zh-TW" dirty="0" smtClean="0"/>
              <a:t>Juliet</a:t>
            </a:r>
            <a:r>
              <a:rPr lang="en-US" altLang="zh-TW" baseline="0" dirty="0" smtClean="0"/>
              <a:t> </a:t>
            </a:r>
            <a:r>
              <a:rPr lang="zh-TW" altLang="zh-TW" dirty="0" smtClean="0"/>
              <a:t>i</a:t>
            </a:r>
            <a:r>
              <a:rPr lang="en-US" altLang="zh-TW" dirty="0" smtClean="0"/>
              <a:t>s</a:t>
            </a:r>
            <a:r>
              <a:rPr lang="zh-TW" altLang="en-US" dirty="0" smtClean="0"/>
              <a:t> </a:t>
            </a:r>
            <a:r>
              <a:rPr lang="en-US" altLang="zh-TW" dirty="0" smtClean="0"/>
              <a:t>high</a:t>
            </a:r>
            <a:r>
              <a:rPr lang="zh-TW" altLang="en-US" dirty="0" smtClean="0"/>
              <a:t> </a:t>
            </a:r>
            <a:r>
              <a:rPr lang="en-US" altLang="zh-TW" dirty="0" smtClean="0"/>
              <a:t>on</a:t>
            </a:r>
            <a:r>
              <a:rPr lang="zh-TW" altLang="en-US" dirty="0" smtClean="0"/>
              <a:t> </a:t>
            </a:r>
            <a:r>
              <a:rPr lang="en-US" altLang="zh-TW" dirty="0" smtClean="0"/>
              <a:t>beauty</a:t>
            </a:r>
            <a:r>
              <a:rPr lang="zh-TW" altLang="en-US" dirty="0" smtClean="0"/>
              <a:t> </a:t>
            </a:r>
            <a:r>
              <a:rPr lang="en-US" altLang="zh-TW" dirty="0" smtClean="0"/>
              <a:t>and</a:t>
            </a:r>
            <a:r>
              <a:rPr lang="zh-TW" altLang="en-US" dirty="0" smtClean="0"/>
              <a:t> </a:t>
            </a:r>
            <a:r>
              <a:rPr lang="en-US" altLang="zh-TW" dirty="0" smtClean="0"/>
              <a:t>maybe</a:t>
            </a:r>
            <a:r>
              <a:rPr lang="zh-TW" altLang="en-US" dirty="0" smtClean="0"/>
              <a:t> </a:t>
            </a:r>
            <a:r>
              <a:rPr lang="en-US" altLang="zh-TW" dirty="0" smtClean="0"/>
              <a:t>less</a:t>
            </a:r>
            <a:r>
              <a:rPr lang="zh-TW" altLang="en-US" dirty="0" smtClean="0"/>
              <a:t> </a:t>
            </a:r>
            <a:r>
              <a:rPr lang="en-US" altLang="zh-TW" dirty="0" smtClean="0"/>
              <a:t>high</a:t>
            </a:r>
            <a:r>
              <a:rPr lang="zh-TW" altLang="en-US" dirty="0" smtClean="0"/>
              <a:t> </a:t>
            </a:r>
            <a:r>
              <a:rPr lang="en-US" altLang="zh-TW" dirty="0" smtClean="0"/>
              <a:t>on</a:t>
            </a:r>
            <a:r>
              <a:rPr lang="zh-TW" altLang="en-US" dirty="0" smtClean="0"/>
              <a:t> </a:t>
            </a:r>
            <a:r>
              <a:rPr lang="zh-TW" altLang="zh-TW" dirty="0" smtClean="0"/>
              <a:t>r</a:t>
            </a:r>
            <a:r>
              <a:rPr lang="en-US" altLang="zh-TW" dirty="0" err="1" smtClean="0"/>
              <a:t>oundness</a:t>
            </a:r>
            <a:r>
              <a:rPr lang="zh-TW" altLang="zh-TW" dirty="0" smtClean="0"/>
              <a:t>,</a:t>
            </a:r>
            <a:r>
              <a:rPr lang="zh-TW" altLang="en-US" dirty="0" smtClean="0"/>
              <a:t> </a:t>
            </a:r>
            <a:r>
              <a:rPr lang="zh-TW" altLang="zh-TW" dirty="0" smtClean="0"/>
              <a:t>w</a:t>
            </a:r>
            <a:r>
              <a:rPr lang="en-US" altLang="zh-TW" dirty="0" err="1" smtClean="0"/>
              <a:t>hile</a:t>
            </a:r>
            <a:r>
              <a:rPr lang="zh-TW" altLang="en-US" dirty="0" smtClean="0"/>
              <a:t> </a:t>
            </a:r>
            <a:r>
              <a:rPr lang="en-US" altLang="zh-TW" dirty="0" smtClean="0"/>
              <a:t>a</a:t>
            </a:r>
            <a:r>
              <a:rPr lang="zh-TW" altLang="en-US" dirty="0" smtClean="0"/>
              <a:t> </a:t>
            </a:r>
            <a:r>
              <a:rPr lang="zh-TW" altLang="zh-TW" dirty="0" smtClean="0"/>
              <a:t>s</a:t>
            </a:r>
            <a:r>
              <a:rPr lang="en-US" altLang="zh-TW" dirty="0" err="1" smtClean="0"/>
              <a:t>occer</a:t>
            </a:r>
            <a:r>
              <a:rPr lang="zh-TW" altLang="en-US" dirty="0" smtClean="0"/>
              <a:t> </a:t>
            </a:r>
            <a:r>
              <a:rPr lang="en-US" altLang="zh-TW" dirty="0" smtClean="0"/>
              <a:t>ball</a:t>
            </a:r>
            <a:r>
              <a:rPr lang="zh-TW" altLang="en-US" dirty="0" smtClean="0"/>
              <a:t> </a:t>
            </a:r>
            <a:r>
              <a:rPr lang="en-US" altLang="zh-TW" dirty="0" smtClean="0"/>
              <a:t>is</a:t>
            </a:r>
            <a:r>
              <a:rPr lang="zh-TW" altLang="en-US" dirty="0" smtClean="0"/>
              <a:t> </a:t>
            </a:r>
            <a:r>
              <a:rPr lang="en-US" altLang="zh-TW" dirty="0" smtClean="0"/>
              <a:t>high</a:t>
            </a:r>
            <a:r>
              <a:rPr lang="zh-TW" altLang="en-US" dirty="0" smtClean="0"/>
              <a:t> </a:t>
            </a:r>
            <a:r>
              <a:rPr lang="en-US" altLang="zh-TW" dirty="0" smtClean="0"/>
              <a:t>on</a:t>
            </a:r>
            <a:r>
              <a:rPr lang="zh-TW" altLang="en-US" dirty="0" smtClean="0"/>
              <a:t> </a:t>
            </a:r>
            <a:r>
              <a:rPr lang="en-US" altLang="zh-TW" dirty="0" smtClean="0"/>
              <a:t>roundness</a:t>
            </a:r>
            <a:r>
              <a:rPr lang="zh-TW" altLang="en-US" dirty="0" smtClean="0"/>
              <a:t> </a:t>
            </a:r>
            <a:r>
              <a:rPr lang="en-US" altLang="zh-TW" dirty="0" smtClean="0"/>
              <a:t>and</a:t>
            </a:r>
            <a:r>
              <a:rPr lang="zh-TW" altLang="en-US" dirty="0" smtClean="0"/>
              <a:t> </a:t>
            </a:r>
            <a:r>
              <a:rPr lang="en-US" altLang="zh-TW" dirty="0" smtClean="0"/>
              <a:t>maybe</a:t>
            </a:r>
            <a:r>
              <a:rPr lang="zh-TW" altLang="en-US" dirty="0" smtClean="0"/>
              <a:t> </a:t>
            </a:r>
            <a:r>
              <a:rPr lang="en-US" altLang="zh-TW" dirty="0" smtClean="0"/>
              <a:t>less</a:t>
            </a:r>
            <a:r>
              <a:rPr lang="zh-TW" altLang="en-US" dirty="0" smtClean="0"/>
              <a:t> </a:t>
            </a:r>
            <a:r>
              <a:rPr lang="en-US" altLang="zh-TW" dirty="0" smtClean="0"/>
              <a:t>high</a:t>
            </a:r>
            <a:r>
              <a:rPr lang="zh-TW" altLang="en-US" dirty="0" smtClean="0"/>
              <a:t> </a:t>
            </a:r>
            <a:r>
              <a:rPr lang="en-US" altLang="zh-TW" dirty="0" smtClean="0"/>
              <a:t>on</a:t>
            </a:r>
            <a:r>
              <a:rPr lang="zh-TW" altLang="en-US" dirty="0" smtClean="0"/>
              <a:t> </a:t>
            </a:r>
            <a:r>
              <a:rPr lang="en-US" altLang="zh-TW" dirty="0" smtClean="0"/>
              <a:t>beauty</a:t>
            </a:r>
            <a:r>
              <a:rPr lang="zh-TW" altLang="en-US" dirty="0" smtClean="0"/>
              <a:t>.</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aseline="0" dirty="0" smtClean="0"/>
              <a:t>Given</a:t>
            </a:r>
            <a:r>
              <a:rPr lang="zh-TW" altLang="en-US" baseline="0" dirty="0" smtClean="0"/>
              <a:t> </a:t>
            </a:r>
            <a:r>
              <a:rPr lang="en-US" altLang="zh-TW" baseline="0" dirty="0" smtClean="0"/>
              <a:t>a</a:t>
            </a:r>
            <a:r>
              <a:rPr lang="zh-TW" altLang="en-US" baseline="0" dirty="0" smtClean="0"/>
              <a:t> </a:t>
            </a:r>
            <a:r>
              <a:rPr lang="zh-TW" altLang="zh-TW" baseline="0" dirty="0" smtClean="0"/>
              <a:t>Q</a:t>
            </a:r>
            <a:r>
              <a:rPr lang="en-US" altLang="zh-TW" baseline="0" dirty="0" smtClean="0"/>
              <a:t>UD,</a:t>
            </a:r>
            <a:r>
              <a:rPr lang="zh-TW" altLang="en-US" baseline="0" dirty="0" smtClean="0"/>
              <a:t> </a:t>
            </a:r>
            <a:r>
              <a:rPr lang="en-US" altLang="zh-TW" baseline="0" dirty="0" smtClean="0"/>
              <a:t>a</a:t>
            </a:r>
            <a:r>
              <a:rPr lang="zh-TW" altLang="en-US" baseline="0" dirty="0" smtClean="0"/>
              <a:t> </a:t>
            </a:r>
            <a:r>
              <a:rPr lang="en-US" altLang="zh-TW" baseline="0" dirty="0" smtClean="0"/>
              <a:t>speaker</a:t>
            </a:r>
            <a:r>
              <a:rPr lang="zh-TW" altLang="en-US" baseline="0" dirty="0" smtClean="0"/>
              <a:t> </a:t>
            </a:r>
            <a:r>
              <a:rPr lang="en-US" altLang="zh-TW" baseline="0" dirty="0" smtClean="0"/>
              <a:t>may</a:t>
            </a:r>
            <a:r>
              <a:rPr lang="zh-TW" altLang="en-US" baseline="0" dirty="0" smtClean="0"/>
              <a:t> </a:t>
            </a:r>
            <a:r>
              <a:rPr lang="en-US" altLang="zh-TW" baseline="0" dirty="0" smtClean="0"/>
              <a:t>want</a:t>
            </a:r>
            <a:r>
              <a:rPr lang="zh-TW" altLang="en-US" baseline="0" dirty="0" smtClean="0"/>
              <a:t> </a:t>
            </a:r>
            <a:r>
              <a:rPr lang="en-US" altLang="zh-TW" baseline="0" dirty="0" smtClean="0"/>
              <a:t>to</a:t>
            </a:r>
            <a:r>
              <a:rPr lang="zh-TW" altLang="en-US" baseline="0" dirty="0" smtClean="0"/>
              <a:t> </a:t>
            </a:r>
            <a:r>
              <a:rPr lang="en-US" altLang="zh-TW" baseline="0" dirty="0" smtClean="0"/>
              <a:t>be</a:t>
            </a:r>
            <a:r>
              <a:rPr lang="zh-TW" altLang="en-US" baseline="0" dirty="0" smtClean="0"/>
              <a:t> </a:t>
            </a:r>
            <a:r>
              <a:rPr lang="zh-TW" altLang="zh-TW" baseline="0" dirty="0" smtClean="0"/>
              <a:t>i</a:t>
            </a:r>
            <a:r>
              <a:rPr lang="en-US" altLang="zh-TW" baseline="0" dirty="0" err="1" smtClean="0"/>
              <a:t>nformative</a:t>
            </a:r>
            <a:r>
              <a:rPr lang="zh-TW" altLang="en-US" baseline="0" dirty="0" smtClean="0"/>
              <a:t> </a:t>
            </a:r>
            <a:r>
              <a:rPr lang="en-US" altLang="zh-TW" baseline="0" dirty="0" smtClean="0"/>
              <a:t>along</a:t>
            </a:r>
            <a:r>
              <a:rPr lang="zh-TW" altLang="en-US" baseline="0" dirty="0" smtClean="0"/>
              <a:t> </a:t>
            </a:r>
            <a:r>
              <a:rPr lang="en-US" altLang="zh-TW" baseline="0" dirty="0" smtClean="0"/>
              <a:t>one</a:t>
            </a:r>
            <a:r>
              <a:rPr lang="zh-TW" altLang="en-US" baseline="0" dirty="0" smtClean="0"/>
              <a:t> </a:t>
            </a:r>
            <a:r>
              <a:rPr lang="en-US" altLang="zh-TW" baseline="0" dirty="0" smtClean="0"/>
              <a:t>dimension</a:t>
            </a:r>
            <a:r>
              <a:rPr lang="zh-TW" altLang="en-US" baseline="0" dirty="0" smtClean="0"/>
              <a:t> </a:t>
            </a:r>
            <a:r>
              <a:rPr lang="en-US" altLang="zh-TW" baseline="0" dirty="0" smtClean="0"/>
              <a:t>but</a:t>
            </a:r>
            <a:r>
              <a:rPr lang="zh-TW" altLang="en-US" baseline="0" dirty="0" smtClean="0"/>
              <a:t> </a:t>
            </a:r>
            <a:r>
              <a:rPr lang="en-US" altLang="zh-TW" baseline="0" dirty="0" smtClean="0"/>
              <a:t>not</a:t>
            </a:r>
            <a:r>
              <a:rPr lang="zh-TW" altLang="en-US" baseline="0" dirty="0" smtClean="0"/>
              <a:t> </a:t>
            </a:r>
            <a:r>
              <a:rPr lang="en-US" altLang="zh-TW" baseline="0" dirty="0" smtClean="0"/>
              <a:t>others.</a:t>
            </a:r>
            <a:r>
              <a:rPr lang="zh-TW" altLang="en-US" baseline="0" dirty="0" smtClean="0"/>
              <a:t> </a:t>
            </a:r>
            <a:r>
              <a:rPr lang="en-US" altLang="zh-TW" baseline="0" dirty="0" smtClean="0"/>
              <a:t>For</a:t>
            </a:r>
            <a:r>
              <a:rPr lang="zh-TW" altLang="en-US" baseline="0" dirty="0" smtClean="0"/>
              <a:t> </a:t>
            </a:r>
            <a:r>
              <a:rPr lang="en-US" altLang="zh-TW" baseline="0" dirty="0" smtClean="0"/>
              <a:t>example,</a:t>
            </a:r>
            <a:r>
              <a:rPr lang="zh-TW" altLang="en-US" baseline="0" dirty="0" smtClean="0"/>
              <a:t> </a:t>
            </a:r>
            <a:r>
              <a:rPr lang="en-US" altLang="zh-TW" baseline="0" dirty="0" smtClean="0"/>
              <a:t>if</a:t>
            </a:r>
            <a:r>
              <a:rPr lang="zh-TW" altLang="en-US" baseline="0" dirty="0" smtClean="0"/>
              <a:t> </a:t>
            </a:r>
            <a:r>
              <a:rPr lang="en-US" altLang="zh-TW" baseline="0" dirty="0" smtClean="0"/>
              <a:t>the</a:t>
            </a:r>
            <a:r>
              <a:rPr lang="zh-TW" altLang="en-US" baseline="0" dirty="0" smtClean="0"/>
              <a:t> </a:t>
            </a:r>
            <a:r>
              <a:rPr lang="en-US" altLang="zh-TW" baseline="0" dirty="0" smtClean="0"/>
              <a:t>QUD</a:t>
            </a:r>
            <a:r>
              <a:rPr lang="zh-TW" altLang="en-US" baseline="0" dirty="0" smtClean="0"/>
              <a:t> </a:t>
            </a:r>
            <a:r>
              <a:rPr lang="en-US" altLang="zh-TW" baseline="0" dirty="0" smtClean="0"/>
              <a:t>is</a:t>
            </a:r>
            <a:r>
              <a:rPr lang="zh-TW" altLang="en-US" baseline="0" dirty="0" smtClean="0"/>
              <a:t> </a:t>
            </a:r>
            <a:r>
              <a:rPr lang="en-US" altLang="zh-TW" baseline="0" dirty="0" smtClean="0"/>
              <a:t>Juliet’s</a:t>
            </a:r>
            <a:r>
              <a:rPr lang="zh-TW" altLang="en-US" baseline="0" dirty="0" smtClean="0"/>
              <a:t> </a:t>
            </a:r>
            <a:r>
              <a:rPr lang="en-US" altLang="zh-TW" baseline="0" dirty="0" smtClean="0"/>
              <a:t>beauty,</a:t>
            </a:r>
            <a:r>
              <a:rPr lang="zh-TW" altLang="en-US" baseline="0" dirty="0" smtClean="0"/>
              <a:t> </a:t>
            </a:r>
            <a:r>
              <a:rPr lang="en-US" altLang="zh-TW" baseline="0" dirty="0" smtClean="0"/>
              <a:t>the</a:t>
            </a:r>
            <a:r>
              <a:rPr lang="zh-TW" altLang="en-US" baseline="0" dirty="0" smtClean="0"/>
              <a:t> </a:t>
            </a:r>
            <a:r>
              <a:rPr lang="en-US" altLang="zh-TW" baseline="0" dirty="0" smtClean="0"/>
              <a:t>roundness</a:t>
            </a:r>
            <a:r>
              <a:rPr lang="zh-TW" altLang="en-US" baseline="0" dirty="0" smtClean="0"/>
              <a:t> </a:t>
            </a:r>
            <a:r>
              <a:rPr lang="en-US" altLang="zh-TW" baseline="0" dirty="0" smtClean="0"/>
              <a:t>dimension</a:t>
            </a:r>
            <a:r>
              <a:rPr lang="zh-TW" altLang="en-US" baseline="0" dirty="0" smtClean="0"/>
              <a:t> </a:t>
            </a:r>
            <a:r>
              <a:rPr lang="zh-TW" altLang="zh-TW" baseline="0" dirty="0" smtClean="0"/>
              <a:t>i</a:t>
            </a:r>
            <a:r>
              <a:rPr lang="en-US" altLang="zh-TW" baseline="0" dirty="0" smtClean="0"/>
              <a:t>s</a:t>
            </a:r>
            <a:r>
              <a:rPr lang="zh-TW" altLang="en-US" baseline="0" dirty="0" smtClean="0"/>
              <a:t> </a:t>
            </a:r>
            <a:r>
              <a:rPr lang="en-US" altLang="zh-TW" baseline="0" dirty="0" smtClean="0"/>
              <a:t>no</a:t>
            </a:r>
            <a:r>
              <a:rPr lang="zh-TW" altLang="en-US" baseline="0" dirty="0" smtClean="0"/>
              <a:t> </a:t>
            </a:r>
            <a:r>
              <a:rPr lang="en-US" altLang="zh-TW" baseline="0" dirty="0" smtClean="0"/>
              <a:t>longer</a:t>
            </a:r>
            <a:r>
              <a:rPr lang="zh-TW" altLang="en-US" baseline="0" dirty="0" smtClean="0"/>
              <a:t> </a:t>
            </a:r>
            <a:r>
              <a:rPr lang="en-US" altLang="zh-TW" baseline="0" dirty="0" smtClean="0"/>
              <a:t>relevant.</a:t>
            </a:r>
          </a:p>
        </p:txBody>
      </p:sp>
      <p:sp>
        <p:nvSpPr>
          <p:cNvPr id="4" name="Slide Number Placeholder 3"/>
          <p:cNvSpPr>
            <a:spLocks noGrp="1"/>
          </p:cNvSpPr>
          <p:nvPr>
            <p:ph type="sldNum" sz="quarter" idx="10"/>
          </p:nvPr>
        </p:nvSpPr>
        <p:spPr/>
        <p:txBody>
          <a:bodyPr/>
          <a:lstStyle/>
          <a:p>
            <a:fld id="{635D794B-D19E-324A-9F0C-8C04F752D34F}" type="slidenum">
              <a:rPr lang="en-US" smtClean="0"/>
              <a:t>15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aseline="0" dirty="0" smtClean="0"/>
              <a:t>Essentially,</a:t>
            </a:r>
            <a:r>
              <a:rPr lang="zh-TW" altLang="en-US" baseline="0" dirty="0" smtClean="0"/>
              <a:t> </a:t>
            </a:r>
            <a:r>
              <a:rPr lang="en-US" altLang="zh-TW" baseline="0" dirty="0" smtClean="0"/>
              <a:t>these</a:t>
            </a:r>
            <a:r>
              <a:rPr lang="zh-TW" altLang="en-US" baseline="0" dirty="0" smtClean="0"/>
              <a:t> </a:t>
            </a:r>
            <a:r>
              <a:rPr lang="en-US" altLang="zh-TW" baseline="0" dirty="0" smtClean="0"/>
              <a:t>three</a:t>
            </a:r>
            <a:r>
              <a:rPr lang="zh-TW" altLang="en-US" baseline="0" dirty="0" smtClean="0"/>
              <a:t> </a:t>
            </a:r>
            <a:r>
              <a:rPr lang="zh-TW" altLang="zh-TW" baseline="0" dirty="0" smtClean="0"/>
              <a:t>o</a:t>
            </a:r>
            <a:r>
              <a:rPr lang="en-US" altLang="zh-TW" baseline="0" dirty="0" err="1" smtClean="0"/>
              <a:t>bjects</a:t>
            </a:r>
            <a:r>
              <a:rPr lang="zh-TW" altLang="en-US" baseline="0" dirty="0" smtClean="0"/>
              <a:t> </a:t>
            </a:r>
            <a:r>
              <a:rPr lang="en-US" altLang="zh-TW" baseline="0" dirty="0" smtClean="0"/>
              <a:t>get</a:t>
            </a:r>
            <a:r>
              <a:rPr lang="zh-TW" altLang="en-US" baseline="0" dirty="0" smtClean="0"/>
              <a:t> </a:t>
            </a:r>
            <a:r>
              <a:rPr lang="en-US" altLang="zh-TW" baseline="0" dirty="0" smtClean="0"/>
              <a:t>projected</a:t>
            </a:r>
            <a:r>
              <a:rPr lang="zh-TW" altLang="en-US" baseline="0" dirty="0" smtClean="0"/>
              <a:t> </a:t>
            </a:r>
            <a:r>
              <a:rPr lang="en-US" altLang="zh-TW" baseline="0" dirty="0" smtClean="0"/>
              <a:t>down</a:t>
            </a:r>
            <a:r>
              <a:rPr lang="zh-TW" altLang="en-US" baseline="0" dirty="0" smtClean="0"/>
              <a:t> </a:t>
            </a:r>
            <a:r>
              <a:rPr lang="en-US" altLang="zh-TW" baseline="0" dirty="0" smtClean="0"/>
              <a:t>to</a:t>
            </a:r>
            <a:r>
              <a:rPr lang="zh-TW" altLang="en-US" baseline="0" dirty="0" smtClean="0"/>
              <a:t> </a:t>
            </a:r>
            <a:r>
              <a:rPr lang="en-US" altLang="zh-TW" baseline="0" dirty="0" smtClean="0"/>
              <a:t>just</a:t>
            </a:r>
            <a:r>
              <a:rPr lang="zh-TW" altLang="en-US" baseline="0" dirty="0" smtClean="0"/>
              <a:t> </a:t>
            </a:r>
            <a:r>
              <a:rPr lang="en-US" altLang="zh-TW" baseline="0" dirty="0" smtClean="0"/>
              <a:t>the</a:t>
            </a:r>
            <a:r>
              <a:rPr lang="zh-TW" altLang="en-US" baseline="0" dirty="0" smtClean="0"/>
              <a:t> </a:t>
            </a:r>
            <a:r>
              <a:rPr lang="en-US" altLang="zh-TW" baseline="0" dirty="0" smtClean="0"/>
              <a:t>beauty</a:t>
            </a:r>
            <a:r>
              <a:rPr lang="zh-TW" altLang="en-US" baseline="0" dirty="0" smtClean="0"/>
              <a:t> </a:t>
            </a:r>
            <a:r>
              <a:rPr lang="en-US" altLang="zh-TW" baseline="0" dirty="0" smtClean="0"/>
              <a:t>dimension,</a:t>
            </a:r>
            <a:r>
              <a:rPr lang="zh-TW" altLang="en-US" baseline="0" dirty="0" smtClean="0"/>
              <a:t> </a:t>
            </a:r>
            <a:r>
              <a:rPr lang="en-US" altLang="zh-TW" baseline="0" dirty="0" smtClean="0"/>
              <a:t>such</a:t>
            </a:r>
            <a:r>
              <a:rPr lang="zh-TW" altLang="en-US" baseline="0" dirty="0" smtClean="0"/>
              <a:t> </a:t>
            </a:r>
            <a:r>
              <a:rPr lang="en-US" altLang="zh-TW" baseline="0" dirty="0" smtClean="0"/>
              <a:t>that</a:t>
            </a:r>
            <a:r>
              <a:rPr lang="zh-TW" altLang="en-US" baseline="0" dirty="0" smtClean="0"/>
              <a:t> </a:t>
            </a:r>
            <a:r>
              <a:rPr lang="zh-TW" altLang="zh-TW" baseline="0" dirty="0" smtClean="0"/>
              <a:t>t</a:t>
            </a:r>
            <a:r>
              <a:rPr lang="en-US" altLang="zh-TW" baseline="0" dirty="0" smtClean="0"/>
              <a:t>he</a:t>
            </a:r>
            <a:r>
              <a:rPr lang="zh-TW" altLang="en-US" baseline="0" dirty="0" smtClean="0"/>
              <a:t> </a:t>
            </a:r>
            <a:r>
              <a:rPr lang="en-US" altLang="zh-TW" baseline="0" dirty="0" smtClean="0"/>
              <a:t>sun</a:t>
            </a:r>
            <a:r>
              <a:rPr lang="zh-TW" altLang="en-US" baseline="0" dirty="0" smtClean="0"/>
              <a:t> </a:t>
            </a:r>
            <a:r>
              <a:rPr lang="en-US" altLang="zh-TW" baseline="0" dirty="0" smtClean="0"/>
              <a:t>is equivalent to Juliet in this projected space</a:t>
            </a:r>
            <a:r>
              <a:rPr lang="zh-TW" altLang="en-US" baseline="0" dirty="0" smtClean="0"/>
              <a:t>. </a:t>
            </a:r>
            <a:r>
              <a:rPr lang="en-US" altLang="zh-TW" baseline="0" dirty="0" smtClean="0"/>
              <a:t>With this projection, a statement that</a:t>
            </a:r>
            <a:r>
              <a:rPr lang="zh-TW" altLang="en-US" baseline="0" dirty="0" smtClean="0"/>
              <a:t> </a:t>
            </a:r>
            <a:r>
              <a:rPr lang="en-US" altLang="zh-TW" baseline="0" dirty="0" smtClean="0"/>
              <a:t>is</a:t>
            </a:r>
            <a:r>
              <a:rPr lang="zh-TW" altLang="en-US" baseline="0" dirty="0" smtClean="0"/>
              <a:t> </a:t>
            </a:r>
            <a:r>
              <a:rPr lang="en-US" altLang="zh-TW" baseline="0" dirty="0" smtClean="0"/>
              <a:t>literally</a:t>
            </a:r>
            <a:r>
              <a:rPr lang="zh-TW" altLang="en-US" baseline="0" dirty="0" smtClean="0"/>
              <a:t> </a:t>
            </a:r>
            <a:r>
              <a:rPr lang="en-US" altLang="zh-TW" baseline="0" dirty="0" smtClean="0"/>
              <a:t>false</a:t>
            </a:r>
            <a:r>
              <a:rPr lang="zh-TW" altLang="en-US" baseline="0" dirty="0" smtClean="0"/>
              <a:t> </a:t>
            </a:r>
            <a:r>
              <a:rPr lang="en-US" altLang="zh-TW" baseline="0" dirty="0" smtClean="0"/>
              <a:t>can</a:t>
            </a:r>
            <a:r>
              <a:rPr lang="zh-TW" altLang="en-US" baseline="0" dirty="0" smtClean="0"/>
              <a:t> </a:t>
            </a:r>
            <a:r>
              <a:rPr lang="en-US" altLang="zh-TW" baseline="0" dirty="0" smtClean="0"/>
              <a:t>be</a:t>
            </a:r>
            <a:r>
              <a:rPr lang="zh-TW" altLang="en-US" baseline="0" dirty="0" smtClean="0"/>
              <a:t> </a:t>
            </a:r>
            <a:r>
              <a:rPr lang="en-US" altLang="zh-TW" baseline="0" dirty="0" smtClean="0"/>
              <a:t>optimal</a:t>
            </a:r>
            <a:r>
              <a:rPr lang="zh-TW" altLang="en-US" baseline="0" dirty="0" smtClean="0"/>
              <a:t> </a:t>
            </a:r>
            <a:r>
              <a:rPr lang="en-US" altLang="zh-TW" baseline="0" dirty="0" smtClean="0"/>
              <a:t>as</a:t>
            </a:r>
            <a:r>
              <a:rPr lang="zh-TW" altLang="en-US" baseline="0" dirty="0" smtClean="0"/>
              <a:t> </a:t>
            </a:r>
            <a:r>
              <a:rPr lang="en-US" altLang="zh-TW" baseline="0" dirty="0" smtClean="0"/>
              <a:t>long</a:t>
            </a:r>
            <a:r>
              <a:rPr lang="zh-TW" altLang="en-US" baseline="0" dirty="0" smtClean="0"/>
              <a:t> </a:t>
            </a:r>
            <a:r>
              <a:rPr lang="en-US" altLang="zh-TW" baseline="0" dirty="0" smtClean="0"/>
              <a:t>as</a:t>
            </a:r>
            <a:r>
              <a:rPr lang="zh-TW" altLang="en-US" baseline="0" dirty="0" smtClean="0"/>
              <a:t> </a:t>
            </a:r>
            <a:r>
              <a:rPr lang="en-US" altLang="zh-TW" baseline="0" dirty="0" smtClean="0"/>
              <a:t>it</a:t>
            </a:r>
            <a:r>
              <a:rPr lang="zh-TW" altLang="en-US" baseline="0" dirty="0" smtClean="0"/>
              <a:t> </a:t>
            </a:r>
            <a:r>
              <a:rPr lang="en-US" altLang="zh-TW" baseline="0" dirty="0" smtClean="0"/>
              <a:t>conveys</a:t>
            </a:r>
            <a:r>
              <a:rPr lang="zh-TW" altLang="en-US" baseline="0" dirty="0" smtClean="0"/>
              <a:t> </a:t>
            </a:r>
            <a:r>
              <a:rPr lang="en-US" altLang="zh-TW" baseline="0" dirty="0" smtClean="0"/>
              <a:t>information</a:t>
            </a:r>
            <a:r>
              <a:rPr lang="zh-TW" altLang="en-US" baseline="0" dirty="0" smtClean="0"/>
              <a:t> </a:t>
            </a:r>
            <a:r>
              <a:rPr lang="en-US" altLang="zh-TW" baseline="0" dirty="0" smtClean="0"/>
              <a:t>along</a:t>
            </a:r>
            <a:r>
              <a:rPr lang="zh-TW" altLang="en-US" baseline="0" dirty="0" smtClean="0"/>
              <a:t> </a:t>
            </a:r>
            <a:r>
              <a:rPr lang="en-US" altLang="zh-TW" baseline="0" dirty="0" smtClean="0"/>
              <a:t>the</a:t>
            </a:r>
            <a:r>
              <a:rPr lang="zh-TW" altLang="en-US" baseline="0" dirty="0" smtClean="0"/>
              <a:t> </a:t>
            </a:r>
            <a:r>
              <a:rPr lang="en-US" altLang="zh-TW" baseline="0" dirty="0" smtClean="0"/>
              <a:t>target</a:t>
            </a:r>
            <a:r>
              <a:rPr lang="zh-TW" altLang="en-US" baseline="0" dirty="0" smtClean="0"/>
              <a:t> </a:t>
            </a:r>
            <a:r>
              <a:rPr lang="en-US" altLang="zh-TW" baseline="0" dirty="0" smtClean="0"/>
              <a:t>dimension</a:t>
            </a:r>
            <a:r>
              <a:rPr lang="zh-TW" alt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Our</a:t>
            </a:r>
            <a:r>
              <a:rPr lang="en-US" altLang="zh-TW" baseline="0" dirty="0" smtClean="0"/>
              <a:t> </a:t>
            </a:r>
            <a:r>
              <a:rPr lang="en-US" altLang="zh-TW" dirty="0" smtClean="0"/>
              <a:t>insight</a:t>
            </a:r>
            <a:r>
              <a:rPr lang="zh-TW" altLang="en-US" dirty="0" smtClean="0"/>
              <a:t> </a:t>
            </a:r>
            <a:r>
              <a:rPr lang="en-US" altLang="zh-TW" dirty="0" smtClean="0"/>
              <a:t>is</a:t>
            </a:r>
            <a:r>
              <a:rPr lang="zh-TW" altLang="en-US" dirty="0" smtClean="0"/>
              <a:t> </a:t>
            </a:r>
            <a:r>
              <a:rPr lang="en-US" altLang="zh-TW" dirty="0" smtClean="0"/>
              <a:t>that</a:t>
            </a:r>
            <a:r>
              <a:rPr lang="zh-TW" altLang="en-US" dirty="0" smtClean="0"/>
              <a:t> </a:t>
            </a:r>
            <a:r>
              <a:rPr lang="en-US" altLang="zh-TW" dirty="0" smtClean="0"/>
              <a:t>metaphors,</a:t>
            </a:r>
            <a:r>
              <a:rPr lang="zh-TW" altLang="en-US" dirty="0" smtClean="0"/>
              <a:t> </a:t>
            </a:r>
            <a:r>
              <a:rPr lang="en-US" altLang="zh-TW" dirty="0" smtClean="0"/>
              <a:t>like</a:t>
            </a:r>
            <a:r>
              <a:rPr lang="zh-TW" altLang="en-US" dirty="0" smtClean="0"/>
              <a:t> </a:t>
            </a:r>
            <a:r>
              <a:rPr lang="en-US" altLang="zh-TW" dirty="0" smtClean="0"/>
              <a:t>most</a:t>
            </a:r>
            <a:r>
              <a:rPr lang="zh-TW" altLang="en-US" dirty="0" smtClean="0"/>
              <a:t> </a:t>
            </a:r>
            <a:r>
              <a:rPr lang="en-US" altLang="zh-TW" dirty="0" smtClean="0"/>
              <a:t>utterances,</a:t>
            </a:r>
            <a:r>
              <a:rPr lang="zh-TW" altLang="en-US" dirty="0" smtClean="0"/>
              <a:t> </a:t>
            </a:r>
            <a:r>
              <a:rPr lang="en-US" altLang="zh-TW" dirty="0" smtClean="0"/>
              <a:t>are</a:t>
            </a:r>
            <a:r>
              <a:rPr lang="zh-TW" altLang="en-US" dirty="0" smtClean="0"/>
              <a:t> </a:t>
            </a:r>
            <a:r>
              <a:rPr lang="en-US" altLang="zh-TW" dirty="0" smtClean="0"/>
              <a:t>understood</a:t>
            </a:r>
            <a:r>
              <a:rPr lang="zh-TW" altLang="en-US" dirty="0" smtClean="0"/>
              <a:t> </a:t>
            </a:r>
            <a:r>
              <a:rPr lang="en-US" altLang="zh-TW" dirty="0" smtClean="0"/>
              <a:t>using</a:t>
            </a:r>
            <a:r>
              <a:rPr lang="zh-TW" altLang="en-US" dirty="0" smtClean="0"/>
              <a:t> </a:t>
            </a:r>
            <a:r>
              <a:rPr lang="en-US" altLang="zh-TW" dirty="0" smtClean="0"/>
              <a:t>pragmatic</a:t>
            </a:r>
            <a:r>
              <a:rPr lang="zh-TW" altLang="en-US" dirty="0" smtClean="0"/>
              <a:t> </a:t>
            </a:r>
            <a:r>
              <a:rPr lang="en-US" altLang="zh-TW" dirty="0" smtClean="0"/>
              <a:t>reasoning,</a:t>
            </a:r>
            <a:r>
              <a:rPr lang="zh-TW" altLang="en-US" dirty="0" smtClean="0"/>
              <a:t> </a:t>
            </a:r>
            <a:r>
              <a:rPr lang="en-US" altLang="zh-TW" dirty="0" smtClean="0"/>
              <a:t>except</a:t>
            </a:r>
            <a:r>
              <a:rPr lang="zh-TW" altLang="en-US" dirty="0" smtClean="0"/>
              <a:t> </a:t>
            </a:r>
            <a:r>
              <a:rPr lang="en-US" altLang="zh-TW" dirty="0" smtClean="0"/>
              <a:t>the</a:t>
            </a:r>
            <a:r>
              <a:rPr lang="zh-TW" altLang="en-US" dirty="0" smtClean="0"/>
              <a:t> </a:t>
            </a:r>
            <a:r>
              <a:rPr lang="zh-TW" altLang="zh-TW" dirty="0" smtClean="0"/>
              <a:t>l</a:t>
            </a:r>
            <a:r>
              <a:rPr lang="en-US" altLang="zh-TW" dirty="0" err="1" smtClean="0"/>
              <a:t>istener</a:t>
            </a:r>
            <a:r>
              <a:rPr lang="zh-TW" altLang="en-US" dirty="0" smtClean="0"/>
              <a:t> </a:t>
            </a:r>
            <a:r>
              <a:rPr lang="en-US" altLang="zh-TW" dirty="0" smtClean="0"/>
              <a:t>critically</a:t>
            </a:r>
            <a:r>
              <a:rPr lang="en-US" altLang="zh-TW" baseline="0" dirty="0" smtClean="0"/>
              <a:t> </a:t>
            </a:r>
            <a:r>
              <a:rPr lang="en-US" altLang="zh-TW" dirty="0" smtClean="0"/>
              <a:t>needs</a:t>
            </a:r>
            <a:r>
              <a:rPr lang="zh-TW" altLang="en-US" dirty="0" smtClean="0"/>
              <a:t> </a:t>
            </a:r>
            <a:r>
              <a:rPr lang="en-US" altLang="zh-TW" dirty="0" smtClean="0"/>
              <a:t>to</a:t>
            </a:r>
            <a:r>
              <a:rPr lang="zh-TW" altLang="en-US" dirty="0" smtClean="0"/>
              <a:t> </a:t>
            </a:r>
            <a:r>
              <a:rPr lang="en-US" altLang="zh-TW" dirty="0" smtClean="0"/>
              <a:t>reason</a:t>
            </a:r>
            <a:r>
              <a:rPr lang="zh-TW" altLang="en-US" dirty="0" smtClean="0"/>
              <a:t> </a:t>
            </a:r>
            <a:r>
              <a:rPr lang="en-US" altLang="zh-TW" dirty="0" smtClean="0"/>
              <a:t>about</a:t>
            </a:r>
            <a:r>
              <a:rPr lang="zh-TW" altLang="en-US" dirty="0" smtClean="0"/>
              <a:t> </a:t>
            </a:r>
            <a:r>
              <a:rPr lang="en-US" altLang="zh-TW" dirty="0" smtClean="0"/>
              <a:t>the</a:t>
            </a:r>
            <a:r>
              <a:rPr lang="zh-TW" altLang="en-US" dirty="0" smtClean="0"/>
              <a:t> </a:t>
            </a:r>
            <a:r>
              <a:rPr lang="en-US" altLang="zh-TW" dirty="0" smtClean="0"/>
              <a:t>question</a:t>
            </a:r>
            <a:r>
              <a:rPr lang="zh-TW" altLang="en-US" dirty="0" smtClean="0"/>
              <a:t> </a:t>
            </a:r>
            <a:r>
              <a:rPr lang="en-US" altLang="zh-TW" dirty="0" smtClean="0"/>
              <a:t>under</a:t>
            </a:r>
            <a:r>
              <a:rPr lang="zh-TW" altLang="en-US" dirty="0" smtClean="0"/>
              <a:t> </a:t>
            </a:r>
            <a:r>
              <a:rPr lang="en-US" altLang="zh-TW" dirty="0" smtClean="0"/>
              <a:t>discussion, which</a:t>
            </a:r>
            <a:r>
              <a:rPr lang="en-US" altLang="zh-TW" baseline="0" dirty="0" smtClean="0"/>
              <a:t> can vary depending on the context that a conversation sets up</a:t>
            </a:r>
            <a:r>
              <a:rPr lang="en-US" altLang="zh-TW" dirty="0" smtClean="0"/>
              <a:t>.</a:t>
            </a:r>
          </a:p>
          <a:p>
            <a:r>
              <a:rPr lang="en-US" altLang="zh-TW" dirty="0" smtClean="0"/>
              <a:t>To</a:t>
            </a:r>
            <a:r>
              <a:rPr lang="en-US" altLang="zh-TW" baseline="0" dirty="0" smtClean="0"/>
              <a:t> use a concrete example, let’s introduce a person named John.</a:t>
            </a:r>
            <a:endParaRPr lang="en-US" altLang="zh-TW" dirty="0" smtClean="0"/>
          </a:p>
        </p:txBody>
      </p:sp>
      <p:sp>
        <p:nvSpPr>
          <p:cNvPr id="4" name="Slide Number Placeholder 3"/>
          <p:cNvSpPr>
            <a:spLocks noGrp="1"/>
          </p:cNvSpPr>
          <p:nvPr>
            <p:ph type="sldNum" sz="quarter" idx="10"/>
          </p:nvPr>
        </p:nvSpPr>
        <p:spPr/>
        <p:txBody>
          <a:bodyPr/>
          <a:lstStyle/>
          <a:p>
            <a:fld id="{3EA74E16-E3C5-F74E-A9BD-0136D8652534}" type="slidenum">
              <a:rPr lang="en-US" smtClean="0"/>
              <a:t>17</a:t>
            </a:fld>
            <a:endParaRPr lang="en-US"/>
          </a:p>
        </p:txBody>
      </p:sp>
    </p:spTree>
    <p:extLst>
      <p:ext uri="{BB962C8B-B14F-4D97-AF65-F5344CB8AC3E}">
        <p14:creationId xmlns:p14="http://schemas.microsoft.com/office/powerpoint/2010/main" val="3857462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sophisticated</a:t>
            </a:r>
            <a:r>
              <a:rPr lang="en-US" baseline="0" dirty="0" smtClean="0"/>
              <a:t> pragmatic listener has prior knowledge that John is extremely likely to be a person.</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18</a:t>
            </a:fld>
            <a:endParaRPr lang="en-US"/>
          </a:p>
        </p:txBody>
      </p:sp>
    </p:spTree>
    <p:extLst>
      <p:ext uri="{BB962C8B-B14F-4D97-AF65-F5344CB8AC3E}">
        <p14:creationId xmlns:p14="http://schemas.microsoft.com/office/powerpoint/2010/main" val="2186864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might ask the following questions about John</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19</a:t>
            </a:fld>
            <a:endParaRPr lang="en-US"/>
          </a:p>
        </p:txBody>
      </p:sp>
    </p:spTree>
    <p:extLst>
      <p:ext uri="{BB962C8B-B14F-4D97-AF65-F5344CB8AC3E}">
        <p14:creationId xmlns:p14="http://schemas.microsoft.com/office/powerpoint/2010/main" val="412040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The</a:t>
            </a:r>
            <a:r>
              <a:rPr kumimoji="1" lang="zh-TW" altLang="en-US" dirty="0" smtClean="0"/>
              <a:t> </a:t>
            </a:r>
            <a:r>
              <a:rPr kumimoji="1" lang="en-US" altLang="zh-TW" dirty="0" smtClean="0"/>
              <a:t>question</a:t>
            </a:r>
            <a:r>
              <a:rPr kumimoji="1" lang="zh-TW" altLang="en-US" dirty="0" smtClean="0"/>
              <a:t> </a:t>
            </a:r>
            <a:r>
              <a:rPr kumimoji="1" lang="en-US" altLang="zh-TW" dirty="0" smtClean="0"/>
              <a:t>that</a:t>
            </a:r>
            <a:r>
              <a:rPr kumimoji="1" lang="zh-TW" altLang="en-US" dirty="0" smtClean="0"/>
              <a:t> </a:t>
            </a:r>
            <a:r>
              <a:rPr kumimoji="1" lang="en-US" altLang="zh-TW" dirty="0" smtClean="0"/>
              <a:t>I</a:t>
            </a:r>
            <a:r>
              <a:rPr kumimoji="1" lang="zh-TW" altLang="en-US" dirty="0" smtClean="0"/>
              <a:t> </a:t>
            </a:r>
            <a:r>
              <a:rPr kumimoji="1" lang="en-US" altLang="zh-TW" dirty="0" smtClean="0"/>
              <a:t>will</a:t>
            </a:r>
            <a:r>
              <a:rPr kumimoji="1" lang="zh-TW" altLang="en-US" dirty="0" smtClean="0"/>
              <a:t> </a:t>
            </a:r>
            <a:r>
              <a:rPr kumimoji="1" lang="en-US" altLang="zh-TW" dirty="0" smtClean="0"/>
              <a:t>be</a:t>
            </a:r>
            <a:r>
              <a:rPr kumimoji="1" lang="zh-TW" altLang="en-US" dirty="0" smtClean="0"/>
              <a:t> </a:t>
            </a:r>
            <a:r>
              <a:rPr kumimoji="1" lang="en-US" altLang="zh-TW" dirty="0" smtClean="0"/>
              <a:t>trying</a:t>
            </a:r>
            <a:r>
              <a:rPr kumimoji="1" lang="zh-TW" altLang="en-US" dirty="0" smtClean="0"/>
              <a:t> </a:t>
            </a:r>
            <a:r>
              <a:rPr kumimoji="1" lang="en-US" altLang="zh-TW" dirty="0" smtClean="0"/>
              <a:t>to</a:t>
            </a:r>
            <a:r>
              <a:rPr kumimoji="1" lang="zh-TW" altLang="en-US" dirty="0" smtClean="0"/>
              <a:t> </a:t>
            </a:r>
            <a:r>
              <a:rPr kumimoji="1" lang="en-US" altLang="zh-TW" dirty="0" smtClean="0"/>
              <a:t>answer</a:t>
            </a:r>
            <a:r>
              <a:rPr kumimoji="1" lang="zh-TW" altLang="en-US" dirty="0" smtClean="0"/>
              <a:t> </a:t>
            </a:r>
            <a:r>
              <a:rPr kumimoji="1" lang="en-US" altLang="zh-TW" dirty="0" smtClean="0"/>
              <a:t>in my talk </a:t>
            </a:r>
            <a:r>
              <a:rPr kumimoji="1" lang="en-US" altLang="zh-TW" dirty="0" err="1" smtClean="0"/>
              <a:t>toda</a:t>
            </a:r>
            <a:r>
              <a:rPr kumimoji="1" lang="zh-TW" altLang="en-US" dirty="0" smtClean="0"/>
              <a:t>y </a:t>
            </a:r>
            <a:r>
              <a:rPr kumimoji="1" lang="en-US" altLang="zh-TW" dirty="0" smtClean="0"/>
              <a:t>is</a:t>
            </a:r>
            <a:r>
              <a:rPr kumimoji="1" lang="zh-TW" altLang="en-US" dirty="0" smtClean="0"/>
              <a:t> </a:t>
            </a:r>
            <a:r>
              <a:rPr kumimoji="1" lang="en-US" altLang="zh-TW" dirty="0" smtClean="0"/>
              <a:t>this:</a:t>
            </a:r>
            <a:r>
              <a:rPr kumimoji="1" lang="zh-TW" altLang="en-US" dirty="0" smtClean="0"/>
              <a:t> </a:t>
            </a:r>
            <a:r>
              <a:rPr kumimoji="1" lang="en-US" altLang="zh-TW" dirty="0" smtClean="0"/>
              <a:t>how</a:t>
            </a:r>
            <a:r>
              <a:rPr kumimoji="1" lang="zh-TW" altLang="en-US" dirty="0" smtClean="0"/>
              <a:t> </a:t>
            </a:r>
            <a:r>
              <a:rPr kumimoji="1" lang="en-US" altLang="zh-TW" dirty="0" smtClean="0"/>
              <a:t>are</a:t>
            </a:r>
            <a:r>
              <a:rPr kumimoji="1" lang="zh-TW" altLang="en-US" dirty="0" smtClean="0"/>
              <a:t> </a:t>
            </a:r>
            <a:r>
              <a:rPr kumimoji="1" lang="en-US" altLang="zh-TW" dirty="0" smtClean="0"/>
              <a:t>metaphors</a:t>
            </a:r>
            <a:r>
              <a:rPr kumimoji="1" lang="zh-TW" altLang="en-US" dirty="0" smtClean="0"/>
              <a:t> </a:t>
            </a:r>
            <a:r>
              <a:rPr kumimoji="1" lang="en-US" altLang="zh-TW" dirty="0" smtClean="0"/>
              <a:t>understood?</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To illustrate, here is</a:t>
            </a:r>
            <a:r>
              <a:rPr kumimoji="1" lang="en-US" altLang="zh-TW" baseline="0" dirty="0" smtClean="0"/>
              <a:t> an example of a metaphor </a:t>
            </a:r>
            <a:r>
              <a:rPr kumimoji="1" lang="en-US" altLang="zh-TW" dirty="0" smtClean="0"/>
              <a:t>you probably had to analyze </a:t>
            </a:r>
            <a:r>
              <a:rPr kumimoji="1" lang="en-US" altLang="zh-TW" baseline="0" dirty="0" smtClean="0"/>
              <a:t>in high school, and so it should be familiar to many of you. In a classic scene in Romeo and Juliet, Romeo is about to find Juliet at her balcony. To profess his love for her, he utters these timeless words.</a:t>
            </a:r>
            <a:endParaRPr kumimoji="1" lang="zh-TW" altLang="en-US"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knowledgeable speaker might say: “John is a lion,” and the pragmatic listener would learn something about John: perhaps he is scary, or has crazy hair.</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20</a:t>
            </a:fld>
            <a:endParaRPr lang="en-US"/>
          </a:p>
        </p:txBody>
      </p:sp>
    </p:spTree>
    <p:extLst>
      <p:ext uri="{BB962C8B-B14F-4D97-AF65-F5344CB8AC3E}">
        <p14:creationId xmlns:p14="http://schemas.microsoft.com/office/powerpoint/2010/main" val="311332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the pragmatic listener had asked, “Is John ferocious?” Note that the same utterance would be interpreted differently—you are more likely to believe that John is a indeed ferocious.</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21</a:t>
            </a:fld>
            <a:endParaRPr lang="en-US"/>
          </a:p>
        </p:txBody>
      </p:sp>
    </p:spTree>
    <p:extLst>
      <p:ext uri="{BB962C8B-B14F-4D97-AF65-F5344CB8AC3E}">
        <p14:creationId xmlns:p14="http://schemas.microsoft.com/office/powerpoint/2010/main" val="3113329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any case, given </a:t>
            </a:r>
            <a:r>
              <a:rPr lang="en-US" dirty="0" smtClean="0"/>
              <a:t>this</a:t>
            </a:r>
            <a:r>
              <a:rPr lang="en-US" baseline="0" dirty="0" smtClean="0"/>
              <a:t> utterance, the listener makes inferences about John’s species category and features. </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22</a:t>
            </a:fld>
            <a:endParaRPr lang="en-US"/>
          </a:p>
        </p:txBody>
      </p:sp>
    </p:spTree>
    <p:extLst>
      <p:ext uri="{BB962C8B-B14F-4D97-AF65-F5344CB8AC3E}">
        <p14:creationId xmlns:p14="http://schemas.microsoft.com/office/powerpoint/2010/main" val="3008988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I’ll</a:t>
            </a:r>
            <a:r>
              <a:rPr lang="zh-TW" altLang="en-US" dirty="0" smtClean="0"/>
              <a:t> </a:t>
            </a:r>
            <a:r>
              <a:rPr lang="en-US" altLang="zh-TW" dirty="0" smtClean="0"/>
              <a:t>walk</a:t>
            </a:r>
            <a:r>
              <a:rPr lang="zh-TW" altLang="en-US" dirty="0" smtClean="0"/>
              <a:t> </a:t>
            </a:r>
            <a:r>
              <a:rPr lang="en-US" altLang="zh-TW" dirty="0" smtClean="0"/>
              <a:t>through</a:t>
            </a:r>
            <a:r>
              <a:rPr lang="zh-TW" altLang="en-US" dirty="0" smtClean="0"/>
              <a:t> </a:t>
            </a:r>
            <a:r>
              <a:rPr lang="en-US" altLang="zh-TW" dirty="0" smtClean="0"/>
              <a:t>the</a:t>
            </a:r>
            <a:r>
              <a:rPr lang="zh-TW" altLang="en-US" dirty="0" smtClean="0"/>
              <a:t> </a:t>
            </a:r>
            <a:r>
              <a:rPr lang="zh-TW" altLang="zh-TW" dirty="0" smtClean="0"/>
              <a:t>e</a:t>
            </a:r>
            <a:r>
              <a:rPr lang="en-US" altLang="zh-TW" dirty="0" err="1" smtClean="0"/>
              <a:t>xtended</a:t>
            </a:r>
            <a:r>
              <a:rPr lang="zh-TW" altLang="en-US" dirty="0" smtClean="0"/>
              <a:t> </a:t>
            </a:r>
            <a:r>
              <a:rPr lang="en-US" altLang="zh-TW" dirty="0" smtClean="0"/>
              <a:t>model</a:t>
            </a:r>
            <a:r>
              <a:rPr lang="zh-TW" altLang="en-US" dirty="0" smtClean="0"/>
              <a:t> </a:t>
            </a:r>
            <a:r>
              <a:rPr lang="zh-TW" altLang="zh-TW" dirty="0" smtClean="0"/>
              <a:t>i</a:t>
            </a:r>
            <a:r>
              <a:rPr lang="en-US" altLang="zh-TW" dirty="0" smtClean="0"/>
              <a:t>n</a:t>
            </a:r>
            <a:r>
              <a:rPr lang="zh-TW" altLang="en-US" dirty="0" smtClean="0"/>
              <a:t> </a:t>
            </a:r>
            <a:r>
              <a:rPr lang="en-US" altLang="zh-TW" dirty="0" smtClean="0"/>
              <a:t>more</a:t>
            </a:r>
            <a:r>
              <a:rPr lang="zh-TW" altLang="en-US" dirty="0" smtClean="0"/>
              <a:t> </a:t>
            </a:r>
            <a:r>
              <a:rPr lang="en-US" altLang="zh-TW" dirty="0" smtClean="0"/>
              <a:t>detail</a:t>
            </a:r>
            <a:r>
              <a:rPr lang="en-US" altLang="zh-TW" baseline="0" dirty="0" smtClean="0"/>
              <a:t> using this example. Remember that there are three main pieces in this model.</a:t>
            </a:r>
          </a:p>
        </p:txBody>
      </p:sp>
      <p:sp>
        <p:nvSpPr>
          <p:cNvPr id="4" name="Slide Number Placeholder 3"/>
          <p:cNvSpPr>
            <a:spLocks noGrp="1"/>
          </p:cNvSpPr>
          <p:nvPr>
            <p:ph type="sldNum" sz="quarter" idx="10"/>
          </p:nvPr>
        </p:nvSpPr>
        <p:spPr/>
        <p:txBody>
          <a:bodyPr/>
          <a:lstStyle/>
          <a:p>
            <a:fld id="{635D794B-D19E-324A-9F0C-8C04F752D34F}" type="slidenum">
              <a:rPr lang="en-US" smtClean="0"/>
              <a:t>23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start with a literal listener who interprets utterances literally. </a:t>
            </a:r>
          </a:p>
          <a:p>
            <a:r>
              <a:rPr lang="en-US" baseline="0" dirty="0" smtClean="0"/>
              <a:t>His interpretation distribution can be represented formally by this equation, where U is an utterance, such as John is a lion.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Since this is a literal listener, if the speaker says John is a lion, the listener </a:t>
            </a:r>
            <a:r>
              <a:rPr lang="en-US" baseline="0" dirty="0" err="1" smtClean="0"/>
              <a:t>believws</a:t>
            </a:r>
            <a:r>
              <a:rPr lang="en-US" baseline="0" dirty="0" smtClean="0"/>
              <a:t> that John is a lion, and that John has features a lion is likely to have.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the</a:t>
            </a:r>
            <a:r>
              <a:rPr lang="en-US" baseline="0" dirty="0" smtClean="0"/>
              <a:t> speaker. We model the speaker as producing an utterance given a question under discussion and her knowledge of the world. </a:t>
            </a:r>
          </a:p>
          <a:p>
            <a:r>
              <a:rPr lang="en-US" baseline="0" dirty="0" smtClean="0"/>
              <a:t>The speaker ‘s goal is to maximize </a:t>
            </a:r>
            <a:r>
              <a:rPr lang="en-US" baseline="0" dirty="0" err="1" smtClean="0"/>
              <a:t>informativeness</a:t>
            </a:r>
            <a:r>
              <a:rPr lang="en-US" baseline="0" dirty="0" smtClean="0"/>
              <a:t> with respect to the QUD. </a:t>
            </a:r>
          </a:p>
          <a:p>
            <a:r>
              <a:rPr lang="en-US" baseline="0" dirty="0" smtClean="0"/>
              <a:t>The speaker’s choice of utterance can be represented by this equation, where Q is the QUD, and f is a vector of features about the world, or in this case, John.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For</a:t>
            </a:r>
            <a:r>
              <a:rPr lang="en-US" altLang="zh-TW" baseline="0" dirty="0" smtClean="0"/>
              <a:t> simplicity, l</a:t>
            </a:r>
            <a:r>
              <a:rPr lang="en-US" altLang="zh-TW" dirty="0" smtClean="0"/>
              <a:t>et’s</a:t>
            </a:r>
            <a:r>
              <a:rPr lang="zh-TW" altLang="en-US" dirty="0" smtClean="0"/>
              <a:t> </a:t>
            </a:r>
            <a:r>
              <a:rPr lang="en-US" altLang="zh-TW" dirty="0" smtClean="0"/>
              <a:t>assume</a:t>
            </a:r>
            <a:r>
              <a:rPr lang="en-US" altLang="zh-TW" baseline="0" dirty="0" smtClean="0"/>
              <a:t> </a:t>
            </a:r>
            <a:r>
              <a:rPr lang="en-US" altLang="zh-TW" dirty="0" smtClean="0"/>
              <a:t>that</a:t>
            </a:r>
            <a:r>
              <a:rPr lang="en-US" altLang="zh-TW" baseline="0" dirty="0" smtClean="0"/>
              <a:t> John</a:t>
            </a:r>
            <a:r>
              <a:rPr lang="zh-TW" altLang="en-US" dirty="0" smtClean="0"/>
              <a:t> </a:t>
            </a:r>
            <a:r>
              <a:rPr lang="en-US" altLang="zh-TW" dirty="0" smtClean="0"/>
              <a:t>only</a:t>
            </a:r>
            <a:r>
              <a:rPr lang="en-US" altLang="zh-TW" baseline="0" dirty="0" smtClean="0"/>
              <a:t> consists of </a:t>
            </a:r>
            <a:r>
              <a:rPr lang="en-US" altLang="zh-TW" dirty="0" smtClean="0"/>
              <a:t>three</a:t>
            </a:r>
            <a:r>
              <a:rPr lang="zh-TW" altLang="en-US" dirty="0" smtClean="0"/>
              <a:t> </a:t>
            </a:r>
            <a:r>
              <a:rPr lang="zh-TW" altLang="zh-TW" dirty="0" smtClean="0"/>
              <a:t>f</a:t>
            </a:r>
            <a:r>
              <a:rPr lang="en-US" altLang="zh-TW" dirty="0" err="1" smtClean="0"/>
              <a:t>eature</a:t>
            </a:r>
            <a:r>
              <a:rPr lang="zh-TW" altLang="en-US" dirty="0" smtClean="0"/>
              <a:t> </a:t>
            </a:r>
            <a:r>
              <a:rPr lang="en-US" altLang="zh-TW" dirty="0" smtClean="0"/>
              <a:t>dimensions,</a:t>
            </a:r>
            <a:r>
              <a:rPr lang="zh-TW" altLang="en-US" dirty="0" smtClean="0"/>
              <a:t> </a:t>
            </a:r>
            <a:r>
              <a:rPr lang="en-US" altLang="zh-TW" dirty="0" smtClean="0"/>
              <a:t>as</a:t>
            </a:r>
            <a:r>
              <a:rPr lang="zh-TW" altLang="en-US" dirty="0" smtClean="0"/>
              <a:t> </a:t>
            </a:r>
            <a:r>
              <a:rPr lang="en-US" altLang="zh-TW" dirty="0" smtClean="0"/>
              <a:t>shown</a:t>
            </a:r>
            <a:r>
              <a:rPr lang="zh-TW" altLang="en-US" dirty="0" smtClean="0"/>
              <a:t> </a:t>
            </a:r>
            <a:r>
              <a:rPr lang="en-US" altLang="zh-TW" dirty="0" smtClean="0"/>
              <a:t>in</a:t>
            </a:r>
            <a:r>
              <a:rPr lang="zh-TW" altLang="en-US" dirty="0" smtClean="0"/>
              <a:t> </a:t>
            </a:r>
            <a:r>
              <a:rPr lang="en-US" altLang="zh-TW" dirty="0" smtClean="0"/>
              <a:t>this</a:t>
            </a:r>
            <a:r>
              <a:rPr lang="zh-TW" altLang="en-US" dirty="0" smtClean="0"/>
              <a:t> </a:t>
            </a:r>
            <a:r>
              <a:rPr lang="en-US" altLang="zh-TW" dirty="0" smtClean="0"/>
              <a:t>3D</a:t>
            </a:r>
            <a:r>
              <a:rPr lang="zh-TW" altLang="en-US" dirty="0" smtClean="0"/>
              <a:t> </a:t>
            </a:r>
            <a:r>
              <a:rPr lang="en-US" altLang="zh-TW" dirty="0" smtClean="0"/>
              <a:t>space. </a:t>
            </a:r>
            <a:r>
              <a:rPr lang="zh-TW" altLang="zh-TW" dirty="0" smtClean="0"/>
              <a:t>T</a:t>
            </a:r>
            <a:r>
              <a:rPr lang="en-US" altLang="zh-TW" dirty="0" smtClean="0"/>
              <a:t>he</a:t>
            </a:r>
            <a:r>
              <a:rPr lang="zh-TW" altLang="en-US" dirty="0" smtClean="0"/>
              <a:t> </a:t>
            </a:r>
            <a:r>
              <a:rPr lang="en-US" altLang="zh-TW" dirty="0" smtClean="0"/>
              <a:t>speaker</a:t>
            </a:r>
            <a:r>
              <a:rPr lang="zh-TW" altLang="en-US" dirty="0" smtClean="0"/>
              <a:t> </a:t>
            </a:r>
            <a:r>
              <a:rPr lang="en-US" altLang="zh-TW" dirty="0" smtClean="0"/>
              <a:t>knows</a:t>
            </a:r>
            <a:r>
              <a:rPr lang="zh-TW" altLang="en-US" dirty="0" smtClean="0"/>
              <a:t> </a:t>
            </a:r>
            <a:r>
              <a:rPr lang="en-US" altLang="zh-TW" dirty="0" smtClean="0"/>
              <a:t>John’s</a:t>
            </a:r>
            <a:r>
              <a:rPr lang="zh-TW" altLang="en-US" dirty="0" smtClean="0"/>
              <a:t> </a:t>
            </a:r>
            <a:r>
              <a:rPr lang="en-US" altLang="zh-TW" dirty="0" smtClean="0"/>
              <a:t>features,</a:t>
            </a:r>
            <a:r>
              <a:rPr lang="en-US" altLang="zh-TW" baseline="0" dirty="0" smtClean="0"/>
              <a:t> which puts him somewhere in this 3D space.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three possible QUDs: John’s value for feature 1, feature 2, or feature 3</a:t>
            </a:r>
            <a:r>
              <a:rPr lang="en-US" baseline="0" dirty="0" smtClean="0"/>
              <a:t>. </a:t>
            </a:r>
            <a:r>
              <a:rPr lang="en-US" dirty="0" smtClean="0"/>
              <a:t>The</a:t>
            </a:r>
            <a:r>
              <a:rPr lang="en-US" baseline="0" dirty="0" smtClean="0"/>
              <a:t> QUD is never about John’s category, because it is common knowledge </a:t>
            </a:r>
            <a:r>
              <a:rPr lang="en-US" altLang="zh-TW" baseline="0" dirty="0" smtClean="0"/>
              <a:t>that</a:t>
            </a:r>
            <a:r>
              <a:rPr lang="zh-TW" altLang="en-US" baseline="0" dirty="0" smtClean="0"/>
              <a:t> </a:t>
            </a:r>
            <a:r>
              <a:rPr lang="en-US" altLang="zh-TW" baseline="0" dirty="0" smtClean="0"/>
              <a:t>John</a:t>
            </a:r>
            <a:r>
              <a:rPr lang="zh-TW" altLang="en-US" baseline="0" dirty="0" smtClean="0"/>
              <a:t> </a:t>
            </a:r>
            <a:r>
              <a:rPr lang="en-US" altLang="zh-TW" baseline="0" dirty="0" smtClean="0"/>
              <a:t>is</a:t>
            </a:r>
            <a:r>
              <a:rPr lang="zh-TW" altLang="en-US" baseline="0" dirty="0" smtClean="0"/>
              <a:t> </a:t>
            </a:r>
            <a:r>
              <a:rPr lang="en-US" altLang="zh-TW" baseline="0" dirty="0" smtClean="0"/>
              <a:t>a</a:t>
            </a:r>
            <a:r>
              <a:rPr lang="zh-TW" altLang="en-US" baseline="0" dirty="0" smtClean="0"/>
              <a:t> </a:t>
            </a:r>
            <a:r>
              <a:rPr lang="zh-TW" altLang="zh-TW" baseline="0" dirty="0" smtClean="0"/>
              <a:t>p</a:t>
            </a:r>
            <a:r>
              <a:rPr lang="en-US" altLang="zh-TW" baseline="0" dirty="0" err="1" smtClean="0"/>
              <a:t>erson</a:t>
            </a:r>
            <a:r>
              <a:rPr lang="en-US" altLang="zh-TW" baseline="0" dirty="0" smtClean="0"/>
              <a:t>.</a:t>
            </a:r>
            <a:r>
              <a:rPr lang="zh-TW" altLang="en-US" baseline="0" dirty="0" smtClean="0"/>
              <a:t>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baseline="0" dirty="0" smtClean="0"/>
              <a:t>Suppose the speaker wants to communicate that John is ferocious. </a:t>
            </a:r>
            <a:r>
              <a:rPr lang="zh-TW" altLang="zh-TW" baseline="0" dirty="0" smtClean="0"/>
              <a:t>B</a:t>
            </a:r>
            <a:r>
              <a:rPr lang="en-US" altLang="zh-TW" baseline="0" dirty="0" err="1" smtClean="0"/>
              <a:t>ased</a:t>
            </a:r>
            <a:r>
              <a:rPr lang="zh-TW" altLang="en-US" baseline="0" dirty="0" smtClean="0"/>
              <a:t> </a:t>
            </a:r>
            <a:r>
              <a:rPr lang="en-US" altLang="zh-TW" baseline="0" dirty="0" smtClean="0"/>
              <a:t>on</a:t>
            </a:r>
            <a:r>
              <a:rPr lang="zh-TW" altLang="en-US" baseline="0" dirty="0" smtClean="0"/>
              <a:t> </a:t>
            </a:r>
            <a:r>
              <a:rPr lang="en-US" altLang="zh-TW" baseline="0" dirty="0" smtClean="0"/>
              <a:t>the</a:t>
            </a:r>
            <a:r>
              <a:rPr lang="zh-TW" altLang="en-US" baseline="0" dirty="0" smtClean="0"/>
              <a:t> </a:t>
            </a:r>
            <a:r>
              <a:rPr lang="zh-TW" altLang="zh-TW" baseline="0" dirty="0" smtClean="0"/>
              <a:t>Q</a:t>
            </a:r>
            <a:r>
              <a:rPr lang="en-US" altLang="zh-TW" baseline="0" dirty="0" smtClean="0"/>
              <a:t>UD,</a:t>
            </a:r>
            <a:r>
              <a:rPr lang="zh-TW" altLang="en-US" baseline="0" dirty="0" smtClean="0"/>
              <a:t> </a:t>
            </a:r>
            <a:r>
              <a:rPr lang="en-US" altLang="zh-TW" baseline="0" dirty="0" smtClean="0"/>
              <a:t>the representation of John gets</a:t>
            </a:r>
            <a:r>
              <a:rPr lang="zh-TW" altLang="en-US" baseline="0" dirty="0" smtClean="0"/>
              <a:t> </a:t>
            </a:r>
            <a:r>
              <a:rPr lang="en-US" altLang="zh-TW" baseline="0" dirty="0" smtClean="0"/>
              <a:t>projected</a:t>
            </a:r>
            <a:r>
              <a:rPr lang="zh-TW" altLang="en-US" baseline="0" dirty="0" smtClean="0"/>
              <a:t> </a:t>
            </a:r>
            <a:r>
              <a:rPr lang="en-US" altLang="zh-TW" baseline="0" dirty="0" smtClean="0"/>
              <a:t>along</a:t>
            </a:r>
            <a:r>
              <a:rPr lang="zh-TW" altLang="en-US" baseline="0" dirty="0" smtClean="0"/>
              <a:t> </a:t>
            </a:r>
            <a:r>
              <a:rPr lang="en-US" altLang="zh-TW" baseline="0" dirty="0" smtClean="0"/>
              <a:t>one</a:t>
            </a:r>
            <a:r>
              <a:rPr lang="zh-TW" altLang="en-US" baseline="0" dirty="0" smtClean="0"/>
              <a:t> </a:t>
            </a:r>
            <a:r>
              <a:rPr lang="en-US" altLang="zh-TW" baseline="0" dirty="0" smtClean="0"/>
              <a:t>dimension</a:t>
            </a:r>
            <a:r>
              <a:rPr lang="zh-TW" alt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 won’t try</a:t>
            </a:r>
            <a:r>
              <a:rPr kumimoji="1" lang="en-US" altLang="zh-TW" baseline="0" dirty="0" smtClean="0"/>
              <a:t> to do a dramatic reading of this. I will instead focus on the last part of Romeo’s speech: Juliet is the sun. How should Juliet interpret this utterance?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smtClean="0"/>
              <a:t>The</a:t>
            </a:r>
            <a:r>
              <a:rPr lang="zh-TW" altLang="en-US" dirty="0" smtClean="0"/>
              <a:t> </a:t>
            </a:r>
            <a:r>
              <a:rPr lang="en-US" altLang="zh-TW" dirty="0" smtClean="0"/>
              <a:t>speaker</a:t>
            </a:r>
            <a:r>
              <a:rPr lang="zh-TW" altLang="en-US" dirty="0" smtClean="0"/>
              <a:t> </a:t>
            </a:r>
            <a:r>
              <a:rPr lang="en-US" altLang="zh-TW" dirty="0" smtClean="0"/>
              <a:t>needs</a:t>
            </a:r>
            <a:r>
              <a:rPr lang="zh-TW" altLang="en-US" dirty="0" smtClean="0"/>
              <a:t> </a:t>
            </a:r>
            <a:r>
              <a:rPr lang="en-US" altLang="zh-TW" dirty="0" smtClean="0"/>
              <a:t>to</a:t>
            </a:r>
            <a:r>
              <a:rPr lang="zh-TW" altLang="en-US" dirty="0" smtClean="0"/>
              <a:t> </a:t>
            </a:r>
            <a:r>
              <a:rPr lang="en-US" altLang="zh-TW" dirty="0" smtClean="0"/>
              <a:t>think</a:t>
            </a:r>
            <a:r>
              <a:rPr lang="zh-TW" altLang="en-US" dirty="0" smtClean="0"/>
              <a:t> </a:t>
            </a:r>
            <a:r>
              <a:rPr lang="en-US" altLang="zh-TW" dirty="0" smtClean="0"/>
              <a:t>about</a:t>
            </a:r>
            <a:r>
              <a:rPr lang="zh-TW" altLang="en-US" dirty="0" smtClean="0"/>
              <a:t> </a:t>
            </a:r>
            <a:r>
              <a:rPr lang="zh-TW" altLang="zh-TW" dirty="0" smtClean="0"/>
              <a:t>w</a:t>
            </a:r>
            <a:r>
              <a:rPr lang="en-US" altLang="zh-TW" dirty="0" smtClean="0"/>
              <a:t>hat</a:t>
            </a:r>
            <a:r>
              <a:rPr lang="zh-TW" altLang="en-US" dirty="0" smtClean="0"/>
              <a:t> </a:t>
            </a:r>
            <a:r>
              <a:rPr lang="en-US" altLang="zh-TW" dirty="0" smtClean="0"/>
              <a:t>utterance</a:t>
            </a:r>
            <a:r>
              <a:rPr lang="zh-TW" altLang="en-US" dirty="0" smtClean="0"/>
              <a:t> </a:t>
            </a:r>
            <a:r>
              <a:rPr lang="en-US" altLang="zh-TW" dirty="0" smtClean="0"/>
              <a:t>can</a:t>
            </a:r>
            <a:r>
              <a:rPr lang="zh-TW" altLang="en-US" dirty="0" smtClean="0"/>
              <a:t> </a:t>
            </a:r>
            <a:r>
              <a:rPr lang="en-US" altLang="zh-TW" dirty="0" smtClean="0"/>
              <a:t>allow</a:t>
            </a:r>
            <a:r>
              <a:rPr lang="zh-TW" altLang="en-US" dirty="0" smtClean="0"/>
              <a:t> </a:t>
            </a:r>
            <a:r>
              <a:rPr lang="en-US" altLang="zh-TW" dirty="0" smtClean="0"/>
              <a:t>her</a:t>
            </a:r>
            <a:r>
              <a:rPr lang="zh-TW" altLang="en-US" dirty="0" smtClean="0"/>
              <a:t> </a:t>
            </a:r>
            <a:r>
              <a:rPr lang="en-US" altLang="zh-TW" dirty="0" smtClean="0"/>
              <a:t>to</a:t>
            </a:r>
            <a:r>
              <a:rPr lang="zh-TW" altLang="en-US" dirty="0" smtClean="0"/>
              <a:t> </a:t>
            </a:r>
            <a:r>
              <a:rPr lang="en-US" altLang="zh-TW" dirty="0" smtClean="0"/>
              <a:t>communicate</a:t>
            </a:r>
            <a:r>
              <a:rPr lang="zh-TW" altLang="en-US" dirty="0" smtClean="0"/>
              <a:t> </a:t>
            </a:r>
            <a:r>
              <a:rPr lang="en-US" altLang="zh-TW" dirty="0" smtClean="0"/>
              <a:t>this information</a:t>
            </a:r>
            <a:r>
              <a:rPr lang="zh-TW" altLang="en-US" dirty="0" smtClean="0"/>
              <a:t> </a:t>
            </a:r>
            <a:r>
              <a:rPr lang="en-US" altLang="zh-TW" dirty="0" smtClean="0"/>
              <a:t>about John most</a:t>
            </a:r>
            <a:r>
              <a:rPr lang="zh-TW" altLang="en-US" dirty="0" smtClean="0"/>
              <a:t> </a:t>
            </a:r>
            <a:r>
              <a:rPr lang="en-US" altLang="zh-TW" dirty="0" err="1" smtClean="0"/>
              <a:t>effecitvely</a:t>
            </a:r>
            <a:r>
              <a:rPr lang="en-US" altLang="zh-TW" dirty="0" smtClean="0"/>
              <a:t>,</a:t>
            </a:r>
            <a:r>
              <a:rPr lang="en-US" altLang="zh-TW" baseline="0" dirty="0" smtClean="0"/>
              <a:t> which is captured by this utility function.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speaker reasons about the literal listener’s interpretation of the utterance and whether the listener will infer true information about the relevant feature.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turn to the pragmatic listener</a:t>
            </a:r>
            <a:r>
              <a:rPr lang="en-US" baseline="0" dirty="0" smtClean="0"/>
              <a:t>. The pragmatic listener incorporates world knowledge and his model of the speaker to infer John’s category and features given an utterance using Bayes’ rule.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pragmatic listener knows the prior probability of John’s category. He knows that John is very likely a person and very unlikely a lion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also knows that a person is unlikely to be ferocious, while a</a:t>
            </a:r>
            <a:r>
              <a:rPr lang="en-US" baseline="0" dirty="0" smtClean="0"/>
              <a:t> lion is very likely to be ferocious.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 knows</a:t>
            </a:r>
            <a:r>
              <a:rPr lang="en-US" baseline="0" dirty="0" smtClean="0"/>
              <a:t> the prior probability of different QUD’s, for example how likely is it for the QUD to be about ferociousness, scariness, or strength.</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he reasons about the speaker’s probability</a:t>
            </a:r>
            <a:r>
              <a:rPr lang="en-US" baseline="0" dirty="0" smtClean="0"/>
              <a:t> of producing an utterance given the QUD and features.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show that our model of the pragmatic listener produces nonliteral interpretations. </a:t>
            </a:r>
          </a:p>
          <a:p>
            <a:r>
              <a:rPr lang="en-US" baseline="0" dirty="0" smtClean="0"/>
              <a:t>Given an utterance “John is a lion,” the model interprets it as meaning that John is still actually a person.</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37</a:t>
            </a:fld>
            <a:endParaRPr lang="en-US"/>
          </a:p>
        </p:txBody>
      </p:sp>
    </p:spTree>
    <p:extLst>
      <p:ext uri="{BB962C8B-B14F-4D97-AF65-F5344CB8AC3E}">
        <p14:creationId xmlns:p14="http://schemas.microsoft.com/office/powerpoint/2010/main" val="4170120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model</a:t>
            </a:r>
            <a:r>
              <a:rPr lang="en-US" baseline="0" dirty="0" smtClean="0"/>
              <a:t> also makes the right inferences about John’s features. Before hearing any utterance about John, the listener has some prior knowledge of how likely it is that any given person is ferocious, scary, or strong.</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38</a:t>
            </a:fld>
            <a:endParaRPr lang="en-US"/>
          </a:p>
        </p:txBody>
      </p:sp>
    </p:spTree>
    <p:extLst>
      <p:ext uri="{BB962C8B-B14F-4D97-AF65-F5344CB8AC3E}">
        <p14:creationId xmlns:p14="http://schemas.microsoft.com/office/powerpoint/2010/main" val="41701207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utterance “John is a lion,” the posterior probabilities of these features are all much higher, which is consistent with our intuitive interpretation of this utterance.</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39</a:t>
            </a:fld>
            <a:endParaRPr lang="en-US"/>
          </a:p>
        </p:txBody>
      </p:sp>
    </p:spTree>
    <p:extLst>
      <p:ext uri="{BB962C8B-B14F-4D97-AF65-F5344CB8AC3E}">
        <p14:creationId xmlns:p14="http://schemas.microsoft.com/office/powerpoint/2010/main" val="4170120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She could interpret the</a:t>
            </a:r>
            <a:r>
              <a:rPr kumimoji="1" lang="en-US" altLang="zh-TW" baseline="0" dirty="0" smtClean="0"/>
              <a:t> utterance literally: </a:t>
            </a:r>
            <a:r>
              <a:rPr kumimoji="1" lang="en-US" altLang="zh-TW" dirty="0" smtClean="0"/>
              <a:t>“Romeo wants to tell me I am made of hot plasma.” This</a:t>
            </a:r>
            <a:r>
              <a:rPr kumimoji="1" lang="en-US" altLang="zh-TW" baseline="0" dirty="0" smtClean="0"/>
              <a:t> is n</a:t>
            </a:r>
            <a:r>
              <a:rPr kumimoji="1" lang="en-US" altLang="zh-TW" dirty="0" smtClean="0"/>
              <a:t>ot the most romantic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model also captures an effect of QUD. If the question under discussion isn’t “what is john like” but rather “is John ferocious,” then given the same utterance “John is a lion,” the model assigns a much higher posterior probability to ferocious than to the other two features.</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40</a:t>
            </a:fld>
            <a:endParaRPr lang="en-US"/>
          </a:p>
        </p:txBody>
      </p:sp>
    </p:spTree>
    <p:extLst>
      <p:ext uri="{BB962C8B-B14F-4D97-AF65-F5344CB8AC3E}">
        <p14:creationId xmlns:p14="http://schemas.microsoft.com/office/powerpoint/2010/main" val="4170120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a:t>
            </a:r>
            <a:r>
              <a:rPr lang="en-US" baseline="0" dirty="0" smtClean="0"/>
              <a:t> model suggests that metaphors might be more effective at communicating combinations of features than literal statements. Given a literal statement like “John is ferocious,” the listener is very sure that John is ferocious, but is not as sure whether John is just ferocious, or whether he is at once ferocious, scary, and strong.</a:t>
            </a:r>
          </a:p>
          <a:p>
            <a:r>
              <a:rPr lang="en-US" baseline="0" dirty="0" smtClean="0"/>
              <a:t>However, given a metaphor like “John is a lion,” the listener is much more likely to think that John has all three features rather than ferociousness alone. This suggests that metaphors, while more ambiguous, may allow the speaker to communicate feature compounds that are more difficult or costly to describe with a literal utterance.</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41</a:t>
            </a:fld>
            <a:endParaRPr lang="en-US"/>
          </a:p>
        </p:txBody>
      </p:sp>
    </p:spTree>
    <p:extLst>
      <p:ext uri="{BB962C8B-B14F-4D97-AF65-F5344CB8AC3E}">
        <p14:creationId xmlns:p14="http://schemas.microsoft.com/office/powerpoint/2010/main" val="4170120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we have shown that our model produces metaphorical interpretations that match our intuitions, we want to evaluate it empirically. To do this, we selected 32 animal metaphors as utterances and conducted experiment 1a to elicit features for each animal. We then conducted 1b to elicit the prior probabilities for these features. We fit the prior probability of the categories as a free parameter, and we experimentally manipulated the QUD for different trials.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42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Here are the 32 common</a:t>
            </a:r>
            <a:r>
              <a:rPr lang="en-US" sz="1200" baseline="0" dirty="0" smtClean="0"/>
              <a:t> animal words that we took from a website for learning English.</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a:t>
            </a:r>
            <a:r>
              <a:rPr lang="en-US" sz="1200" baseline="0" dirty="0" smtClean="0"/>
              <a:t> then asked 100 participants on Amazon’s </a:t>
            </a:r>
            <a:r>
              <a:rPr lang="en-US" sz="1200" baseline="0" dirty="0" err="1" smtClean="0"/>
              <a:t>mTurk</a:t>
            </a:r>
            <a:r>
              <a:rPr lang="en-US" sz="1200" baseline="0" dirty="0" smtClean="0"/>
              <a:t> to list adjectives that describe each animal. We took the top 3 most frequent adjectives as the 3 features.</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table for all the</a:t>
            </a:r>
            <a:r>
              <a:rPr lang="en-US" baseline="0" dirty="0" smtClean="0"/>
              <a:t> animals, but we will focus on the lion.</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45</a:t>
            </a:fld>
            <a:endParaRPr lang="en-US"/>
          </a:p>
        </p:txBody>
      </p:sp>
    </p:spTree>
    <p:extLst>
      <p:ext uri="{BB962C8B-B14F-4D97-AF65-F5344CB8AC3E}">
        <p14:creationId xmlns:p14="http://schemas.microsoft.com/office/powerpoint/2010/main" val="12349045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a:t>
            </a:r>
            <a:r>
              <a:rPr lang="en-US" sz="1200" baseline="0" dirty="0" smtClean="0"/>
              <a:t> then conducted experiment 1b to measure the prior probabilities for different features.</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Finally, we conducted Experiment 2 to examine people’s interpretations</a:t>
            </a:r>
            <a:r>
              <a:rPr lang="en-US" sz="1200" baseline="0" dirty="0" smtClean="0"/>
              <a:t> of different animal metaphors. We recruited 49 participants on </a:t>
            </a:r>
            <a:r>
              <a:rPr lang="en-US" sz="1200" baseline="0" dirty="0" err="1" smtClean="0"/>
              <a:t>mTurk</a:t>
            </a:r>
            <a:r>
              <a:rPr lang="en-US" sz="1200" baseline="0" dirty="0" smtClean="0"/>
              <a:t>. Each subject read 32 scenarios, randomly assigned to 1 of four conditions. We varied whether the QUD is vague or asks specifically about a feature, and whether the utterance is literal or metaphorical.</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An example</a:t>
            </a:r>
            <a:r>
              <a:rPr lang="en-US" sz="1200" baseline="0" dirty="0" smtClean="0"/>
              <a:t> of a vague QUD and metaphorical utterance is here, where the questions is “What is he like?” And the utterance that is being interpreted is “He is a lion.” Participants were then asked to rate how likely it is that the person described as the following attributes.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baseline="0" dirty="0" smtClean="0"/>
              <a:t>Here are the results from participants. The panel on the left are responses for literal utterances such as “He is ferocious,” and the panel on the right is for metaphors. The x axis indicates whether the QUD is vague or specific. The y axis is participants’ ratings for each feature. </a:t>
            </a:r>
          </a:p>
          <a:p>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49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she could think, “Romeo wants to tell me I am beautiful,”</a:t>
            </a:r>
            <a:r>
              <a:rPr kumimoji="1" lang="zh-TW" altLang="en-US" baseline="0" dirty="0" smtClean="0"/>
              <a:t> </a:t>
            </a:r>
            <a:r>
              <a:rPr kumimoji="1" lang="en-US" altLang="zh-TW" baseline="0" dirty="0" smtClean="0"/>
              <a:t>which</a:t>
            </a:r>
            <a:r>
              <a:rPr kumimoji="1" lang="zh-TW" altLang="en-US" baseline="0" dirty="0" smtClean="0"/>
              <a:t> </a:t>
            </a:r>
            <a:r>
              <a:rPr kumimoji="1" lang="en-US" altLang="zh-TW" baseline="0" dirty="0" smtClean="0"/>
              <a:t>seems</a:t>
            </a:r>
            <a:r>
              <a:rPr kumimoji="1" lang="zh-TW" altLang="en-US" baseline="0" dirty="0" smtClean="0"/>
              <a:t> </a:t>
            </a:r>
            <a:r>
              <a:rPr kumimoji="1" lang="en-US" altLang="zh-TW" baseline="0" dirty="0" smtClean="0"/>
              <a:t>to</a:t>
            </a:r>
            <a:r>
              <a:rPr kumimoji="1" lang="zh-TW" altLang="en-US" baseline="0" dirty="0" smtClean="0"/>
              <a:t> </a:t>
            </a:r>
            <a:r>
              <a:rPr kumimoji="1" lang="en-US" altLang="zh-TW" baseline="0" dirty="0" smtClean="0"/>
              <a:t>be</a:t>
            </a:r>
            <a:r>
              <a:rPr kumimoji="1" lang="zh-TW" altLang="en-US" baseline="0" dirty="0" smtClean="0"/>
              <a:t> </a:t>
            </a:r>
            <a:r>
              <a:rPr kumimoji="1" lang="en-US" altLang="zh-TW" baseline="0" dirty="0" smtClean="0"/>
              <a:t>the</a:t>
            </a:r>
            <a:r>
              <a:rPr kumimoji="1" lang="zh-TW" altLang="en-US" baseline="0" dirty="0" smtClean="0"/>
              <a:t> </a:t>
            </a:r>
            <a:r>
              <a:rPr kumimoji="1" lang="en-US" altLang="zh-TW" baseline="0" dirty="0" smtClean="0"/>
              <a:t>more</a:t>
            </a:r>
            <a:r>
              <a:rPr kumimoji="1" lang="zh-TW" altLang="en-US" baseline="0" dirty="0" smtClean="0"/>
              <a:t> </a:t>
            </a:r>
            <a:r>
              <a:rPr kumimoji="1" lang="en-US" altLang="zh-TW" baseline="0" dirty="0" smtClean="0"/>
              <a:t>appropriate</a:t>
            </a:r>
            <a:r>
              <a:rPr kumimoji="1" lang="zh-TW" altLang="en-US" baseline="0" dirty="0" smtClean="0"/>
              <a:t> </a:t>
            </a:r>
            <a:r>
              <a:rPr kumimoji="1" lang="en-US" altLang="zh-TW" baseline="0" dirty="0" smtClean="0"/>
              <a:t>reading.</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see that in</a:t>
            </a:r>
            <a:r>
              <a:rPr lang="en-US" sz="1200" baseline="0" dirty="0" smtClean="0"/>
              <a:t> humans’ responses, the QUD has an effect on their interpretations of metaphors, such that given the same metaphorical statement and a specific QUD such as “Is he ferocious?”, participants rate the ferociousness feature significantly higher, which is consistent with our model.</a:t>
            </a:r>
          </a:p>
          <a:p>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50</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We correlated the </a:t>
            </a:r>
            <a:r>
              <a:rPr lang="en-US" sz="1200" baseline="0" dirty="0" smtClean="0"/>
              <a:t>model’s predictions for all 32 utterances crossed with the 2 types of QUDs with humans’ responses and found that the correlation was 0.6, which is quite high given the complexity of metaphorical interpretations.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linear regression model that takes the feature priors for the animal category, the feature priors for the person category, and the QUD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as predictors of participants’ ratings</a:t>
            </a:r>
            <a:r>
              <a:rPr lang="en-US" sz="1200" kern="1200" baseline="0" dirty="0" smtClean="0">
                <a:solidFill>
                  <a:schemeClr val="tx1"/>
                </a:solidFill>
                <a:effectLst/>
                <a:latin typeface="+mn-lt"/>
                <a:ea typeface="+mn-ea"/>
                <a:cs typeface="+mn-cs"/>
              </a:rPr>
              <a:t> produced a fit of r=0.45 with 4 parameters. </a:t>
            </a:r>
            <a:r>
              <a:rPr lang="en-US" sz="1200" kern="1200" dirty="0" smtClean="0">
                <a:solidFill>
                  <a:schemeClr val="tx1"/>
                </a:solidFill>
                <a:effectLst/>
                <a:latin typeface="+mn-lt"/>
                <a:ea typeface="+mn-ea"/>
                <a:cs typeface="+mn-cs"/>
              </a:rPr>
              <a:t>This suggests that our computational model adequately combines people’s prior knowledge as well as principles of pragmatics to produce metaphorical interpretations that closely fit behavioral data.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51</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currently working on ways to improve</a:t>
            </a:r>
            <a:r>
              <a:rPr lang="en-US" baseline="0" dirty="0" smtClean="0"/>
              <a:t> our model further. An important idea in pragmatics is that listeners consider alternative utterances that the speaker could have said but did not say, such as why a speaker chose to say “John made the car start” when she could have just said “John started the car.” We believe this consideration of alternatives is important for metaphor understanding as well. For example, an even more sophisticated listener might think, why the speaker didn’t just say “John is ferocious”, or choose some other metaphor such as “John is a snake.”</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52</a:t>
            </a:fld>
            <a:endParaRPr lang="en-US"/>
          </a:p>
        </p:txBody>
      </p:sp>
    </p:spTree>
    <p:extLst>
      <p:ext uri="{BB962C8B-B14F-4D97-AF65-F5344CB8AC3E}">
        <p14:creationId xmlns:p14="http://schemas.microsoft.com/office/powerpoint/2010/main" val="3700682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also examining</a:t>
            </a:r>
            <a:r>
              <a:rPr lang="en-US" baseline="0" dirty="0" smtClean="0"/>
              <a:t> whether metaphors are best suited for cases where the QUD isn’t just one single dimension, but rather combinations of dimensions. So far our preliminary exploration of these directions has been promising.</a:t>
            </a:r>
            <a:endParaRPr lang="en-US" dirty="0"/>
          </a:p>
        </p:txBody>
      </p:sp>
      <p:sp>
        <p:nvSpPr>
          <p:cNvPr id="4" name="Slide Number Placeholder 3"/>
          <p:cNvSpPr>
            <a:spLocks noGrp="1"/>
          </p:cNvSpPr>
          <p:nvPr>
            <p:ph type="sldNum" sz="quarter" idx="10"/>
          </p:nvPr>
        </p:nvSpPr>
        <p:spPr/>
        <p:txBody>
          <a:bodyPr/>
          <a:lstStyle/>
          <a:p>
            <a:fld id="{3EA74E16-E3C5-F74E-A9BD-0136D8652534}" type="slidenum">
              <a:rPr lang="en-US" smtClean="0"/>
              <a:t>53</a:t>
            </a:fld>
            <a:endParaRPr lang="en-US"/>
          </a:p>
        </p:txBody>
      </p:sp>
    </p:spTree>
    <p:extLst>
      <p:ext uri="{BB962C8B-B14F-4D97-AF65-F5344CB8AC3E}">
        <p14:creationId xmlns:p14="http://schemas.microsoft.com/office/powerpoint/2010/main" val="37006826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extend previous computational models of pragmatics to include reasoning about the relevant dimension of meaning</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sz="1200" dirty="0" smtClean="0"/>
              <a:t>Background knowledge and principles of communication can interact in a computationally tractable way to produce rich metaphorical interpretations</a:t>
            </a:r>
            <a:endParaRPr kumimoji="1" lang="zh-TW" altLang="en-US" sz="1200" dirty="0" smtClean="0"/>
          </a:p>
          <a:p>
            <a:r>
              <a:rPr lang="en-US" sz="1200" dirty="0" smtClean="0"/>
              <a:t>that closely match humans’</a:t>
            </a:r>
            <a:endParaRPr lang="en-US" sz="11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In other words, this was probably what was going on in Juliet’s mind. </a:t>
            </a:r>
          </a:p>
          <a:p>
            <a:endParaRPr kumimoji="1" lang="en-US" altLang="zh-TW" baseline="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However,</a:t>
            </a:r>
            <a:r>
              <a:rPr kumimoji="1" lang="zh-TW" altLang="en-US" dirty="0" smtClean="0"/>
              <a:t> </a:t>
            </a:r>
            <a:r>
              <a:rPr kumimoji="1" lang="en-US" altLang="zh-TW" dirty="0" smtClean="0"/>
              <a:t>there</a:t>
            </a:r>
            <a:r>
              <a:rPr kumimoji="1" lang="zh-TW" altLang="en-US" dirty="0" smtClean="0"/>
              <a:t> </a:t>
            </a:r>
            <a:r>
              <a:rPr kumimoji="1" lang="en-US" altLang="zh-TW" dirty="0" smtClean="0"/>
              <a:t>are</a:t>
            </a:r>
            <a:r>
              <a:rPr kumimoji="1" lang="zh-TW" altLang="en-US" dirty="0" smtClean="0"/>
              <a:t> </a:t>
            </a:r>
            <a:r>
              <a:rPr kumimoji="1" lang="en-US" altLang="zh-TW" dirty="0" smtClean="0"/>
              <a:t>a</a:t>
            </a:r>
            <a:r>
              <a:rPr kumimoji="1" lang="zh-TW" altLang="en-US" dirty="0" smtClean="0"/>
              <a:t> </a:t>
            </a:r>
            <a:r>
              <a:rPr kumimoji="1" lang="en-US" altLang="zh-TW" dirty="0" smtClean="0"/>
              <a:t>lot</a:t>
            </a:r>
            <a:r>
              <a:rPr kumimoji="1" lang="zh-TW" altLang="en-US" dirty="0" smtClean="0"/>
              <a:t> </a:t>
            </a:r>
            <a:r>
              <a:rPr kumimoji="1" lang="en-US" altLang="zh-TW" dirty="0" smtClean="0"/>
              <a:t>of</a:t>
            </a:r>
            <a:r>
              <a:rPr kumimoji="1" lang="zh-TW" altLang="en-US" dirty="0" smtClean="0"/>
              <a:t> </a:t>
            </a:r>
            <a:r>
              <a:rPr kumimoji="1" lang="en-US" altLang="zh-TW" dirty="0" smtClean="0"/>
              <a:t>different</a:t>
            </a:r>
            <a:r>
              <a:rPr kumimoji="1" lang="zh-TW" altLang="en-US" dirty="0" smtClean="0"/>
              <a:t> </a:t>
            </a:r>
            <a:r>
              <a:rPr kumimoji="1" lang="en-US" altLang="zh-TW" dirty="0" smtClean="0"/>
              <a:t>possible</a:t>
            </a:r>
            <a:r>
              <a:rPr kumimoji="1" lang="zh-TW" altLang="en-US" dirty="0" smtClean="0"/>
              <a:t> </a:t>
            </a:r>
            <a:r>
              <a:rPr kumimoji="1" lang="en-US" altLang="zh-TW" dirty="0" smtClean="0"/>
              <a:t>meanings</a:t>
            </a:r>
            <a:r>
              <a:rPr kumimoji="1" lang="zh-TW" altLang="en-US" dirty="0" smtClean="0"/>
              <a:t> </a:t>
            </a:r>
            <a:r>
              <a:rPr kumimoji="1" lang="en-US" altLang="zh-TW" dirty="0" smtClean="0"/>
              <a:t>that</a:t>
            </a:r>
            <a:r>
              <a:rPr kumimoji="1" lang="zh-TW" altLang="en-US" dirty="0" smtClean="0"/>
              <a:t> </a:t>
            </a:r>
            <a:r>
              <a:rPr kumimoji="1" lang="zh-TW" altLang="zh-TW" dirty="0" smtClean="0"/>
              <a:t>R</a:t>
            </a:r>
            <a:r>
              <a:rPr kumimoji="1" lang="en-US" altLang="zh-TW" dirty="0" err="1" smtClean="0"/>
              <a:t>omeo</a:t>
            </a:r>
            <a:r>
              <a:rPr kumimoji="1" lang="zh-TW" altLang="en-US" dirty="0" smtClean="0"/>
              <a:t>‘</a:t>
            </a:r>
            <a:r>
              <a:rPr kumimoji="1" lang="en-US" altLang="zh-TW" dirty="0" smtClean="0"/>
              <a:t>s</a:t>
            </a:r>
            <a:r>
              <a:rPr kumimoji="1" lang="zh-TW" altLang="en-US" dirty="0" smtClean="0"/>
              <a:t> </a:t>
            </a:r>
            <a:r>
              <a:rPr kumimoji="1" lang="en-US" altLang="zh-TW" dirty="0" smtClean="0"/>
              <a:t>utterance</a:t>
            </a:r>
            <a:r>
              <a:rPr kumimoji="1" lang="zh-TW" altLang="en-US" dirty="0" smtClean="0"/>
              <a:t> </a:t>
            </a:r>
            <a:r>
              <a:rPr kumimoji="1" lang="en-US" altLang="zh-TW" dirty="0" smtClean="0"/>
              <a:t>could</a:t>
            </a:r>
            <a:r>
              <a:rPr kumimoji="1" lang="zh-TW" altLang="en-US" dirty="0" smtClean="0"/>
              <a:t> </a:t>
            </a:r>
            <a:r>
              <a:rPr kumimoji="1" lang="zh-TW" altLang="zh-TW" dirty="0" smtClean="0"/>
              <a:t>t</a:t>
            </a:r>
            <a:r>
              <a:rPr kumimoji="1" lang="en-US" altLang="zh-TW" dirty="0" err="1" smtClean="0"/>
              <a:t>ake</a:t>
            </a:r>
            <a:r>
              <a:rPr kumimoji="1" lang="zh-TW" altLang="en-US" dirty="0" smtClean="0"/>
              <a:t> </a:t>
            </a:r>
            <a:r>
              <a:rPr kumimoji="1" lang="en-US" altLang="zh-TW" dirty="0" smtClean="0"/>
              <a:t>on</a:t>
            </a:r>
            <a:r>
              <a:rPr kumimoji="1" lang="zh-TW" altLang="en-US" dirty="0" smtClean="0"/>
              <a:t>. </a:t>
            </a:r>
            <a:r>
              <a:rPr kumimoji="1" lang="en-US" altLang="zh-TW" dirty="0" smtClean="0"/>
              <a:t>How</a:t>
            </a:r>
            <a:r>
              <a:rPr kumimoji="1" lang="zh-TW" altLang="en-US" dirty="0" smtClean="0"/>
              <a:t> </a:t>
            </a:r>
            <a:r>
              <a:rPr kumimoji="1" lang="en-US" altLang="zh-TW" dirty="0" smtClean="0"/>
              <a:t>does</a:t>
            </a:r>
            <a:r>
              <a:rPr kumimoji="1" lang="zh-TW" altLang="en-US" dirty="0" smtClean="0"/>
              <a:t> </a:t>
            </a:r>
            <a:r>
              <a:rPr kumimoji="1" lang="zh-TW" altLang="zh-TW" dirty="0" smtClean="0"/>
              <a:t>J</a:t>
            </a:r>
            <a:r>
              <a:rPr kumimoji="1" lang="en-US" altLang="zh-TW" dirty="0" err="1" smtClean="0"/>
              <a:t>uliet</a:t>
            </a:r>
            <a:r>
              <a:rPr kumimoji="1" lang="zh-TW" altLang="en-US" dirty="0" smtClean="0"/>
              <a:t> </a:t>
            </a:r>
            <a:r>
              <a:rPr kumimoji="1" lang="en-US" altLang="zh-TW" dirty="0" smtClean="0"/>
              <a:t>choose</a:t>
            </a:r>
            <a:r>
              <a:rPr kumimoji="1" lang="zh-TW" altLang="en-US" dirty="0" smtClean="0"/>
              <a:t> </a:t>
            </a:r>
            <a:r>
              <a:rPr kumimoji="1" lang="en-US" altLang="zh-TW" dirty="0" smtClean="0"/>
              <a:t>the</a:t>
            </a:r>
            <a:r>
              <a:rPr kumimoji="1" lang="zh-TW" altLang="en-US" dirty="0" smtClean="0"/>
              <a:t> </a:t>
            </a:r>
            <a:r>
              <a:rPr kumimoji="1" lang="en-US" altLang="zh-TW" dirty="0" smtClean="0"/>
              <a:t>right</a:t>
            </a:r>
            <a:r>
              <a:rPr kumimoji="1" lang="zh-TW" altLang="en-US" dirty="0" smtClean="0"/>
              <a:t> </a:t>
            </a:r>
            <a:r>
              <a:rPr kumimoji="1" lang="zh-TW" altLang="zh-TW" dirty="0" smtClean="0"/>
              <a:t>o</a:t>
            </a:r>
            <a:r>
              <a:rPr kumimoji="1" lang="en-US" altLang="zh-TW" dirty="0" smtClean="0"/>
              <a:t>ne?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Let’s jog our intuitions a little more. Consider this metaphor: my phone is a brick. This could mean that the speaker’s phone is very heavy, or that her phone is as capable of making calls as a brick. </a:t>
            </a:r>
          </a:p>
          <a:p>
            <a:r>
              <a:rPr kumimoji="1" lang="en-US" altLang="zh-TW" baseline="0" dirty="0" smtClean="0"/>
              <a:t>My</a:t>
            </a:r>
            <a:r>
              <a:rPr kumimoji="1" lang="zh-TW" altLang="en-US" baseline="0" dirty="0" smtClean="0"/>
              <a:t> </a:t>
            </a:r>
            <a:r>
              <a:rPr kumimoji="1" lang="en-US" altLang="zh-TW" baseline="0" dirty="0" smtClean="0"/>
              <a:t>teacher</a:t>
            </a:r>
            <a:r>
              <a:rPr kumimoji="1" lang="zh-TW" altLang="en-US" baseline="0" dirty="0" smtClean="0"/>
              <a:t> </a:t>
            </a:r>
            <a:r>
              <a:rPr kumimoji="1" lang="en-US" altLang="zh-TW" baseline="0" dirty="0" smtClean="0"/>
              <a:t>is a dinosaur could mean that he is very large in size, very scary, or very old-fashioned. </a:t>
            </a:r>
          </a:p>
          <a:p>
            <a:r>
              <a:rPr kumimoji="1" lang="en-US" altLang="zh-TW" baseline="0" dirty="0" smtClean="0"/>
              <a:t>That professor is a robot could mean that the professor is emotion-less like a robot, or churns out papers like a robot. </a:t>
            </a:r>
          </a:p>
          <a:p>
            <a:r>
              <a:rPr kumimoji="1" lang="en-US" altLang="zh-TW" baseline="0" dirty="0" smtClean="0"/>
              <a:t>Notice that there are multiple interpretations of the same utterance. The “right” or most probable interpretation in a given context really depends on the question under discussion, or QUD. For example, are we talking about the professor’s emotional range, or his productivity?</a:t>
            </a:r>
          </a:p>
          <a:p>
            <a:endParaRPr kumimoji="1" lang="en-US" altLang="zh-TW" baseline="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zh-TW" baseline="0" dirty="0" smtClean="0"/>
              <a:t>A</a:t>
            </a:r>
            <a:r>
              <a:rPr lang="zh-TW" altLang="en-US" baseline="0" dirty="0" smtClean="0"/>
              <a:t> </a:t>
            </a:r>
            <a:r>
              <a:rPr lang="en-US" altLang="zh-TW" baseline="0" dirty="0" smtClean="0"/>
              <a:t>lot</a:t>
            </a:r>
            <a:r>
              <a:rPr lang="zh-TW" altLang="en-US" baseline="0" dirty="0" smtClean="0"/>
              <a:t> </a:t>
            </a:r>
            <a:r>
              <a:rPr lang="en-US" altLang="zh-TW" baseline="0" dirty="0" smtClean="0"/>
              <a:t>of</a:t>
            </a:r>
            <a:r>
              <a:rPr lang="zh-TW" altLang="en-US" baseline="0" dirty="0" smtClean="0"/>
              <a:t> </a:t>
            </a:r>
            <a:r>
              <a:rPr lang="en-US" altLang="zh-TW" baseline="0" dirty="0" smtClean="0"/>
              <a:t>work</a:t>
            </a:r>
            <a:r>
              <a:rPr lang="zh-TW" altLang="en-US" baseline="0" dirty="0" smtClean="0"/>
              <a:t> </a:t>
            </a:r>
            <a:r>
              <a:rPr lang="zh-TW" altLang="zh-TW" baseline="0" dirty="0" smtClean="0"/>
              <a:t>h</a:t>
            </a:r>
            <a:r>
              <a:rPr lang="en-US" altLang="zh-TW" baseline="0" dirty="0" smtClean="0"/>
              <a:t>as</a:t>
            </a:r>
            <a:r>
              <a:rPr lang="zh-TW" altLang="en-US" baseline="0" dirty="0" smtClean="0"/>
              <a:t> </a:t>
            </a:r>
            <a:r>
              <a:rPr lang="en-US" altLang="zh-TW" baseline="0" dirty="0" smtClean="0"/>
              <a:t>been</a:t>
            </a:r>
            <a:r>
              <a:rPr lang="zh-TW" altLang="en-US" baseline="0" dirty="0" smtClean="0"/>
              <a:t> </a:t>
            </a:r>
            <a:r>
              <a:rPr lang="en-US" altLang="zh-TW" baseline="0" dirty="0" smtClean="0"/>
              <a:t>done</a:t>
            </a:r>
            <a:r>
              <a:rPr lang="zh-TW" altLang="en-US" baseline="0" dirty="0" smtClean="0"/>
              <a:t> </a:t>
            </a:r>
            <a:r>
              <a:rPr lang="zh-TW" altLang="zh-TW" baseline="0" dirty="0" smtClean="0"/>
              <a:t>o</a:t>
            </a:r>
            <a:r>
              <a:rPr lang="en-US" altLang="zh-TW" baseline="0" dirty="0" smtClean="0"/>
              <a:t>n</a:t>
            </a:r>
            <a:r>
              <a:rPr lang="zh-TW" altLang="en-US" baseline="0" dirty="0" smtClean="0"/>
              <a:t> </a:t>
            </a:r>
            <a:r>
              <a:rPr lang="en-US" altLang="zh-TW" baseline="0" dirty="0" smtClean="0"/>
              <a:t>how</a:t>
            </a:r>
            <a:r>
              <a:rPr lang="zh-TW" altLang="en-US" baseline="0" dirty="0" smtClean="0"/>
              <a:t> </a:t>
            </a:r>
            <a:r>
              <a:rPr lang="en-US" altLang="zh-TW" baseline="0" dirty="0" smtClean="0"/>
              <a:t>we</a:t>
            </a:r>
            <a:r>
              <a:rPr lang="zh-TW" altLang="en-US" baseline="0" dirty="0" smtClean="0"/>
              <a:t> </a:t>
            </a:r>
            <a:r>
              <a:rPr lang="en-US" altLang="zh-TW" baseline="0" dirty="0" smtClean="0"/>
              <a:t>understand</a:t>
            </a:r>
            <a:r>
              <a:rPr lang="zh-TW" altLang="en-US" baseline="0" dirty="0" smtClean="0"/>
              <a:t> </a:t>
            </a:r>
            <a:r>
              <a:rPr lang="en-US" altLang="zh-TW" baseline="0" dirty="0" smtClean="0"/>
              <a:t>metaphor.</a:t>
            </a:r>
            <a:r>
              <a:rPr lang="zh-TW" altLang="en-US" baseline="0" dirty="0" smtClean="0"/>
              <a:t> </a:t>
            </a:r>
            <a:r>
              <a:rPr lang="en-US" altLang="zh-TW" baseline="0" dirty="0" smtClean="0"/>
              <a:t>This work can be roughly categorized</a:t>
            </a:r>
            <a:r>
              <a:rPr lang="zh-TW" altLang="en-US" baseline="0" dirty="0" smtClean="0"/>
              <a:t> </a:t>
            </a:r>
            <a:r>
              <a:rPr lang="zh-TW" altLang="zh-TW" baseline="0" dirty="0" smtClean="0"/>
              <a:t>i</a:t>
            </a:r>
            <a:r>
              <a:rPr lang="en-US" altLang="zh-TW" baseline="0" dirty="0" err="1" smtClean="0"/>
              <a:t>nto</a:t>
            </a:r>
            <a:r>
              <a:rPr lang="en-US" altLang="zh-TW" baseline="0" dirty="0" smtClean="0"/>
              <a:t> two approaches:</a:t>
            </a:r>
          </a:p>
          <a:p>
            <a:r>
              <a:rPr lang="en-US" altLang="zh-TW" baseline="0" dirty="0" smtClean="0"/>
              <a:t>Viewing</a:t>
            </a:r>
            <a:r>
              <a:rPr lang="zh-TW" altLang="en-US" baseline="0" dirty="0" smtClean="0"/>
              <a:t> </a:t>
            </a:r>
            <a:r>
              <a:rPr lang="en-US" altLang="zh-TW" baseline="0" dirty="0" smtClean="0"/>
              <a:t>metaphor</a:t>
            </a:r>
            <a:r>
              <a:rPr lang="zh-TW" altLang="en-US" baseline="0" dirty="0" smtClean="0"/>
              <a:t> </a:t>
            </a:r>
            <a:r>
              <a:rPr lang="zh-TW" altLang="zh-TW" baseline="0" dirty="0" smtClean="0"/>
              <a:t>p</a:t>
            </a:r>
            <a:r>
              <a:rPr lang="en-US" altLang="zh-TW" baseline="0" dirty="0" err="1" smtClean="0"/>
              <a:t>rimarily</a:t>
            </a:r>
            <a:r>
              <a:rPr lang="zh-TW" altLang="en-US" baseline="0" dirty="0" smtClean="0"/>
              <a:t> </a:t>
            </a:r>
            <a:r>
              <a:rPr lang="en-US" altLang="zh-TW" baseline="0" dirty="0" smtClean="0"/>
              <a:t>as</a:t>
            </a:r>
            <a:r>
              <a:rPr lang="zh-TW" altLang="en-US" baseline="0" dirty="0" smtClean="0"/>
              <a:t> </a:t>
            </a:r>
            <a:r>
              <a:rPr lang="en-US" altLang="zh-TW" baseline="0" dirty="0" smtClean="0"/>
              <a:t>a</a:t>
            </a:r>
            <a:r>
              <a:rPr lang="zh-TW" altLang="en-US" baseline="0" dirty="0" smtClean="0"/>
              <a:t> </a:t>
            </a:r>
            <a:r>
              <a:rPr lang="en-US" altLang="zh-TW" baseline="0" dirty="0" smtClean="0"/>
              <a:t>cognitive</a:t>
            </a:r>
            <a:r>
              <a:rPr lang="zh-TW" altLang="en-US" baseline="0" dirty="0" smtClean="0"/>
              <a:t> </a:t>
            </a:r>
            <a:r>
              <a:rPr lang="en-US" altLang="zh-TW" baseline="0" dirty="0" smtClean="0"/>
              <a:t>mechanism</a:t>
            </a:r>
            <a:r>
              <a:rPr lang="zh-TW" altLang="en-US" baseline="0" dirty="0" smtClean="0"/>
              <a:t> </a:t>
            </a:r>
            <a:r>
              <a:rPr lang="en-US" altLang="zh-TW" baseline="0" dirty="0" smtClean="0"/>
              <a:t>or</a:t>
            </a:r>
            <a:r>
              <a:rPr lang="zh-TW" altLang="en-US" baseline="0" dirty="0" smtClean="0"/>
              <a:t> </a:t>
            </a:r>
            <a:r>
              <a:rPr lang="en-US" altLang="zh-TW" baseline="0" dirty="0" smtClean="0"/>
              <a:t>a</a:t>
            </a:r>
            <a:r>
              <a:rPr lang="zh-TW" altLang="en-US" baseline="0" dirty="0" smtClean="0"/>
              <a:t>s </a:t>
            </a:r>
            <a:r>
              <a:rPr lang="en-US" altLang="zh-TW" baseline="0" dirty="0" smtClean="0"/>
              <a:t>a</a:t>
            </a:r>
            <a:r>
              <a:rPr lang="zh-TW" altLang="en-US" baseline="0" dirty="0" smtClean="0"/>
              <a:t> </a:t>
            </a:r>
            <a:r>
              <a:rPr lang="en-US" altLang="zh-TW" baseline="0" dirty="0" err="1" smtClean="0"/>
              <a:t>communcicative</a:t>
            </a:r>
            <a:r>
              <a:rPr lang="zh-TW" altLang="en-US" baseline="0" dirty="0" smtClean="0"/>
              <a:t> </a:t>
            </a:r>
            <a:r>
              <a:rPr lang="en-US" altLang="zh-TW" baseline="0" dirty="0" smtClean="0"/>
              <a:t>act.</a:t>
            </a:r>
            <a:r>
              <a:rPr lang="zh-TW" altLang="en-US" baseline="0" dirty="0" smtClean="0"/>
              <a:t> </a:t>
            </a:r>
            <a:r>
              <a:rPr lang="zh-TW" altLang="zh-TW" baseline="0" dirty="0" smtClean="0"/>
              <a:t>B</a:t>
            </a:r>
            <a:r>
              <a:rPr lang="en-US" altLang="zh-TW" baseline="0" dirty="0" err="1" smtClean="0"/>
              <a:t>oth</a:t>
            </a:r>
            <a:r>
              <a:rPr lang="zh-TW" altLang="en-US" baseline="0" dirty="0" smtClean="0"/>
              <a:t> </a:t>
            </a:r>
            <a:r>
              <a:rPr lang="zh-TW" altLang="zh-TW" baseline="0" dirty="0" smtClean="0"/>
              <a:t>a</a:t>
            </a:r>
            <a:r>
              <a:rPr lang="en-US" altLang="zh-TW" baseline="0" dirty="0" err="1" smtClean="0"/>
              <a:t>pproaches</a:t>
            </a:r>
            <a:r>
              <a:rPr lang="zh-TW" altLang="en-US" baseline="0" dirty="0" smtClean="0"/>
              <a:t> </a:t>
            </a:r>
            <a:r>
              <a:rPr lang="en-US" altLang="zh-TW" baseline="0" dirty="0" smtClean="0"/>
              <a:t>are</a:t>
            </a:r>
            <a:r>
              <a:rPr lang="zh-TW" altLang="en-US" baseline="0" dirty="0" smtClean="0"/>
              <a:t> </a:t>
            </a:r>
            <a:r>
              <a:rPr lang="zh-TW" altLang="zh-TW" baseline="0" dirty="0" smtClean="0"/>
              <a:t>i</a:t>
            </a:r>
            <a:r>
              <a:rPr lang="en-US" altLang="zh-TW" baseline="0" dirty="0" err="1" smtClean="0"/>
              <a:t>mportant</a:t>
            </a:r>
            <a:r>
              <a:rPr lang="zh-TW" altLang="en-US" baseline="0" dirty="0" smtClean="0"/>
              <a:t>, </a:t>
            </a:r>
            <a:r>
              <a:rPr lang="en-US" altLang="zh-TW" baseline="0" dirty="0" smtClean="0"/>
              <a:t>but</a:t>
            </a:r>
            <a:r>
              <a:rPr lang="zh-TW" altLang="en-US" baseline="0" dirty="0" smtClean="0"/>
              <a:t> </a:t>
            </a:r>
            <a:r>
              <a:rPr lang="en-US" altLang="zh-TW" baseline="0" dirty="0" smtClean="0"/>
              <a:t>today</a:t>
            </a:r>
            <a:r>
              <a:rPr lang="zh-TW" altLang="en-US" baseline="0" dirty="0" smtClean="0"/>
              <a:t> </a:t>
            </a:r>
            <a:r>
              <a:rPr lang="en-US" altLang="zh-TW" baseline="0" dirty="0" smtClean="0"/>
              <a:t>I</a:t>
            </a:r>
            <a:r>
              <a:rPr lang="zh-TW" altLang="en-US" baseline="0" dirty="0" smtClean="0"/>
              <a:t> </a:t>
            </a:r>
            <a:r>
              <a:rPr lang="en-US" altLang="zh-TW" baseline="0" dirty="0" smtClean="0"/>
              <a:t>will</a:t>
            </a:r>
            <a:r>
              <a:rPr lang="zh-TW" altLang="en-US" baseline="0" dirty="0" smtClean="0"/>
              <a:t> </a:t>
            </a:r>
            <a:r>
              <a:rPr lang="en-US" altLang="zh-TW" baseline="0" dirty="0" smtClean="0"/>
              <a:t>be</a:t>
            </a:r>
            <a:r>
              <a:rPr lang="zh-TW" altLang="en-US" baseline="0" dirty="0" smtClean="0"/>
              <a:t> </a:t>
            </a:r>
            <a:r>
              <a:rPr lang="en-US" altLang="zh-TW" baseline="0" dirty="0" err="1" smtClean="0"/>
              <a:t>focusin</a:t>
            </a:r>
            <a:r>
              <a:rPr lang="zh-TW" altLang="en-US" baseline="0" dirty="0" smtClean="0"/>
              <a:t>g </a:t>
            </a:r>
            <a:r>
              <a:rPr lang="en-US" altLang="zh-TW" baseline="0" dirty="0" smtClean="0"/>
              <a:t>on</a:t>
            </a:r>
            <a:r>
              <a:rPr lang="zh-TW" altLang="en-US" baseline="0" dirty="0" smtClean="0"/>
              <a:t> </a:t>
            </a:r>
            <a:r>
              <a:rPr lang="en-US" altLang="zh-TW" baseline="0" dirty="0" smtClean="0"/>
              <a:t>the</a:t>
            </a:r>
            <a:r>
              <a:rPr lang="zh-TW" altLang="en-US" baseline="0" dirty="0" smtClean="0"/>
              <a:t> </a:t>
            </a:r>
            <a:r>
              <a:rPr lang="zh-TW" altLang="zh-TW" baseline="0" dirty="0" smtClean="0"/>
              <a:t>s</a:t>
            </a:r>
            <a:r>
              <a:rPr lang="en-US" altLang="zh-TW" baseline="0" dirty="0" err="1" smtClean="0"/>
              <a:t>econd</a:t>
            </a:r>
            <a:r>
              <a:rPr lang="zh-TW" altLang="en-US" baseline="0" dirty="0" smtClean="0"/>
              <a:t> </a:t>
            </a:r>
            <a:r>
              <a:rPr lang="en-US" altLang="zh-TW" baseline="0" dirty="0" smtClean="0"/>
              <a:t>one.</a:t>
            </a:r>
            <a:r>
              <a:rPr lang="zh-TW" altLang="en-US" baseline="0" dirty="0" smtClean="0"/>
              <a:t> </a:t>
            </a:r>
            <a:r>
              <a:rPr lang="en-US" altLang="zh-TW" baseline="0" dirty="0" smtClean="0"/>
              <a:t>In</a:t>
            </a:r>
            <a:r>
              <a:rPr lang="zh-TW" altLang="en-US" baseline="0" dirty="0" smtClean="0"/>
              <a:t> </a:t>
            </a:r>
            <a:r>
              <a:rPr lang="en-US" altLang="zh-TW" baseline="0" dirty="0" smtClean="0"/>
              <a:t>particular,</a:t>
            </a:r>
            <a:r>
              <a:rPr lang="zh-TW" altLang="en-US" baseline="0" dirty="0" smtClean="0"/>
              <a:t> </a:t>
            </a:r>
            <a:r>
              <a:rPr lang="zh-TW" altLang="zh-TW" baseline="0" dirty="0" smtClean="0"/>
              <a:t>I</a:t>
            </a:r>
            <a:r>
              <a:rPr lang="zh-TW" altLang="en-US" baseline="0" dirty="0" smtClean="0"/>
              <a:t> </a:t>
            </a:r>
            <a:r>
              <a:rPr lang="en-US" altLang="zh-TW" baseline="0" dirty="0" smtClean="0"/>
              <a:t>will</a:t>
            </a:r>
            <a:r>
              <a:rPr lang="zh-TW" altLang="en-US" baseline="0" dirty="0" smtClean="0"/>
              <a:t> </a:t>
            </a:r>
            <a:r>
              <a:rPr lang="en-US" altLang="zh-TW" baseline="0" dirty="0" smtClean="0"/>
              <a:t>be</a:t>
            </a:r>
            <a:r>
              <a:rPr lang="zh-TW" altLang="en-US" baseline="0" dirty="0" smtClean="0"/>
              <a:t> </a:t>
            </a:r>
            <a:r>
              <a:rPr lang="zh-TW" altLang="zh-TW" baseline="0" dirty="0" smtClean="0"/>
              <a:t>p</a:t>
            </a:r>
            <a:r>
              <a:rPr lang="en-US" altLang="zh-TW" baseline="0" dirty="0" err="1" smtClean="0"/>
              <a:t>roposing</a:t>
            </a:r>
            <a:r>
              <a:rPr lang="zh-TW" altLang="en-US" baseline="0" dirty="0" smtClean="0"/>
              <a:t> </a:t>
            </a:r>
            <a:r>
              <a:rPr lang="en-US" altLang="zh-TW" baseline="0" dirty="0" smtClean="0"/>
              <a:t>a</a:t>
            </a:r>
            <a:r>
              <a:rPr lang="zh-TW" altLang="en-US" baseline="0" dirty="0" smtClean="0"/>
              <a:t> </a:t>
            </a:r>
            <a:r>
              <a:rPr lang="en-US" altLang="zh-TW" baseline="0" dirty="0" smtClean="0"/>
              <a:t>formal</a:t>
            </a:r>
            <a:r>
              <a:rPr lang="zh-TW" altLang="en-US" baseline="0" dirty="0" smtClean="0"/>
              <a:t> </a:t>
            </a:r>
            <a:r>
              <a:rPr lang="en-US" altLang="zh-TW" baseline="0" dirty="0" smtClean="0"/>
              <a:t>analysis</a:t>
            </a:r>
            <a:r>
              <a:rPr lang="zh-TW" altLang="en-US" baseline="0" dirty="0" smtClean="0"/>
              <a:t> </a:t>
            </a:r>
            <a:r>
              <a:rPr lang="en-US" altLang="zh-TW" baseline="0" dirty="0" smtClean="0"/>
              <a:t>of</a:t>
            </a:r>
            <a:r>
              <a:rPr lang="zh-TW" altLang="en-US" baseline="0" dirty="0" smtClean="0"/>
              <a:t> </a:t>
            </a:r>
            <a:r>
              <a:rPr lang="en-US" altLang="zh-TW" baseline="0" dirty="0" smtClean="0"/>
              <a:t>metaphor using principles of communication.</a:t>
            </a:r>
            <a:endParaRPr lang="en-US" baseline="0" dirty="0" smtClean="0"/>
          </a:p>
        </p:txBody>
      </p:sp>
      <p:sp>
        <p:nvSpPr>
          <p:cNvPr id="4" name="Slide Number Placeholder 3"/>
          <p:cNvSpPr>
            <a:spLocks noGrp="1"/>
          </p:cNvSpPr>
          <p:nvPr>
            <p:ph type="sldNum" sz="quarter" idx="10"/>
          </p:nvPr>
        </p:nvSpPr>
        <p:spPr/>
        <p:txBody>
          <a:bodyPr/>
          <a:lstStyle/>
          <a:p>
            <a:fld id="{3EA74E16-E3C5-F74E-A9BD-0136D8652534}" type="slidenum">
              <a:rPr lang="en-US" smtClean="0"/>
              <a:t>8</a:t>
            </a:fld>
            <a:endParaRPr lang="en-US"/>
          </a:p>
        </p:txBody>
      </p:sp>
    </p:spTree>
    <p:extLst>
      <p:ext uri="{BB962C8B-B14F-4D97-AF65-F5344CB8AC3E}">
        <p14:creationId xmlns:p14="http://schemas.microsoft.com/office/powerpoint/2010/main" val="2441953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 critical insight</a:t>
            </a:r>
            <a:r>
              <a:rPr lang="en-US" baseline="0" dirty="0" smtClean="0"/>
              <a:t> </a:t>
            </a:r>
            <a:r>
              <a:rPr lang="en-US" altLang="zh-TW" baseline="0" dirty="0" smtClean="0"/>
              <a:t>about</a:t>
            </a:r>
            <a:r>
              <a:rPr lang="zh-TW" altLang="en-US" baseline="0" dirty="0" smtClean="0"/>
              <a:t> </a:t>
            </a:r>
            <a:r>
              <a:rPr lang="en-US" baseline="0" dirty="0" smtClean="0"/>
              <a:t>communication</a:t>
            </a:r>
            <a:r>
              <a:rPr lang="zh-TW" altLang="zh-TW" baseline="0" dirty="0" smtClean="0"/>
              <a:t> </a:t>
            </a:r>
            <a:r>
              <a:rPr lang="en-US" altLang="zh-TW" baseline="0" dirty="0" smtClean="0"/>
              <a:t>is</a:t>
            </a:r>
            <a:r>
              <a:rPr lang="zh-TW" altLang="en-US" baseline="0" dirty="0" smtClean="0"/>
              <a:t> </a:t>
            </a:r>
            <a:r>
              <a:rPr lang="en-US" altLang="zh-TW" baseline="0" dirty="0" smtClean="0"/>
              <a:t>that</a:t>
            </a:r>
            <a:r>
              <a:rPr lang="zh-TW" altLang="en-US" baseline="0" dirty="0" smtClean="0"/>
              <a:t> </a:t>
            </a:r>
            <a:r>
              <a:rPr lang="en-US" altLang="zh-TW" baseline="0" dirty="0" smtClean="0"/>
              <a:t>it</a:t>
            </a:r>
            <a:r>
              <a:rPr lang="en-US" baseline="0" dirty="0" smtClean="0"/>
              <a:t> requires reasoning about the other person. A lot of informal work has been done in linguistics and psychology suggesting that people communicate with the assumption that the other person is a rational and cooperative speaker. More recently, researchers have started to formalize these principles of communication using computational models, where listener and speaker recursively reason about each other. </a:t>
            </a:r>
            <a:r>
              <a:rPr lang="zh-TW" altLang="zh-TW" baseline="0" dirty="0" smtClean="0"/>
              <a:t>I</a:t>
            </a:r>
            <a:r>
              <a:rPr lang="zh-TW" altLang="en-US" baseline="0" dirty="0" smtClean="0"/>
              <a:t> </a:t>
            </a:r>
            <a:r>
              <a:rPr lang="en-US" altLang="zh-TW" baseline="0" dirty="0" smtClean="0"/>
              <a:t>will</a:t>
            </a:r>
            <a:r>
              <a:rPr lang="zh-TW" altLang="en-US" baseline="0" dirty="0" smtClean="0"/>
              <a:t> </a:t>
            </a:r>
            <a:r>
              <a:rPr lang="en-US" altLang="zh-TW" baseline="0" dirty="0" smtClean="0"/>
              <a:t>walk</a:t>
            </a:r>
            <a:r>
              <a:rPr lang="zh-TW" altLang="en-US" baseline="0" dirty="0" smtClean="0"/>
              <a:t> </a:t>
            </a:r>
            <a:r>
              <a:rPr lang="en-US" altLang="zh-TW" baseline="0" dirty="0" smtClean="0"/>
              <a:t>you</a:t>
            </a:r>
            <a:r>
              <a:rPr lang="zh-TW" altLang="en-US" baseline="0" dirty="0" smtClean="0"/>
              <a:t> </a:t>
            </a:r>
            <a:r>
              <a:rPr lang="en-US" altLang="zh-TW" baseline="0" dirty="0" smtClean="0"/>
              <a:t>through</a:t>
            </a:r>
            <a:r>
              <a:rPr lang="zh-TW" altLang="en-US" baseline="0" dirty="0" smtClean="0"/>
              <a:t> </a:t>
            </a:r>
            <a:r>
              <a:rPr lang="en-US" altLang="zh-TW" baseline="0" dirty="0" smtClean="0"/>
              <a:t>the</a:t>
            </a:r>
            <a:r>
              <a:rPr lang="zh-TW" altLang="en-US" baseline="0" dirty="0" smtClean="0"/>
              <a:t> </a:t>
            </a:r>
            <a:r>
              <a:rPr lang="en-US" altLang="zh-TW" baseline="0" dirty="0" smtClean="0"/>
              <a:t>basic</a:t>
            </a:r>
            <a:r>
              <a:rPr lang="zh-TW" altLang="en-US" baseline="0" dirty="0" smtClean="0"/>
              <a:t> </a:t>
            </a:r>
            <a:r>
              <a:rPr lang="en-US" altLang="zh-TW" baseline="0" dirty="0" smtClean="0"/>
              <a:t>setup</a:t>
            </a:r>
            <a:r>
              <a:rPr lang="zh-TW" altLang="en-US" baseline="0" dirty="0" smtClean="0"/>
              <a:t> </a:t>
            </a:r>
            <a:r>
              <a:rPr lang="en-US" altLang="zh-TW" baseline="0" dirty="0" smtClean="0"/>
              <a:t>of</a:t>
            </a:r>
            <a:r>
              <a:rPr lang="zh-TW" altLang="en-US" baseline="0" dirty="0" smtClean="0"/>
              <a:t> </a:t>
            </a:r>
            <a:r>
              <a:rPr lang="en-US" altLang="zh-TW" baseline="0" dirty="0" smtClean="0"/>
              <a:t>these</a:t>
            </a:r>
            <a:r>
              <a:rPr lang="zh-TW" altLang="en-US" baseline="0" dirty="0" smtClean="0"/>
              <a:t> </a:t>
            </a:r>
            <a:r>
              <a:rPr lang="en-US" altLang="zh-TW" baseline="0" dirty="0" smtClean="0"/>
              <a:t>models.</a:t>
            </a:r>
            <a:endParaRPr lang="en-US"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253109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F1C8AE-63F2-9344-9968-324DCF9D4DF2}"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108877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1C8AE-63F2-9344-9968-324DCF9D4DF2}"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881384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1C8AE-63F2-9344-9968-324DCF9D4DF2}"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5188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F1C8AE-63F2-9344-9968-324DCF9D4DF2}"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60772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F1C8AE-63F2-9344-9968-324DCF9D4DF2}" type="datetimeFigureOut">
              <a:rPr lang="en-US" smtClean="0"/>
              <a:t>5/14/15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161124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F1C8AE-63F2-9344-9968-324DCF9D4DF2}"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298256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F1C8AE-63F2-9344-9968-324DCF9D4DF2}" type="datetimeFigureOut">
              <a:rPr lang="en-US" smtClean="0"/>
              <a:t>5/14/15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32220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F1C8AE-63F2-9344-9968-324DCF9D4DF2}" type="datetimeFigureOut">
              <a:rPr lang="en-US" smtClean="0"/>
              <a:t>5/14/15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28840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1C8AE-63F2-9344-9968-324DCF9D4DF2}" type="datetimeFigureOut">
              <a:rPr lang="en-US" smtClean="0"/>
              <a:t>5/14/15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9760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1C8AE-63F2-9344-9968-324DCF9D4DF2}"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22094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F1C8AE-63F2-9344-9968-324DCF9D4DF2}" type="datetimeFigureOut">
              <a:rPr lang="en-US" smtClean="0"/>
              <a:t>5/14/15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3A3D2-DB4A-524E-9020-C193DACAA678}" type="slidenum">
              <a:rPr lang="en-US" smtClean="0"/>
              <a:t>‹#›</a:t>
            </a:fld>
            <a:endParaRPr lang="en-US"/>
          </a:p>
        </p:txBody>
      </p:sp>
    </p:spTree>
    <p:extLst>
      <p:ext uri="{BB962C8B-B14F-4D97-AF65-F5344CB8AC3E}">
        <p14:creationId xmlns:p14="http://schemas.microsoft.com/office/powerpoint/2010/main" val="33562331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C8AE-63F2-9344-9968-324DCF9D4DF2}" type="datetimeFigureOut">
              <a:rPr lang="en-US" smtClean="0"/>
              <a:t>5/14/15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3A3D2-DB4A-524E-9020-C193DACAA678}" type="slidenum">
              <a:rPr lang="en-US" smtClean="0"/>
              <a:t>‹#›</a:t>
            </a:fld>
            <a:endParaRPr lang="en-US"/>
          </a:p>
        </p:txBody>
      </p:sp>
    </p:spTree>
    <p:extLst>
      <p:ext uri="{BB962C8B-B14F-4D97-AF65-F5344CB8AC3E}">
        <p14:creationId xmlns:p14="http://schemas.microsoft.com/office/powerpoint/2010/main" val="2794742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gif"/><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2.wdp"/><Relationship Id="rId8" Type="http://schemas.microsoft.com/office/2007/relationships/hdphoto" Target="../media/hdphoto3.wdp"/><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4.jp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4.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4.png"/><Relationship Id="rId5" Type="http://schemas.openxmlformats.org/officeDocument/2006/relationships/image" Target="../media/image15.jpg"/><Relationship Id="rId6" Type="http://schemas.openxmlformats.org/officeDocument/2006/relationships/image" Target="../media/image16.png"/><Relationship Id="rId7" Type="http://schemas.microsoft.com/office/2007/relationships/hdphoto" Target="../media/hdphoto4.wdp"/><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4.png"/><Relationship Id="rId5" Type="http://schemas.openxmlformats.org/officeDocument/2006/relationships/image" Target="../media/image15.jpg"/><Relationship Id="rId6" Type="http://schemas.openxmlformats.org/officeDocument/2006/relationships/image" Target="../media/image16.png"/><Relationship Id="rId7" Type="http://schemas.microsoft.com/office/2007/relationships/hdphoto" Target="../media/hdphoto5.wdp"/><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5.jpg"/><Relationship Id="rId5" Type="http://schemas.openxmlformats.org/officeDocument/2006/relationships/image" Target="../media/image16.png"/><Relationship Id="rId6" Type="http://schemas.microsoft.com/office/2007/relationships/hdphoto" Target="../media/hdphoto6.wdp"/><Relationship Id="rId7" Type="http://schemas.openxmlformats.org/officeDocument/2006/relationships/image" Target="../media/image14.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4" Type="http://schemas.openxmlformats.org/officeDocument/2006/relationships/image" Target="../media/image17.png"/><Relationship Id="rId5" Type="http://schemas.openxmlformats.org/officeDocument/2006/relationships/image" Target="../media/image12.png"/><Relationship Id="rId6" Type="http://schemas.microsoft.com/office/2007/relationships/hdphoto" Target="../media/hdphoto1.wdp"/><Relationship Id="rId7" Type="http://schemas.openxmlformats.org/officeDocument/2006/relationships/image" Target="../media/image19.png"/><Relationship Id="rId8" Type="http://schemas.microsoft.com/office/2007/relationships/hdphoto" Target="../media/hdphoto7.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8.jpg"/><Relationship Id="rId7" Type="http://schemas.openxmlformats.org/officeDocument/2006/relationships/image" Target="../media/image19.png"/><Relationship Id="rId8" Type="http://schemas.microsoft.com/office/2007/relationships/hdphoto" Target="../media/hdphoto7.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1" Type="http://schemas.microsoft.com/office/2007/relationships/hdphoto" Target="../media/hdphoto2.wdp"/><Relationship Id="rId12" Type="http://schemas.openxmlformats.org/officeDocument/2006/relationships/oleObject" Target="../embeddings/oleObject1.bin"/><Relationship Id="rId13" Type="http://schemas.openxmlformats.org/officeDocument/2006/relationships/image" Target="../media/image20.emf"/><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image" Target="../media/image18.jpg"/><Relationship Id="rId5" Type="http://schemas.openxmlformats.org/officeDocument/2006/relationships/image" Target="../media/image17.png"/><Relationship Id="rId6" Type="http://schemas.openxmlformats.org/officeDocument/2006/relationships/image" Target="../media/image12.png"/><Relationship Id="rId7" Type="http://schemas.microsoft.com/office/2007/relationships/hdphoto" Target="../media/hdphoto1.wdp"/><Relationship Id="rId8" Type="http://schemas.openxmlformats.org/officeDocument/2006/relationships/image" Target="../media/image19.png"/><Relationship Id="rId9" Type="http://schemas.microsoft.com/office/2007/relationships/hdphoto" Target="../media/hdphoto7.wdp"/><Relationship Id="rId10"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1.wdp"/><Relationship Id="rId5" Type="http://schemas.openxmlformats.org/officeDocument/2006/relationships/image" Target="../media/image13.png"/><Relationship Id="rId6"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3.bin"/><Relationship Id="rId12" Type="http://schemas.openxmlformats.org/officeDocument/2006/relationships/package" Target="../embeddings/Microsoft_Word_Document2.docx"/><Relationship Id="rId13"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24.xml"/><Relationship Id="rId4" Type="http://schemas.openxmlformats.org/officeDocument/2006/relationships/oleObject" Target="../embeddings/oleObject2.bin"/><Relationship Id="rId5" Type="http://schemas.openxmlformats.org/officeDocument/2006/relationships/package" Target="../embeddings/Microsoft_Word_Document1.docx"/><Relationship Id="rId6" Type="http://schemas.openxmlformats.org/officeDocument/2006/relationships/image" Target="../media/image21.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4.bin"/><Relationship Id="rId5" Type="http://schemas.openxmlformats.org/officeDocument/2006/relationships/package" Target="../embeddings/Microsoft_Word_Document3.docx"/><Relationship Id="rId6" Type="http://schemas.openxmlformats.org/officeDocument/2006/relationships/image" Target="../media/image21.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5.bin"/><Relationship Id="rId5" Type="http://schemas.openxmlformats.org/officeDocument/2006/relationships/package" Target="../embeddings/Microsoft_Word_Document4.docx"/><Relationship Id="rId6" Type="http://schemas.openxmlformats.org/officeDocument/2006/relationships/image" Target="../media/image23.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2.wdp"/><Relationship Id="rId8" Type="http://schemas.openxmlformats.org/officeDocument/2006/relationships/oleObject" Target="../embeddings/oleObject6.bin"/><Relationship Id="rId9" Type="http://schemas.openxmlformats.org/officeDocument/2006/relationships/package" Target="../embeddings/Microsoft_Word_Document5.docx"/><Relationship Id="rId10"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2.wdp"/><Relationship Id="rId8" Type="http://schemas.openxmlformats.org/officeDocument/2006/relationships/oleObject" Target="../embeddings/oleObject7.bin"/><Relationship Id="rId9" Type="http://schemas.openxmlformats.org/officeDocument/2006/relationships/package" Target="../embeddings/Microsoft_Word_Document6.docx"/><Relationship Id="rId10"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8.bin"/><Relationship Id="rId5" Type="http://schemas.openxmlformats.org/officeDocument/2006/relationships/package" Target="../embeddings/Microsoft_Word_Document7.docx"/><Relationship Id="rId6" Type="http://schemas.openxmlformats.org/officeDocument/2006/relationships/image" Target="../media/image23.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4.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1" Type="http://schemas.microsoft.com/office/2007/relationships/hdphoto" Target="../media/hdphoto1.wdp"/><Relationship Id="rId12" Type="http://schemas.openxmlformats.org/officeDocument/2006/relationships/image" Target="../media/image13.png"/><Relationship Id="rId13" Type="http://schemas.microsoft.com/office/2007/relationships/hdphoto" Target="../media/hdphoto2.wdp"/><Relationship Id="rId1" Type="http://schemas.openxmlformats.org/officeDocument/2006/relationships/vmlDrawing" Target="../drawings/vmlDrawing8.vml"/><Relationship Id="rId2" Type="http://schemas.openxmlformats.org/officeDocument/2006/relationships/slideLayout" Target="../slideLayouts/slideLayout2.xml"/><Relationship Id="rId3" Type="http://schemas.openxmlformats.org/officeDocument/2006/relationships/notesSlide" Target="../notesSlides/notesSlide30.xml"/><Relationship Id="rId4" Type="http://schemas.openxmlformats.org/officeDocument/2006/relationships/oleObject" Target="../embeddings/oleObject9.bin"/><Relationship Id="rId5" Type="http://schemas.openxmlformats.org/officeDocument/2006/relationships/package" Target="../embeddings/Microsoft_Word_Document8.docx"/><Relationship Id="rId6" Type="http://schemas.openxmlformats.org/officeDocument/2006/relationships/image" Target="../media/image24.emf"/><Relationship Id="rId7" Type="http://schemas.openxmlformats.org/officeDocument/2006/relationships/oleObject" Target="../embeddings/oleObject10.bin"/><Relationship Id="rId8" Type="http://schemas.openxmlformats.org/officeDocument/2006/relationships/package" Target="../embeddings/Microsoft_Word_Document9.docx"/><Relationship Id="rId9" Type="http://schemas.openxmlformats.org/officeDocument/2006/relationships/image" Target="../media/image23.emf"/><Relationship Id="rId10" Type="http://schemas.openxmlformats.org/officeDocument/2006/relationships/image" Target="../media/image12.png"/></Relationships>
</file>

<file path=ppt/slides/_rels/slide31.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package" Target="../embeddings/Microsoft_Word_Document11.docx"/><Relationship Id="rId13" Type="http://schemas.openxmlformats.org/officeDocument/2006/relationships/image" Target="../media/image23.emf"/><Relationship Id="rId1" Type="http://schemas.openxmlformats.org/officeDocument/2006/relationships/vmlDrawing" Target="../drawings/vmlDrawing9.vml"/><Relationship Id="rId2" Type="http://schemas.openxmlformats.org/officeDocument/2006/relationships/slideLayout" Target="../slideLayouts/slideLayout2.xml"/><Relationship Id="rId3" Type="http://schemas.openxmlformats.org/officeDocument/2006/relationships/notesSlide" Target="../notesSlides/notesSlide31.xml"/><Relationship Id="rId4" Type="http://schemas.openxmlformats.org/officeDocument/2006/relationships/oleObject" Target="../embeddings/oleObject11.bin"/><Relationship Id="rId5" Type="http://schemas.openxmlformats.org/officeDocument/2006/relationships/package" Target="../embeddings/Microsoft_Word_Document10.docx"/><Relationship Id="rId6" Type="http://schemas.openxmlformats.org/officeDocument/2006/relationships/image" Target="../media/image24.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oleObject13.bin"/><Relationship Id="rId5" Type="http://schemas.openxmlformats.org/officeDocument/2006/relationships/package" Target="../embeddings/Microsoft_Word_Document12.docx"/><Relationship Id="rId6" Type="http://schemas.openxmlformats.org/officeDocument/2006/relationships/image" Target="../media/image25.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oleObject14.bin"/><Relationship Id="rId5" Type="http://schemas.openxmlformats.org/officeDocument/2006/relationships/package" Target="../embeddings/Microsoft_Word_Document13.docx"/><Relationship Id="rId6" Type="http://schemas.openxmlformats.org/officeDocument/2006/relationships/image" Target="../media/image25.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oleObject15.bin"/><Relationship Id="rId5" Type="http://schemas.openxmlformats.org/officeDocument/2006/relationships/package" Target="../embeddings/Microsoft_Word_Document14.docx"/><Relationship Id="rId6" Type="http://schemas.openxmlformats.org/officeDocument/2006/relationships/image" Target="../media/image25.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6.bin"/><Relationship Id="rId5" Type="http://schemas.openxmlformats.org/officeDocument/2006/relationships/package" Target="../embeddings/Microsoft_Word_Document15.docx"/><Relationship Id="rId6" Type="http://schemas.openxmlformats.org/officeDocument/2006/relationships/image" Target="../media/image25.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oleObject" Target="../embeddings/oleObject17.bin"/><Relationship Id="rId5" Type="http://schemas.openxmlformats.org/officeDocument/2006/relationships/package" Target="../embeddings/Microsoft_Word_Document16.docx"/><Relationship Id="rId6" Type="http://schemas.openxmlformats.org/officeDocument/2006/relationships/image" Target="../media/image25.emf"/><Relationship Id="rId7" Type="http://schemas.openxmlformats.org/officeDocument/2006/relationships/image" Target="../media/image12.png"/><Relationship Id="rId8" Type="http://schemas.microsoft.com/office/2007/relationships/hdphoto" Target="../media/hdphoto1.wdp"/><Relationship Id="rId9" Type="http://schemas.openxmlformats.org/officeDocument/2006/relationships/image" Target="../media/image13.png"/><Relationship Id="rId10" Type="http://schemas.microsoft.com/office/2007/relationships/hdphoto" Target="../media/hdphoto2.wdp"/><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4" Type="http://schemas.openxmlformats.org/officeDocument/2006/relationships/image" Target="../media/image13.png"/><Relationship Id="rId5" Type="http://schemas.microsoft.com/office/2007/relationships/hdphoto" Target="../media/hdphoto2.wdp"/><Relationship Id="rId6" Type="http://schemas.openxmlformats.org/officeDocument/2006/relationships/image" Target="../media/image12.png"/><Relationship Id="rId7" Type="http://schemas.microsoft.com/office/2007/relationships/hdphoto" Target="../media/hdphoto1.wdp"/><Relationship Id="rId8" Type="http://schemas.microsoft.com/office/2007/relationships/hdphoto" Target="../media/hdphoto8.wdp"/><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12.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8.wdp"/><Relationship Id="rId8"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3.wdp"/><Relationship Id="rId8"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12.png"/><Relationship Id="rId5" Type="http://schemas.microsoft.com/office/2007/relationships/hdphoto" Target="../media/hdphoto1.wdp"/><Relationship Id="rId6" Type="http://schemas.openxmlformats.org/officeDocument/2006/relationships/image" Target="../media/image13.png"/><Relationship Id="rId7" Type="http://schemas.microsoft.com/office/2007/relationships/hdphoto" Target="../media/hdphoto2.wdp"/><Relationship Id="rId8"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18.jp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31.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image" Target="../media/image32.jpeg"/><Relationship Id="rId5" Type="http://schemas.microsoft.com/office/2007/relationships/hdphoto" Target="../media/hdphoto9.wdp"/><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33.png"/><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34.png"/><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jp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34.png"/><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35.emf"/><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1.wdp"/><Relationship Id="rId5" Type="http://schemas.openxmlformats.org/officeDocument/2006/relationships/image" Target="../media/image13.png"/><Relationship Id="rId6" Type="http://schemas.microsoft.com/office/2007/relationships/hdphoto" Target="../media/hdphoto10.wdp"/><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4" Type="http://schemas.microsoft.com/office/2007/relationships/hdphoto" Target="../media/hdphoto2.wdp"/><Relationship Id="rId5" Type="http://schemas.openxmlformats.org/officeDocument/2006/relationships/image" Target="../media/image12.png"/><Relationship Id="rId6" Type="http://schemas.microsoft.com/office/2007/relationships/hdphoto" Target="../media/hdphoto1.wdp"/><Relationship Id="rId7" Type="http://schemas.microsoft.com/office/2007/relationships/hdphoto" Target="../media/hdphoto10.wdp"/><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4.jpg"/><Relationship Id="rId5" Type="http://schemas.openxmlformats.org/officeDocument/2006/relationships/image" Target="../media/image36.png"/><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1.jpeg"/><Relationship Id="rId5" Type="http://schemas.openxmlformats.org/officeDocument/2006/relationships/image" Target="../media/image13.png"/><Relationship Id="rId6" Type="http://schemas.microsoft.com/office/2007/relationships/hdphoto" Target="../media/hdphoto2.wdp"/><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4.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image" Target="../media/image11.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435605"/>
            <a:ext cx="7772400" cy="1470025"/>
          </a:xfrm>
        </p:spPr>
        <p:txBody>
          <a:bodyPr>
            <a:normAutofit/>
          </a:bodyPr>
          <a:lstStyle/>
          <a:p>
            <a:r>
              <a:rPr lang="en-US" dirty="0" smtClean="0">
                <a:latin typeface="Calibri" charset="0"/>
                <a:ea typeface="ＭＳ Ｐゴシック" charset="0"/>
                <a:cs typeface="ＭＳ Ｐゴシック" charset="0"/>
              </a:rPr>
              <a:t>Formalizing the pragmatics of metaphor understanding</a:t>
            </a:r>
            <a:endParaRPr lang="en-US" dirty="0"/>
          </a:p>
        </p:txBody>
      </p:sp>
      <p:sp>
        <p:nvSpPr>
          <p:cNvPr id="5" name="Subtitle 4"/>
          <p:cNvSpPr>
            <a:spLocks noGrp="1"/>
          </p:cNvSpPr>
          <p:nvPr>
            <p:ph type="subTitle" idx="1"/>
          </p:nvPr>
        </p:nvSpPr>
        <p:spPr>
          <a:xfrm>
            <a:off x="1371600" y="3670435"/>
            <a:ext cx="6551156" cy="1236047"/>
          </a:xfrm>
        </p:spPr>
        <p:txBody>
          <a:bodyPr>
            <a:noAutofit/>
          </a:bodyPr>
          <a:lstStyle/>
          <a:p>
            <a:r>
              <a:rPr lang="en-US" sz="2400" dirty="0" smtClean="0">
                <a:solidFill>
                  <a:schemeClr val="tx1"/>
                </a:solidFill>
              </a:rPr>
              <a:t>Justine Kao</a:t>
            </a:r>
          </a:p>
          <a:p>
            <a:r>
              <a:rPr lang="en-US" sz="2400" dirty="0" smtClean="0">
                <a:solidFill>
                  <a:schemeClr val="tx1"/>
                </a:solidFill>
              </a:rPr>
              <a:t>Leon Bergen</a:t>
            </a:r>
            <a:endParaRPr lang="en-US" sz="2400" dirty="0">
              <a:solidFill>
                <a:schemeClr val="tx1"/>
              </a:solidFill>
            </a:endParaRPr>
          </a:p>
          <a:p>
            <a:r>
              <a:rPr lang="en-US" sz="2400" dirty="0" smtClean="0">
                <a:solidFill>
                  <a:schemeClr val="tx1"/>
                </a:solidFill>
              </a:rPr>
              <a:t>Noah Goodman</a:t>
            </a:r>
          </a:p>
          <a:p>
            <a:endParaRPr lang="en-US" sz="2400" dirty="0"/>
          </a:p>
        </p:txBody>
      </p:sp>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smtClean="0"/>
              <a:t>CogSci2014</a:t>
            </a:r>
            <a:endParaRPr lang="en-US" b="1" dirty="0"/>
          </a:p>
        </p:txBody>
      </p:sp>
      <p:pic>
        <p:nvPicPr>
          <p:cNvPr id="10" name="Picture 9"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655" y="5224027"/>
            <a:ext cx="1586860" cy="865560"/>
          </a:xfrm>
          <a:prstGeom prst="rect">
            <a:avLst/>
          </a:prstGeom>
        </p:spPr>
      </p:pic>
      <p:pic>
        <p:nvPicPr>
          <p:cNvPr id="11" name="Picture 10" descr="stanford_sea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5997" y="3752679"/>
            <a:ext cx="358288" cy="358288"/>
          </a:xfrm>
          <a:prstGeom prst="rect">
            <a:avLst/>
          </a:prstGeom>
        </p:spPr>
      </p:pic>
      <p:pic>
        <p:nvPicPr>
          <p:cNvPr id="12" name="Picture 11" descr="stanford_seal.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129" y="4610278"/>
            <a:ext cx="358287" cy="358287"/>
          </a:xfrm>
          <a:prstGeom prst="rect">
            <a:avLst/>
          </a:prstGeom>
        </p:spPr>
      </p:pic>
      <p:pic>
        <p:nvPicPr>
          <p:cNvPr id="13" name="Picture 12" descr="200px-MIT_Seal.svg.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5120" y="4190297"/>
            <a:ext cx="361301" cy="361301"/>
          </a:xfrm>
          <a:prstGeom prst="rect">
            <a:avLst/>
          </a:prstGeom>
        </p:spPr>
      </p:pic>
    </p:spTree>
    <p:extLst>
      <p:ext uri="{BB962C8B-B14F-4D97-AF65-F5344CB8AC3E}">
        <p14:creationId xmlns:p14="http://schemas.microsoft.com/office/powerpoint/2010/main" val="1819841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22"/>
            <a:ext cx="8229600" cy="1143000"/>
          </a:xfrm>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400" dirty="0" smtClean="0"/>
              <a:t>Listener and speaker recursively reason about each other to communicate</a:t>
            </a:r>
          </a:p>
          <a:p>
            <a:pPr lvl="3">
              <a:buFont typeface="Courier New"/>
              <a:buChar char="o"/>
            </a:pPr>
            <a:endParaRPr lang="en-US" dirty="0" smtClean="0"/>
          </a:p>
          <a:p>
            <a:pPr marL="2286000" lvl="5" indent="0">
              <a:buNone/>
            </a:pPr>
            <a:r>
              <a:rPr lang="en-US" b="1" dirty="0" smtClean="0">
                <a:solidFill>
                  <a:schemeClr val="accent1">
                    <a:lumMod val="60000"/>
                    <a:lumOff val="40000"/>
                  </a:schemeClr>
                </a:solidFill>
              </a:rPr>
              <a:t>Literal listener </a:t>
            </a:r>
            <a:r>
              <a:rPr lang="en-US" dirty="0" smtClean="0"/>
              <a:t>interprets utterances literally</a:t>
            </a:r>
          </a:p>
          <a:p>
            <a:pPr marL="1371600" lvl="3" indent="0">
              <a:buNone/>
            </a:pPr>
            <a:endParaRPr lang="en-US" dirty="0" smtClean="0"/>
          </a:p>
          <a:p>
            <a:pPr marL="2286000" lvl="5" indent="0">
              <a:buNone/>
            </a:pPr>
            <a:r>
              <a:rPr lang="en-US" b="1" dirty="0" smtClean="0">
                <a:solidFill>
                  <a:schemeClr val="accent2"/>
                </a:solidFill>
              </a:rPr>
              <a:t>Speaker</a:t>
            </a:r>
            <a:r>
              <a:rPr lang="en-US" dirty="0" smtClean="0"/>
              <a:t> thinks about literal listener and chooses utterance that maximizes </a:t>
            </a:r>
            <a:r>
              <a:rPr lang="en-US" dirty="0" err="1" smtClean="0"/>
              <a:t>informativeness</a:t>
            </a:r>
            <a:endParaRPr lang="en-US" dirty="0" smtClean="0"/>
          </a:p>
          <a:p>
            <a:pPr marL="2286000" lvl="5" indent="0">
              <a:buNone/>
            </a:pPr>
            <a:endParaRPr lang="en-US" dirty="0" smtClean="0"/>
          </a:p>
          <a:p>
            <a:pPr marL="2286000" lvl="5" indent="0">
              <a:buNone/>
            </a:pPr>
            <a:r>
              <a:rPr lang="en-US" b="1" dirty="0">
                <a:solidFill>
                  <a:schemeClr val="tx2"/>
                </a:solidFill>
              </a:rPr>
              <a:t>P</a:t>
            </a:r>
            <a:r>
              <a:rPr lang="en-US" b="1" dirty="0" smtClean="0">
                <a:solidFill>
                  <a:schemeClr val="tx2"/>
                </a:solidFill>
              </a:rPr>
              <a:t>ragmatic listener </a:t>
            </a:r>
            <a:r>
              <a:rPr lang="en-US" dirty="0" smtClean="0"/>
              <a:t>thinks about why speaker chose a particular utterance</a:t>
            </a:r>
          </a:p>
        </p:txBody>
      </p:sp>
      <p:pic>
        <p:nvPicPr>
          <p:cNvPr id="9" name="Picture 8"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699091" y="3239812"/>
            <a:ext cx="488435" cy="672254"/>
          </a:xfrm>
          <a:prstGeom prst="rect">
            <a:avLst/>
          </a:prstGeom>
        </p:spPr>
      </p:pic>
      <p:sp>
        <p:nvSpPr>
          <p:cNvPr id="6" name="Rounded Rectangular Callout 5"/>
          <p:cNvSpPr/>
          <p:nvPr/>
        </p:nvSpPr>
        <p:spPr>
          <a:xfrm>
            <a:off x="2132583" y="3884898"/>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investing (1).png"/>
          <p:cNvPicPr>
            <a:picLocks noChangeAspect="1"/>
          </p:cNvPicPr>
          <p:nvPr/>
        </p:nvPicPr>
        <p:blipFill rotWithShape="1">
          <a:blip r:embed="rId6">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744659" y="4142239"/>
            <a:ext cx="401508" cy="645968"/>
          </a:xfrm>
          <a:prstGeom prst="rect">
            <a:avLst/>
          </a:prstGeom>
        </p:spPr>
      </p:pic>
      <p:grpSp>
        <p:nvGrpSpPr>
          <p:cNvPr id="4" name="Group 3"/>
          <p:cNvGrpSpPr/>
          <p:nvPr/>
        </p:nvGrpSpPr>
        <p:grpSpPr>
          <a:xfrm>
            <a:off x="1000557" y="3850526"/>
            <a:ext cx="696558" cy="503006"/>
            <a:chOff x="1000557" y="3850526"/>
            <a:chExt cx="696558" cy="503006"/>
          </a:xfrm>
        </p:grpSpPr>
        <p:sp>
          <p:nvSpPr>
            <p:cNvPr id="11" name="Cloud Callout 10"/>
            <p:cNvSpPr/>
            <p:nvPr/>
          </p:nvSpPr>
          <p:spPr>
            <a:xfrm>
              <a:off x="1000557" y="3850526"/>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5" name="Group 14"/>
            <p:cNvGrpSpPr/>
            <p:nvPr/>
          </p:nvGrpSpPr>
          <p:grpSpPr>
            <a:xfrm>
              <a:off x="1141012" y="3960025"/>
              <a:ext cx="344171" cy="308610"/>
              <a:chOff x="1243241" y="3120132"/>
              <a:chExt cx="781347" cy="725665"/>
            </a:xfrm>
          </p:grpSpPr>
          <p:sp>
            <p:nvSpPr>
              <p:cNvPr id="16" name="Cloud Callout 15"/>
              <p:cNvSpPr/>
              <p:nvPr/>
            </p:nvSpPr>
            <p:spPr>
              <a:xfrm>
                <a:off x="1243241" y="3120132"/>
                <a:ext cx="311607" cy="255106"/>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17" name="Picture 16"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539978" y="3173544"/>
                <a:ext cx="484610" cy="672253"/>
              </a:xfrm>
              <a:prstGeom prst="rect">
                <a:avLst/>
              </a:prstGeom>
            </p:spPr>
          </p:pic>
        </p:grpSp>
      </p:grpSp>
      <p:grpSp>
        <p:nvGrpSpPr>
          <p:cNvPr id="27" name="Group 26"/>
          <p:cNvGrpSpPr/>
          <p:nvPr/>
        </p:nvGrpSpPr>
        <p:grpSpPr>
          <a:xfrm>
            <a:off x="556940" y="4666843"/>
            <a:ext cx="1179129" cy="741780"/>
            <a:chOff x="129044" y="4847855"/>
            <a:chExt cx="1179129" cy="741780"/>
          </a:xfrm>
        </p:grpSpPr>
        <p:sp>
          <p:nvSpPr>
            <p:cNvPr id="19" name="Cloud Callout 18"/>
            <p:cNvSpPr/>
            <p:nvPr/>
          </p:nvSpPr>
          <p:spPr>
            <a:xfrm>
              <a:off x="129044" y="4847855"/>
              <a:ext cx="1179129" cy="741780"/>
            </a:xfrm>
            <a:prstGeom prst="cloudCallout">
              <a:avLst>
                <a:gd name="adj1" fmla="val 52618"/>
                <a:gd name="adj2" fmla="val 40357"/>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20" name="Group 19"/>
            <p:cNvGrpSpPr/>
            <p:nvPr/>
          </p:nvGrpSpPr>
          <p:grpSpPr>
            <a:xfrm>
              <a:off x="281986" y="5005122"/>
              <a:ext cx="730518" cy="499200"/>
              <a:chOff x="566773" y="3803920"/>
              <a:chExt cx="1436738" cy="963911"/>
            </a:xfrm>
          </p:grpSpPr>
          <p:sp>
            <p:nvSpPr>
              <p:cNvPr id="21" name="Rounded Rectangular Callout 20"/>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investing (1).png"/>
              <p:cNvPicPr>
                <a:picLocks noChangeAspect="1"/>
              </p:cNvPicPr>
              <p:nvPr/>
            </p:nvPicPr>
            <p:blipFill rotWithShape="1">
              <a:blip r:embed="rId6">
                <a:extLst>
                  <a:ext uri="{BEBA8EAE-BF5A-486C-A8C5-ECC9F3942E4B}">
                    <a14:imgProps xmlns:a14="http://schemas.microsoft.com/office/drawing/2010/main">
                      <a14:imgLayer r:embed="rId8">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23" name="Cloud Callout 22"/>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24" name="Group 23"/>
              <p:cNvGrpSpPr/>
              <p:nvPr/>
            </p:nvGrpSpPr>
            <p:grpSpPr>
              <a:xfrm>
                <a:off x="700657" y="3919267"/>
                <a:ext cx="337153" cy="336716"/>
                <a:chOff x="860318" y="3072219"/>
                <a:chExt cx="765417" cy="791755"/>
              </a:xfrm>
            </p:grpSpPr>
            <p:sp>
              <p:nvSpPr>
                <p:cNvPr id="25" name="Cloud Callout 24"/>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26" name="Picture 25"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pic>
        <p:nvPicPr>
          <p:cNvPr id="37" name="Picture 36"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710699" y="5198855"/>
            <a:ext cx="488435" cy="672254"/>
          </a:xfrm>
          <a:prstGeom prst="rect">
            <a:avLst/>
          </a:prstGeom>
        </p:spPr>
      </p:pic>
      <p:grpSp>
        <p:nvGrpSpPr>
          <p:cNvPr id="43" name="Group 42"/>
          <p:cNvGrpSpPr/>
          <p:nvPr/>
        </p:nvGrpSpPr>
        <p:grpSpPr>
          <a:xfrm rot="20207907">
            <a:off x="1792072" y="5092709"/>
            <a:ext cx="253756" cy="176870"/>
            <a:chOff x="1399314" y="47542"/>
            <a:chExt cx="402139" cy="244505"/>
          </a:xfrm>
        </p:grpSpPr>
        <p:cxnSp>
          <p:nvCxnSpPr>
            <p:cNvPr id="40" name="Straight Connector 3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9121887"/>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22"/>
            <a:ext cx="8229600" cy="1143000"/>
          </a:xfrm>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400" dirty="0" smtClean="0"/>
              <a:t>Under basic framework, a false utterance is never optimal</a:t>
            </a:r>
          </a:p>
          <a:p>
            <a:pPr lvl="1"/>
            <a:r>
              <a:rPr lang="en-US" sz="2400" dirty="0" smtClean="0"/>
              <a:t>Does not explain metaphor or other figurative language</a:t>
            </a:r>
          </a:p>
        </p:txBody>
      </p:sp>
      <p:pic>
        <p:nvPicPr>
          <p:cNvPr id="5" name="Picture 4"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058" y="3480814"/>
            <a:ext cx="2845912" cy="3127375"/>
          </a:xfrm>
          <a:prstGeom prst="rect">
            <a:avLst/>
          </a:prstGeom>
        </p:spPr>
      </p:pic>
      <p:sp>
        <p:nvSpPr>
          <p:cNvPr id="6" name="Rounded Rectangular Callout 5"/>
          <p:cNvSpPr/>
          <p:nvPr/>
        </p:nvSpPr>
        <p:spPr>
          <a:xfrm>
            <a:off x="5386091" y="3684886"/>
            <a:ext cx="1060003" cy="1025997"/>
          </a:xfrm>
          <a:prstGeom prst="wedgeRoundRectCallout">
            <a:avLst>
              <a:gd name="adj1" fmla="val -54653"/>
              <a:gd name="adj2" fmla="val 80736"/>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Juliet is the sun.</a:t>
            </a:r>
          </a:p>
        </p:txBody>
      </p:sp>
      <p:sp>
        <p:nvSpPr>
          <p:cNvPr id="7" name="Cloud Callout 6"/>
          <p:cNvSpPr/>
          <p:nvPr/>
        </p:nvSpPr>
        <p:spPr>
          <a:xfrm>
            <a:off x="2286000" y="3951536"/>
            <a:ext cx="1242557" cy="985590"/>
          </a:xfrm>
          <a:prstGeom prst="cloudCallout">
            <a:avLst>
              <a:gd name="adj1" fmla="val 68242"/>
              <a:gd name="adj2" fmla="val -46373"/>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solidFill>
                  <a:srgbClr val="000000"/>
                </a:solidFill>
              </a:rPr>
              <a:t>?</a:t>
            </a:r>
            <a:endParaRPr lang="en-US" sz="3600" dirty="0">
              <a:solidFill>
                <a:srgbClr val="000000"/>
              </a:solidFill>
            </a:endParaRPr>
          </a:p>
        </p:txBody>
      </p:sp>
    </p:spTree>
    <p:custDataLst>
      <p:tags r:id="rId1"/>
    </p:custDataLst>
    <p:extLst>
      <p:ext uri="{BB962C8B-B14F-4D97-AF65-F5344CB8AC3E}">
        <p14:creationId xmlns:p14="http://schemas.microsoft.com/office/powerpoint/2010/main" val="4087278234"/>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062"/>
            <a:ext cx="8229600" cy="1143000"/>
          </a:xfrm>
        </p:spPr>
        <p:txBody>
          <a:bodyPr>
            <a:normAutofit/>
          </a:bodyPr>
          <a:lstStyle/>
          <a:p>
            <a:r>
              <a:rPr lang="en-US" dirty="0" smtClean="0"/>
              <a:t>Question under discussion</a:t>
            </a:r>
            <a:endParaRPr lang="en-US" dirty="0"/>
          </a:p>
        </p:txBody>
      </p:sp>
      <p:pic>
        <p:nvPicPr>
          <p:cNvPr id="12" name="Picture 11" descr="Sun_with_a_face_by_R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774" y="3623326"/>
            <a:ext cx="841685" cy="821695"/>
          </a:xfrm>
          <a:prstGeom prst="rect">
            <a:avLst/>
          </a:prstGeom>
        </p:spPr>
      </p:pic>
    </p:spTree>
    <p:custDataLst>
      <p:tags r:id="rId1"/>
    </p:custDataLst>
    <p:extLst>
      <p:ext uri="{BB962C8B-B14F-4D97-AF65-F5344CB8AC3E}">
        <p14:creationId xmlns:p14="http://schemas.microsoft.com/office/powerpoint/2010/main" val="690929456"/>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Dimensions of meaning</a:t>
            </a:r>
          </a:p>
          <a:p>
            <a:pPr lvl="1"/>
            <a:r>
              <a:rPr lang="en-US" sz="2400" dirty="0" smtClean="0"/>
              <a:t>An object has features along many dimensions</a:t>
            </a:r>
            <a:endParaRPr lang="en-US" sz="2400" dirty="0"/>
          </a:p>
        </p:txBody>
      </p:sp>
      <p:pic>
        <p:nvPicPr>
          <p:cNvPr id="12" name="Picture 11" descr="Sun_with_a_face_by_R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774" y="3623326"/>
            <a:ext cx="841685" cy="821695"/>
          </a:xfrm>
          <a:prstGeom prst="rect">
            <a:avLst/>
          </a:prstGeom>
        </p:spPr>
      </p:pic>
      <p:cxnSp>
        <p:nvCxnSpPr>
          <p:cNvPr id="5" name="Straight Arrow Connector 4"/>
          <p:cNvCxnSpPr/>
          <p:nvPr/>
        </p:nvCxnSpPr>
        <p:spPr>
          <a:xfrm>
            <a:off x="3012567" y="6311809"/>
            <a:ext cx="2823429" cy="0"/>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3012567" y="3655876"/>
            <a:ext cx="0" cy="2669445"/>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304105" y="6370322"/>
            <a:ext cx="1212253" cy="369332"/>
          </a:xfrm>
          <a:prstGeom prst="rect">
            <a:avLst/>
          </a:prstGeom>
          <a:noFill/>
        </p:spPr>
        <p:txBody>
          <a:bodyPr wrap="none" rtlCol="0">
            <a:spAutoFit/>
          </a:bodyPr>
          <a:lstStyle/>
          <a:p>
            <a:r>
              <a:rPr lang="en-US" dirty="0" smtClean="0"/>
              <a:t>Roundness</a:t>
            </a:r>
            <a:endParaRPr lang="en-US" dirty="0"/>
          </a:p>
        </p:txBody>
      </p:sp>
      <p:sp>
        <p:nvSpPr>
          <p:cNvPr id="8" name="TextBox 7"/>
          <p:cNvSpPr txBox="1"/>
          <p:nvPr/>
        </p:nvSpPr>
        <p:spPr>
          <a:xfrm>
            <a:off x="2621759" y="3240484"/>
            <a:ext cx="838729" cy="369332"/>
          </a:xfrm>
          <a:prstGeom prst="rect">
            <a:avLst/>
          </a:prstGeom>
          <a:noFill/>
        </p:spPr>
        <p:txBody>
          <a:bodyPr wrap="none" rtlCol="0">
            <a:spAutoFit/>
          </a:bodyPr>
          <a:lstStyle/>
          <a:p>
            <a:r>
              <a:rPr lang="en-US" dirty="0" smtClean="0"/>
              <a:t>Beauty</a:t>
            </a:r>
            <a:endParaRPr lang="en-US" dirty="0"/>
          </a:p>
        </p:txBody>
      </p:sp>
      <p:sp>
        <p:nvSpPr>
          <p:cNvPr id="10" name="Title 1"/>
          <p:cNvSpPr>
            <a:spLocks noGrp="1"/>
          </p:cNvSpPr>
          <p:nvPr>
            <p:ph type="title"/>
          </p:nvPr>
        </p:nvSpPr>
        <p:spPr>
          <a:xfrm>
            <a:off x="457200" y="181062"/>
            <a:ext cx="8229600" cy="1143000"/>
          </a:xfrm>
        </p:spPr>
        <p:txBody>
          <a:bodyPr>
            <a:normAutofit/>
          </a:bodyPr>
          <a:lstStyle/>
          <a:p>
            <a:r>
              <a:rPr lang="en-US" dirty="0" smtClean="0"/>
              <a:t>Question under discussion</a:t>
            </a:r>
            <a:endParaRPr lang="en-US" dirty="0"/>
          </a:p>
        </p:txBody>
      </p:sp>
    </p:spTree>
    <p:custDataLst>
      <p:tags r:id="rId1"/>
    </p:custDataLst>
    <p:extLst>
      <p:ext uri="{BB962C8B-B14F-4D97-AF65-F5344CB8AC3E}">
        <p14:creationId xmlns:p14="http://schemas.microsoft.com/office/powerpoint/2010/main" val="3221890405"/>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Dimensions of meaning</a:t>
            </a:r>
          </a:p>
          <a:p>
            <a:pPr lvl="1"/>
            <a:r>
              <a:rPr lang="en-US" sz="2400" dirty="0"/>
              <a:t>An object has features along many dimensions</a:t>
            </a:r>
          </a:p>
        </p:txBody>
      </p:sp>
      <p:cxnSp>
        <p:nvCxnSpPr>
          <p:cNvPr id="4" name="Straight Arrow Connector 3"/>
          <p:cNvCxnSpPr/>
          <p:nvPr/>
        </p:nvCxnSpPr>
        <p:spPr>
          <a:xfrm>
            <a:off x="3012567" y="6311809"/>
            <a:ext cx="2823429" cy="0"/>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3012567" y="3655876"/>
            <a:ext cx="0" cy="2669445"/>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04105" y="6370322"/>
            <a:ext cx="1212253" cy="369332"/>
          </a:xfrm>
          <a:prstGeom prst="rect">
            <a:avLst/>
          </a:prstGeom>
          <a:noFill/>
        </p:spPr>
        <p:txBody>
          <a:bodyPr wrap="none" rtlCol="0">
            <a:spAutoFit/>
          </a:bodyPr>
          <a:lstStyle/>
          <a:p>
            <a:r>
              <a:rPr lang="en-US" dirty="0" smtClean="0"/>
              <a:t>Roundness</a:t>
            </a:r>
            <a:endParaRPr lang="en-US" dirty="0"/>
          </a:p>
        </p:txBody>
      </p:sp>
      <p:sp>
        <p:nvSpPr>
          <p:cNvPr id="7" name="TextBox 6"/>
          <p:cNvSpPr txBox="1"/>
          <p:nvPr/>
        </p:nvSpPr>
        <p:spPr>
          <a:xfrm>
            <a:off x="2621759" y="3240484"/>
            <a:ext cx="838729" cy="369332"/>
          </a:xfrm>
          <a:prstGeom prst="rect">
            <a:avLst/>
          </a:prstGeom>
          <a:noFill/>
        </p:spPr>
        <p:txBody>
          <a:bodyPr wrap="none" rtlCol="0">
            <a:spAutoFit/>
          </a:bodyPr>
          <a:lstStyle/>
          <a:p>
            <a:r>
              <a:rPr lang="en-US" dirty="0" smtClean="0"/>
              <a:t>Beauty</a:t>
            </a:r>
            <a:endParaRPr lang="en-US" dirty="0"/>
          </a:p>
        </p:txBody>
      </p:sp>
      <p:pic>
        <p:nvPicPr>
          <p:cNvPr id="11" name="Picture 10" descr="Sun_with_a_face_by_R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774" y="3623326"/>
            <a:ext cx="841685" cy="821695"/>
          </a:xfrm>
          <a:prstGeom prst="rect">
            <a:avLst/>
          </a:prstGeom>
        </p:spPr>
      </p:pic>
      <p:pic>
        <p:nvPicPr>
          <p:cNvPr id="12" name="Picture 11" descr="beautiful_girl_or_woman_with_fullbodied_hair_0071-0911-1317-0939_SMU.jpg"/>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flipH="1">
            <a:off x="3247140" y="3655876"/>
            <a:ext cx="632873" cy="914400"/>
          </a:xfrm>
          <a:prstGeom prst="rect">
            <a:avLst/>
          </a:prstGeom>
        </p:spPr>
      </p:pic>
      <p:pic>
        <p:nvPicPr>
          <p:cNvPr id="13" name="Picture 12" descr="download (3).jpeg"/>
          <p:cNvPicPr>
            <a:picLocks noChangeAspect="1"/>
          </p:cNvPicPr>
          <p:nvPr/>
        </p:nvPicPr>
        <p:blipFill>
          <a:blip r:embed="rId6">
            <a:alphaModFix/>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049728" y="5471050"/>
            <a:ext cx="597100" cy="599765"/>
          </a:xfrm>
          <a:prstGeom prst="rect">
            <a:avLst/>
          </a:prstGeom>
        </p:spPr>
      </p:pic>
      <p:sp>
        <p:nvSpPr>
          <p:cNvPr id="14" name="Title 1"/>
          <p:cNvSpPr>
            <a:spLocks noGrp="1"/>
          </p:cNvSpPr>
          <p:nvPr>
            <p:ph type="title"/>
          </p:nvPr>
        </p:nvSpPr>
        <p:spPr>
          <a:xfrm>
            <a:off x="457200" y="181062"/>
            <a:ext cx="8229600" cy="1143000"/>
          </a:xfrm>
        </p:spPr>
        <p:txBody>
          <a:bodyPr>
            <a:normAutofit/>
          </a:bodyPr>
          <a:lstStyle/>
          <a:p>
            <a:r>
              <a:rPr lang="en-US" dirty="0" smtClean="0"/>
              <a:t>Question under discussion</a:t>
            </a:r>
            <a:endParaRPr lang="en-US" dirty="0"/>
          </a:p>
        </p:txBody>
      </p:sp>
    </p:spTree>
    <p:custDataLst>
      <p:tags r:id="rId1"/>
    </p:custDataLst>
    <p:extLst>
      <p:ext uri="{BB962C8B-B14F-4D97-AF65-F5344CB8AC3E}">
        <p14:creationId xmlns:p14="http://schemas.microsoft.com/office/powerpoint/2010/main" val="94973961"/>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Dimensions of meaning</a:t>
            </a:r>
          </a:p>
          <a:p>
            <a:pPr lvl="1"/>
            <a:r>
              <a:rPr lang="en-US" sz="2400" dirty="0" smtClean="0"/>
              <a:t>Given QUD, a speaker wants to be informative along one dimension but not others</a:t>
            </a:r>
          </a:p>
        </p:txBody>
      </p:sp>
      <p:cxnSp>
        <p:nvCxnSpPr>
          <p:cNvPr id="4" name="Straight Arrow Connector 3"/>
          <p:cNvCxnSpPr/>
          <p:nvPr/>
        </p:nvCxnSpPr>
        <p:spPr>
          <a:xfrm>
            <a:off x="3012567" y="6311809"/>
            <a:ext cx="2823429" cy="0"/>
          </a:xfrm>
          <a:prstGeom prst="straightConnector1">
            <a:avLst/>
          </a:prstGeom>
          <a:ln w="28575" cmpd="sng">
            <a:solidFill>
              <a:schemeClr val="bg1">
                <a:lumMod val="65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3012567" y="3655876"/>
            <a:ext cx="0" cy="2669445"/>
          </a:xfrm>
          <a:prstGeom prst="straightConnector1">
            <a:avLst/>
          </a:prstGeom>
          <a:ln w="57150" cmpd="sng">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04105" y="6370322"/>
            <a:ext cx="1212253" cy="369332"/>
          </a:xfrm>
          <a:prstGeom prst="rect">
            <a:avLst/>
          </a:prstGeom>
          <a:noFill/>
        </p:spPr>
        <p:txBody>
          <a:bodyPr wrap="none" rtlCol="0">
            <a:spAutoFit/>
          </a:bodyPr>
          <a:lstStyle/>
          <a:p>
            <a:r>
              <a:rPr lang="en-US" dirty="0" smtClean="0">
                <a:solidFill>
                  <a:schemeClr val="bg1">
                    <a:lumMod val="65000"/>
                  </a:schemeClr>
                </a:solidFill>
              </a:rPr>
              <a:t>Roundness</a:t>
            </a:r>
            <a:endParaRPr lang="en-US" dirty="0">
              <a:solidFill>
                <a:schemeClr val="bg1">
                  <a:lumMod val="65000"/>
                </a:schemeClr>
              </a:solidFill>
            </a:endParaRPr>
          </a:p>
        </p:txBody>
      </p:sp>
      <p:sp>
        <p:nvSpPr>
          <p:cNvPr id="7" name="TextBox 6"/>
          <p:cNvSpPr txBox="1"/>
          <p:nvPr/>
        </p:nvSpPr>
        <p:spPr>
          <a:xfrm>
            <a:off x="2621759" y="3240484"/>
            <a:ext cx="864339" cy="369332"/>
          </a:xfrm>
          <a:prstGeom prst="rect">
            <a:avLst/>
          </a:prstGeom>
          <a:noFill/>
        </p:spPr>
        <p:txBody>
          <a:bodyPr wrap="none" rtlCol="0">
            <a:spAutoFit/>
          </a:bodyPr>
          <a:lstStyle/>
          <a:p>
            <a:r>
              <a:rPr lang="en-US" b="1" dirty="0" smtClean="0"/>
              <a:t>Beauty</a:t>
            </a:r>
            <a:endParaRPr lang="en-US" b="1" dirty="0"/>
          </a:p>
        </p:txBody>
      </p:sp>
      <p:pic>
        <p:nvPicPr>
          <p:cNvPr id="11" name="Picture 10" descr="Sun_with_a_face_by_Ron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774" y="3623326"/>
            <a:ext cx="841685" cy="821695"/>
          </a:xfrm>
          <a:prstGeom prst="rect">
            <a:avLst/>
          </a:prstGeom>
        </p:spPr>
      </p:pic>
      <p:pic>
        <p:nvPicPr>
          <p:cNvPr id="14" name="Picture 13" descr="beautiful_girl_or_woman_with_fullbodied_hair_0071-0911-1317-0939_SMU.jpg"/>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flipH="1">
            <a:off x="3247140" y="3655876"/>
            <a:ext cx="632873" cy="914400"/>
          </a:xfrm>
          <a:prstGeom prst="rect">
            <a:avLst/>
          </a:prstGeom>
        </p:spPr>
      </p:pic>
      <p:pic>
        <p:nvPicPr>
          <p:cNvPr id="15" name="Picture 14" descr="download (3).jpeg"/>
          <p:cNvPicPr>
            <a:picLocks noChangeAspect="1"/>
          </p:cNvPicPr>
          <p:nvPr/>
        </p:nvPicPr>
        <p:blipFill>
          <a:blip r:embed="rId6">
            <a:alphaModFix/>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049728" y="5471050"/>
            <a:ext cx="597100" cy="599765"/>
          </a:xfrm>
          <a:prstGeom prst="rect">
            <a:avLst/>
          </a:prstGeom>
        </p:spPr>
      </p:pic>
      <p:sp>
        <p:nvSpPr>
          <p:cNvPr id="12" name="Title 1"/>
          <p:cNvSpPr>
            <a:spLocks noGrp="1"/>
          </p:cNvSpPr>
          <p:nvPr>
            <p:ph type="title"/>
          </p:nvPr>
        </p:nvSpPr>
        <p:spPr>
          <a:xfrm>
            <a:off x="457200" y="181062"/>
            <a:ext cx="8229600" cy="1143000"/>
          </a:xfrm>
        </p:spPr>
        <p:txBody>
          <a:bodyPr>
            <a:normAutofit/>
          </a:bodyPr>
          <a:lstStyle/>
          <a:p>
            <a:r>
              <a:rPr lang="en-US" dirty="0" smtClean="0"/>
              <a:t>Question under discussion</a:t>
            </a:r>
            <a:endParaRPr lang="en-US" dirty="0"/>
          </a:p>
        </p:txBody>
      </p:sp>
      <p:sp>
        <p:nvSpPr>
          <p:cNvPr id="2" name="TextBox 1"/>
          <p:cNvSpPr txBox="1"/>
          <p:nvPr/>
        </p:nvSpPr>
        <p:spPr>
          <a:xfrm>
            <a:off x="2685259" y="2858864"/>
            <a:ext cx="633507" cy="369332"/>
          </a:xfrm>
          <a:prstGeom prst="rect">
            <a:avLst/>
          </a:prstGeom>
          <a:noFill/>
        </p:spPr>
        <p:txBody>
          <a:bodyPr wrap="none" rtlCol="0">
            <a:spAutoFit/>
          </a:bodyPr>
          <a:lstStyle/>
          <a:p>
            <a:r>
              <a:rPr lang="en-US" b="1" dirty="0" smtClean="0">
                <a:solidFill>
                  <a:schemeClr val="accent2"/>
                </a:solidFill>
              </a:rPr>
              <a:t>QUD</a:t>
            </a:r>
            <a:endParaRPr lang="en-US" b="1" dirty="0">
              <a:solidFill>
                <a:schemeClr val="accent2"/>
              </a:solidFill>
            </a:endParaRPr>
          </a:p>
        </p:txBody>
      </p:sp>
      <p:sp>
        <p:nvSpPr>
          <p:cNvPr id="10" name="Oval 9"/>
          <p:cNvSpPr/>
          <p:nvPr/>
        </p:nvSpPr>
        <p:spPr>
          <a:xfrm>
            <a:off x="2470098" y="3228196"/>
            <a:ext cx="1063625" cy="460396"/>
          </a:xfrm>
          <a:prstGeom prst="ellipse">
            <a:avLst/>
          </a:prstGeom>
          <a:noFill/>
          <a:ln>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52142361"/>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Dimensions of meaning</a:t>
            </a:r>
          </a:p>
          <a:p>
            <a:pPr lvl="1"/>
            <a:r>
              <a:rPr lang="en-US" sz="2400" dirty="0" smtClean="0"/>
              <a:t>A false statement may convey true information along the target dimension</a:t>
            </a:r>
            <a:endParaRPr lang="en-US" sz="2400" dirty="0"/>
          </a:p>
        </p:txBody>
      </p:sp>
      <p:cxnSp>
        <p:nvCxnSpPr>
          <p:cNvPr id="4" name="Straight Arrow Connector 3"/>
          <p:cNvCxnSpPr/>
          <p:nvPr/>
        </p:nvCxnSpPr>
        <p:spPr>
          <a:xfrm>
            <a:off x="3012567" y="6311809"/>
            <a:ext cx="2823429" cy="0"/>
          </a:xfrm>
          <a:prstGeom prst="straightConnector1">
            <a:avLst/>
          </a:prstGeom>
          <a:ln w="28575" cmpd="sng">
            <a:solidFill>
              <a:schemeClr val="bg1">
                <a:lumMod val="65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3012567" y="3655876"/>
            <a:ext cx="0" cy="2669445"/>
          </a:xfrm>
          <a:prstGeom prst="straightConnector1">
            <a:avLst/>
          </a:prstGeom>
          <a:ln w="57150" cmpd="sng">
            <a:solidFill>
              <a:schemeClr val="tx1"/>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304105" y="6370322"/>
            <a:ext cx="1212253" cy="369332"/>
          </a:xfrm>
          <a:prstGeom prst="rect">
            <a:avLst/>
          </a:prstGeom>
          <a:noFill/>
        </p:spPr>
        <p:txBody>
          <a:bodyPr wrap="none" rtlCol="0">
            <a:spAutoFit/>
          </a:bodyPr>
          <a:lstStyle/>
          <a:p>
            <a:r>
              <a:rPr lang="en-US" dirty="0" smtClean="0">
                <a:solidFill>
                  <a:schemeClr val="bg1">
                    <a:lumMod val="65000"/>
                  </a:schemeClr>
                </a:solidFill>
              </a:rPr>
              <a:t>Roundness</a:t>
            </a:r>
            <a:endParaRPr lang="en-US" dirty="0">
              <a:solidFill>
                <a:schemeClr val="bg1">
                  <a:lumMod val="65000"/>
                </a:schemeClr>
              </a:solidFill>
            </a:endParaRPr>
          </a:p>
        </p:txBody>
      </p:sp>
      <p:sp>
        <p:nvSpPr>
          <p:cNvPr id="7" name="TextBox 6"/>
          <p:cNvSpPr txBox="1"/>
          <p:nvPr/>
        </p:nvSpPr>
        <p:spPr>
          <a:xfrm>
            <a:off x="2621759" y="3240484"/>
            <a:ext cx="864339" cy="369332"/>
          </a:xfrm>
          <a:prstGeom prst="rect">
            <a:avLst/>
          </a:prstGeom>
          <a:noFill/>
        </p:spPr>
        <p:txBody>
          <a:bodyPr wrap="none" rtlCol="0">
            <a:spAutoFit/>
          </a:bodyPr>
          <a:lstStyle/>
          <a:p>
            <a:r>
              <a:rPr lang="en-US" b="1" dirty="0" smtClean="0"/>
              <a:t>Beauty</a:t>
            </a:r>
            <a:endParaRPr lang="en-US" b="1" dirty="0"/>
          </a:p>
        </p:txBody>
      </p:sp>
      <p:pic>
        <p:nvPicPr>
          <p:cNvPr id="14" name="Picture 13" descr="beautiful_girl_or_woman_with_fullbodied_hair_0071-0911-1317-0939_SMU.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flipH="1">
            <a:off x="2882316" y="3655876"/>
            <a:ext cx="632873" cy="914400"/>
          </a:xfrm>
          <a:prstGeom prst="rect">
            <a:avLst/>
          </a:prstGeom>
        </p:spPr>
      </p:pic>
      <p:pic>
        <p:nvPicPr>
          <p:cNvPr id="15" name="Picture 14" descr="download (3).jpeg"/>
          <p:cNvPicPr>
            <a:picLocks noChangeAspect="1"/>
          </p:cNvPicPr>
          <p:nvPr/>
        </p:nvPicPr>
        <p:blipFill>
          <a:blip r:embed="rId5">
            <a:alphaModFix/>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2860784" y="5471050"/>
            <a:ext cx="597100" cy="599765"/>
          </a:xfrm>
          <a:prstGeom prst="rect">
            <a:avLst/>
          </a:prstGeom>
        </p:spPr>
      </p:pic>
      <p:sp>
        <p:nvSpPr>
          <p:cNvPr id="12" name="Title 1"/>
          <p:cNvSpPr>
            <a:spLocks noGrp="1"/>
          </p:cNvSpPr>
          <p:nvPr>
            <p:ph type="title"/>
          </p:nvPr>
        </p:nvSpPr>
        <p:spPr>
          <a:xfrm>
            <a:off x="457200" y="181062"/>
            <a:ext cx="8229600" cy="1143000"/>
          </a:xfrm>
        </p:spPr>
        <p:txBody>
          <a:bodyPr>
            <a:normAutofit/>
          </a:bodyPr>
          <a:lstStyle/>
          <a:p>
            <a:r>
              <a:rPr lang="en-US" dirty="0" smtClean="0"/>
              <a:t>Question under discussion</a:t>
            </a:r>
            <a:endParaRPr lang="en-US" dirty="0"/>
          </a:p>
        </p:txBody>
      </p:sp>
      <p:sp>
        <p:nvSpPr>
          <p:cNvPr id="13" name="TextBox 12"/>
          <p:cNvSpPr txBox="1"/>
          <p:nvPr/>
        </p:nvSpPr>
        <p:spPr>
          <a:xfrm>
            <a:off x="2621759" y="3240484"/>
            <a:ext cx="864339" cy="369332"/>
          </a:xfrm>
          <a:prstGeom prst="rect">
            <a:avLst/>
          </a:prstGeom>
          <a:noFill/>
        </p:spPr>
        <p:txBody>
          <a:bodyPr wrap="none" rtlCol="0">
            <a:spAutoFit/>
          </a:bodyPr>
          <a:lstStyle/>
          <a:p>
            <a:r>
              <a:rPr lang="en-US" b="1" dirty="0" smtClean="0"/>
              <a:t>Beauty</a:t>
            </a:r>
            <a:endParaRPr lang="en-US" b="1" dirty="0"/>
          </a:p>
        </p:txBody>
      </p:sp>
      <p:sp>
        <p:nvSpPr>
          <p:cNvPr id="16" name="TextBox 15"/>
          <p:cNvSpPr txBox="1"/>
          <p:nvPr/>
        </p:nvSpPr>
        <p:spPr>
          <a:xfrm>
            <a:off x="2685259" y="2858864"/>
            <a:ext cx="633507" cy="369332"/>
          </a:xfrm>
          <a:prstGeom prst="rect">
            <a:avLst/>
          </a:prstGeom>
          <a:noFill/>
        </p:spPr>
        <p:txBody>
          <a:bodyPr wrap="none" rtlCol="0">
            <a:spAutoFit/>
          </a:bodyPr>
          <a:lstStyle/>
          <a:p>
            <a:r>
              <a:rPr lang="en-US" b="1" dirty="0" smtClean="0">
                <a:solidFill>
                  <a:schemeClr val="accent2"/>
                </a:solidFill>
              </a:rPr>
              <a:t>QUD</a:t>
            </a:r>
            <a:endParaRPr lang="en-US" b="1" dirty="0">
              <a:solidFill>
                <a:schemeClr val="accent2"/>
              </a:solidFill>
            </a:endParaRPr>
          </a:p>
        </p:txBody>
      </p:sp>
      <p:sp>
        <p:nvSpPr>
          <p:cNvPr id="17" name="Oval 16"/>
          <p:cNvSpPr/>
          <p:nvPr/>
        </p:nvSpPr>
        <p:spPr>
          <a:xfrm>
            <a:off x="2470098" y="3228196"/>
            <a:ext cx="1063625" cy="460396"/>
          </a:xfrm>
          <a:prstGeom prst="ellipse">
            <a:avLst/>
          </a:prstGeom>
          <a:noFill/>
          <a:ln>
            <a:solidFill>
              <a:srgbClr val="C0504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Sun_with_a_face_by_Rone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8342" y="3623326"/>
            <a:ext cx="841685" cy="821695"/>
          </a:xfrm>
          <a:prstGeom prst="rect">
            <a:avLst/>
          </a:prstGeom>
        </p:spPr>
      </p:pic>
    </p:spTree>
    <p:custDataLst>
      <p:tags r:id="rId1"/>
    </p:custDataLst>
    <p:extLst>
      <p:ext uri="{BB962C8B-B14F-4D97-AF65-F5344CB8AC3E}">
        <p14:creationId xmlns:p14="http://schemas.microsoft.com/office/powerpoint/2010/main" val="3874486083"/>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grpSp>
        <p:nvGrpSpPr>
          <p:cNvPr id="2" name="Group 1"/>
          <p:cNvGrpSpPr/>
          <p:nvPr/>
        </p:nvGrpSpPr>
        <p:grpSpPr>
          <a:xfrm>
            <a:off x="4060488" y="1852967"/>
            <a:ext cx="1828133" cy="1742780"/>
            <a:chOff x="4060488" y="1852967"/>
            <a:chExt cx="1828133" cy="1742780"/>
          </a:xfrm>
        </p:grpSpPr>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13" name="Picture 1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grpSp>
    </p:spTree>
    <p:extLst>
      <p:ext uri="{BB962C8B-B14F-4D97-AF65-F5344CB8AC3E}">
        <p14:creationId xmlns:p14="http://schemas.microsoft.com/office/powerpoint/2010/main" val="302290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Cloud Callout 23"/>
          <p:cNvSpPr/>
          <p:nvPr/>
        </p:nvSpPr>
        <p:spPr>
          <a:xfrm>
            <a:off x="750717" y="3824141"/>
            <a:ext cx="3782534" cy="1668123"/>
          </a:xfrm>
          <a:prstGeom prst="cloudCallout">
            <a:avLst>
              <a:gd name="adj1" fmla="val -38804"/>
              <a:gd name="adj2" fmla="val 53220"/>
            </a:avLst>
          </a:prstGeom>
          <a:solidFill>
            <a:schemeClr val="accent1">
              <a:lumMod val="20000"/>
              <a:lumOff val="80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John is very likely to be a person.</a:t>
            </a:r>
          </a:p>
        </p:txBody>
      </p:sp>
      <p:pic>
        <p:nvPicPr>
          <p:cNvPr id="13" name="Picture 1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pic>
        <p:nvPicPr>
          <p:cNvPr id="15" name="Picture 14"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16" name="Group 15"/>
          <p:cNvGrpSpPr/>
          <p:nvPr/>
        </p:nvGrpSpPr>
        <p:grpSpPr>
          <a:xfrm rot="20207907">
            <a:off x="726734" y="5572506"/>
            <a:ext cx="253756" cy="176870"/>
            <a:chOff x="1399314" y="47542"/>
            <a:chExt cx="402139" cy="244505"/>
          </a:xfrm>
        </p:grpSpPr>
        <p:cxnSp>
          <p:nvCxnSpPr>
            <p:cNvPr id="21" name="Straight Connector 2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spTree>
    <p:extLst>
      <p:ext uri="{BB962C8B-B14F-4D97-AF65-F5344CB8AC3E}">
        <p14:creationId xmlns:p14="http://schemas.microsoft.com/office/powerpoint/2010/main" val="23415732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Cloud Callout 23"/>
          <p:cNvSpPr/>
          <p:nvPr/>
        </p:nvSpPr>
        <p:spPr>
          <a:xfrm>
            <a:off x="750717" y="3824141"/>
            <a:ext cx="3782534" cy="1668123"/>
          </a:xfrm>
          <a:prstGeom prst="cloudCallout">
            <a:avLst>
              <a:gd name="adj1" fmla="val -38804"/>
              <a:gd name="adj2" fmla="val 53220"/>
            </a:avLst>
          </a:prstGeom>
          <a:solidFill>
            <a:schemeClr val="accent1">
              <a:lumMod val="20000"/>
              <a:lumOff val="80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chemeClr val="tx1"/>
                </a:solidFill>
              </a:rPr>
              <a:t>John is very likely to be a person.</a:t>
            </a:r>
          </a:p>
        </p:txBody>
      </p:sp>
      <p:pic>
        <p:nvPicPr>
          <p:cNvPr id="13" name="Picture 1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pic>
        <p:nvPicPr>
          <p:cNvPr id="15" name="Picture 14"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16" name="Group 15"/>
          <p:cNvGrpSpPr/>
          <p:nvPr/>
        </p:nvGrpSpPr>
        <p:grpSpPr>
          <a:xfrm rot="20207907">
            <a:off x="726734" y="5572506"/>
            <a:ext cx="253756" cy="176870"/>
            <a:chOff x="1399314" y="47542"/>
            <a:chExt cx="402139" cy="244505"/>
          </a:xfrm>
        </p:grpSpPr>
        <p:cxnSp>
          <p:nvCxnSpPr>
            <p:cNvPr id="21" name="Straight Connector 2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 name="Rounded Rectangular Callout 10"/>
          <p:cNvSpPr/>
          <p:nvPr/>
        </p:nvSpPr>
        <p:spPr>
          <a:xfrm>
            <a:off x="2260707" y="4787320"/>
            <a:ext cx="2372346" cy="1004890"/>
          </a:xfrm>
          <a:prstGeom prst="wedgeRoundRectCallout">
            <a:avLst>
              <a:gd name="adj1" fmla="val -97146"/>
              <a:gd name="adj2" fmla="val 44963"/>
              <a:gd name="adj3" fmla="val 16667"/>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“What is John like?”</a:t>
            </a:r>
            <a:endParaRPr lang="en-US" dirty="0">
              <a:solidFill>
                <a:srgbClr val="000000"/>
              </a:solidFill>
            </a:endParaRPr>
          </a:p>
        </p:txBody>
      </p:sp>
      <p:sp>
        <p:nvSpPr>
          <p:cNvPr id="17"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spTree>
    <p:extLst>
      <p:ext uri="{BB962C8B-B14F-4D97-AF65-F5344CB8AC3E}">
        <p14:creationId xmlns:p14="http://schemas.microsoft.com/office/powerpoint/2010/main" val="20540859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6"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104426302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129548" y="3899736"/>
            <a:ext cx="2759383" cy="2143093"/>
            <a:chOff x="3524266" y="4276851"/>
            <a:chExt cx="2759383" cy="2143093"/>
          </a:xfrm>
        </p:grpSpPr>
        <p:sp>
          <p:nvSpPr>
            <p:cNvPr id="14" name="Rounded Rectangular Callout 13"/>
            <p:cNvSpPr/>
            <p:nvPr/>
          </p:nvSpPr>
          <p:spPr>
            <a:xfrm>
              <a:off x="3524266" y="4276851"/>
              <a:ext cx="2759383"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“John is a lion.” </a:t>
              </a:r>
            </a:p>
          </p:txBody>
        </p:sp>
        <p:pic>
          <p:nvPicPr>
            <p:cNvPr id="17" name="Picture 16" descr="lion-clipart-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246" y="4986359"/>
              <a:ext cx="1059835" cy="1433585"/>
            </a:xfrm>
            <a:prstGeom prst="rect">
              <a:avLst/>
            </a:prstGeom>
          </p:spPr>
        </p:pic>
      </p:grpSp>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39949" y="5050645"/>
            <a:ext cx="389049" cy="584776"/>
          </a:xfrm>
          <a:prstGeom prst="rect">
            <a:avLst/>
          </a:prstGeom>
          <a:noFill/>
        </p:spPr>
        <p:txBody>
          <a:bodyPr wrap="none" rtlCol="0">
            <a:spAutoFit/>
          </a:bodyPr>
          <a:lstStyle/>
          <a:p>
            <a:r>
              <a:rPr lang="en-US" sz="3200" dirty="0" smtClean="0"/>
              <a:t>=</a:t>
            </a:r>
            <a:endParaRPr lang="en-US" sz="3200" dirty="0"/>
          </a:p>
        </p:txBody>
      </p:sp>
      <p:sp>
        <p:nvSpPr>
          <p:cNvPr id="25" name="Rounded Rectangular Callout 24"/>
          <p:cNvSpPr/>
          <p:nvPr/>
        </p:nvSpPr>
        <p:spPr>
          <a:xfrm>
            <a:off x="4890515" y="3941305"/>
            <a:ext cx="2840544" cy="2088584"/>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loud Callout 23"/>
          <p:cNvSpPr/>
          <p:nvPr/>
        </p:nvSpPr>
        <p:spPr>
          <a:xfrm>
            <a:off x="750717" y="3824141"/>
            <a:ext cx="3782534" cy="1668123"/>
          </a:xfrm>
          <a:prstGeom prst="cloudCallout">
            <a:avLst>
              <a:gd name="adj1" fmla="val -38804"/>
              <a:gd name="adj2" fmla="val 53220"/>
            </a:avLst>
          </a:prstGeom>
          <a:solidFill>
            <a:schemeClr val="accent1">
              <a:lumMod val="20000"/>
              <a:lumOff val="80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John is very likely to be a person.</a:t>
            </a:r>
          </a:p>
        </p:txBody>
      </p:sp>
      <p:pic>
        <p:nvPicPr>
          <p:cNvPr id="13" name="Picture 12"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pic>
        <p:nvPicPr>
          <p:cNvPr id="15" name="Picture 14" descr="XKCD_Tribute__Think_Positive_by_technonerd0110.jpg"/>
          <p:cNvPicPr>
            <a:picLocks noChangeAspect="1"/>
          </p:cNvPicPr>
          <p:nvPr/>
        </p:nvPicPr>
        <p:blipFill rotWithShape="1">
          <a:blip r:embed="rId5">
            <a:extLst>
              <a:ext uri="{BEBA8EAE-BF5A-486C-A8C5-ECC9F3942E4B}">
                <a14:imgProps xmlns:a14="http://schemas.microsoft.com/office/drawing/2010/main">
                  <a14:imgLayer r:embed="rId6">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16" name="Group 15"/>
          <p:cNvGrpSpPr/>
          <p:nvPr/>
        </p:nvGrpSpPr>
        <p:grpSpPr>
          <a:xfrm rot="20207907">
            <a:off x="726734" y="5572506"/>
            <a:ext cx="253756" cy="176870"/>
            <a:chOff x="1399314" y="47542"/>
            <a:chExt cx="402139" cy="244505"/>
          </a:xfrm>
        </p:grpSpPr>
        <p:cxnSp>
          <p:nvCxnSpPr>
            <p:cNvPr id="21" name="Straight Connector 2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7" name="Picture 26" descr="slippery_slope.png"/>
          <p:cNvPicPr>
            <a:picLocks noChangeAspect="1"/>
          </p:cNvPicPr>
          <p:nvPr/>
        </p:nvPicPr>
        <p:blipFill rotWithShape="1">
          <a:blip r:embed="rId7">
            <a:extLst>
              <a:ext uri="{BEBA8EAE-BF5A-486C-A8C5-ECC9F3942E4B}">
                <a14:imgProps xmlns:a14="http://schemas.microsoft.com/office/drawing/2010/main">
                  <a14:imgLayer r:embed="rId8">
                    <a14:imgEffect>
                      <a14:backgroundRemoval t="51429" b="96286" l="61157" r="90083"/>
                    </a14:imgEffect>
                  </a14:imgLayer>
                </a14:imgProps>
              </a:ext>
              <a:ext uri="{28A0092B-C50C-407E-A947-70E740481C1C}">
                <a14:useLocalDpi xmlns:a14="http://schemas.microsoft.com/office/drawing/2010/main" val="0"/>
              </a:ext>
            </a:extLst>
          </a:blip>
          <a:srcRect l="56574" t="46559" r="5976" b="3030"/>
          <a:stretch/>
        </p:blipFill>
        <p:spPr>
          <a:xfrm flipH="1">
            <a:off x="5001226" y="4567373"/>
            <a:ext cx="681521" cy="1276345"/>
          </a:xfrm>
          <a:prstGeom prst="rect">
            <a:avLst/>
          </a:prstGeom>
        </p:spPr>
      </p:pic>
      <p:pic>
        <p:nvPicPr>
          <p:cNvPr id="28" name="Picture 27" descr="investing (1).png"/>
          <p:cNvPicPr>
            <a:picLocks noChangeAspect="1"/>
          </p:cNvPicPr>
          <p:nvPr/>
        </p:nvPicPr>
        <p:blipFill rotWithShape="1">
          <a:blip r:embed="rId9">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176627" y="5674490"/>
            <a:ext cx="440398" cy="727468"/>
          </a:xfrm>
          <a:prstGeom prst="rect">
            <a:avLst/>
          </a:prstGeom>
        </p:spPr>
      </p:pic>
      <p:sp>
        <p:nvSpPr>
          <p:cNvPr id="20" name="Rounded Rectangular Callout 19"/>
          <p:cNvSpPr/>
          <p:nvPr/>
        </p:nvSpPr>
        <p:spPr>
          <a:xfrm>
            <a:off x="2260707" y="4787320"/>
            <a:ext cx="2372346" cy="1004890"/>
          </a:xfrm>
          <a:prstGeom prst="wedgeRoundRectCallout">
            <a:avLst>
              <a:gd name="adj1" fmla="val -97146"/>
              <a:gd name="adj2" fmla="val 44963"/>
              <a:gd name="adj3" fmla="val 16667"/>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“What is John like?”</a:t>
            </a:r>
            <a:endParaRPr lang="en-US" dirty="0">
              <a:solidFill>
                <a:srgbClr val="000000"/>
              </a:solidFill>
            </a:endParaRPr>
          </a:p>
        </p:txBody>
      </p:sp>
      <p:sp>
        <p:nvSpPr>
          <p:cNvPr id="31"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spTree>
    <p:extLst>
      <p:ext uri="{BB962C8B-B14F-4D97-AF65-F5344CB8AC3E}">
        <p14:creationId xmlns:p14="http://schemas.microsoft.com/office/powerpoint/2010/main" val="113350553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Cloud Callout 23"/>
          <p:cNvSpPr/>
          <p:nvPr/>
        </p:nvSpPr>
        <p:spPr>
          <a:xfrm>
            <a:off x="750717" y="3824141"/>
            <a:ext cx="3782534" cy="1668123"/>
          </a:xfrm>
          <a:prstGeom prst="cloudCallout">
            <a:avLst>
              <a:gd name="adj1" fmla="val -38804"/>
              <a:gd name="adj2" fmla="val 53220"/>
            </a:avLst>
          </a:prstGeom>
          <a:solidFill>
            <a:schemeClr val="accent1">
              <a:lumMod val="20000"/>
              <a:lumOff val="80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John is very likely to be a person.</a:t>
            </a:r>
          </a:p>
        </p:txBody>
      </p:sp>
      <p:pic>
        <p:nvPicPr>
          <p:cNvPr id="13" name="Picture 1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pic>
        <p:nvPicPr>
          <p:cNvPr id="15" name="Picture 14"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16" name="Group 15"/>
          <p:cNvGrpSpPr/>
          <p:nvPr/>
        </p:nvGrpSpPr>
        <p:grpSpPr>
          <a:xfrm rot="20207907">
            <a:off x="726734" y="5572506"/>
            <a:ext cx="253756" cy="176870"/>
            <a:chOff x="1399314" y="47542"/>
            <a:chExt cx="402139" cy="244505"/>
          </a:xfrm>
        </p:grpSpPr>
        <p:cxnSp>
          <p:nvCxnSpPr>
            <p:cNvPr id="21" name="Straight Connector 2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4890515" y="3899736"/>
            <a:ext cx="3726510" cy="2502222"/>
            <a:chOff x="4890515" y="3899736"/>
            <a:chExt cx="3726510" cy="2502222"/>
          </a:xfrm>
        </p:grpSpPr>
        <p:grpSp>
          <p:nvGrpSpPr>
            <p:cNvPr id="8" name="Group 7"/>
            <p:cNvGrpSpPr/>
            <p:nvPr/>
          </p:nvGrpSpPr>
          <p:grpSpPr>
            <a:xfrm>
              <a:off x="5129548" y="3899736"/>
              <a:ext cx="2759383" cy="2143093"/>
              <a:chOff x="3524266" y="4276851"/>
              <a:chExt cx="2759383" cy="2143093"/>
            </a:xfrm>
          </p:grpSpPr>
          <p:sp>
            <p:nvSpPr>
              <p:cNvPr id="14" name="Rounded Rectangular Callout 13"/>
              <p:cNvSpPr/>
              <p:nvPr/>
            </p:nvSpPr>
            <p:spPr>
              <a:xfrm>
                <a:off x="3524266" y="4276851"/>
                <a:ext cx="2759383"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“John is a lion.” </a:t>
                </a:r>
              </a:p>
            </p:txBody>
          </p:sp>
          <p:pic>
            <p:nvPicPr>
              <p:cNvPr id="17" name="Picture 16" descr="lion-clipart-7.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1246" y="4986359"/>
                <a:ext cx="1059835" cy="1433585"/>
              </a:xfrm>
              <a:prstGeom prst="rect">
                <a:avLst/>
              </a:prstGeom>
            </p:spPr>
          </p:pic>
        </p:grpSp>
        <p:sp>
          <p:nvSpPr>
            <p:cNvPr id="23" name="TextBox 22"/>
            <p:cNvSpPr txBox="1"/>
            <p:nvPr/>
          </p:nvSpPr>
          <p:spPr>
            <a:xfrm>
              <a:off x="5739949" y="5050645"/>
              <a:ext cx="389049" cy="584776"/>
            </a:xfrm>
            <a:prstGeom prst="rect">
              <a:avLst/>
            </a:prstGeom>
            <a:noFill/>
          </p:spPr>
          <p:txBody>
            <a:bodyPr wrap="none" rtlCol="0">
              <a:spAutoFit/>
            </a:bodyPr>
            <a:lstStyle/>
            <a:p>
              <a:r>
                <a:rPr lang="en-US" sz="3200" dirty="0" smtClean="0"/>
                <a:t>=</a:t>
              </a:r>
              <a:endParaRPr lang="en-US" sz="3200" dirty="0"/>
            </a:p>
          </p:txBody>
        </p:sp>
        <p:sp>
          <p:nvSpPr>
            <p:cNvPr id="25" name="Rounded Rectangular Callout 24"/>
            <p:cNvSpPr/>
            <p:nvPr/>
          </p:nvSpPr>
          <p:spPr>
            <a:xfrm>
              <a:off x="4890515" y="3941305"/>
              <a:ext cx="2840544" cy="2088584"/>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26" descr="slippery_slope.png"/>
            <p:cNvPicPr>
              <a:picLocks noChangeAspect="1"/>
            </p:cNvPicPr>
            <p:nvPr/>
          </p:nvPicPr>
          <p:blipFill rotWithShape="1">
            <a:blip r:embed="rId7">
              <a:extLst>
                <a:ext uri="{BEBA8EAE-BF5A-486C-A8C5-ECC9F3942E4B}">
                  <a14:imgProps xmlns:a14="http://schemas.microsoft.com/office/drawing/2010/main">
                    <a14:imgLayer r:embed="rId8">
                      <a14:imgEffect>
                        <a14:backgroundRemoval t="51429" b="96286" l="61157" r="90083"/>
                      </a14:imgEffect>
                    </a14:imgLayer>
                  </a14:imgProps>
                </a:ext>
                <a:ext uri="{28A0092B-C50C-407E-A947-70E740481C1C}">
                  <a14:useLocalDpi xmlns:a14="http://schemas.microsoft.com/office/drawing/2010/main" val="0"/>
                </a:ext>
              </a:extLst>
            </a:blip>
            <a:srcRect l="56574" t="46559" r="5976" b="3030"/>
            <a:stretch/>
          </p:blipFill>
          <p:spPr>
            <a:xfrm flipH="1">
              <a:off x="5001226" y="4567373"/>
              <a:ext cx="681521" cy="1276345"/>
            </a:xfrm>
            <a:prstGeom prst="rect">
              <a:avLst/>
            </a:prstGeom>
          </p:spPr>
        </p:pic>
        <p:pic>
          <p:nvPicPr>
            <p:cNvPr id="28" name="Picture 27" descr="investing (1).png"/>
            <p:cNvPicPr>
              <a:picLocks noChangeAspect="1"/>
            </p:cNvPicPr>
            <p:nvPr/>
          </p:nvPicPr>
          <p:blipFill rotWithShape="1">
            <a:blip r:embed="rId9">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176627" y="5674490"/>
              <a:ext cx="440398" cy="727468"/>
            </a:xfrm>
            <a:prstGeom prst="rect">
              <a:avLst/>
            </a:prstGeom>
          </p:spPr>
        </p:pic>
      </p:grpSp>
      <p:sp>
        <p:nvSpPr>
          <p:cNvPr id="30" name="Rounded Rectangular Callout 29"/>
          <p:cNvSpPr/>
          <p:nvPr/>
        </p:nvSpPr>
        <p:spPr>
          <a:xfrm>
            <a:off x="387426" y="3353763"/>
            <a:ext cx="2166336" cy="679365"/>
          </a:xfrm>
          <a:prstGeom prst="wedgeRoundRectCallout">
            <a:avLst>
              <a:gd name="adj1" fmla="val -30695"/>
              <a:gd name="adj2" fmla="val 261223"/>
              <a:gd name="adj3" fmla="val 16667"/>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“Is John ferocious?”</a:t>
            </a:r>
            <a:endParaRPr lang="en-US" dirty="0">
              <a:solidFill>
                <a:srgbClr val="000000"/>
              </a:solidFill>
            </a:endParaRPr>
          </a:p>
        </p:txBody>
      </p:sp>
      <p:sp>
        <p:nvSpPr>
          <p:cNvPr id="31"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spTree>
    <p:extLst>
      <p:ext uri="{BB962C8B-B14F-4D97-AF65-F5344CB8AC3E}">
        <p14:creationId xmlns:p14="http://schemas.microsoft.com/office/powerpoint/2010/main" val="41250072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129548" y="3899736"/>
            <a:ext cx="2759383" cy="2143093"/>
            <a:chOff x="3524266" y="4276851"/>
            <a:chExt cx="2759383" cy="2143093"/>
          </a:xfrm>
        </p:grpSpPr>
        <p:sp>
          <p:nvSpPr>
            <p:cNvPr id="14" name="Rounded Rectangular Callout 13"/>
            <p:cNvSpPr/>
            <p:nvPr/>
          </p:nvSpPr>
          <p:spPr>
            <a:xfrm>
              <a:off x="3524266" y="4276851"/>
              <a:ext cx="2759383"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“John is a lion.” </a:t>
              </a:r>
            </a:p>
          </p:txBody>
        </p:sp>
        <p:pic>
          <p:nvPicPr>
            <p:cNvPr id="17" name="Picture 16" descr="lion-clipart-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1246" y="4986359"/>
              <a:ext cx="1059835" cy="1433585"/>
            </a:xfrm>
            <a:prstGeom prst="rect">
              <a:avLst/>
            </a:prstGeom>
          </p:spPr>
        </p:pic>
      </p:grpSp>
      <p:sp>
        <p:nvSpPr>
          <p:cNvPr id="18" name="TextBox 17"/>
          <p:cNvSpPr txBox="1"/>
          <p:nvPr/>
        </p:nvSpPr>
        <p:spPr>
          <a:xfrm>
            <a:off x="5266072" y="1852967"/>
            <a:ext cx="622549" cy="369332"/>
          </a:xfrm>
          <a:prstGeom prst="rect">
            <a:avLst/>
          </a:prstGeom>
          <a:noFill/>
        </p:spPr>
        <p:txBody>
          <a:bodyPr wrap="none" rtlCol="0">
            <a:spAutoFit/>
          </a:bodyPr>
          <a:lstStyle/>
          <a:p>
            <a:r>
              <a:rPr lang="en-US" dirty="0" smtClean="0"/>
              <a:t>John</a:t>
            </a:r>
            <a:endParaRPr lang="en-US" dirty="0"/>
          </a:p>
        </p:txBody>
      </p:sp>
      <p:cxnSp>
        <p:nvCxnSpPr>
          <p:cNvPr id="22" name="Straight Arrow Connector 21"/>
          <p:cNvCxnSpPr/>
          <p:nvPr/>
        </p:nvCxnSpPr>
        <p:spPr>
          <a:xfrm flipH="1">
            <a:off x="4976168" y="2106663"/>
            <a:ext cx="262294" cy="18466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739949" y="5050645"/>
            <a:ext cx="389049" cy="584776"/>
          </a:xfrm>
          <a:prstGeom prst="rect">
            <a:avLst/>
          </a:prstGeom>
          <a:noFill/>
        </p:spPr>
        <p:txBody>
          <a:bodyPr wrap="none" rtlCol="0">
            <a:spAutoFit/>
          </a:bodyPr>
          <a:lstStyle/>
          <a:p>
            <a:r>
              <a:rPr lang="en-US" sz="3200" dirty="0" smtClean="0"/>
              <a:t>=</a:t>
            </a:r>
            <a:endParaRPr lang="en-US" sz="3200" dirty="0"/>
          </a:p>
        </p:txBody>
      </p:sp>
      <p:sp>
        <p:nvSpPr>
          <p:cNvPr id="25" name="Rounded Rectangular Callout 24"/>
          <p:cNvSpPr/>
          <p:nvPr/>
        </p:nvSpPr>
        <p:spPr>
          <a:xfrm>
            <a:off x="4890515" y="3941305"/>
            <a:ext cx="2840544" cy="2088584"/>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Cloud Callout 23"/>
          <p:cNvSpPr/>
          <p:nvPr/>
        </p:nvSpPr>
        <p:spPr>
          <a:xfrm>
            <a:off x="750717" y="3824141"/>
            <a:ext cx="3782534" cy="1668123"/>
          </a:xfrm>
          <a:prstGeom prst="cloudCallout">
            <a:avLst>
              <a:gd name="adj1" fmla="val -38804"/>
              <a:gd name="adj2" fmla="val 53220"/>
            </a:avLst>
          </a:prstGeom>
          <a:solidFill>
            <a:schemeClr val="accent1">
              <a:lumMod val="20000"/>
              <a:lumOff val="80000"/>
            </a:schemeClr>
          </a:solidFill>
          <a:ln w="127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600" dirty="0" smtClean="0">
              <a:solidFill>
                <a:schemeClr val="tx1"/>
              </a:solidFill>
            </a:endParaRPr>
          </a:p>
          <a:p>
            <a:endParaRPr lang="en-US" sz="1600" dirty="0">
              <a:solidFill>
                <a:schemeClr val="tx1"/>
              </a:solidFill>
            </a:endParaRPr>
          </a:p>
          <a:p>
            <a:endParaRPr lang="en-US" sz="1600" dirty="0" smtClean="0">
              <a:solidFill>
                <a:schemeClr val="tx1"/>
              </a:solidFill>
            </a:endParaRPr>
          </a:p>
          <a:p>
            <a:r>
              <a:rPr lang="en-US" sz="1600" dirty="0" smtClean="0">
                <a:solidFill>
                  <a:schemeClr val="tx1"/>
                </a:solidFill>
              </a:rPr>
              <a:t>Is John a person or a lion?</a:t>
            </a:r>
          </a:p>
          <a:p>
            <a:r>
              <a:rPr lang="en-US" sz="1600" dirty="0" smtClean="0">
                <a:solidFill>
                  <a:schemeClr val="tx1"/>
                </a:solidFill>
              </a:rPr>
              <a:t>What are features of John?</a:t>
            </a:r>
          </a:p>
          <a:p>
            <a:endParaRPr lang="en-US" sz="1600" dirty="0" smtClean="0">
              <a:solidFill>
                <a:schemeClr val="tx1"/>
              </a:solidFill>
            </a:endParaRPr>
          </a:p>
        </p:txBody>
      </p:sp>
      <p:pic>
        <p:nvPicPr>
          <p:cNvPr id="13" name="Picture 12" descr="slippery_slope.png"/>
          <p:cNvPicPr>
            <a:picLocks noChangeAspect="1"/>
          </p:cNvPicPr>
          <p:nvPr/>
        </p:nvPicPr>
        <p:blipFill rotWithShape="1">
          <a:blip r:embed="rId5">
            <a:extLst>
              <a:ext uri="{28A0092B-C50C-407E-A947-70E740481C1C}">
                <a14:useLocalDpi xmlns:a14="http://schemas.microsoft.com/office/drawing/2010/main" val="0"/>
              </a:ext>
            </a:extLst>
          </a:blip>
          <a:srcRect l="56574" t="46559" r="5976" b="3030"/>
          <a:stretch/>
        </p:blipFill>
        <p:spPr>
          <a:xfrm flipH="1">
            <a:off x="4060488" y="1946157"/>
            <a:ext cx="880820" cy="1649590"/>
          </a:xfrm>
          <a:prstGeom prst="rect">
            <a:avLst/>
          </a:prstGeom>
        </p:spPr>
      </p:pic>
      <p:pic>
        <p:nvPicPr>
          <p:cNvPr id="15" name="Picture 14" descr="XKCD_Tribute__Think_Positive_by_technonerd0110.jpg"/>
          <p:cNvPicPr>
            <a:picLocks noChangeAspect="1"/>
          </p:cNvPicPr>
          <p:nvPr/>
        </p:nvPicPr>
        <p:blipFill rotWithShape="1">
          <a:blip r:embed="rId6">
            <a:extLst>
              <a:ext uri="{BEBA8EAE-BF5A-486C-A8C5-ECC9F3942E4B}">
                <a14:imgProps xmlns:a14="http://schemas.microsoft.com/office/drawing/2010/main">
                  <a14:imgLayer r:embed="rId7">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16" name="Group 15"/>
          <p:cNvGrpSpPr/>
          <p:nvPr/>
        </p:nvGrpSpPr>
        <p:grpSpPr>
          <a:xfrm rot="20207907">
            <a:off x="726734" y="5572506"/>
            <a:ext cx="253756" cy="176870"/>
            <a:chOff x="1399314" y="47542"/>
            <a:chExt cx="402139" cy="244505"/>
          </a:xfrm>
        </p:grpSpPr>
        <p:cxnSp>
          <p:nvCxnSpPr>
            <p:cNvPr id="21" name="Straight Connector 2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7" name="Picture 26" descr="slippery_slope.png"/>
          <p:cNvPicPr>
            <a:picLocks noChangeAspect="1"/>
          </p:cNvPicPr>
          <p:nvPr/>
        </p:nvPicPr>
        <p:blipFill rotWithShape="1">
          <a:blip r:embed="rId8">
            <a:extLst>
              <a:ext uri="{BEBA8EAE-BF5A-486C-A8C5-ECC9F3942E4B}">
                <a14:imgProps xmlns:a14="http://schemas.microsoft.com/office/drawing/2010/main">
                  <a14:imgLayer r:embed="rId9">
                    <a14:imgEffect>
                      <a14:backgroundRemoval t="51429" b="96286" l="61157" r="90083"/>
                    </a14:imgEffect>
                  </a14:imgLayer>
                </a14:imgProps>
              </a:ext>
              <a:ext uri="{28A0092B-C50C-407E-A947-70E740481C1C}">
                <a14:useLocalDpi xmlns:a14="http://schemas.microsoft.com/office/drawing/2010/main" val="0"/>
              </a:ext>
            </a:extLst>
          </a:blip>
          <a:srcRect l="56574" t="46559" r="5976" b="3030"/>
          <a:stretch/>
        </p:blipFill>
        <p:spPr>
          <a:xfrm flipH="1">
            <a:off x="5001226" y="4567373"/>
            <a:ext cx="681521" cy="1276345"/>
          </a:xfrm>
          <a:prstGeom prst="rect">
            <a:avLst/>
          </a:prstGeom>
        </p:spPr>
      </p:pic>
      <p:pic>
        <p:nvPicPr>
          <p:cNvPr id="28" name="Picture 27" descr="investing (1).png"/>
          <p:cNvPicPr>
            <a:picLocks noChangeAspect="1"/>
          </p:cNvPicPr>
          <p:nvPr/>
        </p:nvPicPr>
        <p:blipFill rotWithShape="1">
          <a:blip r:embed="rId10">
            <a:extLst>
              <a:ext uri="{BEBA8EAE-BF5A-486C-A8C5-ECC9F3942E4B}">
                <a14:imgProps xmlns:a14="http://schemas.microsoft.com/office/drawing/2010/main">
                  <a14:imgLayer r:embed="rId11">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176627" y="5674490"/>
            <a:ext cx="440398" cy="727468"/>
          </a:xfrm>
          <a:prstGeom prst="rect">
            <a:avLst/>
          </a:prstGeom>
        </p:spPr>
      </p:pic>
      <p:graphicFrame>
        <p:nvGraphicFramePr>
          <p:cNvPr id="19" name="Object 18"/>
          <p:cNvGraphicFramePr>
            <a:graphicFrameLocks noChangeAspect="1"/>
          </p:cNvGraphicFramePr>
          <p:nvPr>
            <p:extLst>
              <p:ext uri="{D42A27DB-BD31-4B8C-83A1-F6EECF244321}">
                <p14:modId xmlns:p14="http://schemas.microsoft.com/office/powerpoint/2010/main" val="1824177597"/>
              </p:ext>
            </p:extLst>
          </p:nvPr>
        </p:nvGraphicFramePr>
        <p:xfrm>
          <a:off x="1889771" y="4064271"/>
          <a:ext cx="1285903" cy="494578"/>
        </p:xfrm>
        <a:graphic>
          <a:graphicData uri="http://schemas.openxmlformats.org/presentationml/2006/ole">
            <mc:AlternateContent xmlns:mc="http://schemas.openxmlformats.org/markup-compatibility/2006">
              <mc:Choice xmlns:v="urn:schemas-microsoft-com:vml" Requires="v">
                <p:oleObj spid="_x0000_s1318" name="Equation" r:id="rId12" imgW="660400" imgH="254000" progId="Equation.3">
                  <p:embed/>
                </p:oleObj>
              </mc:Choice>
              <mc:Fallback>
                <p:oleObj name="Equation" r:id="rId12" imgW="660400" imgH="254000" progId="Equation.3">
                  <p:embed/>
                  <p:pic>
                    <p:nvPicPr>
                      <p:cNvPr id="0" name=""/>
                      <p:cNvPicPr/>
                      <p:nvPr/>
                    </p:nvPicPr>
                    <p:blipFill>
                      <a:blip r:embed="rId13"/>
                      <a:stretch>
                        <a:fillRect/>
                      </a:stretch>
                    </p:blipFill>
                    <p:spPr>
                      <a:xfrm>
                        <a:off x="1889771" y="4064271"/>
                        <a:ext cx="1285903" cy="494578"/>
                      </a:xfrm>
                      <a:prstGeom prst="rect">
                        <a:avLst/>
                      </a:prstGeom>
                    </p:spPr>
                  </p:pic>
                </p:oleObj>
              </mc:Fallback>
            </mc:AlternateContent>
          </a:graphicData>
        </a:graphic>
      </p:graphicFrame>
      <p:sp>
        <p:nvSpPr>
          <p:cNvPr id="29" name="Title 1"/>
          <p:cNvSpPr>
            <a:spLocks noGrp="1"/>
          </p:cNvSpPr>
          <p:nvPr>
            <p:ph type="title"/>
          </p:nvPr>
        </p:nvSpPr>
        <p:spPr>
          <a:xfrm>
            <a:off x="457200" y="274638"/>
            <a:ext cx="8229600" cy="1143000"/>
          </a:xfrm>
        </p:spPr>
        <p:txBody>
          <a:bodyPr>
            <a:normAutofit/>
          </a:bodyPr>
          <a:lstStyle/>
          <a:p>
            <a:r>
              <a:rPr lang="en-US" dirty="0" smtClean="0"/>
              <a:t>Metaphor and QUD</a:t>
            </a:r>
            <a:endParaRPr lang="en-US" dirty="0"/>
          </a:p>
        </p:txBody>
      </p:sp>
    </p:spTree>
    <p:extLst>
      <p:ext uri="{BB962C8B-B14F-4D97-AF65-F5344CB8AC3E}">
        <p14:creationId xmlns:p14="http://schemas.microsoft.com/office/powerpoint/2010/main" val="16842568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10" name="Content Placeholder 2"/>
          <p:cNvSpPr>
            <a:spLocks noGrp="1"/>
          </p:cNvSpPr>
          <p:nvPr>
            <p:ph idx="1"/>
          </p:nvPr>
        </p:nvSpPr>
        <p:spPr>
          <a:xfrm>
            <a:off x="266700" y="1941512"/>
            <a:ext cx="8229600" cy="3884613"/>
          </a:xfrm>
        </p:spPr>
        <p:txBody>
          <a:bodyPr>
            <a:noAutofit/>
          </a:bodyPr>
          <a:lstStyle/>
          <a:p>
            <a:pPr marL="1371600" lvl="3" indent="0">
              <a:buNone/>
            </a:pPr>
            <a:endParaRPr lang="en-US" dirty="0" smtClean="0"/>
          </a:p>
          <a:p>
            <a:pPr marL="2286000" lvl="5" indent="0">
              <a:buNone/>
            </a:pPr>
            <a:r>
              <a:rPr lang="en-US" b="1" dirty="0" smtClean="0">
                <a:solidFill>
                  <a:schemeClr val="accent1">
                    <a:lumMod val="60000"/>
                    <a:lumOff val="40000"/>
                  </a:schemeClr>
                </a:solidFill>
              </a:rPr>
              <a:t>Literal listener</a:t>
            </a:r>
            <a:endParaRPr lang="en-US" dirty="0" smtClean="0"/>
          </a:p>
          <a:p>
            <a:pPr marL="1371600" lvl="3" indent="0">
              <a:buNone/>
            </a:pPr>
            <a:endParaRPr lang="en-US" dirty="0" smtClean="0"/>
          </a:p>
          <a:p>
            <a:pPr marL="1371600" lvl="3" indent="0">
              <a:buNone/>
            </a:pPr>
            <a:endParaRPr lang="en-US" dirty="0" smtClean="0"/>
          </a:p>
          <a:p>
            <a:pPr marL="2286000" lvl="5" indent="0">
              <a:buNone/>
            </a:pPr>
            <a:r>
              <a:rPr lang="en-US" b="1" dirty="0" smtClean="0">
                <a:solidFill>
                  <a:schemeClr val="accent2"/>
                </a:solidFill>
              </a:rPr>
              <a:t>Speaker</a:t>
            </a:r>
          </a:p>
          <a:p>
            <a:pPr marL="2286000" lvl="5" indent="0">
              <a:buNone/>
            </a:pPr>
            <a:endParaRPr lang="en-US" dirty="0" smtClean="0"/>
          </a:p>
          <a:p>
            <a:pPr marL="2286000" lvl="5" indent="0">
              <a:buNone/>
            </a:pPr>
            <a:endParaRPr lang="en-US" dirty="0" smtClean="0"/>
          </a:p>
          <a:p>
            <a:pPr marL="2286000" lvl="5" indent="0">
              <a:buNone/>
            </a:pPr>
            <a:r>
              <a:rPr lang="en-US" b="1" dirty="0">
                <a:solidFill>
                  <a:schemeClr val="tx2"/>
                </a:solidFill>
              </a:rPr>
              <a:t>P</a:t>
            </a:r>
            <a:r>
              <a:rPr lang="en-US" b="1" dirty="0" smtClean="0">
                <a:solidFill>
                  <a:schemeClr val="tx2"/>
                </a:solidFill>
              </a:rPr>
              <a:t>ragmatic listener</a:t>
            </a:r>
            <a:endParaRPr lang="en-US" dirty="0" smtClean="0"/>
          </a:p>
        </p:txBody>
      </p:sp>
      <p:pic>
        <p:nvPicPr>
          <p:cNvPr id="11" name="Picture 10" descr="XKCD_Tribute__Think_Positive_by_technonerd0110.jpg"/>
          <p:cNvPicPr>
            <a:picLocks noChangeAspect="1"/>
          </p:cNvPicPr>
          <p:nvPr/>
        </p:nvPicPr>
        <p:blipFill rotWithShape="1">
          <a:blip r:embed="rId3">
            <a:extLst>
              <a:ext uri="{BEBA8EAE-BF5A-486C-A8C5-ECC9F3942E4B}">
                <a14:imgProps xmlns:a14="http://schemas.microsoft.com/office/drawing/2010/main">
                  <a14:imgLayer r:embed="rId4">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508591" y="2446062"/>
            <a:ext cx="488435" cy="672254"/>
          </a:xfrm>
          <a:prstGeom prst="rect">
            <a:avLst/>
          </a:prstGeom>
        </p:spPr>
      </p:pic>
      <p:pic>
        <p:nvPicPr>
          <p:cNvPr id="13" name="Picture 12" descr="investing (1).png"/>
          <p:cNvPicPr>
            <a:picLocks noChangeAspect="1"/>
          </p:cNvPicPr>
          <p:nvPr/>
        </p:nvPicPr>
        <p:blipFill rotWithShape="1">
          <a:blip r:embed="rId5">
            <a:extLst>
              <a:ext uri="{BEBA8EAE-BF5A-486C-A8C5-ECC9F3942E4B}">
                <a14:imgProps xmlns:a14="http://schemas.microsoft.com/office/drawing/2010/main">
                  <a14:imgLayer r:embed="rId6">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554159" y="3348489"/>
            <a:ext cx="401508" cy="645968"/>
          </a:xfrm>
          <a:prstGeom prst="rect">
            <a:avLst/>
          </a:prstGeom>
        </p:spPr>
      </p:pic>
      <p:grpSp>
        <p:nvGrpSpPr>
          <p:cNvPr id="9" name="Group 8"/>
          <p:cNvGrpSpPr/>
          <p:nvPr/>
        </p:nvGrpSpPr>
        <p:grpSpPr>
          <a:xfrm>
            <a:off x="1520199" y="4356019"/>
            <a:ext cx="488435" cy="721340"/>
            <a:chOff x="1520199" y="4298959"/>
            <a:chExt cx="488435" cy="778400"/>
          </a:xfrm>
        </p:grpSpPr>
        <p:pic>
          <p:nvPicPr>
            <p:cNvPr id="29" name="Picture 28" descr="XKCD_Tribute__Think_Positive_by_technonerd0110.jpg"/>
            <p:cNvPicPr>
              <a:picLocks noChangeAspect="1"/>
            </p:cNvPicPr>
            <p:nvPr/>
          </p:nvPicPr>
          <p:blipFill rotWithShape="1">
            <a:blip r:embed="rId3">
              <a:extLst>
                <a:ext uri="{BEBA8EAE-BF5A-486C-A8C5-ECC9F3942E4B}">
                  <a14:imgProps xmlns:a14="http://schemas.microsoft.com/office/drawing/2010/main">
                    <a14:imgLayer r:embed="rId4">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520199" y="4405105"/>
              <a:ext cx="488435" cy="672254"/>
            </a:xfrm>
            <a:prstGeom prst="rect">
              <a:avLst/>
            </a:prstGeom>
          </p:spPr>
        </p:pic>
        <p:grpSp>
          <p:nvGrpSpPr>
            <p:cNvPr id="30" name="Group 29"/>
            <p:cNvGrpSpPr/>
            <p:nvPr/>
          </p:nvGrpSpPr>
          <p:grpSpPr>
            <a:xfrm rot="20207907">
              <a:off x="1601572" y="4298959"/>
              <a:ext cx="253756" cy="176870"/>
              <a:chOff x="1399314" y="47542"/>
              <a:chExt cx="402139" cy="244505"/>
            </a:xfrm>
          </p:grpSpPr>
          <p:cxnSp>
            <p:nvCxnSpPr>
              <p:cNvPr id="31" name="Straight Connector 30"/>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2989753"/>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hidden"/>
                                      </p:to>
                                    </p:set>
                                  </p:childTnLst>
                                </p:cTn>
                              </p:par>
                              <p:par>
                                <p:cTn id="7" presetID="1" presetClass="exit" presetSubtype="0" fill="hold" grpId="1"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10">
                                            <p:txEl>
                                              <p:pRg st="7" end="7"/>
                                            </p:txEl>
                                          </p:spTgt>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0.00017 4.44444E-6 L 0.22343 -0.1926 " pathEditMode="relative" rAng="0" ptsTypes="AA">
                                      <p:cBhvr>
                                        <p:cTn id="12" dur="2000" fill="hold"/>
                                        <p:tgtEl>
                                          <p:spTgt spid="11"/>
                                        </p:tgtEl>
                                        <p:attrNameLst>
                                          <p:attrName>ppt_x</p:attrName>
                                          <p:attrName>ppt_y</p:attrName>
                                        </p:attrNameLst>
                                      </p:cBhvr>
                                      <p:rCtr x="11163" y="-9630"/>
                                    </p:animMotion>
                                  </p:childTnLst>
                                </p:cTn>
                              </p:par>
                              <p:par>
                                <p:cTn id="13" presetID="42" presetClass="path" presetSubtype="0" accel="50000" decel="50000" fill="hold" nodeType="withEffect">
                                  <p:stCondLst>
                                    <p:cond delay="0"/>
                                  </p:stCondLst>
                                  <p:childTnLst>
                                    <p:animMotion origin="layout" path="M -2.77778E-7 4.81481E-6 L 0.3066 -0.32223 " pathEditMode="relative" rAng="0" ptsTypes="AA">
                                      <p:cBhvr>
                                        <p:cTn id="14" dur="2000" fill="hold"/>
                                        <p:tgtEl>
                                          <p:spTgt spid="13"/>
                                        </p:tgtEl>
                                        <p:attrNameLst>
                                          <p:attrName>ppt_x</p:attrName>
                                          <p:attrName>ppt_y</p:attrName>
                                        </p:attrNameLst>
                                      </p:cBhvr>
                                      <p:rCtr x="15330" y="-16111"/>
                                    </p:animMotion>
                                  </p:childTnLst>
                                </p:cTn>
                              </p:par>
                              <p:par>
                                <p:cTn id="15" presetID="42" presetClass="path" presetSubtype="0" accel="50000" decel="50000" fill="hold" nodeType="withEffect">
                                  <p:stCondLst>
                                    <p:cond delay="0"/>
                                  </p:stCondLst>
                                  <p:childTnLst>
                                    <p:animMotion origin="layout" path="M -0.00104 -0.00417 L 0.39757 -0.47477 " pathEditMode="relative" rAng="0" ptsTypes="AA">
                                      <p:cBhvr>
                                        <p:cTn id="16" dur="2000" fill="hold"/>
                                        <p:tgtEl>
                                          <p:spTgt spid="9"/>
                                        </p:tgtEl>
                                        <p:attrNameLst>
                                          <p:attrName>ppt_x</p:attrName>
                                          <p:attrName>ppt_y</p:attrName>
                                        </p:attrNameLst>
                                      </p:cBhvr>
                                      <p:rCtr x="19931" y="-2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2019015"/>
            <a:ext cx="8520745" cy="4567378"/>
          </a:xfrm>
        </p:spPr>
        <p:txBody>
          <a:bodyPr>
            <a:noAutofit/>
          </a:bodyPr>
          <a:lstStyle/>
          <a:p>
            <a:r>
              <a:rPr lang="en-US" sz="2800" b="1" dirty="0" smtClean="0">
                <a:solidFill>
                  <a:srgbClr val="8EB4E3"/>
                </a:solidFill>
              </a:rPr>
              <a:t>Literal listener</a:t>
            </a:r>
          </a:p>
          <a:p>
            <a:pPr lvl="1"/>
            <a:r>
              <a:rPr lang="en-US" sz="2400" dirty="0" smtClean="0"/>
              <a:t>Interprets utterances literally</a:t>
            </a:r>
          </a:p>
        </p:txBody>
      </p:sp>
      <p:graphicFrame>
        <p:nvGraphicFramePr>
          <p:cNvPr id="22" name="Object 21"/>
          <p:cNvGraphicFramePr>
            <a:graphicFrameLocks noChangeAspect="1"/>
          </p:cNvGraphicFramePr>
          <p:nvPr>
            <p:extLst>
              <p:ext uri="{D42A27DB-BD31-4B8C-83A1-F6EECF244321}">
                <p14:modId xmlns:p14="http://schemas.microsoft.com/office/powerpoint/2010/main" val="4044089722"/>
              </p:ext>
            </p:extLst>
          </p:nvPr>
        </p:nvGraphicFramePr>
        <p:xfrm>
          <a:off x="-308786" y="3500425"/>
          <a:ext cx="9452786" cy="634562"/>
        </p:xfrm>
        <a:graphic>
          <a:graphicData uri="http://schemas.openxmlformats.org/presentationml/2006/ole">
            <mc:AlternateContent xmlns:mc="http://schemas.openxmlformats.org/markup-compatibility/2006">
              <mc:Choice xmlns:v="urn:schemas-microsoft-com:vml" Requires="v">
                <p:oleObj spid="_x0000_s36342" name="Document" r:id="rId5" imgW="5486400" imgH="368300" progId="Word.Document.12">
                  <p:embed/>
                </p:oleObj>
              </mc:Choice>
              <mc:Fallback>
                <p:oleObj name="Document" r:id="rId5" imgW="5486400" imgH="368300" progId="Word.Document.12">
                  <p:embed/>
                  <p:pic>
                    <p:nvPicPr>
                      <p:cNvPr id="0" name=""/>
                      <p:cNvPicPr/>
                      <p:nvPr/>
                    </p:nvPicPr>
                    <p:blipFill>
                      <a:blip r:embed="rId6"/>
                      <a:stretch>
                        <a:fillRect/>
                      </a:stretch>
                    </p:blipFill>
                    <p:spPr>
                      <a:xfrm>
                        <a:off x="-308786" y="3500425"/>
                        <a:ext cx="9452786" cy="634562"/>
                      </a:xfrm>
                      <a:prstGeom prst="rect">
                        <a:avLst/>
                      </a:prstGeom>
                    </p:spPr>
                  </p:pic>
                </p:oleObj>
              </mc:Fallback>
            </mc:AlternateContent>
          </a:graphicData>
        </a:graphic>
      </p:graphicFrame>
      <p:pic>
        <p:nvPicPr>
          <p:cNvPr id="9" name="Picture 8" descr="XKCD_Tribute__Think_Positive_by_technonerd0110.jpg"/>
          <p:cNvPicPr>
            <a:picLocks noChangeAspect="1"/>
          </p:cNvPicPr>
          <p:nvPr/>
        </p:nvPicPr>
        <p:blipFill rotWithShape="1">
          <a:blip r:embed="rId7">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0" name="Picture 9" descr="investing (1).png"/>
          <p:cNvPicPr>
            <a:picLocks noChangeAspect="1"/>
          </p:cNvPicPr>
          <p:nvPr/>
        </p:nvPicPr>
        <p:blipFill rotWithShape="1">
          <a:blip r:embed="rId9">
            <a:alphaModFix amt="28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12" name="Picture 11" descr="XKCD_Tribute__Think_Positive_by_technonerd0110.jpg"/>
          <p:cNvPicPr>
            <a:picLocks noChangeAspect="1"/>
          </p:cNvPicPr>
          <p:nvPr/>
        </p:nvPicPr>
        <p:blipFill rotWithShape="1">
          <a:blip r:embed="rId7">
            <a:alphaModFix amt="28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13" name="Group 12"/>
          <p:cNvGrpSpPr/>
          <p:nvPr/>
        </p:nvGrpSpPr>
        <p:grpSpPr>
          <a:xfrm rot="20207907">
            <a:off x="5236947" y="1097974"/>
            <a:ext cx="253756" cy="163905"/>
            <a:chOff x="1399314" y="47542"/>
            <a:chExt cx="402139" cy="244505"/>
          </a:xfrm>
        </p:grpSpPr>
        <p:cxnSp>
          <p:nvCxnSpPr>
            <p:cNvPr id="14" name="Straight Connector 13"/>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6" name="Straight Arrow Connector 15"/>
          <p:cNvCxnSpPr/>
          <p:nvPr/>
        </p:nvCxnSpPr>
        <p:spPr>
          <a:xfrm>
            <a:off x="3430241" y="4042838"/>
            <a:ext cx="0" cy="514176"/>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7" name="文字方塊 4"/>
          <p:cNvSpPr txBox="1"/>
          <p:nvPr/>
        </p:nvSpPr>
        <p:spPr>
          <a:xfrm>
            <a:off x="3072383" y="4557014"/>
            <a:ext cx="1262184"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Utterance</a:t>
            </a:r>
            <a:endParaRPr kumimoji="1" lang="zh-TW" altLang="en-US" sz="2000" dirty="0">
              <a:solidFill>
                <a:srgbClr val="000000"/>
              </a:solidFill>
              <a:latin typeface="Cambria Math"/>
              <a:cs typeface="Cambria Math"/>
            </a:endParaRPr>
          </a:p>
        </p:txBody>
      </p:sp>
      <p:grpSp>
        <p:nvGrpSpPr>
          <p:cNvPr id="18" name="Group 17"/>
          <p:cNvGrpSpPr/>
          <p:nvPr/>
        </p:nvGrpSpPr>
        <p:grpSpPr>
          <a:xfrm>
            <a:off x="6146994" y="5729553"/>
            <a:ext cx="1933470" cy="570679"/>
            <a:chOff x="6076689" y="1383273"/>
            <a:chExt cx="1933470" cy="570679"/>
          </a:xfrm>
        </p:grpSpPr>
        <p:sp>
          <p:nvSpPr>
            <p:cNvPr id="19" name="Rounded Rectangular Callout 18"/>
            <p:cNvSpPr/>
            <p:nvPr/>
          </p:nvSpPr>
          <p:spPr>
            <a:xfrm>
              <a:off x="6076689" y="1383273"/>
              <a:ext cx="1933470" cy="570679"/>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6223922" y="1475338"/>
              <a:ext cx="1629285" cy="369332"/>
            </a:xfrm>
            <a:prstGeom prst="rect">
              <a:avLst/>
            </a:prstGeom>
            <a:noFill/>
          </p:spPr>
          <p:txBody>
            <a:bodyPr wrap="none" rtlCol="0">
              <a:spAutoFit/>
            </a:bodyPr>
            <a:lstStyle/>
            <a:p>
              <a:r>
                <a:rPr lang="en-US" dirty="0" smtClean="0"/>
                <a:t>“John is a lion.”</a:t>
              </a:r>
              <a:endParaRPr lang="en-US" dirty="0"/>
            </a:p>
          </p:txBody>
        </p:sp>
      </p:grpSp>
      <p:graphicFrame>
        <p:nvGraphicFramePr>
          <p:cNvPr id="21" name="Object 20"/>
          <p:cNvGraphicFramePr>
            <a:graphicFrameLocks noChangeAspect="1"/>
          </p:cNvGraphicFramePr>
          <p:nvPr>
            <p:extLst>
              <p:ext uri="{D42A27DB-BD31-4B8C-83A1-F6EECF244321}">
                <p14:modId xmlns:p14="http://schemas.microsoft.com/office/powerpoint/2010/main" val="2498532900"/>
              </p:ext>
            </p:extLst>
          </p:nvPr>
        </p:nvGraphicFramePr>
        <p:xfrm>
          <a:off x="-392113" y="5246688"/>
          <a:ext cx="9453563" cy="547687"/>
        </p:xfrm>
        <a:graphic>
          <a:graphicData uri="http://schemas.openxmlformats.org/presentationml/2006/ole">
            <mc:AlternateContent xmlns:mc="http://schemas.openxmlformats.org/markup-compatibility/2006">
              <mc:Choice xmlns:v="urn:schemas-microsoft-com:vml" Requires="v">
                <p:oleObj spid="_x0000_s36343" name="Document" r:id="rId12" imgW="5486400" imgH="317500" progId="Word.Document.12">
                  <p:embed/>
                </p:oleObj>
              </mc:Choice>
              <mc:Fallback>
                <p:oleObj name="Document" r:id="rId12" imgW="5486400" imgH="317500" progId="Word.Document.12">
                  <p:embed/>
                  <p:pic>
                    <p:nvPicPr>
                      <p:cNvPr id="0" name=""/>
                      <p:cNvPicPr/>
                      <p:nvPr/>
                    </p:nvPicPr>
                    <p:blipFill>
                      <a:blip r:embed="rId13"/>
                      <a:stretch>
                        <a:fillRect/>
                      </a:stretch>
                    </p:blipFill>
                    <p:spPr>
                      <a:xfrm>
                        <a:off x="-392113" y="5246688"/>
                        <a:ext cx="9453563" cy="547687"/>
                      </a:xfrm>
                      <a:prstGeom prst="rect">
                        <a:avLst/>
                      </a:prstGeom>
                    </p:spPr>
                  </p:pic>
                </p:oleObj>
              </mc:Fallback>
            </mc:AlternateContent>
          </a:graphicData>
        </a:graphic>
      </p:graphicFrame>
    </p:spTree>
    <p:extLst>
      <p:ext uri="{BB962C8B-B14F-4D97-AF65-F5344CB8AC3E}">
        <p14:creationId xmlns:p14="http://schemas.microsoft.com/office/powerpoint/2010/main" val="362112632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946927553"/>
              </p:ext>
            </p:extLst>
          </p:nvPr>
        </p:nvGraphicFramePr>
        <p:xfrm>
          <a:off x="-308786" y="3500425"/>
          <a:ext cx="9452786" cy="634562"/>
        </p:xfrm>
        <a:graphic>
          <a:graphicData uri="http://schemas.openxmlformats.org/presentationml/2006/ole">
            <mc:AlternateContent xmlns:mc="http://schemas.openxmlformats.org/markup-compatibility/2006">
              <mc:Choice xmlns:v="urn:schemas-microsoft-com:vml" Requires="v">
                <p:oleObj spid="_x0000_s65953" name="Document" r:id="rId5" imgW="5486400" imgH="368300" progId="Word.Document.12">
                  <p:embed/>
                </p:oleObj>
              </mc:Choice>
              <mc:Fallback>
                <p:oleObj name="Document" r:id="rId5" imgW="5486400" imgH="368300" progId="Word.Document.12">
                  <p:embed/>
                  <p:pic>
                    <p:nvPicPr>
                      <p:cNvPr id="0" name=""/>
                      <p:cNvPicPr/>
                      <p:nvPr/>
                    </p:nvPicPr>
                    <p:blipFill>
                      <a:blip r:embed="rId6"/>
                      <a:stretch>
                        <a:fillRect/>
                      </a:stretch>
                    </p:blipFill>
                    <p:spPr>
                      <a:xfrm>
                        <a:off x="-308786" y="3500425"/>
                        <a:ext cx="9452786" cy="634562"/>
                      </a:xfrm>
                      <a:prstGeom prst="rect">
                        <a:avLst/>
                      </a:prstGeom>
                    </p:spPr>
                  </p:pic>
                </p:oleObj>
              </mc:Fallback>
            </mc:AlternateContent>
          </a:graphicData>
        </a:graphic>
      </p:graphicFrame>
      <p:sp>
        <p:nvSpPr>
          <p:cNvPr id="24" name="Cloud Callout 23"/>
          <p:cNvSpPr/>
          <p:nvPr/>
        </p:nvSpPr>
        <p:spPr>
          <a:xfrm>
            <a:off x="5127193" y="2019015"/>
            <a:ext cx="3233038" cy="1241652"/>
          </a:xfrm>
          <a:prstGeom prst="cloudCallout">
            <a:avLst>
              <a:gd name="adj1" fmla="val -83220"/>
              <a:gd name="adj2" fmla="val -100547"/>
            </a:avLst>
          </a:prstGeom>
          <a:solidFill>
            <a:schemeClr val="accent1">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John is a lion.</a:t>
            </a:r>
          </a:p>
          <a:p>
            <a:r>
              <a:rPr lang="en-US" sz="1600" dirty="0" smtClean="0">
                <a:solidFill>
                  <a:srgbClr val="000000"/>
                </a:solidFill>
              </a:rPr>
              <a:t>John has features a lion is likely to have.</a:t>
            </a:r>
            <a:endParaRPr lang="en-US" sz="1600" dirty="0" smtClean="0">
              <a:solidFill>
                <a:schemeClr val="tx1"/>
              </a:solidFill>
            </a:endParaRPr>
          </a:p>
        </p:txBody>
      </p:sp>
      <p:cxnSp>
        <p:nvCxnSpPr>
          <p:cNvPr id="22" name="Straight Arrow Connector 21"/>
          <p:cNvCxnSpPr/>
          <p:nvPr/>
        </p:nvCxnSpPr>
        <p:spPr>
          <a:xfrm>
            <a:off x="3430241" y="4042838"/>
            <a:ext cx="0" cy="514176"/>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23" name="文字方塊 4"/>
          <p:cNvSpPr txBox="1"/>
          <p:nvPr/>
        </p:nvSpPr>
        <p:spPr>
          <a:xfrm>
            <a:off x="3072383" y="4557014"/>
            <a:ext cx="1262184"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Utterance</a:t>
            </a:r>
            <a:endParaRPr kumimoji="1" lang="zh-TW" altLang="en-US" sz="2000" dirty="0">
              <a:solidFill>
                <a:srgbClr val="000000"/>
              </a:solidFill>
              <a:latin typeface="Cambria Math"/>
              <a:cs typeface="Cambria Math"/>
            </a:endParaRPr>
          </a:p>
        </p:txBody>
      </p:sp>
      <p:pic>
        <p:nvPicPr>
          <p:cNvPr id="30" name="Picture 29" descr="XKCD_Tribute__Think_Positive_by_technonerd0110.jpg"/>
          <p:cNvPicPr>
            <a:picLocks noChangeAspect="1"/>
          </p:cNvPicPr>
          <p:nvPr/>
        </p:nvPicPr>
        <p:blipFill rotWithShape="1">
          <a:blip r:embed="rId7">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31" name="Picture 30" descr="investing (1).png"/>
          <p:cNvPicPr>
            <a:picLocks noChangeAspect="1"/>
          </p:cNvPicPr>
          <p:nvPr/>
        </p:nvPicPr>
        <p:blipFill rotWithShape="1">
          <a:blip r:embed="rId9">
            <a:alphaModFix amt="28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32" name="Picture 31" descr="XKCD_Tribute__Think_Positive_by_technonerd0110.jpg"/>
          <p:cNvPicPr>
            <a:picLocks noChangeAspect="1"/>
          </p:cNvPicPr>
          <p:nvPr/>
        </p:nvPicPr>
        <p:blipFill rotWithShape="1">
          <a:blip r:embed="rId7">
            <a:alphaModFix amt="28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33" name="Group 32"/>
          <p:cNvGrpSpPr/>
          <p:nvPr/>
        </p:nvGrpSpPr>
        <p:grpSpPr>
          <a:xfrm rot="20207907">
            <a:off x="5236947" y="1097974"/>
            <a:ext cx="253756" cy="163905"/>
            <a:chOff x="1399314" y="47542"/>
            <a:chExt cx="402139" cy="244505"/>
          </a:xfrm>
        </p:grpSpPr>
        <p:cxnSp>
          <p:nvCxnSpPr>
            <p:cNvPr id="34" name="Straight Connector 33"/>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6" name="Content Placeholder 2"/>
          <p:cNvSpPr>
            <a:spLocks noGrp="1"/>
          </p:cNvSpPr>
          <p:nvPr>
            <p:ph idx="1"/>
          </p:nvPr>
        </p:nvSpPr>
        <p:spPr>
          <a:xfrm>
            <a:off x="325814" y="2019015"/>
            <a:ext cx="8520745" cy="4567378"/>
          </a:xfrm>
        </p:spPr>
        <p:txBody>
          <a:bodyPr>
            <a:noAutofit/>
          </a:bodyPr>
          <a:lstStyle/>
          <a:p>
            <a:r>
              <a:rPr lang="en-US" sz="2800" b="1" dirty="0" smtClean="0">
                <a:solidFill>
                  <a:srgbClr val="8EB4E3"/>
                </a:solidFill>
              </a:rPr>
              <a:t>Literal listener</a:t>
            </a:r>
          </a:p>
          <a:p>
            <a:pPr lvl="1"/>
            <a:r>
              <a:rPr lang="en-US" sz="2400" dirty="0" smtClean="0"/>
              <a:t>Interprets utterances literally</a:t>
            </a:r>
          </a:p>
        </p:txBody>
      </p:sp>
      <p:grpSp>
        <p:nvGrpSpPr>
          <p:cNvPr id="37" name="Group 36"/>
          <p:cNvGrpSpPr/>
          <p:nvPr/>
        </p:nvGrpSpPr>
        <p:grpSpPr>
          <a:xfrm>
            <a:off x="6146994" y="5729553"/>
            <a:ext cx="1933470" cy="570679"/>
            <a:chOff x="6076689" y="1383273"/>
            <a:chExt cx="1933470" cy="570679"/>
          </a:xfrm>
        </p:grpSpPr>
        <p:sp>
          <p:nvSpPr>
            <p:cNvPr id="38" name="Rounded Rectangular Callout 37"/>
            <p:cNvSpPr/>
            <p:nvPr/>
          </p:nvSpPr>
          <p:spPr>
            <a:xfrm>
              <a:off x="6076689" y="1383273"/>
              <a:ext cx="1933470" cy="570679"/>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p:cNvSpPr txBox="1"/>
            <p:nvPr/>
          </p:nvSpPr>
          <p:spPr>
            <a:xfrm>
              <a:off x="6223922" y="1475338"/>
              <a:ext cx="1629285" cy="369332"/>
            </a:xfrm>
            <a:prstGeom prst="rect">
              <a:avLst/>
            </a:prstGeom>
            <a:noFill/>
          </p:spPr>
          <p:txBody>
            <a:bodyPr wrap="none" rtlCol="0">
              <a:spAutoFit/>
            </a:bodyPr>
            <a:lstStyle/>
            <a:p>
              <a:r>
                <a:rPr lang="en-US" dirty="0" smtClean="0"/>
                <a:t>“John is a lion.”</a:t>
              </a:r>
              <a:endParaRPr lang="en-US" dirty="0"/>
            </a:p>
          </p:txBody>
        </p:sp>
      </p:grpSp>
    </p:spTree>
    <p:extLst>
      <p:ext uri="{BB962C8B-B14F-4D97-AF65-F5344CB8AC3E}">
        <p14:creationId xmlns:p14="http://schemas.microsoft.com/office/powerpoint/2010/main" val="10504149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567718501"/>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25134" name="Document" r:id="rId5" imgW="5486400" imgH="215900" progId="Word.Document.12">
                  <p:embed/>
                </p:oleObj>
              </mc:Choice>
              <mc:Fallback>
                <p:oleObj name="Document" r:id="rId5" imgW="5486400" imgH="215900" progId="Word.Document.12">
                  <p:embed/>
                  <p:pic>
                    <p:nvPicPr>
                      <p:cNvPr id="0" name=""/>
                      <p:cNvPicPr/>
                      <p:nvPr/>
                    </p:nvPicPr>
                    <p:blipFill>
                      <a:blip r:embed="rId6"/>
                      <a:stretch>
                        <a:fillRect/>
                      </a:stretch>
                    </p:blipFill>
                    <p:spPr>
                      <a:xfrm>
                        <a:off x="-1714500" y="3795231"/>
                        <a:ext cx="12396463" cy="487823"/>
                      </a:xfrm>
                      <a:prstGeom prst="rect">
                        <a:avLst/>
                      </a:prstGeom>
                    </p:spPr>
                  </p:pic>
                </p:oleObj>
              </mc:Fallback>
            </mc:AlternateContent>
          </a:graphicData>
        </a:graphic>
      </p:graphicFrame>
      <p:pic>
        <p:nvPicPr>
          <p:cNvPr id="10" name="Picture 9"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1" name="Picture 10" descr="investing (1).png"/>
          <p:cNvPicPr>
            <a:picLocks noChangeAspect="1"/>
          </p:cNvPicPr>
          <p:nvPr/>
        </p:nvPicPr>
        <p:blipFill rotWithShape="1">
          <a:blip r:embed="rId9">
            <a:alphaModFix/>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12" name="Picture 11" descr="XKCD_Tribute__Think_Positive_by_technonerd0110.jpg"/>
          <p:cNvPicPr>
            <a:picLocks noChangeAspect="1"/>
          </p:cNvPicPr>
          <p:nvPr/>
        </p:nvPicPr>
        <p:blipFill rotWithShape="1">
          <a:blip r:embed="rId7">
            <a:alphaModFix amt="28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13" name="Group 12"/>
          <p:cNvGrpSpPr/>
          <p:nvPr/>
        </p:nvGrpSpPr>
        <p:grpSpPr>
          <a:xfrm rot="20207907">
            <a:off x="5236947" y="1097974"/>
            <a:ext cx="253756" cy="163905"/>
            <a:chOff x="1399314" y="47542"/>
            <a:chExt cx="402139" cy="244505"/>
          </a:xfrm>
        </p:grpSpPr>
        <p:cxnSp>
          <p:nvCxnSpPr>
            <p:cNvPr id="14" name="Straight Connector 13"/>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808151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sp>
        <p:nvSpPr>
          <p:cNvPr id="4" name="Cloud Callout 3"/>
          <p:cNvSpPr/>
          <p:nvPr/>
        </p:nvSpPr>
        <p:spPr>
          <a:xfrm>
            <a:off x="5563944" y="1608748"/>
            <a:ext cx="3282615" cy="725283"/>
          </a:xfrm>
          <a:prstGeom prst="cloudCallout">
            <a:avLst>
              <a:gd name="adj1" fmla="val -74055"/>
              <a:gd name="adj2" fmla="val -71956"/>
            </a:avLst>
          </a:prstGeom>
          <a:solidFill>
            <a:schemeClr val="accent2">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 know John’s features.</a:t>
            </a:r>
            <a:endParaRPr lang="en-US" sz="1600" dirty="0">
              <a:solidFill>
                <a:srgbClr val="000000"/>
              </a:solidFill>
            </a:endParaRPr>
          </a:p>
        </p:txBody>
      </p:sp>
      <p:cxnSp>
        <p:nvCxnSpPr>
          <p:cNvPr id="23" name="Straight Arrow Connector 22"/>
          <p:cNvCxnSpPr/>
          <p:nvPr/>
        </p:nvCxnSpPr>
        <p:spPr>
          <a:xfrm>
            <a:off x="7121977" y="5309861"/>
            <a:ext cx="1362650" cy="13513"/>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107776" y="3921687"/>
            <a:ext cx="5184" cy="1416556"/>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6293696" y="5338243"/>
            <a:ext cx="814080" cy="802729"/>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36276" y="3534220"/>
            <a:ext cx="1364476" cy="369332"/>
          </a:xfrm>
          <a:prstGeom prst="rect">
            <a:avLst/>
          </a:prstGeom>
          <a:noFill/>
        </p:spPr>
        <p:txBody>
          <a:bodyPr wrap="none" rtlCol="0">
            <a:spAutoFit/>
          </a:bodyPr>
          <a:lstStyle/>
          <a:p>
            <a:r>
              <a:rPr lang="en-US" dirty="0" smtClean="0"/>
              <a:t>f</a:t>
            </a:r>
            <a:r>
              <a:rPr lang="en-US" baseline="-25000" dirty="0" smtClean="0"/>
              <a:t>1:</a:t>
            </a:r>
            <a:r>
              <a:rPr lang="en-US" dirty="0" smtClean="0"/>
              <a:t>: ferocious</a:t>
            </a:r>
            <a:endParaRPr lang="en-US" dirty="0"/>
          </a:p>
        </p:txBody>
      </p:sp>
      <p:sp>
        <p:nvSpPr>
          <p:cNvPr id="31" name="TextBox 30"/>
          <p:cNvSpPr txBox="1"/>
          <p:nvPr/>
        </p:nvSpPr>
        <p:spPr>
          <a:xfrm>
            <a:off x="5859139" y="6067431"/>
            <a:ext cx="1046793" cy="369332"/>
          </a:xfrm>
          <a:prstGeom prst="rect">
            <a:avLst/>
          </a:prstGeom>
          <a:noFill/>
        </p:spPr>
        <p:txBody>
          <a:bodyPr wrap="none" rtlCol="0">
            <a:spAutoFit/>
          </a:bodyPr>
          <a:lstStyle/>
          <a:p>
            <a:r>
              <a:rPr lang="en-US" dirty="0"/>
              <a:t>f</a:t>
            </a:r>
            <a:r>
              <a:rPr lang="en-US" baseline="-25000" dirty="0" smtClean="0"/>
              <a:t>3</a:t>
            </a:r>
            <a:r>
              <a:rPr lang="en-US" dirty="0" smtClean="0"/>
              <a:t>: strong</a:t>
            </a:r>
            <a:endParaRPr lang="en-US" dirty="0"/>
          </a:p>
        </p:txBody>
      </p:sp>
      <p:sp>
        <p:nvSpPr>
          <p:cNvPr id="32" name="TextBox 31"/>
          <p:cNvSpPr txBox="1"/>
          <p:nvPr/>
        </p:nvSpPr>
        <p:spPr>
          <a:xfrm>
            <a:off x="8111698" y="5385176"/>
            <a:ext cx="971653" cy="369332"/>
          </a:xfrm>
          <a:prstGeom prst="rect">
            <a:avLst/>
          </a:prstGeom>
          <a:noFill/>
        </p:spPr>
        <p:txBody>
          <a:bodyPr wrap="none" rtlCol="0">
            <a:spAutoFit/>
          </a:bodyPr>
          <a:lstStyle/>
          <a:p>
            <a:r>
              <a:rPr lang="en-US" dirty="0" smtClean="0"/>
              <a:t>f</a:t>
            </a:r>
            <a:r>
              <a:rPr lang="en-US" baseline="-25000" dirty="0" smtClean="0"/>
              <a:t>2:</a:t>
            </a:r>
            <a:r>
              <a:rPr lang="en-US" dirty="0" smtClean="0"/>
              <a:t>: scary</a:t>
            </a:r>
            <a:endParaRPr lang="en-US" dirty="0"/>
          </a:p>
        </p:txBody>
      </p:sp>
      <p:grpSp>
        <p:nvGrpSpPr>
          <p:cNvPr id="37" name="Group 36"/>
          <p:cNvGrpSpPr/>
          <p:nvPr/>
        </p:nvGrpSpPr>
        <p:grpSpPr>
          <a:xfrm>
            <a:off x="8197498" y="3988693"/>
            <a:ext cx="241149" cy="666750"/>
            <a:chOff x="7350125" y="2762250"/>
            <a:chExt cx="666750" cy="1920875"/>
          </a:xfrm>
        </p:grpSpPr>
        <p:sp>
          <p:nvSpPr>
            <p:cNvPr id="7" name="Freeform 6"/>
            <p:cNvSpPr/>
            <p:nvPr/>
          </p:nvSpPr>
          <p:spPr>
            <a:xfrm>
              <a:off x="7572357" y="3365500"/>
              <a:ext cx="15893" cy="682625"/>
            </a:xfrm>
            <a:custGeom>
              <a:avLst/>
              <a:gdLst>
                <a:gd name="connsiteX0" fmla="*/ 15893 w 15893"/>
                <a:gd name="connsiteY0" fmla="*/ 0 h 682625"/>
                <a:gd name="connsiteX1" fmla="*/ 18 w 15893"/>
                <a:gd name="connsiteY1" fmla="*/ 682625 h 682625"/>
              </a:gdLst>
              <a:ahLst/>
              <a:cxnLst>
                <a:cxn ang="0">
                  <a:pos x="connsiteX0" y="connsiteY0"/>
                </a:cxn>
                <a:cxn ang="0">
                  <a:pos x="connsiteX1" y="connsiteY1"/>
                </a:cxn>
              </a:cxnLst>
              <a:rect l="l" t="t" r="r" b="b"/>
              <a:pathLst>
                <a:path w="15893" h="682625">
                  <a:moveTo>
                    <a:pt x="15893" y="0"/>
                  </a:moveTo>
                  <a:cubicBezTo>
                    <a:pt x="-1191" y="597941"/>
                    <a:pt x="18" y="370341"/>
                    <a:pt x="18" y="682625"/>
                  </a:cubicBezTo>
                </a:path>
              </a:pathLst>
            </a:cu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7396473" y="3460750"/>
              <a:ext cx="160027" cy="555625"/>
            </a:xfrm>
            <a:custGeom>
              <a:avLst/>
              <a:gdLst>
                <a:gd name="connsiteX0" fmla="*/ 160027 w 160027"/>
                <a:gd name="connsiteY0" fmla="*/ 0 h 555625"/>
                <a:gd name="connsiteX1" fmla="*/ 144152 w 160027"/>
                <a:gd name="connsiteY1" fmla="*/ 95250 h 555625"/>
                <a:gd name="connsiteX2" fmla="*/ 112402 w 160027"/>
                <a:gd name="connsiteY2" fmla="*/ 142875 h 555625"/>
                <a:gd name="connsiteX3" fmla="*/ 96527 w 160027"/>
                <a:gd name="connsiteY3" fmla="*/ 190500 h 555625"/>
                <a:gd name="connsiteX4" fmla="*/ 64777 w 160027"/>
                <a:gd name="connsiteY4" fmla="*/ 238125 h 555625"/>
                <a:gd name="connsiteX5" fmla="*/ 33027 w 160027"/>
                <a:gd name="connsiteY5" fmla="*/ 333375 h 555625"/>
                <a:gd name="connsiteX6" fmla="*/ 1277 w 160027"/>
                <a:gd name="connsiteY6" fmla="*/ 460375 h 555625"/>
                <a:gd name="connsiteX7" fmla="*/ 1277 w 160027"/>
                <a:gd name="connsiteY7" fmla="*/ 55562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27" h="555625">
                  <a:moveTo>
                    <a:pt x="160027" y="0"/>
                  </a:moveTo>
                  <a:cubicBezTo>
                    <a:pt x="154735" y="31750"/>
                    <a:pt x="154331" y="64714"/>
                    <a:pt x="144152" y="95250"/>
                  </a:cubicBezTo>
                  <a:cubicBezTo>
                    <a:pt x="138119" y="113350"/>
                    <a:pt x="120935" y="125810"/>
                    <a:pt x="112402" y="142875"/>
                  </a:cubicBezTo>
                  <a:cubicBezTo>
                    <a:pt x="104918" y="157842"/>
                    <a:pt x="104011" y="175533"/>
                    <a:pt x="96527" y="190500"/>
                  </a:cubicBezTo>
                  <a:cubicBezTo>
                    <a:pt x="87994" y="207565"/>
                    <a:pt x="72526" y="220690"/>
                    <a:pt x="64777" y="238125"/>
                  </a:cubicBezTo>
                  <a:cubicBezTo>
                    <a:pt x="51185" y="268708"/>
                    <a:pt x="43610" y="301625"/>
                    <a:pt x="33027" y="333375"/>
                  </a:cubicBezTo>
                  <a:cubicBezTo>
                    <a:pt x="17530" y="379867"/>
                    <a:pt x="6066" y="407694"/>
                    <a:pt x="1277" y="460375"/>
                  </a:cubicBezTo>
                  <a:cubicBezTo>
                    <a:pt x="-1598" y="491995"/>
                    <a:pt x="1277" y="523875"/>
                    <a:pt x="1277" y="555625"/>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7572375" y="3429000"/>
              <a:ext cx="238125" cy="635000"/>
            </a:xfrm>
            <a:custGeom>
              <a:avLst/>
              <a:gdLst>
                <a:gd name="connsiteX0" fmla="*/ 0 w 238125"/>
                <a:gd name="connsiteY0" fmla="*/ 0 h 635000"/>
                <a:gd name="connsiteX1" fmla="*/ 63500 w 238125"/>
                <a:gd name="connsiteY1" fmla="*/ 206375 h 635000"/>
                <a:gd name="connsiteX2" fmla="*/ 79375 w 238125"/>
                <a:gd name="connsiteY2" fmla="*/ 254000 h 635000"/>
                <a:gd name="connsiteX3" fmla="*/ 174625 w 238125"/>
                <a:gd name="connsiteY3" fmla="*/ 444500 h 635000"/>
                <a:gd name="connsiteX4" fmla="*/ 222250 w 238125"/>
                <a:gd name="connsiteY4" fmla="*/ 587375 h 635000"/>
                <a:gd name="connsiteX5" fmla="*/ 238125 w 238125"/>
                <a:gd name="connsiteY5"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635000">
                  <a:moveTo>
                    <a:pt x="0" y="0"/>
                  </a:moveTo>
                  <a:cubicBezTo>
                    <a:pt x="40944" y="143305"/>
                    <a:pt x="19568" y="74578"/>
                    <a:pt x="63500" y="206375"/>
                  </a:cubicBezTo>
                  <a:cubicBezTo>
                    <a:pt x="68792" y="222250"/>
                    <a:pt x="70093" y="240077"/>
                    <a:pt x="79375" y="254000"/>
                  </a:cubicBezTo>
                  <a:cubicBezTo>
                    <a:pt x="161439" y="377097"/>
                    <a:pt x="130808" y="313049"/>
                    <a:pt x="174625" y="444500"/>
                  </a:cubicBezTo>
                  <a:lnTo>
                    <a:pt x="222250" y="587375"/>
                  </a:lnTo>
                  <a:lnTo>
                    <a:pt x="238125"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7350125" y="4048125"/>
              <a:ext cx="222250" cy="635000"/>
            </a:xfrm>
            <a:custGeom>
              <a:avLst/>
              <a:gdLst>
                <a:gd name="connsiteX0" fmla="*/ 222250 w 222250"/>
                <a:gd name="connsiteY0" fmla="*/ 0 h 635000"/>
                <a:gd name="connsiteX1" fmla="*/ 174625 w 222250"/>
                <a:gd name="connsiteY1" fmla="*/ 174625 h 635000"/>
                <a:gd name="connsiteX2" fmla="*/ 142875 w 222250"/>
                <a:gd name="connsiteY2" fmla="*/ 238125 h 635000"/>
                <a:gd name="connsiteX3" fmla="*/ 111125 w 222250"/>
                <a:gd name="connsiteY3" fmla="*/ 333375 h 635000"/>
                <a:gd name="connsiteX4" fmla="*/ 95250 w 222250"/>
                <a:gd name="connsiteY4" fmla="*/ 381000 h 635000"/>
                <a:gd name="connsiteX5" fmla="*/ 63500 w 222250"/>
                <a:gd name="connsiteY5" fmla="*/ 508000 h 635000"/>
                <a:gd name="connsiteX6" fmla="*/ 31750 w 222250"/>
                <a:gd name="connsiteY6" fmla="*/ 555625 h 635000"/>
                <a:gd name="connsiteX7" fmla="*/ 15875 w 222250"/>
                <a:gd name="connsiteY7" fmla="*/ 603250 h 635000"/>
                <a:gd name="connsiteX8" fmla="*/ 0 w 222250"/>
                <a:gd name="connsiteY8"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5000">
                  <a:moveTo>
                    <a:pt x="222250" y="0"/>
                  </a:moveTo>
                  <a:cubicBezTo>
                    <a:pt x="210637" y="58064"/>
                    <a:pt x="201480" y="120915"/>
                    <a:pt x="174625" y="174625"/>
                  </a:cubicBezTo>
                  <a:cubicBezTo>
                    <a:pt x="164042" y="195792"/>
                    <a:pt x="151664" y="216153"/>
                    <a:pt x="142875" y="238125"/>
                  </a:cubicBezTo>
                  <a:cubicBezTo>
                    <a:pt x="130446" y="269199"/>
                    <a:pt x="121708" y="301625"/>
                    <a:pt x="111125" y="333375"/>
                  </a:cubicBezTo>
                  <a:cubicBezTo>
                    <a:pt x="105833" y="349250"/>
                    <a:pt x="98532" y="364591"/>
                    <a:pt x="95250" y="381000"/>
                  </a:cubicBezTo>
                  <a:cubicBezTo>
                    <a:pt x="89212" y="411190"/>
                    <a:pt x="79772" y="475457"/>
                    <a:pt x="63500" y="508000"/>
                  </a:cubicBezTo>
                  <a:cubicBezTo>
                    <a:pt x="54967" y="525065"/>
                    <a:pt x="40283" y="538560"/>
                    <a:pt x="31750" y="555625"/>
                  </a:cubicBezTo>
                  <a:cubicBezTo>
                    <a:pt x="24266" y="570592"/>
                    <a:pt x="22090" y="587713"/>
                    <a:pt x="15875" y="603250"/>
                  </a:cubicBezTo>
                  <a:cubicBezTo>
                    <a:pt x="11481" y="614236"/>
                    <a:pt x="5292" y="624417"/>
                    <a:pt x="0" y="63500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7604125" y="4032250"/>
              <a:ext cx="190500" cy="635000"/>
            </a:xfrm>
            <a:custGeom>
              <a:avLst/>
              <a:gdLst>
                <a:gd name="connsiteX0" fmla="*/ 0 w 190500"/>
                <a:gd name="connsiteY0" fmla="*/ 0 h 635000"/>
                <a:gd name="connsiteX1" fmla="*/ 47625 w 190500"/>
                <a:gd name="connsiteY1" fmla="*/ 127000 h 635000"/>
                <a:gd name="connsiteX2" fmla="*/ 79375 w 190500"/>
                <a:gd name="connsiteY2" fmla="*/ 222250 h 635000"/>
                <a:gd name="connsiteX3" fmla="*/ 111125 w 190500"/>
                <a:gd name="connsiteY3" fmla="*/ 317500 h 635000"/>
                <a:gd name="connsiteX4" fmla="*/ 158750 w 190500"/>
                <a:gd name="connsiteY4" fmla="*/ 460375 h 635000"/>
                <a:gd name="connsiteX5" fmla="*/ 174625 w 190500"/>
                <a:gd name="connsiteY5" fmla="*/ 508000 h 635000"/>
                <a:gd name="connsiteX6" fmla="*/ 190500 w 190500"/>
                <a:gd name="connsiteY6" fmla="*/ 555625 h 635000"/>
                <a:gd name="connsiteX7" fmla="*/ 190500 w 190500"/>
                <a:gd name="connsiteY7"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635000">
                  <a:moveTo>
                    <a:pt x="0" y="0"/>
                  </a:moveTo>
                  <a:cubicBezTo>
                    <a:pt x="37635" y="188177"/>
                    <a:pt x="-11833" y="-6781"/>
                    <a:pt x="47625" y="127000"/>
                  </a:cubicBezTo>
                  <a:cubicBezTo>
                    <a:pt x="61217" y="157583"/>
                    <a:pt x="68792" y="190500"/>
                    <a:pt x="79375" y="222250"/>
                  </a:cubicBezTo>
                  <a:lnTo>
                    <a:pt x="111125" y="317500"/>
                  </a:lnTo>
                  <a:lnTo>
                    <a:pt x="158750" y="460375"/>
                  </a:lnTo>
                  <a:lnTo>
                    <a:pt x="174625" y="508000"/>
                  </a:lnTo>
                  <a:cubicBezTo>
                    <a:pt x="179917" y="523875"/>
                    <a:pt x="190500" y="538891"/>
                    <a:pt x="190500" y="555625"/>
                  </a:cubicBezTo>
                  <a:lnTo>
                    <a:pt x="190500"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Oval 35"/>
            <p:cNvSpPr/>
            <p:nvPr/>
          </p:nvSpPr>
          <p:spPr>
            <a:xfrm>
              <a:off x="7350125" y="2762250"/>
              <a:ext cx="666750" cy="635000"/>
            </a:xfrm>
            <a:prstGeom prst="ellipse">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721212" y="4454970"/>
            <a:ext cx="1142460" cy="914286"/>
            <a:chOff x="2988928" y="4321196"/>
            <a:chExt cx="1142460" cy="914286"/>
          </a:xfrm>
        </p:grpSpPr>
        <p:cxnSp>
          <p:nvCxnSpPr>
            <p:cNvPr id="35" name="Straight Arrow Connector 34"/>
            <p:cNvCxnSpPr/>
            <p:nvPr/>
          </p:nvCxnSpPr>
          <p:spPr>
            <a:xfrm>
              <a:off x="3346786" y="4321196"/>
              <a:ext cx="0" cy="514176"/>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38" name="文字方塊 4"/>
            <p:cNvSpPr txBox="1"/>
            <p:nvPr/>
          </p:nvSpPr>
          <p:spPr>
            <a:xfrm>
              <a:off x="2988928" y="4835372"/>
              <a:ext cx="1142460"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a:solidFill>
                    <a:srgbClr val="000000"/>
                  </a:solidFill>
                  <a:latin typeface="Cambria Math"/>
                  <a:ea typeface="ＭＳ ゴシック"/>
                  <a:cs typeface="Cambria Math"/>
                </a:rPr>
                <a:t>F</a:t>
              </a:r>
              <a:r>
                <a:rPr kumimoji="1" lang="en-US" altLang="zh-TW" sz="2000" dirty="0" smtClean="0">
                  <a:solidFill>
                    <a:srgbClr val="000000"/>
                  </a:solidFill>
                  <a:latin typeface="Cambria Math"/>
                  <a:ea typeface="ＭＳ ゴシック"/>
                  <a:cs typeface="Cambria Math"/>
                </a:rPr>
                <a:t>eatures</a:t>
              </a:r>
              <a:endParaRPr kumimoji="1" lang="zh-TW" altLang="en-US" sz="2000" dirty="0">
                <a:solidFill>
                  <a:srgbClr val="000000"/>
                </a:solidFill>
                <a:latin typeface="Cambria Math"/>
                <a:cs typeface="Cambria Math"/>
              </a:endParaRPr>
            </a:p>
          </p:txBody>
        </p:sp>
      </p:grpSp>
      <p:pic>
        <p:nvPicPr>
          <p:cNvPr id="39" name="Picture 38" descr="XKCD_Tribute__Think_Positive_by_technonerd0110.jpg"/>
          <p:cNvPicPr>
            <a:picLocks noChangeAspect="1"/>
          </p:cNvPicPr>
          <p:nvPr/>
        </p:nvPicPr>
        <p:blipFill rotWithShape="1">
          <a:blip r:embed="rId4">
            <a:alphaModFix amt="23000"/>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41" name="Picture 40" descr="investing (1).png"/>
          <p:cNvPicPr>
            <a:picLocks noChangeAspect="1"/>
          </p:cNvPicPr>
          <p:nvPr/>
        </p:nvPicPr>
        <p:blipFill rotWithShape="1">
          <a:blip r:embed="rId6">
            <a:alphaModFix/>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42" name="Picture 41" descr="XKCD_Tribute__Think_Positive_by_technonerd0110.jpg"/>
          <p:cNvPicPr>
            <a:picLocks noChangeAspect="1"/>
          </p:cNvPicPr>
          <p:nvPr/>
        </p:nvPicPr>
        <p:blipFill rotWithShape="1">
          <a:blip r:embed="rId4">
            <a:alphaModFix amt="28000"/>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43" name="Group 42"/>
          <p:cNvGrpSpPr/>
          <p:nvPr/>
        </p:nvGrpSpPr>
        <p:grpSpPr>
          <a:xfrm rot="20207907">
            <a:off x="5236947" y="1097974"/>
            <a:ext cx="253756" cy="163905"/>
            <a:chOff x="1399314" y="47542"/>
            <a:chExt cx="402139" cy="244505"/>
          </a:xfrm>
        </p:grpSpPr>
        <p:cxnSp>
          <p:nvCxnSpPr>
            <p:cNvPr id="44" name="Straight Connector 43"/>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47" name="Object 46"/>
          <p:cNvGraphicFramePr>
            <a:graphicFrameLocks noChangeAspect="1"/>
          </p:cNvGraphicFramePr>
          <p:nvPr>
            <p:extLst>
              <p:ext uri="{D42A27DB-BD31-4B8C-83A1-F6EECF244321}">
                <p14:modId xmlns:p14="http://schemas.microsoft.com/office/powerpoint/2010/main" val="3839112424"/>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60850" name="Document" r:id="rId9" imgW="5486400" imgH="215900" progId="Word.Document.12">
                  <p:embed/>
                </p:oleObj>
              </mc:Choice>
              <mc:Fallback>
                <p:oleObj name="Document" r:id="rId9" imgW="5486400" imgH="215900" progId="Word.Document.12">
                  <p:embed/>
                  <p:pic>
                    <p:nvPicPr>
                      <p:cNvPr id="0" name=""/>
                      <p:cNvPicPr/>
                      <p:nvPr/>
                    </p:nvPicPr>
                    <p:blipFill>
                      <a:blip r:embed="rId10"/>
                      <a:stretch>
                        <a:fillRect/>
                      </a:stretch>
                    </p:blipFill>
                    <p:spPr>
                      <a:xfrm>
                        <a:off x="-1714500" y="3795231"/>
                        <a:ext cx="12396463" cy="487823"/>
                      </a:xfrm>
                      <a:prstGeom prst="rect">
                        <a:avLst/>
                      </a:prstGeom>
                    </p:spPr>
                  </p:pic>
                </p:oleObj>
              </mc:Fallback>
            </mc:AlternateContent>
          </a:graphicData>
        </a:graphic>
      </p:graphicFrame>
    </p:spTree>
    <p:extLst>
      <p:ext uri="{BB962C8B-B14F-4D97-AF65-F5344CB8AC3E}">
        <p14:creationId xmlns:p14="http://schemas.microsoft.com/office/powerpoint/2010/main" val="457125333"/>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23" name="Straight Arrow Connector 22"/>
          <p:cNvCxnSpPr/>
          <p:nvPr/>
        </p:nvCxnSpPr>
        <p:spPr>
          <a:xfrm>
            <a:off x="7121977" y="5309861"/>
            <a:ext cx="1362650" cy="13513"/>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H="1" flipV="1">
            <a:off x="7107776" y="3921687"/>
            <a:ext cx="5184" cy="1416556"/>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6293696" y="5338243"/>
            <a:ext cx="814080" cy="802729"/>
          </a:xfrm>
          <a:prstGeom prst="straightConnector1">
            <a:avLst/>
          </a:prstGeom>
          <a:ln w="28575" cmpd="sng">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8197498" y="3988693"/>
            <a:ext cx="241149" cy="666750"/>
            <a:chOff x="7350125" y="2762250"/>
            <a:chExt cx="666750" cy="1920875"/>
          </a:xfrm>
        </p:grpSpPr>
        <p:sp>
          <p:nvSpPr>
            <p:cNvPr id="7" name="Freeform 6"/>
            <p:cNvSpPr/>
            <p:nvPr/>
          </p:nvSpPr>
          <p:spPr>
            <a:xfrm>
              <a:off x="7572357" y="3365500"/>
              <a:ext cx="15893" cy="682625"/>
            </a:xfrm>
            <a:custGeom>
              <a:avLst/>
              <a:gdLst>
                <a:gd name="connsiteX0" fmla="*/ 15893 w 15893"/>
                <a:gd name="connsiteY0" fmla="*/ 0 h 682625"/>
                <a:gd name="connsiteX1" fmla="*/ 18 w 15893"/>
                <a:gd name="connsiteY1" fmla="*/ 682625 h 682625"/>
              </a:gdLst>
              <a:ahLst/>
              <a:cxnLst>
                <a:cxn ang="0">
                  <a:pos x="connsiteX0" y="connsiteY0"/>
                </a:cxn>
                <a:cxn ang="0">
                  <a:pos x="connsiteX1" y="connsiteY1"/>
                </a:cxn>
              </a:cxnLst>
              <a:rect l="l" t="t" r="r" b="b"/>
              <a:pathLst>
                <a:path w="15893" h="682625">
                  <a:moveTo>
                    <a:pt x="15893" y="0"/>
                  </a:moveTo>
                  <a:cubicBezTo>
                    <a:pt x="-1191" y="597941"/>
                    <a:pt x="18" y="370341"/>
                    <a:pt x="18" y="682625"/>
                  </a:cubicBezTo>
                </a:path>
              </a:pathLst>
            </a:cu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7396473" y="3460750"/>
              <a:ext cx="160027" cy="555625"/>
            </a:xfrm>
            <a:custGeom>
              <a:avLst/>
              <a:gdLst>
                <a:gd name="connsiteX0" fmla="*/ 160027 w 160027"/>
                <a:gd name="connsiteY0" fmla="*/ 0 h 555625"/>
                <a:gd name="connsiteX1" fmla="*/ 144152 w 160027"/>
                <a:gd name="connsiteY1" fmla="*/ 95250 h 555625"/>
                <a:gd name="connsiteX2" fmla="*/ 112402 w 160027"/>
                <a:gd name="connsiteY2" fmla="*/ 142875 h 555625"/>
                <a:gd name="connsiteX3" fmla="*/ 96527 w 160027"/>
                <a:gd name="connsiteY3" fmla="*/ 190500 h 555625"/>
                <a:gd name="connsiteX4" fmla="*/ 64777 w 160027"/>
                <a:gd name="connsiteY4" fmla="*/ 238125 h 555625"/>
                <a:gd name="connsiteX5" fmla="*/ 33027 w 160027"/>
                <a:gd name="connsiteY5" fmla="*/ 333375 h 555625"/>
                <a:gd name="connsiteX6" fmla="*/ 1277 w 160027"/>
                <a:gd name="connsiteY6" fmla="*/ 460375 h 555625"/>
                <a:gd name="connsiteX7" fmla="*/ 1277 w 160027"/>
                <a:gd name="connsiteY7" fmla="*/ 55562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27" h="555625">
                  <a:moveTo>
                    <a:pt x="160027" y="0"/>
                  </a:moveTo>
                  <a:cubicBezTo>
                    <a:pt x="154735" y="31750"/>
                    <a:pt x="154331" y="64714"/>
                    <a:pt x="144152" y="95250"/>
                  </a:cubicBezTo>
                  <a:cubicBezTo>
                    <a:pt x="138119" y="113350"/>
                    <a:pt x="120935" y="125810"/>
                    <a:pt x="112402" y="142875"/>
                  </a:cubicBezTo>
                  <a:cubicBezTo>
                    <a:pt x="104918" y="157842"/>
                    <a:pt x="104011" y="175533"/>
                    <a:pt x="96527" y="190500"/>
                  </a:cubicBezTo>
                  <a:cubicBezTo>
                    <a:pt x="87994" y="207565"/>
                    <a:pt x="72526" y="220690"/>
                    <a:pt x="64777" y="238125"/>
                  </a:cubicBezTo>
                  <a:cubicBezTo>
                    <a:pt x="51185" y="268708"/>
                    <a:pt x="43610" y="301625"/>
                    <a:pt x="33027" y="333375"/>
                  </a:cubicBezTo>
                  <a:cubicBezTo>
                    <a:pt x="17530" y="379867"/>
                    <a:pt x="6066" y="407694"/>
                    <a:pt x="1277" y="460375"/>
                  </a:cubicBezTo>
                  <a:cubicBezTo>
                    <a:pt x="-1598" y="491995"/>
                    <a:pt x="1277" y="523875"/>
                    <a:pt x="1277" y="555625"/>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7572375" y="3429000"/>
              <a:ext cx="238125" cy="635000"/>
            </a:xfrm>
            <a:custGeom>
              <a:avLst/>
              <a:gdLst>
                <a:gd name="connsiteX0" fmla="*/ 0 w 238125"/>
                <a:gd name="connsiteY0" fmla="*/ 0 h 635000"/>
                <a:gd name="connsiteX1" fmla="*/ 63500 w 238125"/>
                <a:gd name="connsiteY1" fmla="*/ 206375 h 635000"/>
                <a:gd name="connsiteX2" fmla="*/ 79375 w 238125"/>
                <a:gd name="connsiteY2" fmla="*/ 254000 h 635000"/>
                <a:gd name="connsiteX3" fmla="*/ 174625 w 238125"/>
                <a:gd name="connsiteY3" fmla="*/ 444500 h 635000"/>
                <a:gd name="connsiteX4" fmla="*/ 222250 w 238125"/>
                <a:gd name="connsiteY4" fmla="*/ 587375 h 635000"/>
                <a:gd name="connsiteX5" fmla="*/ 238125 w 238125"/>
                <a:gd name="connsiteY5"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635000">
                  <a:moveTo>
                    <a:pt x="0" y="0"/>
                  </a:moveTo>
                  <a:cubicBezTo>
                    <a:pt x="40944" y="143305"/>
                    <a:pt x="19568" y="74578"/>
                    <a:pt x="63500" y="206375"/>
                  </a:cubicBezTo>
                  <a:cubicBezTo>
                    <a:pt x="68792" y="222250"/>
                    <a:pt x="70093" y="240077"/>
                    <a:pt x="79375" y="254000"/>
                  </a:cubicBezTo>
                  <a:cubicBezTo>
                    <a:pt x="161439" y="377097"/>
                    <a:pt x="130808" y="313049"/>
                    <a:pt x="174625" y="444500"/>
                  </a:cubicBezTo>
                  <a:lnTo>
                    <a:pt x="222250" y="587375"/>
                  </a:lnTo>
                  <a:lnTo>
                    <a:pt x="238125"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7350125" y="4048125"/>
              <a:ext cx="222250" cy="635000"/>
            </a:xfrm>
            <a:custGeom>
              <a:avLst/>
              <a:gdLst>
                <a:gd name="connsiteX0" fmla="*/ 222250 w 222250"/>
                <a:gd name="connsiteY0" fmla="*/ 0 h 635000"/>
                <a:gd name="connsiteX1" fmla="*/ 174625 w 222250"/>
                <a:gd name="connsiteY1" fmla="*/ 174625 h 635000"/>
                <a:gd name="connsiteX2" fmla="*/ 142875 w 222250"/>
                <a:gd name="connsiteY2" fmla="*/ 238125 h 635000"/>
                <a:gd name="connsiteX3" fmla="*/ 111125 w 222250"/>
                <a:gd name="connsiteY3" fmla="*/ 333375 h 635000"/>
                <a:gd name="connsiteX4" fmla="*/ 95250 w 222250"/>
                <a:gd name="connsiteY4" fmla="*/ 381000 h 635000"/>
                <a:gd name="connsiteX5" fmla="*/ 63500 w 222250"/>
                <a:gd name="connsiteY5" fmla="*/ 508000 h 635000"/>
                <a:gd name="connsiteX6" fmla="*/ 31750 w 222250"/>
                <a:gd name="connsiteY6" fmla="*/ 555625 h 635000"/>
                <a:gd name="connsiteX7" fmla="*/ 15875 w 222250"/>
                <a:gd name="connsiteY7" fmla="*/ 603250 h 635000"/>
                <a:gd name="connsiteX8" fmla="*/ 0 w 222250"/>
                <a:gd name="connsiteY8"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5000">
                  <a:moveTo>
                    <a:pt x="222250" y="0"/>
                  </a:moveTo>
                  <a:cubicBezTo>
                    <a:pt x="210637" y="58064"/>
                    <a:pt x="201480" y="120915"/>
                    <a:pt x="174625" y="174625"/>
                  </a:cubicBezTo>
                  <a:cubicBezTo>
                    <a:pt x="164042" y="195792"/>
                    <a:pt x="151664" y="216153"/>
                    <a:pt x="142875" y="238125"/>
                  </a:cubicBezTo>
                  <a:cubicBezTo>
                    <a:pt x="130446" y="269199"/>
                    <a:pt x="121708" y="301625"/>
                    <a:pt x="111125" y="333375"/>
                  </a:cubicBezTo>
                  <a:cubicBezTo>
                    <a:pt x="105833" y="349250"/>
                    <a:pt x="98532" y="364591"/>
                    <a:pt x="95250" y="381000"/>
                  </a:cubicBezTo>
                  <a:cubicBezTo>
                    <a:pt x="89212" y="411190"/>
                    <a:pt x="79772" y="475457"/>
                    <a:pt x="63500" y="508000"/>
                  </a:cubicBezTo>
                  <a:cubicBezTo>
                    <a:pt x="54967" y="525065"/>
                    <a:pt x="40283" y="538560"/>
                    <a:pt x="31750" y="555625"/>
                  </a:cubicBezTo>
                  <a:cubicBezTo>
                    <a:pt x="24266" y="570592"/>
                    <a:pt x="22090" y="587713"/>
                    <a:pt x="15875" y="603250"/>
                  </a:cubicBezTo>
                  <a:cubicBezTo>
                    <a:pt x="11481" y="614236"/>
                    <a:pt x="5292" y="624417"/>
                    <a:pt x="0" y="63500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7604125" y="4032250"/>
              <a:ext cx="190500" cy="635000"/>
            </a:xfrm>
            <a:custGeom>
              <a:avLst/>
              <a:gdLst>
                <a:gd name="connsiteX0" fmla="*/ 0 w 190500"/>
                <a:gd name="connsiteY0" fmla="*/ 0 h 635000"/>
                <a:gd name="connsiteX1" fmla="*/ 47625 w 190500"/>
                <a:gd name="connsiteY1" fmla="*/ 127000 h 635000"/>
                <a:gd name="connsiteX2" fmla="*/ 79375 w 190500"/>
                <a:gd name="connsiteY2" fmla="*/ 222250 h 635000"/>
                <a:gd name="connsiteX3" fmla="*/ 111125 w 190500"/>
                <a:gd name="connsiteY3" fmla="*/ 317500 h 635000"/>
                <a:gd name="connsiteX4" fmla="*/ 158750 w 190500"/>
                <a:gd name="connsiteY4" fmla="*/ 460375 h 635000"/>
                <a:gd name="connsiteX5" fmla="*/ 174625 w 190500"/>
                <a:gd name="connsiteY5" fmla="*/ 508000 h 635000"/>
                <a:gd name="connsiteX6" fmla="*/ 190500 w 190500"/>
                <a:gd name="connsiteY6" fmla="*/ 555625 h 635000"/>
                <a:gd name="connsiteX7" fmla="*/ 190500 w 190500"/>
                <a:gd name="connsiteY7"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635000">
                  <a:moveTo>
                    <a:pt x="0" y="0"/>
                  </a:moveTo>
                  <a:cubicBezTo>
                    <a:pt x="37635" y="188177"/>
                    <a:pt x="-11833" y="-6781"/>
                    <a:pt x="47625" y="127000"/>
                  </a:cubicBezTo>
                  <a:cubicBezTo>
                    <a:pt x="61217" y="157583"/>
                    <a:pt x="68792" y="190500"/>
                    <a:pt x="79375" y="222250"/>
                  </a:cubicBezTo>
                  <a:lnTo>
                    <a:pt x="111125" y="317500"/>
                  </a:lnTo>
                  <a:lnTo>
                    <a:pt x="158750" y="460375"/>
                  </a:lnTo>
                  <a:lnTo>
                    <a:pt x="174625" y="508000"/>
                  </a:lnTo>
                  <a:cubicBezTo>
                    <a:pt x="179917" y="523875"/>
                    <a:pt x="190500" y="538891"/>
                    <a:pt x="190500" y="555625"/>
                  </a:cubicBezTo>
                  <a:lnTo>
                    <a:pt x="190500"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Oval 35"/>
            <p:cNvSpPr/>
            <p:nvPr/>
          </p:nvSpPr>
          <p:spPr>
            <a:xfrm>
              <a:off x="7350125" y="2762250"/>
              <a:ext cx="666750" cy="635000"/>
            </a:xfrm>
            <a:prstGeom prst="ellipse">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434072" y="4384498"/>
            <a:ext cx="688109" cy="914286"/>
            <a:chOff x="2809463" y="4321196"/>
            <a:chExt cx="688109" cy="914286"/>
          </a:xfrm>
        </p:grpSpPr>
        <p:cxnSp>
          <p:nvCxnSpPr>
            <p:cNvPr id="38" name="Straight Arrow Connector 37"/>
            <p:cNvCxnSpPr/>
            <p:nvPr/>
          </p:nvCxnSpPr>
          <p:spPr>
            <a:xfrm>
              <a:off x="3098298" y="4321196"/>
              <a:ext cx="0" cy="514176"/>
            </a:xfrm>
            <a:prstGeom prst="straightConnector1">
              <a:avLst/>
            </a:prstGeom>
            <a:ln>
              <a:solidFill>
                <a:schemeClr val="accent2">
                  <a:lumMod val="60000"/>
                  <a:lumOff val="4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9" name="文字方塊 4"/>
            <p:cNvSpPr txBox="1"/>
            <p:nvPr/>
          </p:nvSpPr>
          <p:spPr>
            <a:xfrm>
              <a:off x="2809463" y="4835372"/>
              <a:ext cx="688109" cy="400110"/>
            </a:xfrm>
            <a:prstGeom prst="rect">
              <a:avLst/>
            </a:prstGeom>
            <a:noFill/>
            <a:ln w="28575" cmpd="sng">
              <a:solidFill>
                <a:schemeClr val="accent2">
                  <a:lumMod val="60000"/>
                  <a:lumOff val="40000"/>
                </a:schemeClr>
              </a:solidFill>
              <a:prstDash val="solid"/>
            </a:ln>
          </p:spPr>
          <p:txBody>
            <a:bodyPr wrap="none" rtlCol="0">
              <a:spAutoFit/>
            </a:bodyPr>
            <a:lstStyle/>
            <a:p>
              <a:r>
                <a:rPr kumimoji="1" lang="en-US" altLang="zh-TW" sz="2000" dirty="0" smtClean="0">
                  <a:solidFill>
                    <a:srgbClr val="000000"/>
                  </a:solidFill>
                  <a:latin typeface="Cambria Math"/>
                  <a:ea typeface="ＭＳ ゴシック"/>
                  <a:cs typeface="Cambria Math"/>
                </a:rPr>
                <a:t>QUD</a:t>
              </a:r>
              <a:endParaRPr kumimoji="1" lang="zh-TW" altLang="en-US" sz="2000" dirty="0">
                <a:solidFill>
                  <a:srgbClr val="000000"/>
                </a:solidFill>
                <a:latin typeface="Cambria Math"/>
                <a:cs typeface="Cambria Math"/>
              </a:endParaRPr>
            </a:p>
          </p:txBody>
        </p:sp>
      </p:grpSp>
      <p:sp>
        <p:nvSpPr>
          <p:cNvPr id="43" name="TextBox 42"/>
          <p:cNvSpPr txBox="1"/>
          <p:nvPr/>
        </p:nvSpPr>
        <p:spPr>
          <a:xfrm>
            <a:off x="6536276" y="3534220"/>
            <a:ext cx="1364476" cy="369332"/>
          </a:xfrm>
          <a:prstGeom prst="rect">
            <a:avLst/>
          </a:prstGeom>
          <a:noFill/>
        </p:spPr>
        <p:txBody>
          <a:bodyPr wrap="none" rtlCol="0">
            <a:spAutoFit/>
          </a:bodyPr>
          <a:lstStyle/>
          <a:p>
            <a:r>
              <a:rPr lang="en-US" dirty="0" smtClean="0"/>
              <a:t>f</a:t>
            </a:r>
            <a:r>
              <a:rPr lang="en-US" baseline="-25000" dirty="0" smtClean="0"/>
              <a:t>1:</a:t>
            </a:r>
            <a:r>
              <a:rPr lang="en-US" dirty="0" smtClean="0"/>
              <a:t>: ferocious</a:t>
            </a:r>
            <a:endParaRPr lang="en-US" dirty="0"/>
          </a:p>
        </p:txBody>
      </p:sp>
      <p:sp>
        <p:nvSpPr>
          <p:cNvPr id="44" name="TextBox 43"/>
          <p:cNvSpPr txBox="1"/>
          <p:nvPr/>
        </p:nvSpPr>
        <p:spPr>
          <a:xfrm>
            <a:off x="5859139" y="6067431"/>
            <a:ext cx="1046793" cy="369332"/>
          </a:xfrm>
          <a:prstGeom prst="rect">
            <a:avLst/>
          </a:prstGeom>
          <a:noFill/>
        </p:spPr>
        <p:txBody>
          <a:bodyPr wrap="none" rtlCol="0">
            <a:spAutoFit/>
          </a:bodyPr>
          <a:lstStyle/>
          <a:p>
            <a:r>
              <a:rPr lang="en-US" dirty="0"/>
              <a:t>f</a:t>
            </a:r>
            <a:r>
              <a:rPr lang="en-US" baseline="-25000" dirty="0" smtClean="0"/>
              <a:t>3</a:t>
            </a:r>
            <a:r>
              <a:rPr lang="en-US" dirty="0" smtClean="0"/>
              <a:t>: strong</a:t>
            </a:r>
            <a:endParaRPr lang="en-US" dirty="0"/>
          </a:p>
        </p:txBody>
      </p:sp>
      <p:sp>
        <p:nvSpPr>
          <p:cNvPr id="45" name="TextBox 44"/>
          <p:cNvSpPr txBox="1"/>
          <p:nvPr/>
        </p:nvSpPr>
        <p:spPr>
          <a:xfrm>
            <a:off x="8111698" y="5385176"/>
            <a:ext cx="971653" cy="369332"/>
          </a:xfrm>
          <a:prstGeom prst="rect">
            <a:avLst/>
          </a:prstGeom>
          <a:noFill/>
        </p:spPr>
        <p:txBody>
          <a:bodyPr wrap="none" rtlCol="0">
            <a:spAutoFit/>
          </a:bodyPr>
          <a:lstStyle/>
          <a:p>
            <a:r>
              <a:rPr lang="en-US" dirty="0" smtClean="0"/>
              <a:t>f</a:t>
            </a:r>
            <a:r>
              <a:rPr lang="en-US" baseline="-25000" dirty="0" smtClean="0"/>
              <a:t>2:</a:t>
            </a:r>
            <a:r>
              <a:rPr lang="en-US" dirty="0" smtClean="0"/>
              <a:t>: scary</a:t>
            </a:r>
            <a:endParaRPr lang="en-US" dirty="0"/>
          </a:p>
        </p:txBody>
      </p:sp>
      <p:pic>
        <p:nvPicPr>
          <p:cNvPr id="47" name="Picture 46" descr="XKCD_Tribute__Think_Positive_by_technonerd0110.jpg"/>
          <p:cNvPicPr>
            <a:picLocks noChangeAspect="1"/>
          </p:cNvPicPr>
          <p:nvPr/>
        </p:nvPicPr>
        <p:blipFill rotWithShape="1">
          <a:blip r:embed="rId4">
            <a:alphaModFix amt="23000"/>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48" name="Picture 47" descr="investing (1).png"/>
          <p:cNvPicPr>
            <a:picLocks noChangeAspect="1"/>
          </p:cNvPicPr>
          <p:nvPr/>
        </p:nvPicPr>
        <p:blipFill rotWithShape="1">
          <a:blip r:embed="rId6">
            <a:alphaModFix/>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49" name="Picture 48" descr="XKCD_Tribute__Think_Positive_by_technonerd0110.jpg"/>
          <p:cNvPicPr>
            <a:picLocks noChangeAspect="1"/>
          </p:cNvPicPr>
          <p:nvPr/>
        </p:nvPicPr>
        <p:blipFill rotWithShape="1">
          <a:blip r:embed="rId4">
            <a:alphaModFix amt="28000"/>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50" name="Group 49"/>
          <p:cNvGrpSpPr/>
          <p:nvPr/>
        </p:nvGrpSpPr>
        <p:grpSpPr>
          <a:xfrm rot="20207907">
            <a:off x="5236947" y="1097974"/>
            <a:ext cx="253756" cy="163905"/>
            <a:chOff x="1399314" y="47542"/>
            <a:chExt cx="402139" cy="244505"/>
          </a:xfrm>
        </p:grpSpPr>
        <p:cxnSp>
          <p:nvCxnSpPr>
            <p:cNvPr id="51" name="Straight Connector 50"/>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53" name="Object 52"/>
          <p:cNvGraphicFramePr>
            <a:graphicFrameLocks noChangeAspect="1"/>
          </p:cNvGraphicFramePr>
          <p:nvPr>
            <p:extLst>
              <p:ext uri="{D42A27DB-BD31-4B8C-83A1-F6EECF244321}">
                <p14:modId xmlns:p14="http://schemas.microsoft.com/office/powerpoint/2010/main" val="3839112424"/>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84422" name="Document" r:id="rId9" imgW="5486400" imgH="215900" progId="Word.Document.12">
                  <p:embed/>
                </p:oleObj>
              </mc:Choice>
              <mc:Fallback>
                <p:oleObj name="Document" r:id="rId9" imgW="5486400" imgH="215900" progId="Word.Document.12">
                  <p:embed/>
                  <p:pic>
                    <p:nvPicPr>
                      <p:cNvPr id="0" name=""/>
                      <p:cNvPicPr/>
                      <p:nvPr/>
                    </p:nvPicPr>
                    <p:blipFill>
                      <a:blip r:embed="rId10"/>
                      <a:stretch>
                        <a:fillRect/>
                      </a:stretch>
                    </p:blipFill>
                    <p:spPr>
                      <a:xfrm>
                        <a:off x="-1714500" y="3795231"/>
                        <a:ext cx="12396463" cy="487823"/>
                      </a:xfrm>
                      <a:prstGeom prst="rect">
                        <a:avLst/>
                      </a:prstGeom>
                    </p:spPr>
                  </p:pic>
                </p:oleObj>
              </mc:Fallback>
            </mc:AlternateContent>
          </a:graphicData>
        </a:graphic>
      </p:graphicFrame>
    </p:spTree>
    <p:extLst>
      <p:ext uri="{BB962C8B-B14F-4D97-AF65-F5344CB8AC3E}">
        <p14:creationId xmlns:p14="http://schemas.microsoft.com/office/powerpoint/2010/main" val="403625140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34" name="Straight Arrow Connector 33"/>
          <p:cNvCxnSpPr/>
          <p:nvPr/>
        </p:nvCxnSpPr>
        <p:spPr>
          <a:xfrm>
            <a:off x="7121977" y="5309861"/>
            <a:ext cx="1362650" cy="13513"/>
          </a:xfrm>
          <a:prstGeom prst="straightConnector1">
            <a:avLst/>
          </a:prstGeom>
          <a:ln w="28575" cmpd="sng">
            <a:solidFill>
              <a:schemeClr val="bg1">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079866" y="3921687"/>
            <a:ext cx="5184" cy="1416556"/>
          </a:xfrm>
          <a:prstGeom prst="straightConnector1">
            <a:avLst/>
          </a:prstGeom>
          <a:ln w="57150" cmpd="sng">
            <a:solidFill>
              <a:srgbClr val="8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6293696" y="5338243"/>
            <a:ext cx="814080" cy="802729"/>
          </a:xfrm>
          <a:prstGeom prst="straightConnector1">
            <a:avLst/>
          </a:prstGeom>
          <a:ln w="28575" cmpd="sng">
            <a:solidFill>
              <a:schemeClr val="bg1">
                <a:lumMod val="50000"/>
              </a:schemeClr>
            </a:solidFill>
            <a:prstDash val="sysDash"/>
            <a:tailEnd type="arrow"/>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8197498" y="3988693"/>
            <a:ext cx="241149" cy="666750"/>
            <a:chOff x="7350125" y="2762250"/>
            <a:chExt cx="666750" cy="1920875"/>
          </a:xfrm>
        </p:grpSpPr>
        <p:sp>
          <p:nvSpPr>
            <p:cNvPr id="28" name="Freeform 27"/>
            <p:cNvSpPr/>
            <p:nvPr/>
          </p:nvSpPr>
          <p:spPr>
            <a:xfrm>
              <a:off x="7572357" y="3365500"/>
              <a:ext cx="15893" cy="682625"/>
            </a:xfrm>
            <a:custGeom>
              <a:avLst/>
              <a:gdLst>
                <a:gd name="connsiteX0" fmla="*/ 15893 w 15893"/>
                <a:gd name="connsiteY0" fmla="*/ 0 h 682625"/>
                <a:gd name="connsiteX1" fmla="*/ 18 w 15893"/>
                <a:gd name="connsiteY1" fmla="*/ 682625 h 682625"/>
              </a:gdLst>
              <a:ahLst/>
              <a:cxnLst>
                <a:cxn ang="0">
                  <a:pos x="connsiteX0" y="connsiteY0"/>
                </a:cxn>
                <a:cxn ang="0">
                  <a:pos x="connsiteX1" y="connsiteY1"/>
                </a:cxn>
              </a:cxnLst>
              <a:rect l="l" t="t" r="r" b="b"/>
              <a:pathLst>
                <a:path w="15893" h="682625">
                  <a:moveTo>
                    <a:pt x="15893" y="0"/>
                  </a:moveTo>
                  <a:cubicBezTo>
                    <a:pt x="-1191" y="597941"/>
                    <a:pt x="18" y="370341"/>
                    <a:pt x="18" y="682625"/>
                  </a:cubicBezTo>
                </a:path>
              </a:pathLst>
            </a:custGeom>
            <a:ln w="28575" cmpd="sng">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7396473" y="3460750"/>
              <a:ext cx="160027" cy="555625"/>
            </a:xfrm>
            <a:custGeom>
              <a:avLst/>
              <a:gdLst>
                <a:gd name="connsiteX0" fmla="*/ 160027 w 160027"/>
                <a:gd name="connsiteY0" fmla="*/ 0 h 555625"/>
                <a:gd name="connsiteX1" fmla="*/ 144152 w 160027"/>
                <a:gd name="connsiteY1" fmla="*/ 95250 h 555625"/>
                <a:gd name="connsiteX2" fmla="*/ 112402 w 160027"/>
                <a:gd name="connsiteY2" fmla="*/ 142875 h 555625"/>
                <a:gd name="connsiteX3" fmla="*/ 96527 w 160027"/>
                <a:gd name="connsiteY3" fmla="*/ 190500 h 555625"/>
                <a:gd name="connsiteX4" fmla="*/ 64777 w 160027"/>
                <a:gd name="connsiteY4" fmla="*/ 238125 h 555625"/>
                <a:gd name="connsiteX5" fmla="*/ 33027 w 160027"/>
                <a:gd name="connsiteY5" fmla="*/ 333375 h 555625"/>
                <a:gd name="connsiteX6" fmla="*/ 1277 w 160027"/>
                <a:gd name="connsiteY6" fmla="*/ 460375 h 555625"/>
                <a:gd name="connsiteX7" fmla="*/ 1277 w 160027"/>
                <a:gd name="connsiteY7" fmla="*/ 55562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027" h="555625">
                  <a:moveTo>
                    <a:pt x="160027" y="0"/>
                  </a:moveTo>
                  <a:cubicBezTo>
                    <a:pt x="154735" y="31750"/>
                    <a:pt x="154331" y="64714"/>
                    <a:pt x="144152" y="95250"/>
                  </a:cubicBezTo>
                  <a:cubicBezTo>
                    <a:pt x="138119" y="113350"/>
                    <a:pt x="120935" y="125810"/>
                    <a:pt x="112402" y="142875"/>
                  </a:cubicBezTo>
                  <a:cubicBezTo>
                    <a:pt x="104918" y="157842"/>
                    <a:pt x="104011" y="175533"/>
                    <a:pt x="96527" y="190500"/>
                  </a:cubicBezTo>
                  <a:cubicBezTo>
                    <a:pt x="87994" y="207565"/>
                    <a:pt x="72526" y="220690"/>
                    <a:pt x="64777" y="238125"/>
                  </a:cubicBezTo>
                  <a:cubicBezTo>
                    <a:pt x="51185" y="268708"/>
                    <a:pt x="43610" y="301625"/>
                    <a:pt x="33027" y="333375"/>
                  </a:cubicBezTo>
                  <a:cubicBezTo>
                    <a:pt x="17530" y="379867"/>
                    <a:pt x="6066" y="407694"/>
                    <a:pt x="1277" y="460375"/>
                  </a:cubicBezTo>
                  <a:cubicBezTo>
                    <a:pt x="-1598" y="491995"/>
                    <a:pt x="1277" y="523875"/>
                    <a:pt x="1277" y="555625"/>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Freeform 29"/>
            <p:cNvSpPr/>
            <p:nvPr/>
          </p:nvSpPr>
          <p:spPr>
            <a:xfrm>
              <a:off x="7572375" y="3429000"/>
              <a:ext cx="238125" cy="635000"/>
            </a:xfrm>
            <a:custGeom>
              <a:avLst/>
              <a:gdLst>
                <a:gd name="connsiteX0" fmla="*/ 0 w 238125"/>
                <a:gd name="connsiteY0" fmla="*/ 0 h 635000"/>
                <a:gd name="connsiteX1" fmla="*/ 63500 w 238125"/>
                <a:gd name="connsiteY1" fmla="*/ 206375 h 635000"/>
                <a:gd name="connsiteX2" fmla="*/ 79375 w 238125"/>
                <a:gd name="connsiteY2" fmla="*/ 254000 h 635000"/>
                <a:gd name="connsiteX3" fmla="*/ 174625 w 238125"/>
                <a:gd name="connsiteY3" fmla="*/ 444500 h 635000"/>
                <a:gd name="connsiteX4" fmla="*/ 222250 w 238125"/>
                <a:gd name="connsiteY4" fmla="*/ 587375 h 635000"/>
                <a:gd name="connsiteX5" fmla="*/ 238125 w 238125"/>
                <a:gd name="connsiteY5"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 h="635000">
                  <a:moveTo>
                    <a:pt x="0" y="0"/>
                  </a:moveTo>
                  <a:cubicBezTo>
                    <a:pt x="40944" y="143305"/>
                    <a:pt x="19568" y="74578"/>
                    <a:pt x="63500" y="206375"/>
                  </a:cubicBezTo>
                  <a:cubicBezTo>
                    <a:pt x="68792" y="222250"/>
                    <a:pt x="70093" y="240077"/>
                    <a:pt x="79375" y="254000"/>
                  </a:cubicBezTo>
                  <a:cubicBezTo>
                    <a:pt x="161439" y="377097"/>
                    <a:pt x="130808" y="313049"/>
                    <a:pt x="174625" y="444500"/>
                  </a:cubicBezTo>
                  <a:lnTo>
                    <a:pt x="222250" y="587375"/>
                  </a:lnTo>
                  <a:lnTo>
                    <a:pt x="238125"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p:cNvSpPr/>
            <p:nvPr/>
          </p:nvSpPr>
          <p:spPr>
            <a:xfrm>
              <a:off x="7350125" y="4048125"/>
              <a:ext cx="222250" cy="635000"/>
            </a:xfrm>
            <a:custGeom>
              <a:avLst/>
              <a:gdLst>
                <a:gd name="connsiteX0" fmla="*/ 222250 w 222250"/>
                <a:gd name="connsiteY0" fmla="*/ 0 h 635000"/>
                <a:gd name="connsiteX1" fmla="*/ 174625 w 222250"/>
                <a:gd name="connsiteY1" fmla="*/ 174625 h 635000"/>
                <a:gd name="connsiteX2" fmla="*/ 142875 w 222250"/>
                <a:gd name="connsiteY2" fmla="*/ 238125 h 635000"/>
                <a:gd name="connsiteX3" fmla="*/ 111125 w 222250"/>
                <a:gd name="connsiteY3" fmla="*/ 333375 h 635000"/>
                <a:gd name="connsiteX4" fmla="*/ 95250 w 222250"/>
                <a:gd name="connsiteY4" fmla="*/ 381000 h 635000"/>
                <a:gd name="connsiteX5" fmla="*/ 63500 w 222250"/>
                <a:gd name="connsiteY5" fmla="*/ 508000 h 635000"/>
                <a:gd name="connsiteX6" fmla="*/ 31750 w 222250"/>
                <a:gd name="connsiteY6" fmla="*/ 555625 h 635000"/>
                <a:gd name="connsiteX7" fmla="*/ 15875 w 222250"/>
                <a:gd name="connsiteY7" fmla="*/ 603250 h 635000"/>
                <a:gd name="connsiteX8" fmla="*/ 0 w 222250"/>
                <a:gd name="connsiteY8"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250" h="635000">
                  <a:moveTo>
                    <a:pt x="222250" y="0"/>
                  </a:moveTo>
                  <a:cubicBezTo>
                    <a:pt x="210637" y="58064"/>
                    <a:pt x="201480" y="120915"/>
                    <a:pt x="174625" y="174625"/>
                  </a:cubicBezTo>
                  <a:cubicBezTo>
                    <a:pt x="164042" y="195792"/>
                    <a:pt x="151664" y="216153"/>
                    <a:pt x="142875" y="238125"/>
                  </a:cubicBezTo>
                  <a:cubicBezTo>
                    <a:pt x="130446" y="269199"/>
                    <a:pt x="121708" y="301625"/>
                    <a:pt x="111125" y="333375"/>
                  </a:cubicBezTo>
                  <a:cubicBezTo>
                    <a:pt x="105833" y="349250"/>
                    <a:pt x="98532" y="364591"/>
                    <a:pt x="95250" y="381000"/>
                  </a:cubicBezTo>
                  <a:cubicBezTo>
                    <a:pt x="89212" y="411190"/>
                    <a:pt x="79772" y="475457"/>
                    <a:pt x="63500" y="508000"/>
                  </a:cubicBezTo>
                  <a:cubicBezTo>
                    <a:pt x="54967" y="525065"/>
                    <a:pt x="40283" y="538560"/>
                    <a:pt x="31750" y="555625"/>
                  </a:cubicBezTo>
                  <a:cubicBezTo>
                    <a:pt x="24266" y="570592"/>
                    <a:pt x="22090" y="587713"/>
                    <a:pt x="15875" y="603250"/>
                  </a:cubicBezTo>
                  <a:cubicBezTo>
                    <a:pt x="11481" y="614236"/>
                    <a:pt x="5292" y="624417"/>
                    <a:pt x="0" y="635000"/>
                  </a:cubicBez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Freeform 31"/>
            <p:cNvSpPr/>
            <p:nvPr/>
          </p:nvSpPr>
          <p:spPr>
            <a:xfrm>
              <a:off x="7604125" y="4032250"/>
              <a:ext cx="190500" cy="635000"/>
            </a:xfrm>
            <a:custGeom>
              <a:avLst/>
              <a:gdLst>
                <a:gd name="connsiteX0" fmla="*/ 0 w 190500"/>
                <a:gd name="connsiteY0" fmla="*/ 0 h 635000"/>
                <a:gd name="connsiteX1" fmla="*/ 47625 w 190500"/>
                <a:gd name="connsiteY1" fmla="*/ 127000 h 635000"/>
                <a:gd name="connsiteX2" fmla="*/ 79375 w 190500"/>
                <a:gd name="connsiteY2" fmla="*/ 222250 h 635000"/>
                <a:gd name="connsiteX3" fmla="*/ 111125 w 190500"/>
                <a:gd name="connsiteY3" fmla="*/ 317500 h 635000"/>
                <a:gd name="connsiteX4" fmla="*/ 158750 w 190500"/>
                <a:gd name="connsiteY4" fmla="*/ 460375 h 635000"/>
                <a:gd name="connsiteX5" fmla="*/ 174625 w 190500"/>
                <a:gd name="connsiteY5" fmla="*/ 508000 h 635000"/>
                <a:gd name="connsiteX6" fmla="*/ 190500 w 190500"/>
                <a:gd name="connsiteY6" fmla="*/ 555625 h 635000"/>
                <a:gd name="connsiteX7" fmla="*/ 190500 w 190500"/>
                <a:gd name="connsiteY7" fmla="*/ 635000 h 6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635000">
                  <a:moveTo>
                    <a:pt x="0" y="0"/>
                  </a:moveTo>
                  <a:cubicBezTo>
                    <a:pt x="37635" y="188177"/>
                    <a:pt x="-11833" y="-6781"/>
                    <a:pt x="47625" y="127000"/>
                  </a:cubicBezTo>
                  <a:cubicBezTo>
                    <a:pt x="61217" y="157583"/>
                    <a:pt x="68792" y="190500"/>
                    <a:pt x="79375" y="222250"/>
                  </a:cubicBezTo>
                  <a:lnTo>
                    <a:pt x="111125" y="317500"/>
                  </a:lnTo>
                  <a:lnTo>
                    <a:pt x="158750" y="460375"/>
                  </a:lnTo>
                  <a:lnTo>
                    <a:pt x="174625" y="508000"/>
                  </a:lnTo>
                  <a:cubicBezTo>
                    <a:pt x="179917" y="523875"/>
                    <a:pt x="190500" y="538891"/>
                    <a:pt x="190500" y="555625"/>
                  </a:cubicBezTo>
                  <a:lnTo>
                    <a:pt x="190500" y="635000"/>
                  </a:lnTo>
                </a:path>
              </a:pathLst>
            </a:cu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Oval 32"/>
            <p:cNvSpPr/>
            <p:nvPr/>
          </p:nvSpPr>
          <p:spPr>
            <a:xfrm>
              <a:off x="7350125" y="2762250"/>
              <a:ext cx="666750" cy="635000"/>
            </a:xfrm>
            <a:prstGeom prst="ellipse">
              <a:avLst/>
            </a:prstGeom>
            <a:solidFill>
              <a:srgbClr val="FFFFFF"/>
            </a:solid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6536276" y="3534220"/>
            <a:ext cx="1382748" cy="369332"/>
          </a:xfrm>
          <a:prstGeom prst="rect">
            <a:avLst/>
          </a:prstGeom>
          <a:noFill/>
        </p:spPr>
        <p:txBody>
          <a:bodyPr wrap="none" rtlCol="0">
            <a:spAutoFit/>
          </a:bodyPr>
          <a:lstStyle/>
          <a:p>
            <a:r>
              <a:rPr lang="en-US" b="1" dirty="0" smtClean="0">
                <a:solidFill>
                  <a:srgbClr val="800000"/>
                </a:solidFill>
              </a:rPr>
              <a:t>f</a:t>
            </a:r>
            <a:r>
              <a:rPr lang="en-US" b="1" baseline="-25000" dirty="0" smtClean="0">
                <a:solidFill>
                  <a:srgbClr val="800000"/>
                </a:solidFill>
              </a:rPr>
              <a:t>1:</a:t>
            </a:r>
            <a:r>
              <a:rPr lang="en-US" b="1" dirty="0" smtClean="0">
                <a:solidFill>
                  <a:srgbClr val="800000"/>
                </a:solidFill>
              </a:rPr>
              <a:t>: ferocious</a:t>
            </a:r>
            <a:endParaRPr lang="en-US" b="1" dirty="0">
              <a:solidFill>
                <a:srgbClr val="800000"/>
              </a:solidFill>
            </a:endParaRPr>
          </a:p>
        </p:txBody>
      </p:sp>
      <p:sp>
        <p:nvSpPr>
          <p:cNvPr id="43" name="TextBox 42"/>
          <p:cNvSpPr txBox="1"/>
          <p:nvPr/>
        </p:nvSpPr>
        <p:spPr>
          <a:xfrm>
            <a:off x="5859139" y="6067431"/>
            <a:ext cx="1046793" cy="369332"/>
          </a:xfrm>
          <a:prstGeom prst="rect">
            <a:avLst/>
          </a:prstGeom>
          <a:noFill/>
        </p:spPr>
        <p:txBody>
          <a:bodyPr wrap="none" rtlCol="0">
            <a:spAutoFit/>
          </a:bodyPr>
          <a:lstStyle/>
          <a:p>
            <a:r>
              <a:rPr lang="en-US" dirty="0">
                <a:solidFill>
                  <a:schemeClr val="bg1">
                    <a:lumMod val="50000"/>
                  </a:schemeClr>
                </a:solidFill>
              </a:rPr>
              <a:t>f</a:t>
            </a:r>
            <a:r>
              <a:rPr lang="en-US" baseline="-25000" dirty="0" smtClean="0">
                <a:solidFill>
                  <a:schemeClr val="bg1">
                    <a:lumMod val="50000"/>
                  </a:schemeClr>
                </a:solidFill>
              </a:rPr>
              <a:t>3</a:t>
            </a:r>
            <a:r>
              <a:rPr lang="en-US" dirty="0" smtClean="0">
                <a:solidFill>
                  <a:schemeClr val="bg1">
                    <a:lumMod val="50000"/>
                  </a:schemeClr>
                </a:solidFill>
              </a:rPr>
              <a:t>: strong</a:t>
            </a:r>
            <a:endParaRPr lang="en-US" dirty="0">
              <a:solidFill>
                <a:schemeClr val="bg1">
                  <a:lumMod val="50000"/>
                </a:schemeClr>
              </a:solidFill>
            </a:endParaRPr>
          </a:p>
        </p:txBody>
      </p:sp>
      <p:sp>
        <p:nvSpPr>
          <p:cNvPr id="44" name="TextBox 43"/>
          <p:cNvSpPr txBox="1"/>
          <p:nvPr/>
        </p:nvSpPr>
        <p:spPr>
          <a:xfrm>
            <a:off x="8111698" y="5385176"/>
            <a:ext cx="971653" cy="369332"/>
          </a:xfrm>
          <a:prstGeom prst="rect">
            <a:avLst/>
          </a:prstGeom>
          <a:noFill/>
        </p:spPr>
        <p:txBody>
          <a:bodyPr wrap="none" rtlCol="0">
            <a:spAutoFit/>
          </a:bodyPr>
          <a:lstStyle/>
          <a:p>
            <a:r>
              <a:rPr lang="en-US" dirty="0" smtClean="0">
                <a:solidFill>
                  <a:schemeClr val="bg1">
                    <a:lumMod val="50000"/>
                  </a:schemeClr>
                </a:solidFill>
              </a:rPr>
              <a:t>f</a:t>
            </a:r>
            <a:r>
              <a:rPr lang="en-US" baseline="-25000" dirty="0" smtClean="0">
                <a:solidFill>
                  <a:schemeClr val="bg1">
                    <a:lumMod val="50000"/>
                  </a:schemeClr>
                </a:solidFill>
              </a:rPr>
              <a:t>2:</a:t>
            </a:r>
            <a:r>
              <a:rPr lang="en-US" dirty="0" smtClean="0">
                <a:solidFill>
                  <a:schemeClr val="bg1">
                    <a:lumMod val="50000"/>
                  </a:schemeClr>
                </a:solidFill>
              </a:rPr>
              <a:t>: scary</a:t>
            </a:r>
            <a:endParaRPr lang="en-US" dirty="0">
              <a:solidFill>
                <a:schemeClr val="bg1">
                  <a:lumMod val="50000"/>
                </a:schemeClr>
              </a:solidFill>
            </a:endParaRPr>
          </a:p>
        </p:txBody>
      </p:sp>
      <p:grpSp>
        <p:nvGrpSpPr>
          <p:cNvPr id="38" name="Group 37"/>
          <p:cNvGrpSpPr/>
          <p:nvPr/>
        </p:nvGrpSpPr>
        <p:grpSpPr>
          <a:xfrm>
            <a:off x="3434072" y="4384498"/>
            <a:ext cx="688109" cy="914286"/>
            <a:chOff x="2809463" y="4321196"/>
            <a:chExt cx="688109" cy="914286"/>
          </a:xfrm>
        </p:grpSpPr>
        <p:cxnSp>
          <p:nvCxnSpPr>
            <p:cNvPr id="39" name="Straight Arrow Connector 38"/>
            <p:cNvCxnSpPr/>
            <p:nvPr/>
          </p:nvCxnSpPr>
          <p:spPr>
            <a:xfrm>
              <a:off x="3098298" y="4321196"/>
              <a:ext cx="0" cy="514176"/>
            </a:xfrm>
            <a:prstGeom prst="straightConnector1">
              <a:avLst/>
            </a:prstGeom>
            <a:ln>
              <a:solidFill>
                <a:schemeClr val="accent2">
                  <a:lumMod val="60000"/>
                  <a:lumOff val="4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46" name="文字方塊 4"/>
            <p:cNvSpPr txBox="1"/>
            <p:nvPr/>
          </p:nvSpPr>
          <p:spPr>
            <a:xfrm>
              <a:off x="2809463" y="4835372"/>
              <a:ext cx="688109" cy="400110"/>
            </a:xfrm>
            <a:prstGeom prst="rect">
              <a:avLst/>
            </a:prstGeom>
            <a:noFill/>
            <a:ln w="28575" cmpd="sng">
              <a:solidFill>
                <a:schemeClr val="accent2">
                  <a:lumMod val="60000"/>
                  <a:lumOff val="40000"/>
                </a:schemeClr>
              </a:solidFill>
              <a:prstDash val="solid"/>
            </a:ln>
          </p:spPr>
          <p:txBody>
            <a:bodyPr wrap="none" rtlCol="0">
              <a:spAutoFit/>
            </a:bodyPr>
            <a:lstStyle/>
            <a:p>
              <a:r>
                <a:rPr kumimoji="1" lang="en-US" altLang="zh-TW" sz="2000" dirty="0" smtClean="0">
                  <a:solidFill>
                    <a:srgbClr val="000000"/>
                  </a:solidFill>
                  <a:latin typeface="Cambria Math"/>
                  <a:ea typeface="ＭＳ ゴシック"/>
                  <a:cs typeface="Cambria Math"/>
                </a:rPr>
                <a:t>QUD</a:t>
              </a:r>
              <a:endParaRPr kumimoji="1" lang="zh-TW" altLang="en-US" sz="2000" dirty="0">
                <a:solidFill>
                  <a:srgbClr val="000000"/>
                </a:solidFill>
                <a:latin typeface="Cambria Math"/>
                <a:cs typeface="Cambria Math"/>
              </a:endParaRPr>
            </a:p>
          </p:txBody>
        </p:sp>
      </p:grpSp>
      <p:graphicFrame>
        <p:nvGraphicFramePr>
          <p:cNvPr id="47" name="Object 46"/>
          <p:cNvGraphicFramePr>
            <a:graphicFrameLocks noChangeAspect="1"/>
          </p:cNvGraphicFramePr>
          <p:nvPr>
            <p:extLst>
              <p:ext uri="{D42A27DB-BD31-4B8C-83A1-F6EECF244321}">
                <p14:modId xmlns:p14="http://schemas.microsoft.com/office/powerpoint/2010/main" val="324142525"/>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85402" name="Document" r:id="rId5" imgW="5486400" imgH="215900" progId="Word.Document.12">
                  <p:embed/>
                </p:oleObj>
              </mc:Choice>
              <mc:Fallback>
                <p:oleObj name="Document" r:id="rId5" imgW="5486400" imgH="215900" progId="Word.Document.12">
                  <p:embed/>
                  <p:pic>
                    <p:nvPicPr>
                      <p:cNvPr id="0" name=""/>
                      <p:cNvPicPr/>
                      <p:nvPr/>
                    </p:nvPicPr>
                    <p:blipFill>
                      <a:blip r:embed="rId6"/>
                      <a:stretch>
                        <a:fillRect/>
                      </a:stretch>
                    </p:blipFill>
                    <p:spPr>
                      <a:xfrm>
                        <a:off x="-1714500" y="3795231"/>
                        <a:ext cx="12396463" cy="487823"/>
                      </a:xfrm>
                      <a:prstGeom prst="rect">
                        <a:avLst/>
                      </a:prstGeom>
                    </p:spPr>
                  </p:pic>
                </p:oleObj>
              </mc:Fallback>
            </mc:AlternateContent>
          </a:graphicData>
        </a:graphic>
      </p:graphicFrame>
      <p:sp>
        <p:nvSpPr>
          <p:cNvPr id="48" name="Cloud Callout 47"/>
          <p:cNvSpPr/>
          <p:nvPr/>
        </p:nvSpPr>
        <p:spPr>
          <a:xfrm>
            <a:off x="5612725" y="1482903"/>
            <a:ext cx="3282615" cy="976973"/>
          </a:xfrm>
          <a:prstGeom prst="cloudCallout">
            <a:avLst>
              <a:gd name="adj1" fmla="val -74363"/>
              <a:gd name="adj2" fmla="val -61941"/>
            </a:avLst>
          </a:prstGeom>
          <a:solidFill>
            <a:schemeClr val="accent2">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I want to communicate that John is ferocious.</a:t>
            </a:r>
            <a:endParaRPr lang="en-US" sz="1600" dirty="0">
              <a:solidFill>
                <a:srgbClr val="000000"/>
              </a:solidFill>
            </a:endParaRPr>
          </a:p>
        </p:txBody>
      </p:sp>
      <p:pic>
        <p:nvPicPr>
          <p:cNvPr id="49" name="Picture 48"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50" name="Picture 49" descr="investing (1).png"/>
          <p:cNvPicPr>
            <a:picLocks noChangeAspect="1"/>
          </p:cNvPicPr>
          <p:nvPr/>
        </p:nvPicPr>
        <p:blipFill rotWithShape="1">
          <a:blip r:embed="rId9">
            <a:alphaModFix/>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51" name="Picture 50" descr="XKCD_Tribute__Think_Positive_by_technonerd0110.jpg"/>
          <p:cNvPicPr>
            <a:picLocks noChangeAspect="1"/>
          </p:cNvPicPr>
          <p:nvPr/>
        </p:nvPicPr>
        <p:blipFill rotWithShape="1">
          <a:blip r:embed="rId7">
            <a:alphaModFix amt="28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52" name="Group 51"/>
          <p:cNvGrpSpPr/>
          <p:nvPr/>
        </p:nvGrpSpPr>
        <p:grpSpPr>
          <a:xfrm rot="20207907">
            <a:off x="5236947" y="1097974"/>
            <a:ext cx="253756" cy="163905"/>
            <a:chOff x="1399314" y="47542"/>
            <a:chExt cx="402139" cy="244505"/>
          </a:xfrm>
        </p:grpSpPr>
        <p:cxnSp>
          <p:nvCxnSpPr>
            <p:cNvPr id="53" name="Straight Connector 52"/>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247416"/>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4.07407E-6 L -0.12673 -4.07407E-6 " pathEditMode="relative" rAng="0" ptsTypes="AA">
                                      <p:cBhvr>
                                        <p:cTn id="6" dur="2000" fill="hold"/>
                                        <p:tgtEl>
                                          <p:spTgt spid="27"/>
                                        </p:tgtEl>
                                        <p:attrNameLst>
                                          <p:attrName>ppt_x</p:attrName>
                                          <p:attrName>ppt_y</p:attrName>
                                        </p:attrNameLst>
                                      </p:cBhvr>
                                      <p:rCtr x="-633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1" name="Rounded Rectangular Callout 10"/>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178458878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04484249"/>
              </p:ext>
            </p:extLst>
          </p:nvPr>
        </p:nvGraphicFramePr>
        <p:xfrm>
          <a:off x="-414147" y="5143462"/>
          <a:ext cx="10117587" cy="843132"/>
        </p:xfrm>
        <a:graphic>
          <a:graphicData uri="http://schemas.openxmlformats.org/presentationml/2006/ole">
            <mc:AlternateContent xmlns:mc="http://schemas.openxmlformats.org/markup-compatibility/2006">
              <mc:Choice xmlns:v="urn:schemas-microsoft-com:vml" Requires="v">
                <p:oleObj spid="_x0000_s59238" name="Document" r:id="rId5" imgW="5486400" imgH="457200" progId="Word.Document.12">
                  <p:embed/>
                </p:oleObj>
              </mc:Choice>
              <mc:Fallback>
                <p:oleObj name="Document" r:id="rId5" imgW="5486400" imgH="457200" progId="Word.Document.12">
                  <p:embed/>
                  <p:pic>
                    <p:nvPicPr>
                      <p:cNvPr id="0" name=""/>
                      <p:cNvPicPr/>
                      <p:nvPr/>
                    </p:nvPicPr>
                    <p:blipFill>
                      <a:blip r:embed="rId6"/>
                      <a:stretch>
                        <a:fillRect/>
                      </a:stretch>
                    </p:blipFill>
                    <p:spPr>
                      <a:xfrm>
                        <a:off x="-414147" y="5143462"/>
                        <a:ext cx="10117587" cy="843132"/>
                      </a:xfrm>
                      <a:prstGeom prst="rect">
                        <a:avLst/>
                      </a:prstGeom>
                    </p:spPr>
                  </p:pic>
                </p:oleObj>
              </mc:Fallback>
            </mc:AlternateContent>
          </a:graphicData>
        </a:graphic>
      </p:graphicFrame>
      <p:cxnSp>
        <p:nvCxnSpPr>
          <p:cNvPr id="11" name="Straight Arrow Connector 10"/>
          <p:cNvCxnSpPr/>
          <p:nvPr/>
        </p:nvCxnSpPr>
        <p:spPr>
          <a:xfrm flipH="1">
            <a:off x="2415852" y="4256921"/>
            <a:ext cx="2725568" cy="886541"/>
          </a:xfrm>
          <a:prstGeom prst="straightConnector1">
            <a:avLst/>
          </a:prstGeom>
          <a:ln>
            <a:solidFill>
              <a:schemeClr val="accent2">
                <a:lumMod val="60000"/>
                <a:lumOff val="4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4074354342"/>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59239" name="Document" r:id="rId8" imgW="5486400" imgH="215900" progId="Word.Document.12">
                  <p:embed/>
                </p:oleObj>
              </mc:Choice>
              <mc:Fallback>
                <p:oleObj name="Document" r:id="rId8" imgW="5486400" imgH="215900" progId="Word.Document.12">
                  <p:embed/>
                  <p:pic>
                    <p:nvPicPr>
                      <p:cNvPr id="0" name=""/>
                      <p:cNvPicPr/>
                      <p:nvPr/>
                    </p:nvPicPr>
                    <p:blipFill>
                      <a:blip r:embed="rId9"/>
                      <a:stretch>
                        <a:fillRect/>
                      </a:stretch>
                    </p:blipFill>
                    <p:spPr>
                      <a:xfrm>
                        <a:off x="-1714500" y="3795231"/>
                        <a:ext cx="12396463" cy="487823"/>
                      </a:xfrm>
                      <a:prstGeom prst="rect">
                        <a:avLst/>
                      </a:prstGeom>
                    </p:spPr>
                  </p:pic>
                </p:oleObj>
              </mc:Fallback>
            </mc:AlternateContent>
          </a:graphicData>
        </a:graphic>
      </p:graphicFrame>
      <p:pic>
        <p:nvPicPr>
          <p:cNvPr id="16" name="Picture 15" descr="XKCD_Tribute__Think_Positive_by_technonerd0110.jpg"/>
          <p:cNvPicPr>
            <a:picLocks noChangeAspect="1"/>
          </p:cNvPicPr>
          <p:nvPr/>
        </p:nvPicPr>
        <p:blipFill rotWithShape="1">
          <a:blip r:embed="rId10">
            <a:alphaModFix amt="23000"/>
            <a:extLst>
              <a:ext uri="{BEBA8EAE-BF5A-486C-A8C5-ECC9F3942E4B}">
                <a14:imgProps xmlns:a14="http://schemas.microsoft.com/office/drawing/2010/main">
                  <a14:imgLayer r:embed="rId11">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7" name="Picture 16" descr="investing (1).png"/>
          <p:cNvPicPr>
            <a:picLocks noChangeAspect="1"/>
          </p:cNvPicPr>
          <p:nvPr/>
        </p:nvPicPr>
        <p:blipFill rotWithShape="1">
          <a:blip r:embed="rId12">
            <a:alphaModFix/>
            <a:extLst>
              <a:ext uri="{BEBA8EAE-BF5A-486C-A8C5-ECC9F3942E4B}">
                <a14:imgProps xmlns:a14="http://schemas.microsoft.com/office/drawing/2010/main">
                  <a14:imgLayer r:embed="rId13">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18" name="Picture 17" descr="XKCD_Tribute__Think_Positive_by_technonerd0110.jpg"/>
          <p:cNvPicPr>
            <a:picLocks noChangeAspect="1"/>
          </p:cNvPicPr>
          <p:nvPr/>
        </p:nvPicPr>
        <p:blipFill rotWithShape="1">
          <a:blip r:embed="rId10">
            <a:alphaModFix amt="28000"/>
            <a:extLst>
              <a:ext uri="{BEBA8EAE-BF5A-486C-A8C5-ECC9F3942E4B}">
                <a14:imgProps xmlns:a14="http://schemas.microsoft.com/office/drawing/2010/main">
                  <a14:imgLayer r:embed="rId11">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19" name="Group 18"/>
          <p:cNvGrpSpPr/>
          <p:nvPr/>
        </p:nvGrpSpPr>
        <p:grpSpPr>
          <a:xfrm rot="20207907">
            <a:off x="5236947" y="1097974"/>
            <a:ext cx="253756" cy="163905"/>
            <a:chOff x="1399314" y="47542"/>
            <a:chExt cx="402139" cy="244505"/>
          </a:xfrm>
        </p:grpSpPr>
        <p:cxnSp>
          <p:nvCxnSpPr>
            <p:cNvPr id="20" name="Straight Connector 19"/>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3" name="Cloud Callout 22"/>
          <p:cNvSpPr/>
          <p:nvPr/>
        </p:nvSpPr>
        <p:spPr>
          <a:xfrm>
            <a:off x="5612725" y="1482903"/>
            <a:ext cx="3282615" cy="976973"/>
          </a:xfrm>
          <a:prstGeom prst="cloudCallout">
            <a:avLst>
              <a:gd name="adj1" fmla="val -74363"/>
              <a:gd name="adj2" fmla="val -61941"/>
            </a:avLst>
          </a:prstGeom>
          <a:solidFill>
            <a:schemeClr val="accent2">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How can I do that effectively</a:t>
            </a:r>
            <a:r>
              <a:rPr lang="en-US" sz="1600" dirty="0">
                <a:solidFill>
                  <a:srgbClr val="000000"/>
                </a:solidFill>
              </a:rPr>
              <a:t>?</a:t>
            </a:r>
          </a:p>
        </p:txBody>
      </p:sp>
    </p:spTree>
    <p:extLst>
      <p:ext uri="{BB962C8B-B14F-4D97-AF65-F5344CB8AC3E}">
        <p14:creationId xmlns:p14="http://schemas.microsoft.com/office/powerpoint/2010/main" val="1541239332"/>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p:cNvGraphicFramePr>
            <a:graphicFrameLocks noChangeAspect="1"/>
          </p:cNvGraphicFramePr>
          <p:nvPr>
            <p:extLst>
              <p:ext uri="{D42A27DB-BD31-4B8C-83A1-F6EECF244321}">
                <p14:modId xmlns:p14="http://schemas.microsoft.com/office/powerpoint/2010/main" val="3734812102"/>
              </p:ext>
            </p:extLst>
          </p:nvPr>
        </p:nvGraphicFramePr>
        <p:xfrm>
          <a:off x="-414147" y="5143462"/>
          <a:ext cx="10117587" cy="843132"/>
        </p:xfrm>
        <a:graphic>
          <a:graphicData uri="http://schemas.openxmlformats.org/presentationml/2006/ole">
            <mc:AlternateContent xmlns:mc="http://schemas.openxmlformats.org/markup-compatibility/2006">
              <mc:Choice xmlns:v="urn:schemas-microsoft-com:vml" Requires="v">
                <p:oleObj spid="_x0000_s63308" name="Document" r:id="rId5" imgW="5486400" imgH="457200" progId="Word.Document.12">
                  <p:embed/>
                </p:oleObj>
              </mc:Choice>
              <mc:Fallback>
                <p:oleObj name="Document" r:id="rId5" imgW="5486400" imgH="457200" progId="Word.Document.12">
                  <p:embed/>
                  <p:pic>
                    <p:nvPicPr>
                      <p:cNvPr id="0" name=""/>
                      <p:cNvPicPr/>
                      <p:nvPr/>
                    </p:nvPicPr>
                    <p:blipFill>
                      <a:blip r:embed="rId6"/>
                      <a:stretch>
                        <a:fillRect/>
                      </a:stretch>
                    </p:blipFill>
                    <p:spPr>
                      <a:xfrm>
                        <a:off x="-414147" y="5143462"/>
                        <a:ext cx="10117587" cy="843132"/>
                      </a:xfrm>
                      <a:prstGeom prst="rect">
                        <a:avLst/>
                      </a:prstGeom>
                    </p:spPr>
                  </p:pic>
                </p:oleObj>
              </mc:Fallback>
            </mc:AlternateContent>
          </a:graphicData>
        </a:graphic>
      </p:graphicFrame>
      <p:sp>
        <p:nvSpPr>
          <p:cNvPr id="2" name="Title 1"/>
          <p:cNvSpPr>
            <a:spLocks noGrp="1"/>
          </p:cNvSpPr>
          <p:nvPr>
            <p:ph type="title"/>
          </p:nvPr>
        </p:nvSpPr>
        <p:spPr/>
        <p:txBody>
          <a:bodyPr>
            <a:normAutofit/>
          </a:bodyPr>
          <a:lstStyle/>
          <a:p>
            <a:r>
              <a:rPr lang="en-US" dirty="0" smtClean="0"/>
              <a:t>Model</a:t>
            </a:r>
            <a:endParaRPr lang="en-US" dirty="0"/>
          </a:p>
        </p:txBody>
      </p:sp>
      <p:sp>
        <p:nvSpPr>
          <p:cNvPr id="23" name="Content Placeholder 2"/>
          <p:cNvSpPr>
            <a:spLocks noGrp="1"/>
          </p:cNvSpPr>
          <p:nvPr>
            <p:ph idx="1"/>
          </p:nvPr>
        </p:nvSpPr>
        <p:spPr>
          <a:xfrm>
            <a:off x="325814" y="1971390"/>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Chooses utterance given QUD and knowledge of the world</a:t>
            </a:r>
          </a:p>
          <a:p>
            <a:pPr lvl="1"/>
            <a:r>
              <a:rPr lang="en-US" sz="2400" dirty="0" smtClean="0"/>
              <a:t>Maximizes </a:t>
            </a:r>
            <a:r>
              <a:rPr lang="en-US" sz="2400" dirty="0" err="1" smtClean="0"/>
              <a:t>informativeness</a:t>
            </a:r>
            <a:r>
              <a:rPr lang="en-US" sz="2400" dirty="0" smtClean="0"/>
              <a:t> with respect to QUD</a:t>
            </a:r>
          </a:p>
          <a:p>
            <a:pPr lvl="1"/>
            <a:endParaRPr lang="en-US" sz="2400" dirty="0" smtClean="0"/>
          </a:p>
          <a:p>
            <a:pPr lvl="1"/>
            <a:endParaRPr lang="en-US" sz="2400" dirty="0" smtClean="0"/>
          </a:p>
          <a:p>
            <a:endParaRPr lang="en-US" sz="2800" dirty="0" smtClean="0"/>
          </a:p>
        </p:txBody>
      </p:sp>
      <p:cxnSp>
        <p:nvCxnSpPr>
          <p:cNvPr id="25" name="Straight Arrow Connector 24"/>
          <p:cNvCxnSpPr/>
          <p:nvPr/>
        </p:nvCxnSpPr>
        <p:spPr>
          <a:xfrm flipH="1">
            <a:off x="2415852" y="4256921"/>
            <a:ext cx="2725568" cy="886541"/>
          </a:xfrm>
          <a:prstGeom prst="straightConnector1">
            <a:avLst/>
          </a:prstGeom>
          <a:ln>
            <a:solidFill>
              <a:schemeClr val="accent2">
                <a:lumMod val="60000"/>
                <a:lumOff val="4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pic>
        <p:nvPicPr>
          <p:cNvPr id="26" name="Picture 25"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27" name="Picture 26" descr="investing (1).png"/>
          <p:cNvPicPr>
            <a:picLocks noChangeAspect="1"/>
          </p:cNvPicPr>
          <p:nvPr/>
        </p:nvPicPr>
        <p:blipFill rotWithShape="1">
          <a:blip r:embed="rId9">
            <a:alphaModFix/>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28" name="Picture 27" descr="XKCD_Tribute__Think_Positive_by_technonerd0110.jpg"/>
          <p:cNvPicPr>
            <a:picLocks noChangeAspect="1"/>
          </p:cNvPicPr>
          <p:nvPr/>
        </p:nvPicPr>
        <p:blipFill rotWithShape="1">
          <a:blip r:embed="rId7">
            <a:alphaModFix amt="28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29" name="Group 28"/>
          <p:cNvGrpSpPr/>
          <p:nvPr/>
        </p:nvGrpSpPr>
        <p:grpSpPr>
          <a:xfrm rot="20207907">
            <a:off x="5236947" y="1097974"/>
            <a:ext cx="253756" cy="163905"/>
            <a:chOff x="1399314" y="47542"/>
            <a:chExt cx="402139" cy="244505"/>
          </a:xfrm>
        </p:grpSpPr>
        <p:cxnSp>
          <p:nvCxnSpPr>
            <p:cNvPr id="30" name="Straight Connector 29"/>
            <p:cNvCxnSpPr/>
            <p:nvPr/>
          </p:nvCxnSpPr>
          <p:spPr>
            <a:xfrm>
              <a:off x="1399314" y="292047"/>
              <a:ext cx="402139"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1472829" y="47542"/>
              <a:ext cx="271163" cy="244505"/>
            </a:xfrm>
            <a:prstGeom prst="rect">
              <a:avLst/>
            </a:prstGeom>
            <a:solidFill>
              <a:schemeClr val="bg1">
                <a:lumMod val="65000"/>
              </a:schemeClr>
            </a:solidFill>
            <a:ln>
              <a:solidFill>
                <a:srgbClr val="A6A6A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2" name="Cloud Callout 31"/>
          <p:cNvSpPr/>
          <p:nvPr/>
        </p:nvSpPr>
        <p:spPr>
          <a:xfrm>
            <a:off x="5612725" y="1196339"/>
            <a:ext cx="3282615" cy="1263537"/>
          </a:xfrm>
          <a:prstGeom prst="cloudCallout">
            <a:avLst>
              <a:gd name="adj1" fmla="val -74363"/>
              <a:gd name="adj2" fmla="val -41839"/>
            </a:avLst>
          </a:prstGeom>
          <a:solidFill>
            <a:schemeClr val="accent2">
              <a:lumMod val="20000"/>
              <a:lumOff val="8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Will the listener think that John is ferocious?</a:t>
            </a:r>
            <a:endParaRPr lang="en-US" sz="1600" dirty="0">
              <a:solidFill>
                <a:srgbClr val="000000"/>
              </a:solidFill>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1960932146"/>
              </p:ext>
            </p:extLst>
          </p:nvPr>
        </p:nvGraphicFramePr>
        <p:xfrm>
          <a:off x="-1714500" y="3795231"/>
          <a:ext cx="12396463" cy="487823"/>
        </p:xfrm>
        <a:graphic>
          <a:graphicData uri="http://schemas.openxmlformats.org/presentationml/2006/ole">
            <mc:AlternateContent xmlns:mc="http://schemas.openxmlformats.org/markup-compatibility/2006">
              <mc:Choice xmlns:v="urn:schemas-microsoft-com:vml" Requires="v">
                <p:oleObj spid="_x0000_s63309" name="Document" r:id="rId12" imgW="5486400" imgH="215900" progId="Word.Document.12">
                  <p:embed/>
                </p:oleObj>
              </mc:Choice>
              <mc:Fallback>
                <p:oleObj name="Document" r:id="rId12" imgW="5486400" imgH="215900" progId="Word.Document.12">
                  <p:embed/>
                  <p:pic>
                    <p:nvPicPr>
                      <p:cNvPr id="0" name=""/>
                      <p:cNvPicPr/>
                      <p:nvPr/>
                    </p:nvPicPr>
                    <p:blipFill>
                      <a:blip r:embed="rId13"/>
                      <a:stretch>
                        <a:fillRect/>
                      </a:stretch>
                    </p:blipFill>
                    <p:spPr>
                      <a:xfrm>
                        <a:off x="-1714500" y="3795231"/>
                        <a:ext cx="12396463" cy="487823"/>
                      </a:xfrm>
                      <a:prstGeom prst="rect">
                        <a:avLst/>
                      </a:prstGeom>
                    </p:spPr>
                  </p:pic>
                </p:oleObj>
              </mc:Fallback>
            </mc:AlternateContent>
          </a:graphicData>
        </a:graphic>
      </p:graphicFrame>
      <p:cxnSp>
        <p:nvCxnSpPr>
          <p:cNvPr id="34" name="Straight Arrow Connector 33"/>
          <p:cNvCxnSpPr/>
          <p:nvPr/>
        </p:nvCxnSpPr>
        <p:spPr>
          <a:xfrm>
            <a:off x="6050015" y="5619750"/>
            <a:ext cx="0" cy="320392"/>
          </a:xfrm>
          <a:prstGeom prst="straightConnector1">
            <a:avLst/>
          </a:prstGeom>
          <a:ln>
            <a:solidFill>
              <a:schemeClr val="tx2">
                <a:lumMod val="40000"/>
                <a:lumOff val="6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35" name="文字方塊 4"/>
          <p:cNvSpPr txBox="1"/>
          <p:nvPr/>
        </p:nvSpPr>
        <p:spPr>
          <a:xfrm>
            <a:off x="5016702" y="5911413"/>
            <a:ext cx="3116637" cy="707886"/>
          </a:xfrm>
          <a:prstGeom prst="rect">
            <a:avLst/>
          </a:prstGeom>
          <a:noFill/>
          <a:ln w="28575" cmpd="sng">
            <a:solidFill>
              <a:schemeClr val="tx2">
                <a:lumMod val="40000"/>
                <a:lumOff val="60000"/>
              </a:schemeClr>
            </a:solidFill>
            <a:prstDash val="solid"/>
          </a:ln>
        </p:spPr>
        <p:txBody>
          <a:bodyPr wrap="square" rtlCol="0">
            <a:spAutoFit/>
          </a:bodyPr>
          <a:lstStyle/>
          <a:p>
            <a:r>
              <a:rPr kumimoji="1" lang="en-US" altLang="zh-TW" sz="2000" dirty="0" smtClean="0">
                <a:solidFill>
                  <a:srgbClr val="000000"/>
                </a:solidFill>
                <a:latin typeface="Cambria Math"/>
                <a:ea typeface="ＭＳ ゴシック"/>
                <a:cs typeface="Cambria Math"/>
              </a:rPr>
              <a:t>Literal listener’s interpretation of utterance</a:t>
            </a:r>
          </a:p>
        </p:txBody>
      </p:sp>
    </p:spTree>
    <p:extLst>
      <p:ext uri="{BB962C8B-B14F-4D97-AF65-F5344CB8AC3E}">
        <p14:creationId xmlns:p14="http://schemas.microsoft.com/office/powerpoint/2010/main" val="2526165422"/>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6" name="Content Placeholder 2"/>
          <p:cNvSpPr>
            <a:spLocks noGrp="1"/>
          </p:cNvSpPr>
          <p:nvPr>
            <p:ph idx="1"/>
          </p:nvPr>
        </p:nvSpPr>
        <p:spPr>
          <a:xfrm>
            <a:off x="325814" y="1955515"/>
            <a:ext cx="8520745" cy="4567378"/>
          </a:xfrm>
        </p:spPr>
        <p:txBody>
          <a:bodyPr>
            <a:noAutofit/>
          </a:bodyPr>
          <a:lstStyle/>
          <a:p>
            <a:r>
              <a:rPr lang="en-US" sz="2800" b="1" dirty="0" smtClean="0">
                <a:solidFill>
                  <a:schemeClr val="accent1">
                    <a:lumMod val="75000"/>
                  </a:schemeClr>
                </a:solidFill>
              </a:rPr>
              <a:t>Pragmatic listener</a:t>
            </a:r>
          </a:p>
          <a:p>
            <a:pPr lvl="1"/>
            <a:r>
              <a:rPr lang="en-US" sz="2400" dirty="0" smtClean="0"/>
              <a:t>Incorporates world knowledge to infer category and features</a:t>
            </a:r>
          </a:p>
        </p:txBody>
      </p:sp>
      <p:graphicFrame>
        <p:nvGraphicFramePr>
          <p:cNvPr id="3" name="Object 2"/>
          <p:cNvGraphicFramePr>
            <a:graphicFrameLocks noChangeAspect="1"/>
          </p:cNvGraphicFramePr>
          <p:nvPr>
            <p:extLst>
              <p:ext uri="{D42A27DB-BD31-4B8C-83A1-F6EECF244321}">
                <p14:modId xmlns:p14="http://schemas.microsoft.com/office/powerpoint/2010/main" val="933459904"/>
              </p:ext>
            </p:extLst>
          </p:nvPr>
        </p:nvGraphicFramePr>
        <p:xfrm>
          <a:off x="-717852" y="3354081"/>
          <a:ext cx="10519311" cy="827909"/>
        </p:xfrm>
        <a:graphic>
          <a:graphicData uri="http://schemas.openxmlformats.org/presentationml/2006/ole">
            <mc:AlternateContent xmlns:mc="http://schemas.openxmlformats.org/markup-compatibility/2006">
              <mc:Choice xmlns:v="urn:schemas-microsoft-com:vml" Requires="v">
                <p:oleObj spid="_x0000_s49610" name="Document" r:id="rId5" imgW="5486400" imgH="431800" progId="Word.Document.12">
                  <p:embed/>
                </p:oleObj>
              </mc:Choice>
              <mc:Fallback>
                <p:oleObj name="Document" r:id="rId5" imgW="5486400" imgH="431800" progId="Word.Document.12">
                  <p:embed/>
                  <p:pic>
                    <p:nvPicPr>
                      <p:cNvPr id="0" name=""/>
                      <p:cNvPicPr/>
                      <p:nvPr/>
                    </p:nvPicPr>
                    <p:blipFill>
                      <a:blip r:embed="rId6"/>
                      <a:stretch>
                        <a:fillRect/>
                      </a:stretch>
                    </p:blipFill>
                    <p:spPr>
                      <a:xfrm>
                        <a:off x="-717852" y="3354081"/>
                        <a:ext cx="10519311" cy="827909"/>
                      </a:xfrm>
                      <a:prstGeom prst="rect">
                        <a:avLst/>
                      </a:prstGeom>
                    </p:spPr>
                  </p:pic>
                </p:oleObj>
              </mc:Fallback>
            </mc:AlternateContent>
          </a:graphicData>
        </a:graphic>
      </p:graphicFrame>
      <p:pic>
        <p:nvPicPr>
          <p:cNvPr id="10" name="Picture 9"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1" name="Picture 10" descr="investing (1).png"/>
          <p:cNvPicPr>
            <a:picLocks noChangeAspect="1"/>
          </p:cNvPicPr>
          <p:nvPr/>
        </p:nvPicPr>
        <p:blipFill rotWithShape="1">
          <a:blip r:embed="rId9">
            <a:alphaModFix amt="30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12" name="Picture 11" descr="XKCD_Tribute__Think_Positive_by_technonerd0110.jpg"/>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13" name="Group 12"/>
          <p:cNvGrpSpPr/>
          <p:nvPr/>
        </p:nvGrpSpPr>
        <p:grpSpPr>
          <a:xfrm rot="20207907">
            <a:off x="5236947" y="1097974"/>
            <a:ext cx="253756" cy="163905"/>
            <a:chOff x="1399314" y="47542"/>
            <a:chExt cx="402139" cy="244505"/>
          </a:xfrm>
          <a:solidFill>
            <a:schemeClr val="tx1"/>
          </a:solidFill>
        </p:grpSpPr>
        <p:cxnSp>
          <p:nvCxnSpPr>
            <p:cNvPr id="14" name="Straight Connector 13"/>
            <p:cNvCxnSpPr/>
            <p:nvPr/>
          </p:nvCxnSpPr>
          <p:spPr>
            <a:xfrm>
              <a:off x="1399314" y="292047"/>
              <a:ext cx="402139" cy="0"/>
            </a:xfrm>
            <a:prstGeom prst="line">
              <a:avLst/>
            </a:prstGeom>
            <a:grpFill/>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472829" y="47542"/>
              <a:ext cx="271163" cy="244505"/>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F497D"/>
                </a:solidFill>
              </a:endParaRPr>
            </a:p>
          </p:txBody>
        </p:sp>
      </p:grpSp>
    </p:spTree>
    <p:extLst>
      <p:ext uri="{BB962C8B-B14F-4D97-AF65-F5344CB8AC3E}">
        <p14:creationId xmlns:p14="http://schemas.microsoft.com/office/powerpoint/2010/main" val="1223444608"/>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p:cNvGraphicFramePr>
            <a:graphicFrameLocks noChangeAspect="1"/>
          </p:cNvGraphicFramePr>
          <p:nvPr>
            <p:extLst>
              <p:ext uri="{D42A27DB-BD31-4B8C-83A1-F6EECF244321}">
                <p14:modId xmlns:p14="http://schemas.microsoft.com/office/powerpoint/2010/main" val="4125380060"/>
              </p:ext>
            </p:extLst>
          </p:nvPr>
        </p:nvGraphicFramePr>
        <p:xfrm>
          <a:off x="-717852" y="3354081"/>
          <a:ext cx="10519311" cy="827909"/>
        </p:xfrm>
        <a:graphic>
          <a:graphicData uri="http://schemas.openxmlformats.org/presentationml/2006/ole">
            <mc:AlternateContent xmlns:mc="http://schemas.openxmlformats.org/markup-compatibility/2006">
              <mc:Choice xmlns:v="urn:schemas-microsoft-com:vml" Requires="v">
                <p:oleObj spid="_x0000_s50635" name="Document" r:id="rId5" imgW="5486400" imgH="431800" progId="Word.Document.12">
                  <p:embed/>
                </p:oleObj>
              </mc:Choice>
              <mc:Fallback>
                <p:oleObj name="Document" r:id="rId5" imgW="5486400" imgH="431800" progId="Word.Document.12">
                  <p:embed/>
                  <p:pic>
                    <p:nvPicPr>
                      <p:cNvPr id="0" name=""/>
                      <p:cNvPicPr/>
                      <p:nvPr/>
                    </p:nvPicPr>
                    <p:blipFill>
                      <a:blip r:embed="rId6"/>
                      <a:stretch>
                        <a:fillRect/>
                      </a:stretch>
                    </p:blipFill>
                    <p:spPr>
                      <a:xfrm>
                        <a:off x="-717852" y="3354081"/>
                        <a:ext cx="10519311" cy="827909"/>
                      </a:xfrm>
                      <a:prstGeom prst="rect">
                        <a:avLst/>
                      </a:prstGeom>
                    </p:spPr>
                  </p:pic>
                </p:oleObj>
              </mc:Fallback>
            </mc:AlternateContent>
          </a:graphicData>
        </a:graphic>
      </p:graphicFrame>
      <p:sp>
        <p:nvSpPr>
          <p:cNvPr id="2" name="Title 1"/>
          <p:cNvSpPr>
            <a:spLocks noGrp="1"/>
          </p:cNvSpPr>
          <p:nvPr>
            <p:ph type="title"/>
          </p:nvPr>
        </p:nvSpPr>
        <p:spPr/>
        <p:txBody>
          <a:bodyPr>
            <a:normAutofit/>
          </a:bodyPr>
          <a:lstStyle/>
          <a:p>
            <a:r>
              <a:rPr lang="en-US" dirty="0" smtClean="0"/>
              <a:t>Model</a:t>
            </a:r>
            <a:endParaRPr lang="en-US" dirty="0"/>
          </a:p>
        </p:txBody>
      </p:sp>
      <p:cxnSp>
        <p:nvCxnSpPr>
          <p:cNvPr id="5" name="Straight Arrow Connector 4"/>
          <p:cNvCxnSpPr/>
          <p:nvPr/>
        </p:nvCxnSpPr>
        <p:spPr>
          <a:xfrm>
            <a:off x="3820581" y="3861750"/>
            <a:ext cx="0" cy="46372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7" name="文字方塊 4"/>
          <p:cNvSpPr txBox="1"/>
          <p:nvPr/>
        </p:nvSpPr>
        <p:spPr>
          <a:xfrm>
            <a:off x="3385384" y="4325470"/>
            <a:ext cx="2304624"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category</a:t>
            </a:r>
          </a:p>
        </p:txBody>
      </p:sp>
      <p:sp>
        <p:nvSpPr>
          <p:cNvPr id="8" name="Cloud Callout 7"/>
          <p:cNvSpPr/>
          <p:nvPr/>
        </p:nvSpPr>
        <p:spPr>
          <a:xfrm>
            <a:off x="6239078" y="1286961"/>
            <a:ext cx="2607481" cy="972167"/>
          </a:xfrm>
          <a:prstGeom prst="cloudCallout">
            <a:avLst>
              <a:gd name="adj1" fmla="val -72474"/>
              <a:gd name="adj2" fmla="val -56603"/>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John is very likely a person and very unlikely a lion.</a:t>
            </a:r>
          </a:p>
        </p:txBody>
      </p:sp>
      <p:pic>
        <p:nvPicPr>
          <p:cNvPr id="14" name="Picture 13"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5" name="Picture 14" descr="investing (1).png"/>
          <p:cNvPicPr>
            <a:picLocks noChangeAspect="1"/>
          </p:cNvPicPr>
          <p:nvPr/>
        </p:nvPicPr>
        <p:blipFill rotWithShape="1">
          <a:blip r:embed="rId9">
            <a:alphaModFix amt="30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16" name="Picture 15" descr="XKCD_Tribute__Think_Positive_by_technonerd0110.jpg"/>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17" name="Group 16"/>
          <p:cNvGrpSpPr/>
          <p:nvPr/>
        </p:nvGrpSpPr>
        <p:grpSpPr>
          <a:xfrm rot="20207907">
            <a:off x="5236947" y="1097974"/>
            <a:ext cx="253756" cy="163905"/>
            <a:chOff x="1399314" y="47542"/>
            <a:chExt cx="402139" cy="244505"/>
          </a:xfrm>
          <a:solidFill>
            <a:schemeClr val="tx1"/>
          </a:solidFill>
        </p:grpSpPr>
        <p:cxnSp>
          <p:nvCxnSpPr>
            <p:cNvPr id="18" name="Straight Connector 17"/>
            <p:cNvCxnSpPr/>
            <p:nvPr/>
          </p:nvCxnSpPr>
          <p:spPr>
            <a:xfrm>
              <a:off x="1399314" y="292047"/>
              <a:ext cx="402139" cy="0"/>
            </a:xfrm>
            <a:prstGeom prst="line">
              <a:avLst/>
            </a:prstGeom>
            <a:grpFill/>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1472829" y="47542"/>
              <a:ext cx="271163" cy="244505"/>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F497D"/>
                </a:solidFill>
              </a:endParaRPr>
            </a:p>
          </p:txBody>
        </p:sp>
      </p:grpSp>
      <p:sp>
        <p:nvSpPr>
          <p:cNvPr id="20" name="Content Placeholder 2"/>
          <p:cNvSpPr>
            <a:spLocks noGrp="1"/>
          </p:cNvSpPr>
          <p:nvPr>
            <p:ph idx="1"/>
          </p:nvPr>
        </p:nvSpPr>
        <p:spPr>
          <a:xfrm>
            <a:off x="325814" y="1955515"/>
            <a:ext cx="8520745" cy="4567378"/>
          </a:xfrm>
        </p:spPr>
        <p:txBody>
          <a:bodyPr>
            <a:noAutofit/>
          </a:bodyPr>
          <a:lstStyle/>
          <a:p>
            <a:r>
              <a:rPr lang="en-US" sz="2800" b="1" dirty="0" smtClean="0">
                <a:solidFill>
                  <a:schemeClr val="accent1">
                    <a:lumMod val="75000"/>
                  </a:schemeClr>
                </a:solidFill>
              </a:rPr>
              <a:t>Pragmatic listener</a:t>
            </a:r>
          </a:p>
          <a:p>
            <a:pPr lvl="1"/>
            <a:r>
              <a:rPr lang="en-US" sz="2400" dirty="0" smtClean="0"/>
              <a:t>Incorporates world knowledge to infer category and features</a:t>
            </a:r>
          </a:p>
        </p:txBody>
      </p:sp>
    </p:spTree>
    <p:extLst>
      <p:ext uri="{BB962C8B-B14F-4D97-AF65-F5344CB8AC3E}">
        <p14:creationId xmlns:p14="http://schemas.microsoft.com/office/powerpoint/2010/main" val="878311903"/>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p:cNvGraphicFramePr>
            <a:graphicFrameLocks noChangeAspect="1"/>
          </p:cNvGraphicFramePr>
          <p:nvPr>
            <p:extLst>
              <p:ext uri="{D42A27DB-BD31-4B8C-83A1-F6EECF244321}">
                <p14:modId xmlns:p14="http://schemas.microsoft.com/office/powerpoint/2010/main" val="3508492192"/>
              </p:ext>
            </p:extLst>
          </p:nvPr>
        </p:nvGraphicFramePr>
        <p:xfrm>
          <a:off x="-717852" y="3354081"/>
          <a:ext cx="10519311" cy="827909"/>
        </p:xfrm>
        <a:graphic>
          <a:graphicData uri="http://schemas.openxmlformats.org/presentationml/2006/ole">
            <mc:AlternateContent xmlns:mc="http://schemas.openxmlformats.org/markup-compatibility/2006">
              <mc:Choice xmlns:v="urn:schemas-microsoft-com:vml" Requires="v">
                <p:oleObj spid="_x0000_s51657" name="Document" r:id="rId5" imgW="5486400" imgH="431800" progId="Word.Document.12">
                  <p:embed/>
                </p:oleObj>
              </mc:Choice>
              <mc:Fallback>
                <p:oleObj name="Document" r:id="rId5" imgW="5486400" imgH="431800" progId="Word.Document.12">
                  <p:embed/>
                  <p:pic>
                    <p:nvPicPr>
                      <p:cNvPr id="0" name=""/>
                      <p:cNvPicPr/>
                      <p:nvPr/>
                    </p:nvPicPr>
                    <p:blipFill>
                      <a:blip r:embed="rId6"/>
                      <a:stretch>
                        <a:fillRect/>
                      </a:stretch>
                    </p:blipFill>
                    <p:spPr>
                      <a:xfrm>
                        <a:off x="-717852" y="3354081"/>
                        <a:ext cx="10519311" cy="827909"/>
                      </a:xfrm>
                      <a:prstGeom prst="rect">
                        <a:avLst/>
                      </a:prstGeom>
                    </p:spPr>
                  </p:pic>
                </p:oleObj>
              </mc:Fallback>
            </mc:AlternateContent>
          </a:graphicData>
        </a:graphic>
      </p:graphicFrame>
      <p:sp>
        <p:nvSpPr>
          <p:cNvPr id="19" name="Content Placeholder 2"/>
          <p:cNvSpPr>
            <a:spLocks noGrp="1"/>
          </p:cNvSpPr>
          <p:nvPr>
            <p:ph idx="1"/>
          </p:nvPr>
        </p:nvSpPr>
        <p:spPr>
          <a:xfrm>
            <a:off x="325814" y="1955515"/>
            <a:ext cx="8520745" cy="4567378"/>
          </a:xfrm>
        </p:spPr>
        <p:txBody>
          <a:bodyPr>
            <a:noAutofit/>
          </a:bodyPr>
          <a:lstStyle/>
          <a:p>
            <a:r>
              <a:rPr lang="en-US" sz="2800" b="1" dirty="0" smtClean="0">
                <a:solidFill>
                  <a:schemeClr val="accent1">
                    <a:lumMod val="75000"/>
                  </a:schemeClr>
                </a:solidFill>
              </a:rPr>
              <a:t>Pragmatic listener</a:t>
            </a:r>
          </a:p>
          <a:p>
            <a:pPr lvl="1"/>
            <a:r>
              <a:rPr lang="en-US" sz="2400" dirty="0" smtClean="0"/>
              <a:t>Incorporates world knowledge to infer category and features</a:t>
            </a:r>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8" name="Straight Arrow Connector 7"/>
          <p:cNvCxnSpPr/>
          <p:nvPr/>
        </p:nvCxnSpPr>
        <p:spPr>
          <a:xfrm>
            <a:off x="4586460" y="3873500"/>
            <a:ext cx="0" cy="545833"/>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9" name="文字方塊 4"/>
          <p:cNvSpPr txBox="1"/>
          <p:nvPr/>
        </p:nvSpPr>
        <p:spPr>
          <a:xfrm>
            <a:off x="4183522" y="4419333"/>
            <a:ext cx="3030877"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features given category</a:t>
            </a:r>
          </a:p>
        </p:txBody>
      </p:sp>
      <p:sp>
        <p:nvSpPr>
          <p:cNvPr id="10" name="Cloud Callout 9"/>
          <p:cNvSpPr/>
          <p:nvPr/>
        </p:nvSpPr>
        <p:spPr>
          <a:xfrm>
            <a:off x="6040404" y="1068900"/>
            <a:ext cx="2958797" cy="1320164"/>
          </a:xfrm>
          <a:prstGeom prst="cloudCallout">
            <a:avLst>
              <a:gd name="adj1" fmla="val -61782"/>
              <a:gd name="adj2" fmla="val -3419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person is unlikely to be ferocious. </a:t>
            </a:r>
          </a:p>
          <a:p>
            <a:r>
              <a:rPr lang="en-US" sz="1600" dirty="0" smtClean="0">
                <a:solidFill>
                  <a:srgbClr val="000000"/>
                </a:solidFill>
              </a:rPr>
              <a:t>A lion is very likely to be ferocious.</a:t>
            </a:r>
          </a:p>
        </p:txBody>
      </p:sp>
      <p:pic>
        <p:nvPicPr>
          <p:cNvPr id="20" name="Picture 19"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21" name="Picture 20" descr="investing (1).png"/>
          <p:cNvPicPr>
            <a:picLocks noChangeAspect="1"/>
          </p:cNvPicPr>
          <p:nvPr/>
        </p:nvPicPr>
        <p:blipFill rotWithShape="1">
          <a:blip r:embed="rId9">
            <a:alphaModFix amt="30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22" name="Picture 21" descr="XKCD_Tribute__Think_Positive_by_technonerd0110.jpg"/>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23" name="Group 22"/>
          <p:cNvGrpSpPr/>
          <p:nvPr/>
        </p:nvGrpSpPr>
        <p:grpSpPr>
          <a:xfrm rot="20207907">
            <a:off x="5236947" y="1097974"/>
            <a:ext cx="253756" cy="163905"/>
            <a:chOff x="1399314" y="47542"/>
            <a:chExt cx="402139" cy="244505"/>
          </a:xfrm>
          <a:solidFill>
            <a:schemeClr val="tx1"/>
          </a:solidFill>
        </p:grpSpPr>
        <p:cxnSp>
          <p:nvCxnSpPr>
            <p:cNvPr id="24" name="Straight Connector 23"/>
            <p:cNvCxnSpPr/>
            <p:nvPr/>
          </p:nvCxnSpPr>
          <p:spPr>
            <a:xfrm>
              <a:off x="1399314" y="292047"/>
              <a:ext cx="402139" cy="0"/>
            </a:xfrm>
            <a:prstGeom prst="line">
              <a:avLst/>
            </a:prstGeom>
            <a:grpFill/>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1472829" y="47542"/>
              <a:ext cx="271163" cy="244505"/>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F497D"/>
                </a:solidFill>
              </a:endParaRPr>
            </a:p>
          </p:txBody>
        </p:sp>
      </p:grpSp>
    </p:spTree>
    <p:extLst>
      <p:ext uri="{BB962C8B-B14F-4D97-AF65-F5344CB8AC3E}">
        <p14:creationId xmlns:p14="http://schemas.microsoft.com/office/powerpoint/2010/main" val="451651093"/>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5612381" y="396148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4251348" y="4581176"/>
            <a:ext cx="3079037"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QUD</a:t>
            </a:r>
          </a:p>
        </p:txBody>
      </p:sp>
      <p:sp>
        <p:nvSpPr>
          <p:cNvPr id="11" name="Cloud Callout 10"/>
          <p:cNvSpPr/>
          <p:nvPr/>
        </p:nvSpPr>
        <p:spPr>
          <a:xfrm>
            <a:off x="6072044" y="1068900"/>
            <a:ext cx="2774515" cy="1355323"/>
          </a:xfrm>
          <a:prstGeom prst="cloudCallout">
            <a:avLst>
              <a:gd name="adj1" fmla="val -63508"/>
              <a:gd name="adj2" fmla="val -2905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How likely is the QUD ferociousness, scariness, or strength?</a:t>
            </a:r>
            <a:endParaRPr lang="en-US" sz="1600" dirty="0" smtClean="0">
              <a:solidFill>
                <a:schemeClr val="tx1"/>
              </a:solidFill>
            </a:endParaRPr>
          </a:p>
        </p:txBody>
      </p:sp>
      <p:graphicFrame>
        <p:nvGraphicFramePr>
          <p:cNvPr id="15" name="Object 14"/>
          <p:cNvGraphicFramePr>
            <a:graphicFrameLocks noChangeAspect="1"/>
          </p:cNvGraphicFramePr>
          <p:nvPr>
            <p:extLst>
              <p:ext uri="{D42A27DB-BD31-4B8C-83A1-F6EECF244321}">
                <p14:modId xmlns:p14="http://schemas.microsoft.com/office/powerpoint/2010/main" val="2840901559"/>
              </p:ext>
            </p:extLst>
          </p:nvPr>
        </p:nvGraphicFramePr>
        <p:xfrm>
          <a:off x="-717852" y="3354081"/>
          <a:ext cx="10519311" cy="827909"/>
        </p:xfrm>
        <a:graphic>
          <a:graphicData uri="http://schemas.openxmlformats.org/presentationml/2006/ole">
            <mc:AlternateContent xmlns:mc="http://schemas.openxmlformats.org/markup-compatibility/2006">
              <mc:Choice xmlns:v="urn:schemas-microsoft-com:vml" Requires="v">
                <p:oleObj spid="_x0000_s52680" name="Document" r:id="rId5" imgW="5486400" imgH="431800" progId="Word.Document.12">
                  <p:embed/>
                </p:oleObj>
              </mc:Choice>
              <mc:Fallback>
                <p:oleObj name="Document" r:id="rId5" imgW="5486400" imgH="431800" progId="Word.Document.12">
                  <p:embed/>
                  <p:pic>
                    <p:nvPicPr>
                      <p:cNvPr id="0" name=""/>
                      <p:cNvPicPr/>
                      <p:nvPr/>
                    </p:nvPicPr>
                    <p:blipFill>
                      <a:blip r:embed="rId6"/>
                      <a:stretch>
                        <a:fillRect/>
                      </a:stretch>
                    </p:blipFill>
                    <p:spPr>
                      <a:xfrm>
                        <a:off x="-717852" y="3354081"/>
                        <a:ext cx="10519311" cy="827909"/>
                      </a:xfrm>
                      <a:prstGeom prst="rect">
                        <a:avLst/>
                      </a:prstGeom>
                    </p:spPr>
                  </p:pic>
                </p:oleObj>
              </mc:Fallback>
            </mc:AlternateContent>
          </a:graphicData>
        </a:graphic>
      </p:graphicFrame>
      <p:sp>
        <p:nvSpPr>
          <p:cNvPr id="16" name="Content Placeholder 2"/>
          <p:cNvSpPr>
            <a:spLocks noGrp="1"/>
          </p:cNvSpPr>
          <p:nvPr>
            <p:ph idx="1"/>
          </p:nvPr>
        </p:nvSpPr>
        <p:spPr>
          <a:xfrm>
            <a:off x="325814" y="1955515"/>
            <a:ext cx="8520745" cy="4567378"/>
          </a:xfrm>
        </p:spPr>
        <p:txBody>
          <a:bodyPr>
            <a:noAutofit/>
          </a:bodyPr>
          <a:lstStyle/>
          <a:p>
            <a:r>
              <a:rPr lang="en-US" sz="2800" b="1" dirty="0" smtClean="0">
                <a:solidFill>
                  <a:schemeClr val="accent1">
                    <a:lumMod val="75000"/>
                  </a:schemeClr>
                </a:solidFill>
              </a:rPr>
              <a:t>Pragmatic listener</a:t>
            </a:r>
          </a:p>
          <a:p>
            <a:pPr lvl="1"/>
            <a:r>
              <a:rPr lang="en-US" sz="2400" dirty="0" smtClean="0"/>
              <a:t>Incorporates world knowledge to infer category and features</a:t>
            </a:r>
          </a:p>
        </p:txBody>
      </p:sp>
      <p:pic>
        <p:nvPicPr>
          <p:cNvPr id="18" name="Picture 17"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19" name="Picture 18" descr="investing (1).png"/>
          <p:cNvPicPr>
            <a:picLocks noChangeAspect="1"/>
          </p:cNvPicPr>
          <p:nvPr/>
        </p:nvPicPr>
        <p:blipFill rotWithShape="1">
          <a:blip r:embed="rId9">
            <a:alphaModFix amt="30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20" name="Picture 19" descr="XKCD_Tribute__Think_Positive_by_technonerd0110.jpg"/>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21" name="Group 20"/>
          <p:cNvGrpSpPr/>
          <p:nvPr/>
        </p:nvGrpSpPr>
        <p:grpSpPr>
          <a:xfrm rot="20207907">
            <a:off x="5236947" y="1097974"/>
            <a:ext cx="253756" cy="163905"/>
            <a:chOff x="1399314" y="47542"/>
            <a:chExt cx="402139" cy="244505"/>
          </a:xfrm>
          <a:solidFill>
            <a:schemeClr val="tx1"/>
          </a:solidFill>
        </p:grpSpPr>
        <p:cxnSp>
          <p:nvCxnSpPr>
            <p:cNvPr id="22" name="Straight Connector 21"/>
            <p:cNvCxnSpPr/>
            <p:nvPr/>
          </p:nvCxnSpPr>
          <p:spPr>
            <a:xfrm>
              <a:off x="1399314" y="292047"/>
              <a:ext cx="402139" cy="0"/>
            </a:xfrm>
            <a:prstGeom prst="line">
              <a:avLst/>
            </a:prstGeom>
            <a:grpFill/>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472829" y="47542"/>
              <a:ext cx="271163" cy="244505"/>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F497D"/>
                </a:solidFill>
              </a:endParaRPr>
            </a:p>
          </p:txBody>
        </p:sp>
      </p:grpSp>
    </p:spTree>
    <p:extLst>
      <p:ext uri="{BB962C8B-B14F-4D97-AF65-F5344CB8AC3E}">
        <p14:creationId xmlns:p14="http://schemas.microsoft.com/office/powerpoint/2010/main" val="74480434"/>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cxnSp>
        <p:nvCxnSpPr>
          <p:cNvPr id="8" name="Straight Arrow Connector 7"/>
          <p:cNvCxnSpPr/>
          <p:nvPr/>
        </p:nvCxnSpPr>
        <p:spPr>
          <a:xfrm>
            <a:off x="6058422" y="3930877"/>
            <a:ext cx="0" cy="600800"/>
          </a:xfrm>
          <a:prstGeom prst="straightConnector1">
            <a:avLst/>
          </a:prstGeom>
          <a:ln>
            <a:solidFill>
              <a:schemeClr val="accent2">
                <a:lumMod val="60000"/>
                <a:lumOff val="40000"/>
              </a:schemeClr>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9" name="文字方塊 4"/>
          <p:cNvSpPr txBox="1"/>
          <p:nvPr/>
        </p:nvSpPr>
        <p:spPr>
          <a:xfrm>
            <a:off x="4847594" y="4550573"/>
            <a:ext cx="2820363" cy="1015663"/>
          </a:xfrm>
          <a:prstGeom prst="rect">
            <a:avLst/>
          </a:prstGeom>
          <a:noFill/>
          <a:ln w="28575" cmpd="sng">
            <a:solidFill>
              <a:schemeClr val="accent2">
                <a:lumMod val="60000"/>
                <a:lumOff val="40000"/>
              </a:schemeClr>
            </a:solidFill>
            <a:prstDash val="solid"/>
          </a:ln>
        </p:spPr>
        <p:txBody>
          <a:bodyPr wrap="square" rtlCol="0">
            <a:spAutoFit/>
          </a:bodyPr>
          <a:lstStyle/>
          <a:p>
            <a:r>
              <a:rPr kumimoji="1" lang="en-US" altLang="zh-TW" sz="2000" dirty="0" smtClean="0">
                <a:solidFill>
                  <a:srgbClr val="000000"/>
                </a:solidFill>
                <a:latin typeface="Cambria Math"/>
                <a:ea typeface="ＭＳ ゴシック"/>
                <a:cs typeface="Cambria Math"/>
              </a:rPr>
              <a:t>Speaker’s probability of producing utterance given QUD and features</a:t>
            </a:r>
          </a:p>
        </p:txBody>
      </p:sp>
      <p:graphicFrame>
        <p:nvGraphicFramePr>
          <p:cNvPr id="38" name="Object 37"/>
          <p:cNvGraphicFramePr>
            <a:graphicFrameLocks noChangeAspect="1"/>
          </p:cNvGraphicFramePr>
          <p:nvPr>
            <p:extLst>
              <p:ext uri="{D42A27DB-BD31-4B8C-83A1-F6EECF244321}">
                <p14:modId xmlns:p14="http://schemas.microsoft.com/office/powerpoint/2010/main" val="3480150765"/>
              </p:ext>
            </p:extLst>
          </p:nvPr>
        </p:nvGraphicFramePr>
        <p:xfrm>
          <a:off x="-717852" y="3354081"/>
          <a:ext cx="10519311" cy="827909"/>
        </p:xfrm>
        <a:graphic>
          <a:graphicData uri="http://schemas.openxmlformats.org/presentationml/2006/ole">
            <mc:AlternateContent xmlns:mc="http://schemas.openxmlformats.org/markup-compatibility/2006">
              <mc:Choice xmlns:v="urn:schemas-microsoft-com:vml" Requires="v">
                <p:oleObj spid="_x0000_s53704" name="Document" r:id="rId5" imgW="5486400" imgH="431800" progId="Word.Document.12">
                  <p:embed/>
                </p:oleObj>
              </mc:Choice>
              <mc:Fallback>
                <p:oleObj name="Document" r:id="rId5" imgW="5486400" imgH="431800" progId="Word.Document.12">
                  <p:embed/>
                  <p:pic>
                    <p:nvPicPr>
                      <p:cNvPr id="0" name=""/>
                      <p:cNvPicPr/>
                      <p:nvPr/>
                    </p:nvPicPr>
                    <p:blipFill>
                      <a:blip r:embed="rId6"/>
                      <a:stretch>
                        <a:fillRect/>
                      </a:stretch>
                    </p:blipFill>
                    <p:spPr>
                      <a:xfrm>
                        <a:off x="-717852" y="3354081"/>
                        <a:ext cx="10519311" cy="827909"/>
                      </a:xfrm>
                      <a:prstGeom prst="rect">
                        <a:avLst/>
                      </a:prstGeom>
                    </p:spPr>
                  </p:pic>
                </p:oleObj>
              </mc:Fallback>
            </mc:AlternateContent>
          </a:graphicData>
        </a:graphic>
      </p:graphicFrame>
      <p:pic>
        <p:nvPicPr>
          <p:cNvPr id="39" name="Picture 38" descr="XKCD_Tribute__Think_Positive_by_technonerd0110.jpg"/>
          <p:cNvPicPr>
            <a:picLocks noChangeAspect="1"/>
          </p:cNvPicPr>
          <p:nvPr/>
        </p:nvPicPr>
        <p:blipFill rotWithShape="1">
          <a:blip r:embed="rId7">
            <a:alphaModFix amt="23000"/>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3556466" y="1127263"/>
            <a:ext cx="488435" cy="672254"/>
          </a:xfrm>
          <a:prstGeom prst="rect">
            <a:avLst/>
          </a:prstGeom>
        </p:spPr>
      </p:pic>
      <p:pic>
        <p:nvPicPr>
          <p:cNvPr id="40" name="Picture 39" descr="investing (1).png"/>
          <p:cNvPicPr>
            <a:picLocks noChangeAspect="1"/>
          </p:cNvPicPr>
          <p:nvPr/>
        </p:nvPicPr>
        <p:blipFill rotWithShape="1">
          <a:blip r:embed="rId9">
            <a:alphaModFix amt="30000"/>
            <a:extLst>
              <a:ext uri="{BEBA8EAE-BF5A-486C-A8C5-ECC9F3942E4B}">
                <a14:imgProps xmlns:a14="http://schemas.microsoft.com/office/drawing/2010/main">
                  <a14:imgLayer r:embed="rId10">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4364034" y="1145599"/>
            <a:ext cx="401508" cy="645968"/>
          </a:xfrm>
          <a:prstGeom prst="rect">
            <a:avLst/>
          </a:prstGeom>
        </p:spPr>
      </p:pic>
      <p:pic>
        <p:nvPicPr>
          <p:cNvPr id="41" name="Picture 40" descr="XKCD_Tribute__Think_Positive_by_technonerd0110.jpg"/>
          <p:cNvPicPr>
            <a:picLocks noChangeAspect="1"/>
          </p:cNvPicPr>
          <p:nvPr/>
        </p:nvPicPr>
        <p:blipFill rotWithShape="1">
          <a:blip r:embed="rId7">
            <a:alphaModFix/>
            <a:extLst>
              <a:ext uri="{BEBA8EAE-BF5A-486C-A8C5-ECC9F3942E4B}">
                <a14:imgProps xmlns:a14="http://schemas.microsoft.com/office/drawing/2010/main">
                  <a14:imgLayer r:embed="rId8">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5155574" y="1196339"/>
            <a:ext cx="488435" cy="622975"/>
          </a:xfrm>
          <a:prstGeom prst="rect">
            <a:avLst/>
          </a:prstGeom>
        </p:spPr>
      </p:pic>
      <p:grpSp>
        <p:nvGrpSpPr>
          <p:cNvPr id="42" name="Group 41"/>
          <p:cNvGrpSpPr/>
          <p:nvPr/>
        </p:nvGrpSpPr>
        <p:grpSpPr>
          <a:xfrm rot="20207907">
            <a:off x="5236947" y="1097974"/>
            <a:ext cx="253756" cy="163905"/>
            <a:chOff x="1399314" y="47542"/>
            <a:chExt cx="402139" cy="244505"/>
          </a:xfrm>
          <a:solidFill>
            <a:schemeClr val="tx1"/>
          </a:solidFill>
        </p:grpSpPr>
        <p:cxnSp>
          <p:nvCxnSpPr>
            <p:cNvPr id="43" name="Straight Connector 42"/>
            <p:cNvCxnSpPr/>
            <p:nvPr/>
          </p:nvCxnSpPr>
          <p:spPr>
            <a:xfrm>
              <a:off x="1399314" y="292047"/>
              <a:ext cx="402139" cy="0"/>
            </a:xfrm>
            <a:prstGeom prst="line">
              <a:avLst/>
            </a:prstGeom>
            <a:grpFill/>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472829" y="47542"/>
              <a:ext cx="271163" cy="244505"/>
            </a:xfrm>
            <a:prstGeom prst="rect">
              <a:avLst/>
            </a:prstGeom>
            <a:grp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1F497D"/>
                </a:solidFill>
              </a:endParaRPr>
            </a:p>
          </p:txBody>
        </p:sp>
      </p:grpSp>
      <p:sp>
        <p:nvSpPr>
          <p:cNvPr id="45" name="Content Placeholder 2"/>
          <p:cNvSpPr>
            <a:spLocks noGrp="1"/>
          </p:cNvSpPr>
          <p:nvPr>
            <p:ph idx="1"/>
          </p:nvPr>
        </p:nvSpPr>
        <p:spPr>
          <a:xfrm>
            <a:off x="325814" y="1955515"/>
            <a:ext cx="8520745" cy="4567378"/>
          </a:xfrm>
        </p:spPr>
        <p:txBody>
          <a:bodyPr>
            <a:noAutofit/>
          </a:bodyPr>
          <a:lstStyle/>
          <a:p>
            <a:r>
              <a:rPr lang="en-US" sz="2800" b="1" dirty="0" smtClean="0">
                <a:solidFill>
                  <a:schemeClr val="accent1">
                    <a:lumMod val="75000"/>
                  </a:schemeClr>
                </a:solidFill>
              </a:rPr>
              <a:t>Pragmatic listener</a:t>
            </a:r>
          </a:p>
          <a:p>
            <a:pPr lvl="1"/>
            <a:r>
              <a:rPr lang="en-US" sz="2400" dirty="0" smtClean="0"/>
              <a:t>Incorporates world knowledge to infer category and features</a:t>
            </a:r>
          </a:p>
        </p:txBody>
      </p:sp>
      <p:sp>
        <p:nvSpPr>
          <p:cNvPr id="46" name="Cloud Callout 45"/>
          <p:cNvSpPr/>
          <p:nvPr/>
        </p:nvSpPr>
        <p:spPr>
          <a:xfrm>
            <a:off x="6071073" y="1212738"/>
            <a:ext cx="2927940" cy="1300312"/>
          </a:xfrm>
          <a:prstGeom prst="cloudCallout">
            <a:avLst>
              <a:gd name="adj1" fmla="val -63437"/>
              <a:gd name="adj2" fmla="val -46508"/>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What is the speaker likely to say given QUD and features of John?</a:t>
            </a:r>
            <a:endParaRPr lang="en-US" sz="1600" dirty="0" smtClean="0">
              <a:solidFill>
                <a:schemeClr val="tx1"/>
              </a:solidFill>
            </a:endParaRPr>
          </a:p>
        </p:txBody>
      </p:sp>
    </p:spTree>
    <p:extLst>
      <p:ext uri="{BB962C8B-B14F-4D97-AF65-F5344CB8AC3E}">
        <p14:creationId xmlns:p14="http://schemas.microsoft.com/office/powerpoint/2010/main" val="88977128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descr="nonliteral.pdf"/>
          <p:cNvPicPr>
            <a:picLocks noGrp="1" noChangeAspect="1"/>
          </p:cNvPicPr>
          <p:nvPr>
            <p:ph idx="1"/>
          </p:nvPr>
        </p:nvPicPr>
        <p:blipFill>
          <a:blip r:embed="rId3">
            <a:extLst>
              <a:ext uri="{28A0092B-C50C-407E-A947-70E740481C1C}">
                <a14:useLocalDpi xmlns:a14="http://schemas.microsoft.com/office/drawing/2010/main" val="0"/>
              </a:ext>
            </a:extLst>
          </a:blip>
          <a:srcRect l="-16645" r="-16645"/>
          <a:stretch>
            <a:fillRect/>
          </a:stretch>
        </p:blipFill>
        <p:spPr>
          <a:xfrm>
            <a:off x="638615" y="1896132"/>
            <a:ext cx="7410735" cy="4075618"/>
          </a:xfrm>
          <a:ln>
            <a:noFill/>
          </a:ln>
        </p:spPr>
      </p:pic>
      <p:sp>
        <p:nvSpPr>
          <p:cNvPr id="5" name="Title 1"/>
          <p:cNvSpPr>
            <a:spLocks noGrp="1"/>
          </p:cNvSpPr>
          <p:nvPr>
            <p:ph type="title"/>
          </p:nvPr>
        </p:nvSpPr>
        <p:spPr>
          <a:xfrm>
            <a:off x="457200" y="218810"/>
            <a:ext cx="8229600" cy="1143000"/>
          </a:xfrm>
        </p:spPr>
        <p:txBody>
          <a:bodyPr>
            <a:normAutofit fontScale="90000"/>
          </a:bodyPr>
          <a:lstStyle/>
          <a:p>
            <a:r>
              <a:rPr lang="en-US" dirty="0" smtClean="0"/>
              <a:t>Model results: </a:t>
            </a:r>
            <a:br>
              <a:rPr lang="en-US" dirty="0" smtClean="0"/>
            </a:br>
            <a:r>
              <a:rPr lang="en-US" sz="4000" dirty="0" smtClean="0"/>
              <a:t>Nonliteral interpretation</a:t>
            </a:r>
            <a:endParaRPr lang="en-US" sz="4000" dirty="0"/>
          </a:p>
        </p:txBody>
      </p:sp>
      <p:grpSp>
        <p:nvGrpSpPr>
          <p:cNvPr id="44" name="Group 43"/>
          <p:cNvGrpSpPr/>
          <p:nvPr/>
        </p:nvGrpSpPr>
        <p:grpSpPr>
          <a:xfrm>
            <a:off x="6076689" y="1383273"/>
            <a:ext cx="2687039" cy="1046070"/>
            <a:chOff x="6076689" y="1383273"/>
            <a:chExt cx="2687039" cy="1046070"/>
          </a:xfrm>
        </p:grpSpPr>
        <p:sp>
          <p:nvSpPr>
            <p:cNvPr id="23" name="Rounded Rectangular Callout 22"/>
            <p:cNvSpPr/>
            <p:nvPr/>
          </p:nvSpPr>
          <p:spPr>
            <a:xfrm>
              <a:off x="6076689" y="1383273"/>
              <a:ext cx="1933470" cy="570679"/>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223922" y="1475338"/>
              <a:ext cx="1629285" cy="369332"/>
            </a:xfrm>
            <a:prstGeom prst="rect">
              <a:avLst/>
            </a:prstGeom>
            <a:noFill/>
          </p:spPr>
          <p:txBody>
            <a:bodyPr wrap="none" rtlCol="0">
              <a:spAutoFit/>
            </a:bodyPr>
            <a:lstStyle/>
            <a:p>
              <a:r>
                <a:rPr lang="en-US" dirty="0" smtClean="0"/>
                <a:t>“John is a lion.”</a:t>
              </a:r>
              <a:endParaRPr lang="en-US" dirty="0"/>
            </a:p>
          </p:txBody>
        </p:sp>
        <p:pic>
          <p:nvPicPr>
            <p:cNvPr id="25" name="Picture 24" descr="investing (1).png"/>
            <p:cNvPicPr>
              <a:picLocks noChangeAspect="1"/>
            </p:cNvPicPr>
            <p:nvPr/>
          </p:nvPicPr>
          <p:blipFill rotWithShape="1">
            <a:blip r:embed="rId4">
              <a:extLst>
                <a:ext uri="{BEBA8EAE-BF5A-486C-A8C5-ECC9F3942E4B}">
                  <a14:imgProps xmlns:a14="http://schemas.microsoft.com/office/drawing/2010/main">
                    <a14:imgLayer r:embed="rId5">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1701875"/>
              <a:ext cx="442699" cy="727468"/>
            </a:xfrm>
            <a:prstGeom prst="rect">
              <a:avLst/>
            </a:prstGeom>
          </p:spPr>
        </p:pic>
      </p:grpSp>
      <p:grpSp>
        <p:nvGrpSpPr>
          <p:cNvPr id="27" name="Group 26"/>
          <p:cNvGrpSpPr/>
          <p:nvPr/>
        </p:nvGrpSpPr>
        <p:grpSpPr>
          <a:xfrm>
            <a:off x="645361" y="5572506"/>
            <a:ext cx="488435" cy="778400"/>
            <a:chOff x="645361" y="5572506"/>
            <a:chExt cx="488435" cy="778400"/>
          </a:xfrm>
        </p:grpSpPr>
        <p:pic>
          <p:nvPicPr>
            <p:cNvPr id="28" name="Picture 27" descr="XKCD_Tribute__Think_Positive_by_technonerd0110.jpg"/>
            <p:cNvPicPr>
              <a:picLocks noChangeAspect="1"/>
            </p:cNvPicPr>
            <p:nvPr/>
          </p:nvPicPr>
          <p:blipFill rotWithShape="1">
            <a:blip r:embed="rId6">
              <a:extLst>
                <a:ext uri="{BEBA8EAE-BF5A-486C-A8C5-ECC9F3942E4B}">
                  <a14:imgProps xmlns:a14="http://schemas.microsoft.com/office/drawing/2010/main">
                    <a14:imgLayer r:embed="rId7">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29" name="Group 28"/>
            <p:cNvGrpSpPr/>
            <p:nvPr/>
          </p:nvGrpSpPr>
          <p:grpSpPr>
            <a:xfrm rot="20207907">
              <a:off x="726734" y="5572506"/>
              <a:ext cx="253756" cy="176870"/>
              <a:chOff x="1399314" y="47542"/>
              <a:chExt cx="402139" cy="244505"/>
            </a:xfrm>
          </p:grpSpPr>
          <p:cxnSp>
            <p:nvCxnSpPr>
              <p:cNvPr id="30" name="Straight Connector 2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187528" y="4329818"/>
            <a:ext cx="1179129" cy="741780"/>
            <a:chOff x="129044" y="4847855"/>
            <a:chExt cx="1179129" cy="741780"/>
          </a:xfrm>
        </p:grpSpPr>
        <p:sp>
          <p:nvSpPr>
            <p:cNvPr id="42" name="Cloud Callout 41"/>
            <p:cNvSpPr/>
            <p:nvPr/>
          </p:nvSpPr>
          <p:spPr>
            <a:xfrm>
              <a:off x="129044" y="4847855"/>
              <a:ext cx="1179129" cy="741780"/>
            </a:xfrm>
            <a:prstGeom prst="cloudCallout">
              <a:avLst>
                <a:gd name="adj1" fmla="val 4095"/>
                <a:gd name="adj2" fmla="val 96803"/>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43" name="Group 42"/>
            <p:cNvGrpSpPr/>
            <p:nvPr/>
          </p:nvGrpSpPr>
          <p:grpSpPr>
            <a:xfrm>
              <a:off x="281986" y="5005122"/>
              <a:ext cx="730518" cy="499200"/>
              <a:chOff x="566773" y="3803920"/>
              <a:chExt cx="1436738" cy="963911"/>
            </a:xfrm>
          </p:grpSpPr>
          <p:sp>
            <p:nvSpPr>
              <p:cNvPr id="45" name="Rounded Rectangular Callout 44"/>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5" descr="investing (1).png"/>
              <p:cNvPicPr>
                <a:picLocks noChangeAspect="1"/>
              </p:cNvPicPr>
              <p:nvPr/>
            </p:nvPicPr>
            <p:blipFill rotWithShape="1">
              <a:blip r:embed="rId4">
                <a:extLst>
                  <a:ext uri="{BEBA8EAE-BF5A-486C-A8C5-ECC9F3942E4B}">
                    <a14:imgProps xmlns:a14="http://schemas.microsoft.com/office/drawing/2010/main">
                      <a14:imgLayer r:embed="rId8">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47" name="Cloud Callout 46"/>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48" name="Group 47"/>
              <p:cNvGrpSpPr/>
              <p:nvPr/>
            </p:nvGrpSpPr>
            <p:grpSpPr>
              <a:xfrm>
                <a:off x="700657" y="3919267"/>
                <a:ext cx="337153" cy="336716"/>
                <a:chOff x="860318" y="3072219"/>
                <a:chExt cx="765417" cy="791755"/>
              </a:xfrm>
            </p:grpSpPr>
            <p:sp>
              <p:nvSpPr>
                <p:cNvPr id="49" name="Cloud Callout 48"/>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50" name="Picture 49" descr="XKCD_Tribute__Think_Positive_by_technonerd0110.jpg"/>
                <p:cNvPicPr>
                  <a:picLocks noChangeAspect="1"/>
                </p:cNvPicPr>
                <p:nvPr/>
              </p:nvPicPr>
              <p:blipFill rotWithShape="1">
                <a:blip r:embed="rId6">
                  <a:extLst>
                    <a:ext uri="{BEBA8EAE-BF5A-486C-A8C5-ECC9F3942E4B}">
                      <a14:imgProps xmlns:a14="http://schemas.microsoft.com/office/drawing/2010/main">
                        <a14:imgLayer r:embed="rId7">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spTree>
    <p:extLst>
      <p:ext uri="{BB962C8B-B14F-4D97-AF65-F5344CB8AC3E}">
        <p14:creationId xmlns:p14="http://schemas.microsoft.com/office/powerpoint/2010/main" val="2831040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features.pdf"/>
          <p:cNvPicPr>
            <a:picLocks noGrp="1" noChangeAspect="1"/>
          </p:cNvPicPr>
          <p:nvPr>
            <p:ph idx="1"/>
          </p:nvPr>
        </p:nvPicPr>
        <p:blipFill>
          <a:blip r:embed="rId3">
            <a:extLst>
              <a:ext uri="{28A0092B-C50C-407E-A947-70E740481C1C}">
                <a14:useLocalDpi xmlns:a14="http://schemas.microsoft.com/office/drawing/2010/main" val="0"/>
              </a:ext>
            </a:extLst>
          </a:blip>
          <a:srcRect l="-16645" r="-16645"/>
          <a:stretch>
            <a:fillRect/>
          </a:stretch>
        </p:blipFill>
        <p:spPr>
          <a:xfrm>
            <a:off x="638615" y="1893298"/>
            <a:ext cx="7415887" cy="4078452"/>
          </a:xfrm>
        </p:spPr>
      </p:pic>
      <p:grpSp>
        <p:nvGrpSpPr>
          <p:cNvPr id="7" name="Group 6"/>
          <p:cNvGrpSpPr/>
          <p:nvPr/>
        </p:nvGrpSpPr>
        <p:grpSpPr>
          <a:xfrm>
            <a:off x="645361" y="5572506"/>
            <a:ext cx="488435" cy="778400"/>
            <a:chOff x="645361" y="5572506"/>
            <a:chExt cx="488435" cy="778400"/>
          </a:xfrm>
        </p:grpSpPr>
        <p:pic>
          <p:nvPicPr>
            <p:cNvPr id="8" name="Picture 7"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9" name="Group 8"/>
            <p:cNvGrpSpPr/>
            <p:nvPr/>
          </p:nvGrpSpPr>
          <p:grpSpPr>
            <a:xfrm rot="20207907">
              <a:off x="726734" y="5572506"/>
              <a:ext cx="253756" cy="176870"/>
              <a:chOff x="1399314" y="47542"/>
              <a:chExt cx="402139" cy="244505"/>
            </a:xfrm>
          </p:grpSpPr>
          <p:cxnSp>
            <p:nvCxnSpPr>
              <p:cNvPr id="10" name="Straight Connector 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8" name="Title 1"/>
          <p:cNvSpPr>
            <a:spLocks noGrp="1"/>
          </p:cNvSpPr>
          <p:nvPr>
            <p:ph type="title"/>
          </p:nvPr>
        </p:nvSpPr>
        <p:spPr>
          <a:xfrm>
            <a:off x="457200" y="218810"/>
            <a:ext cx="8229600" cy="1143000"/>
          </a:xfrm>
        </p:spPr>
        <p:txBody>
          <a:bodyPr>
            <a:normAutofit fontScale="90000"/>
          </a:bodyPr>
          <a:lstStyle/>
          <a:p>
            <a:r>
              <a:rPr lang="en-US" dirty="0" smtClean="0"/>
              <a:t>Model results: </a:t>
            </a:r>
            <a:br>
              <a:rPr lang="en-US" dirty="0" smtClean="0"/>
            </a:br>
            <a:r>
              <a:rPr lang="en-US" sz="4000" dirty="0" smtClean="0"/>
              <a:t>Feature transfer</a:t>
            </a:r>
            <a:endParaRPr lang="en-US" sz="4000" dirty="0"/>
          </a:p>
        </p:txBody>
      </p:sp>
      <p:pic>
        <p:nvPicPr>
          <p:cNvPr id="29" name="Content Placeholder 2" descr="features.pdf"/>
          <p:cNvPicPr>
            <a:picLocks noChangeAspect="1"/>
          </p:cNvPicPr>
          <p:nvPr/>
        </p:nvPicPr>
        <p:blipFill rotWithShape="1">
          <a:blip r:embed="rId3">
            <a:extLst>
              <a:ext uri="{28A0092B-C50C-407E-A947-70E740481C1C}">
                <a14:useLocalDpi xmlns:a14="http://schemas.microsoft.com/office/drawing/2010/main" val="0"/>
              </a:ext>
            </a:extLst>
          </a:blip>
          <a:srcRect l="13125" t="7360" r="58044" b="87827"/>
          <a:stretch/>
        </p:blipFill>
        <p:spPr>
          <a:xfrm>
            <a:off x="2285291" y="2635249"/>
            <a:ext cx="1604084" cy="965593"/>
          </a:xfrm>
          <a:prstGeom prst="rect">
            <a:avLst/>
          </a:prstGeom>
        </p:spPr>
      </p:pic>
      <p:pic>
        <p:nvPicPr>
          <p:cNvPr id="31" name="Content Placeholder 2" descr="features.pdf"/>
          <p:cNvPicPr>
            <a:picLocks noChangeAspect="1"/>
          </p:cNvPicPr>
          <p:nvPr/>
        </p:nvPicPr>
        <p:blipFill rotWithShape="1">
          <a:blip r:embed="rId3">
            <a:extLst>
              <a:ext uri="{28A0092B-C50C-407E-A947-70E740481C1C}">
                <a14:useLocalDpi xmlns:a14="http://schemas.microsoft.com/office/drawing/2010/main" val="0"/>
              </a:ext>
            </a:extLst>
          </a:blip>
          <a:srcRect l="13934" t="5503" r="58389" b="82041"/>
          <a:stretch/>
        </p:blipFill>
        <p:spPr>
          <a:xfrm>
            <a:off x="3841750" y="2127249"/>
            <a:ext cx="1539875" cy="508001"/>
          </a:xfrm>
          <a:prstGeom prst="rect">
            <a:avLst/>
          </a:prstGeom>
        </p:spPr>
      </p:pic>
      <p:pic>
        <p:nvPicPr>
          <p:cNvPr id="37" name="Content Placeholder 2" descr="features.pdf"/>
          <p:cNvPicPr>
            <a:picLocks noChangeAspect="1"/>
          </p:cNvPicPr>
          <p:nvPr/>
        </p:nvPicPr>
        <p:blipFill rotWithShape="1">
          <a:blip r:embed="rId3">
            <a:extLst>
              <a:ext uri="{28A0092B-C50C-407E-A947-70E740481C1C}">
                <a14:useLocalDpi xmlns:a14="http://schemas.microsoft.com/office/drawing/2010/main" val="0"/>
              </a:ext>
            </a:extLst>
          </a:blip>
          <a:srcRect l="13125" t="7360" r="60042" b="87982"/>
          <a:stretch/>
        </p:blipFill>
        <p:spPr>
          <a:xfrm>
            <a:off x="3793416" y="2619375"/>
            <a:ext cx="1492959" cy="478010"/>
          </a:xfrm>
          <a:prstGeom prst="rect">
            <a:avLst/>
          </a:prstGeom>
        </p:spPr>
      </p:pic>
      <p:pic>
        <p:nvPicPr>
          <p:cNvPr id="38" name="Content Placeholder 2" descr="features.pdf"/>
          <p:cNvPicPr>
            <a:picLocks noChangeAspect="1"/>
          </p:cNvPicPr>
          <p:nvPr/>
        </p:nvPicPr>
        <p:blipFill rotWithShape="1">
          <a:blip r:embed="rId3">
            <a:extLst>
              <a:ext uri="{28A0092B-C50C-407E-A947-70E740481C1C}">
                <a14:useLocalDpi xmlns:a14="http://schemas.microsoft.com/office/drawing/2010/main" val="0"/>
              </a:ext>
            </a:extLst>
          </a:blip>
          <a:srcRect l="13934" t="5503" r="58389" b="82041"/>
          <a:stretch/>
        </p:blipFill>
        <p:spPr>
          <a:xfrm>
            <a:off x="5381625" y="2127249"/>
            <a:ext cx="1539875" cy="508001"/>
          </a:xfrm>
          <a:prstGeom prst="rect">
            <a:avLst/>
          </a:prstGeom>
        </p:spPr>
      </p:pic>
      <p:pic>
        <p:nvPicPr>
          <p:cNvPr id="39" name="Content Placeholder 2" descr="features.pdf"/>
          <p:cNvPicPr>
            <a:picLocks noChangeAspect="1"/>
          </p:cNvPicPr>
          <p:nvPr/>
        </p:nvPicPr>
        <p:blipFill rotWithShape="1">
          <a:blip r:embed="rId3">
            <a:extLst>
              <a:ext uri="{28A0092B-C50C-407E-A947-70E740481C1C}">
                <a14:useLocalDpi xmlns:a14="http://schemas.microsoft.com/office/drawing/2010/main" val="0"/>
              </a:ext>
            </a:extLst>
          </a:blip>
          <a:srcRect l="13125" t="7360" r="60042" b="87982"/>
          <a:stretch/>
        </p:blipFill>
        <p:spPr>
          <a:xfrm>
            <a:off x="5330209" y="2619376"/>
            <a:ext cx="1492959" cy="315374"/>
          </a:xfrm>
          <a:prstGeom prst="rect">
            <a:avLst/>
          </a:prstGeom>
        </p:spPr>
      </p:pic>
      <p:cxnSp>
        <p:nvCxnSpPr>
          <p:cNvPr id="22" name="Straight Connector 21"/>
          <p:cNvCxnSpPr/>
          <p:nvPr/>
        </p:nvCxnSpPr>
        <p:spPr>
          <a:xfrm>
            <a:off x="3905250" y="3097384"/>
            <a:ext cx="1340739" cy="1"/>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436802" y="3600841"/>
            <a:ext cx="1340739" cy="1"/>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397500" y="2934749"/>
            <a:ext cx="1340739" cy="1"/>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652176" y="3097384"/>
            <a:ext cx="1337706" cy="523220"/>
          </a:xfrm>
          <a:prstGeom prst="rect">
            <a:avLst/>
          </a:prstGeom>
          <a:noFill/>
        </p:spPr>
        <p:txBody>
          <a:bodyPr wrap="square" rtlCol="0">
            <a:spAutoFit/>
          </a:bodyPr>
          <a:lstStyle/>
          <a:p>
            <a:r>
              <a:rPr lang="en-US" sz="1400" dirty="0" smtClean="0"/>
              <a:t>Prior feature probability</a:t>
            </a:r>
            <a:endParaRPr lang="en-US" sz="1400" dirty="0"/>
          </a:p>
        </p:txBody>
      </p:sp>
    </p:spTree>
    <p:extLst>
      <p:ext uri="{BB962C8B-B14F-4D97-AF65-F5344CB8AC3E}">
        <p14:creationId xmlns:p14="http://schemas.microsoft.com/office/powerpoint/2010/main" val="13078940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features.pdf"/>
          <p:cNvPicPr>
            <a:picLocks noGrp="1" noChangeAspect="1"/>
          </p:cNvPicPr>
          <p:nvPr>
            <p:ph idx="1"/>
          </p:nvPr>
        </p:nvPicPr>
        <p:blipFill>
          <a:blip r:embed="rId3">
            <a:extLst>
              <a:ext uri="{28A0092B-C50C-407E-A947-70E740481C1C}">
                <a14:useLocalDpi xmlns:a14="http://schemas.microsoft.com/office/drawing/2010/main" val="0"/>
              </a:ext>
            </a:extLst>
          </a:blip>
          <a:srcRect l="-16645" r="-16645"/>
          <a:stretch>
            <a:fillRect/>
          </a:stretch>
        </p:blipFill>
        <p:spPr>
          <a:xfrm>
            <a:off x="638615" y="1893298"/>
            <a:ext cx="7415887" cy="4078452"/>
          </a:xfrm>
        </p:spPr>
      </p:pic>
      <p:grpSp>
        <p:nvGrpSpPr>
          <p:cNvPr id="7" name="Group 6"/>
          <p:cNvGrpSpPr/>
          <p:nvPr/>
        </p:nvGrpSpPr>
        <p:grpSpPr>
          <a:xfrm>
            <a:off x="645361" y="5572506"/>
            <a:ext cx="488435" cy="778400"/>
            <a:chOff x="645361" y="5572506"/>
            <a:chExt cx="488435" cy="778400"/>
          </a:xfrm>
        </p:grpSpPr>
        <p:pic>
          <p:nvPicPr>
            <p:cNvPr id="8" name="Picture 7"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9" name="Group 8"/>
            <p:cNvGrpSpPr/>
            <p:nvPr/>
          </p:nvGrpSpPr>
          <p:grpSpPr>
            <a:xfrm rot="20207907">
              <a:off x="726734" y="5572506"/>
              <a:ext cx="253756" cy="176870"/>
              <a:chOff x="1399314" y="47542"/>
              <a:chExt cx="402139" cy="244505"/>
            </a:xfrm>
          </p:grpSpPr>
          <p:cxnSp>
            <p:nvCxnSpPr>
              <p:cNvPr id="10" name="Straight Connector 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187528" y="4329818"/>
            <a:ext cx="1179129" cy="741780"/>
            <a:chOff x="129044" y="4847855"/>
            <a:chExt cx="1179129" cy="741780"/>
          </a:xfrm>
        </p:grpSpPr>
        <p:sp>
          <p:nvSpPr>
            <p:cNvPr id="13" name="Cloud Callout 12"/>
            <p:cNvSpPr/>
            <p:nvPr/>
          </p:nvSpPr>
          <p:spPr>
            <a:xfrm>
              <a:off x="129044" y="4847855"/>
              <a:ext cx="1179129" cy="741780"/>
            </a:xfrm>
            <a:prstGeom prst="cloudCallout">
              <a:avLst>
                <a:gd name="adj1" fmla="val 4095"/>
                <a:gd name="adj2" fmla="val 96803"/>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4" name="Group 13"/>
            <p:cNvGrpSpPr/>
            <p:nvPr/>
          </p:nvGrpSpPr>
          <p:grpSpPr>
            <a:xfrm>
              <a:off x="281986" y="5005122"/>
              <a:ext cx="730518" cy="499200"/>
              <a:chOff x="566773" y="3803920"/>
              <a:chExt cx="1436738" cy="963911"/>
            </a:xfrm>
          </p:grpSpPr>
          <p:sp>
            <p:nvSpPr>
              <p:cNvPr id="15" name="Rounded Rectangular Callout 14"/>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nvesting (1).png"/>
              <p:cNvPicPr>
                <a:picLocks noChangeAspect="1"/>
              </p:cNvPicPr>
              <p:nvPr/>
            </p:nvPicPr>
            <p:blipFill rotWithShape="1">
              <a:blip r:embed="rId6">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17" name="Cloud Callout 16"/>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8" name="Group 17"/>
              <p:cNvGrpSpPr/>
              <p:nvPr/>
            </p:nvGrpSpPr>
            <p:grpSpPr>
              <a:xfrm>
                <a:off x="700657" y="3919267"/>
                <a:ext cx="337153" cy="336716"/>
                <a:chOff x="860318" y="3072219"/>
                <a:chExt cx="765417" cy="791755"/>
              </a:xfrm>
            </p:grpSpPr>
            <p:sp>
              <p:nvSpPr>
                <p:cNvPr id="19" name="Cloud Callout 18"/>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20" name="Picture 19"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sp>
        <p:nvSpPr>
          <p:cNvPr id="28" name="Title 1"/>
          <p:cNvSpPr>
            <a:spLocks noGrp="1"/>
          </p:cNvSpPr>
          <p:nvPr>
            <p:ph type="title"/>
          </p:nvPr>
        </p:nvSpPr>
        <p:spPr>
          <a:xfrm>
            <a:off x="457200" y="218810"/>
            <a:ext cx="8229600" cy="1143000"/>
          </a:xfrm>
        </p:spPr>
        <p:txBody>
          <a:bodyPr>
            <a:normAutofit fontScale="90000"/>
          </a:bodyPr>
          <a:lstStyle/>
          <a:p>
            <a:r>
              <a:rPr lang="en-US" dirty="0" smtClean="0"/>
              <a:t>Model results: </a:t>
            </a:r>
            <a:br>
              <a:rPr lang="en-US" dirty="0" smtClean="0"/>
            </a:br>
            <a:r>
              <a:rPr lang="en-US" sz="4000" dirty="0" smtClean="0"/>
              <a:t>Feature transfer</a:t>
            </a:r>
            <a:endParaRPr lang="en-US" sz="4000" dirty="0"/>
          </a:p>
        </p:txBody>
      </p:sp>
      <p:cxnSp>
        <p:nvCxnSpPr>
          <p:cNvPr id="21" name="Straight Connector 20"/>
          <p:cNvCxnSpPr/>
          <p:nvPr/>
        </p:nvCxnSpPr>
        <p:spPr>
          <a:xfrm flipV="1">
            <a:off x="2428166" y="3600843"/>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920244" y="3111233"/>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406850" y="2929794"/>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34" name="Rounded Rectangular Callout 33"/>
          <p:cNvSpPr/>
          <p:nvPr/>
        </p:nvSpPr>
        <p:spPr>
          <a:xfrm>
            <a:off x="6076689" y="1383273"/>
            <a:ext cx="1933470" cy="570679"/>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223922" y="1475338"/>
            <a:ext cx="1629285" cy="369332"/>
          </a:xfrm>
          <a:prstGeom prst="rect">
            <a:avLst/>
          </a:prstGeom>
          <a:noFill/>
        </p:spPr>
        <p:txBody>
          <a:bodyPr wrap="none" rtlCol="0">
            <a:spAutoFit/>
          </a:bodyPr>
          <a:lstStyle/>
          <a:p>
            <a:r>
              <a:rPr lang="en-US" dirty="0" smtClean="0"/>
              <a:t>“John is a lion.”</a:t>
            </a:r>
            <a:endParaRPr lang="en-US" dirty="0"/>
          </a:p>
        </p:txBody>
      </p:sp>
      <p:pic>
        <p:nvPicPr>
          <p:cNvPr id="36" name="Picture 35" descr="investing (1).png"/>
          <p:cNvPicPr>
            <a:picLocks noChangeAspect="1"/>
          </p:cNvPicPr>
          <p:nvPr/>
        </p:nvPicPr>
        <p:blipFill rotWithShape="1">
          <a:blip r:embed="rId6">
            <a:extLst>
              <a:ext uri="{BEBA8EAE-BF5A-486C-A8C5-ECC9F3942E4B}">
                <a14:imgProps xmlns:a14="http://schemas.microsoft.com/office/drawing/2010/main">
                  <a14:imgLayer r:embed="rId8">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1701875"/>
            <a:ext cx="442699" cy="727468"/>
          </a:xfrm>
          <a:prstGeom prst="rect">
            <a:avLst/>
          </a:prstGeom>
        </p:spPr>
      </p:pic>
      <p:sp>
        <p:nvSpPr>
          <p:cNvPr id="2" name="TextBox 1"/>
          <p:cNvSpPr txBox="1"/>
          <p:nvPr/>
        </p:nvSpPr>
        <p:spPr>
          <a:xfrm>
            <a:off x="7652176" y="3097384"/>
            <a:ext cx="1337706" cy="523220"/>
          </a:xfrm>
          <a:prstGeom prst="rect">
            <a:avLst/>
          </a:prstGeom>
          <a:noFill/>
        </p:spPr>
        <p:txBody>
          <a:bodyPr wrap="square" rtlCol="0">
            <a:spAutoFit/>
          </a:bodyPr>
          <a:lstStyle/>
          <a:p>
            <a:r>
              <a:rPr lang="en-US" sz="1400" dirty="0" smtClean="0"/>
              <a:t>Prior feature probability</a:t>
            </a:r>
            <a:endParaRPr lang="en-US" sz="1400" dirty="0"/>
          </a:p>
        </p:txBody>
      </p:sp>
      <p:cxnSp>
        <p:nvCxnSpPr>
          <p:cNvPr id="27" name="Straight Connector 26"/>
          <p:cNvCxnSpPr/>
          <p:nvPr/>
        </p:nvCxnSpPr>
        <p:spPr>
          <a:xfrm>
            <a:off x="7092902" y="3276036"/>
            <a:ext cx="559274" cy="0"/>
          </a:xfrm>
          <a:prstGeom prst="line">
            <a:avLst/>
          </a:prstGeom>
          <a:ln w="28575"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1875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pic>
        <p:nvPicPr>
          <p:cNvPr id="4" name="Picture 3" descr="sun.png"/>
          <p:cNvPicPr>
            <a:picLocks noChangeAspect="1"/>
          </p:cNvPicPr>
          <p:nvPr/>
        </p:nvPicPr>
        <p:blipFill>
          <a:blip r:embed="rId5">
            <a:alphaModFix amt="65000"/>
            <a:extLst>
              <a:ext uri="{28A0092B-C50C-407E-A947-70E740481C1C}">
                <a14:useLocalDpi xmlns:a14="http://schemas.microsoft.com/office/drawing/2010/main" val="0"/>
              </a:ext>
            </a:extLst>
          </a:blip>
          <a:stretch>
            <a:fillRect/>
          </a:stretch>
        </p:blipFill>
        <p:spPr>
          <a:xfrm>
            <a:off x="82471" y="2285110"/>
            <a:ext cx="3111840" cy="1996928"/>
          </a:xfrm>
          <a:prstGeom prst="rect">
            <a:avLst/>
          </a:prstGeom>
        </p:spPr>
      </p:pic>
      <p:sp>
        <p:nvSpPr>
          <p:cNvPr id="13" name="Rounded Rectangular Callout 12"/>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Cloud Callout 15"/>
          <p:cNvSpPr/>
          <p:nvPr/>
        </p:nvSpPr>
        <p:spPr>
          <a:xfrm>
            <a:off x="142875" y="2318100"/>
            <a:ext cx="2315305" cy="1822268"/>
          </a:xfrm>
          <a:prstGeom prst="cloudCallout">
            <a:avLst>
              <a:gd name="adj1" fmla="val 77182"/>
              <a:gd name="adj2" fmla="val -31674"/>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made of hot plasma.</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168599635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descr="qud.pdf"/>
          <p:cNvPicPr>
            <a:picLocks noGrp="1" noChangeAspect="1"/>
          </p:cNvPicPr>
          <p:nvPr>
            <p:ph idx="1"/>
          </p:nvPr>
        </p:nvPicPr>
        <p:blipFill>
          <a:blip r:embed="rId3">
            <a:alphaModFix/>
            <a:extLst>
              <a:ext uri="{28A0092B-C50C-407E-A947-70E740481C1C}">
                <a14:useLocalDpi xmlns:a14="http://schemas.microsoft.com/office/drawing/2010/main" val="0"/>
              </a:ext>
            </a:extLst>
          </a:blip>
          <a:srcRect l="-16645" r="-16645"/>
          <a:stretch>
            <a:fillRect/>
          </a:stretch>
        </p:blipFill>
        <p:spPr>
          <a:xfrm>
            <a:off x="645361" y="1900498"/>
            <a:ext cx="7415472" cy="4078224"/>
          </a:xfrm>
          <a:ln>
            <a:noFill/>
          </a:ln>
        </p:spPr>
      </p:pic>
      <p:grpSp>
        <p:nvGrpSpPr>
          <p:cNvPr id="7" name="Group 6"/>
          <p:cNvGrpSpPr/>
          <p:nvPr/>
        </p:nvGrpSpPr>
        <p:grpSpPr>
          <a:xfrm>
            <a:off x="645361" y="5572506"/>
            <a:ext cx="488435" cy="778400"/>
            <a:chOff x="645361" y="5572506"/>
            <a:chExt cx="488435" cy="778400"/>
          </a:xfrm>
        </p:grpSpPr>
        <p:pic>
          <p:nvPicPr>
            <p:cNvPr id="8" name="Picture 7"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9" name="Group 8"/>
            <p:cNvGrpSpPr/>
            <p:nvPr/>
          </p:nvGrpSpPr>
          <p:grpSpPr>
            <a:xfrm rot="20207907">
              <a:off x="726734" y="5572506"/>
              <a:ext cx="253756" cy="176870"/>
              <a:chOff x="1399314" y="47542"/>
              <a:chExt cx="402139" cy="244505"/>
            </a:xfrm>
          </p:grpSpPr>
          <p:cxnSp>
            <p:nvCxnSpPr>
              <p:cNvPr id="10" name="Straight Connector 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2" name="Group 11"/>
          <p:cNvGrpSpPr/>
          <p:nvPr/>
        </p:nvGrpSpPr>
        <p:grpSpPr>
          <a:xfrm>
            <a:off x="187528" y="4329818"/>
            <a:ext cx="1179129" cy="741780"/>
            <a:chOff x="129044" y="4847855"/>
            <a:chExt cx="1179129" cy="741780"/>
          </a:xfrm>
        </p:grpSpPr>
        <p:sp>
          <p:nvSpPr>
            <p:cNvPr id="13" name="Cloud Callout 12"/>
            <p:cNvSpPr/>
            <p:nvPr/>
          </p:nvSpPr>
          <p:spPr>
            <a:xfrm>
              <a:off x="129044" y="4847855"/>
              <a:ext cx="1179129" cy="741780"/>
            </a:xfrm>
            <a:prstGeom prst="cloudCallout">
              <a:avLst>
                <a:gd name="adj1" fmla="val 4095"/>
                <a:gd name="adj2" fmla="val 96803"/>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4" name="Group 13"/>
            <p:cNvGrpSpPr/>
            <p:nvPr/>
          </p:nvGrpSpPr>
          <p:grpSpPr>
            <a:xfrm>
              <a:off x="281986" y="5005122"/>
              <a:ext cx="730518" cy="499200"/>
              <a:chOff x="566773" y="3803920"/>
              <a:chExt cx="1436738" cy="963911"/>
            </a:xfrm>
          </p:grpSpPr>
          <p:sp>
            <p:nvSpPr>
              <p:cNvPr id="15" name="Rounded Rectangular Callout 14"/>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nvesting (1).png"/>
              <p:cNvPicPr>
                <a:picLocks noChangeAspect="1"/>
              </p:cNvPicPr>
              <p:nvPr/>
            </p:nvPicPr>
            <p:blipFill rotWithShape="1">
              <a:blip r:embed="rId6">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17" name="Cloud Callout 16"/>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8" name="Group 17"/>
              <p:cNvGrpSpPr/>
              <p:nvPr/>
            </p:nvGrpSpPr>
            <p:grpSpPr>
              <a:xfrm>
                <a:off x="700657" y="3919267"/>
                <a:ext cx="337153" cy="336716"/>
                <a:chOff x="860318" y="3072219"/>
                <a:chExt cx="765417" cy="791755"/>
              </a:xfrm>
            </p:grpSpPr>
            <p:sp>
              <p:nvSpPr>
                <p:cNvPr id="19" name="Cloud Callout 18"/>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20" name="Picture 19"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sp>
        <p:nvSpPr>
          <p:cNvPr id="26" name="Rounded Rectangular Callout 25"/>
          <p:cNvSpPr/>
          <p:nvPr/>
        </p:nvSpPr>
        <p:spPr>
          <a:xfrm>
            <a:off x="1479227" y="5837206"/>
            <a:ext cx="2288617" cy="586030"/>
          </a:xfrm>
          <a:prstGeom prst="wedgeRoundRectCallout">
            <a:avLst>
              <a:gd name="adj1" fmla="val -68808"/>
              <a:gd name="adj2" fmla="val -43155"/>
              <a:gd name="adj3" fmla="val 16667"/>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000000"/>
                </a:solidFill>
              </a:rPr>
              <a:t>“Is John ferocious?”</a:t>
            </a:r>
            <a:endParaRPr lang="en-US" b="1" dirty="0">
              <a:solidFill>
                <a:srgbClr val="000000"/>
              </a:solidFill>
            </a:endParaRPr>
          </a:p>
        </p:txBody>
      </p:sp>
      <p:sp>
        <p:nvSpPr>
          <p:cNvPr id="28" name="Title 1"/>
          <p:cNvSpPr>
            <a:spLocks noGrp="1"/>
          </p:cNvSpPr>
          <p:nvPr>
            <p:ph type="title"/>
          </p:nvPr>
        </p:nvSpPr>
        <p:spPr>
          <a:xfrm>
            <a:off x="457200" y="218810"/>
            <a:ext cx="8229600" cy="1143000"/>
          </a:xfrm>
        </p:spPr>
        <p:txBody>
          <a:bodyPr>
            <a:normAutofit fontScale="90000"/>
          </a:bodyPr>
          <a:lstStyle/>
          <a:p>
            <a:r>
              <a:rPr lang="en-US" dirty="0" smtClean="0"/>
              <a:t>Model results: </a:t>
            </a:r>
            <a:br>
              <a:rPr lang="en-US" dirty="0" smtClean="0"/>
            </a:br>
            <a:r>
              <a:rPr lang="en-US" sz="4000" dirty="0" smtClean="0"/>
              <a:t>Effect of QUD</a:t>
            </a:r>
            <a:endParaRPr lang="en-US" sz="4000" dirty="0"/>
          </a:p>
        </p:txBody>
      </p:sp>
      <p:cxnSp>
        <p:nvCxnSpPr>
          <p:cNvPr id="21" name="Straight Connector 20"/>
          <p:cNvCxnSpPr/>
          <p:nvPr/>
        </p:nvCxnSpPr>
        <p:spPr>
          <a:xfrm flipV="1">
            <a:off x="2428166" y="3600843"/>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3920244" y="3111233"/>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V="1">
            <a:off x="5406850" y="2929794"/>
            <a:ext cx="1339678" cy="13956"/>
          </a:xfrm>
          <a:prstGeom prst="line">
            <a:avLst/>
          </a:prstGeom>
          <a:ln w="28575" cmpd="sng">
            <a:solidFill>
              <a:schemeClr val="bg1">
                <a:lumMod val="9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36" name="Rounded Rectangular Callout 35"/>
          <p:cNvSpPr/>
          <p:nvPr/>
        </p:nvSpPr>
        <p:spPr>
          <a:xfrm>
            <a:off x="6076689" y="1383273"/>
            <a:ext cx="1933470" cy="570679"/>
          </a:xfrm>
          <a:prstGeom prst="wedgeRoundRectCallout">
            <a:avLst>
              <a:gd name="adj1" fmla="val 64259"/>
              <a:gd name="adj2" fmla="val 3508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6223922" y="1475338"/>
            <a:ext cx="1629285" cy="369332"/>
          </a:xfrm>
          <a:prstGeom prst="rect">
            <a:avLst/>
          </a:prstGeom>
          <a:noFill/>
        </p:spPr>
        <p:txBody>
          <a:bodyPr wrap="none" rtlCol="0">
            <a:spAutoFit/>
          </a:bodyPr>
          <a:lstStyle/>
          <a:p>
            <a:r>
              <a:rPr lang="en-US" dirty="0" smtClean="0"/>
              <a:t>“John is a lion.”</a:t>
            </a:r>
            <a:endParaRPr lang="en-US" dirty="0"/>
          </a:p>
        </p:txBody>
      </p:sp>
      <p:pic>
        <p:nvPicPr>
          <p:cNvPr id="38" name="Picture 37" descr="investing (1).png"/>
          <p:cNvPicPr>
            <a:picLocks noChangeAspect="1"/>
          </p:cNvPicPr>
          <p:nvPr/>
        </p:nvPicPr>
        <p:blipFill rotWithShape="1">
          <a:blip r:embed="rId6">
            <a:extLst>
              <a:ext uri="{BEBA8EAE-BF5A-486C-A8C5-ECC9F3942E4B}">
                <a14:imgProps xmlns:a14="http://schemas.microsoft.com/office/drawing/2010/main">
                  <a14:imgLayer r:embed="rId8">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1701875"/>
            <a:ext cx="442699" cy="727468"/>
          </a:xfrm>
          <a:prstGeom prst="rect">
            <a:avLst/>
          </a:prstGeom>
        </p:spPr>
      </p:pic>
      <p:sp>
        <p:nvSpPr>
          <p:cNvPr id="25" name="TextBox 24"/>
          <p:cNvSpPr txBox="1"/>
          <p:nvPr/>
        </p:nvSpPr>
        <p:spPr>
          <a:xfrm>
            <a:off x="7652176" y="3097384"/>
            <a:ext cx="1337706" cy="523220"/>
          </a:xfrm>
          <a:prstGeom prst="rect">
            <a:avLst/>
          </a:prstGeom>
          <a:noFill/>
        </p:spPr>
        <p:txBody>
          <a:bodyPr wrap="square" rtlCol="0">
            <a:spAutoFit/>
          </a:bodyPr>
          <a:lstStyle/>
          <a:p>
            <a:r>
              <a:rPr lang="en-US" sz="1400" dirty="0" smtClean="0"/>
              <a:t>Prior feature probability</a:t>
            </a:r>
            <a:endParaRPr lang="en-US" sz="1400" dirty="0"/>
          </a:p>
        </p:txBody>
      </p:sp>
      <p:cxnSp>
        <p:nvCxnSpPr>
          <p:cNvPr id="27" name="Straight Connector 26"/>
          <p:cNvCxnSpPr/>
          <p:nvPr/>
        </p:nvCxnSpPr>
        <p:spPr>
          <a:xfrm>
            <a:off x="7092902" y="3276036"/>
            <a:ext cx="559274" cy="0"/>
          </a:xfrm>
          <a:prstGeom prst="line">
            <a:avLst/>
          </a:prstGeom>
          <a:ln w="28575" cmpd="sng">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44767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uster-literal.pdf"/>
          <p:cNvPicPr>
            <a:picLocks noGrp="1" noChangeAspect="1"/>
          </p:cNvPicPr>
          <p:nvPr>
            <p:ph idx="1"/>
          </p:nvPr>
        </p:nvPicPr>
        <p:blipFill>
          <a:blip r:embed="rId3">
            <a:extLst>
              <a:ext uri="{28A0092B-C50C-407E-A947-70E740481C1C}">
                <a14:useLocalDpi xmlns:a14="http://schemas.microsoft.com/office/drawing/2010/main" val="0"/>
              </a:ext>
            </a:extLst>
          </a:blip>
          <a:srcRect l="-16645" r="-16645"/>
          <a:stretch>
            <a:fillRect/>
          </a:stretch>
        </p:blipFill>
        <p:spPr>
          <a:xfrm>
            <a:off x="-340779" y="2352837"/>
            <a:ext cx="5819317" cy="3200400"/>
          </a:xfrm>
          <a:ln>
            <a:noFill/>
          </a:ln>
        </p:spPr>
      </p:pic>
      <p:grpSp>
        <p:nvGrpSpPr>
          <p:cNvPr id="7" name="Group 6"/>
          <p:cNvGrpSpPr/>
          <p:nvPr/>
        </p:nvGrpSpPr>
        <p:grpSpPr>
          <a:xfrm>
            <a:off x="645361" y="5572506"/>
            <a:ext cx="488435" cy="778400"/>
            <a:chOff x="645361" y="5572506"/>
            <a:chExt cx="488435" cy="778400"/>
          </a:xfrm>
        </p:grpSpPr>
        <p:pic>
          <p:nvPicPr>
            <p:cNvPr id="8" name="Picture 7" descr="XKCD_Tribute__Think_Positive_by_technonerd0110.jpg"/>
            <p:cNvPicPr>
              <a:picLocks noChangeAspect="1"/>
            </p:cNvPicPr>
            <p:nvPr/>
          </p:nvPicPr>
          <p:blipFill rotWithShape="1">
            <a:blip r:embed="rId4">
              <a:extLst>
                <a:ext uri="{BEBA8EAE-BF5A-486C-A8C5-ECC9F3942E4B}">
                  <a14:imgProps xmlns:a14="http://schemas.microsoft.com/office/drawing/2010/main">
                    <a14:imgLayer r:embed="rId5">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9" name="Group 8"/>
            <p:cNvGrpSpPr/>
            <p:nvPr/>
          </p:nvGrpSpPr>
          <p:grpSpPr>
            <a:xfrm rot="20207907">
              <a:off x="726734" y="5572506"/>
              <a:ext cx="253756" cy="176870"/>
              <a:chOff x="1399314" y="47542"/>
              <a:chExt cx="402139" cy="244505"/>
            </a:xfrm>
          </p:grpSpPr>
          <p:cxnSp>
            <p:nvCxnSpPr>
              <p:cNvPr id="10" name="Straight Connector 9"/>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6" name="Rounded Rectangular Callout 25"/>
          <p:cNvSpPr/>
          <p:nvPr/>
        </p:nvSpPr>
        <p:spPr>
          <a:xfrm>
            <a:off x="1479227" y="5837206"/>
            <a:ext cx="2107201" cy="586030"/>
          </a:xfrm>
          <a:prstGeom prst="wedgeRoundRectCallout">
            <a:avLst>
              <a:gd name="adj1" fmla="val -68808"/>
              <a:gd name="adj2" fmla="val -43155"/>
              <a:gd name="adj3" fmla="val 16667"/>
            </a:avLst>
          </a:prstGeom>
          <a:solidFill>
            <a:schemeClr val="bg1"/>
          </a:solidFill>
          <a:ln w="2857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“What is John like?”</a:t>
            </a:r>
            <a:endParaRPr lang="en-US" dirty="0">
              <a:solidFill>
                <a:srgbClr val="000000"/>
              </a:solidFill>
            </a:endParaRPr>
          </a:p>
        </p:txBody>
      </p:sp>
      <p:sp>
        <p:nvSpPr>
          <p:cNvPr id="28" name="Title 1"/>
          <p:cNvSpPr>
            <a:spLocks noGrp="1"/>
          </p:cNvSpPr>
          <p:nvPr>
            <p:ph type="title"/>
          </p:nvPr>
        </p:nvSpPr>
        <p:spPr>
          <a:xfrm>
            <a:off x="457200" y="218810"/>
            <a:ext cx="8229600" cy="1143000"/>
          </a:xfrm>
        </p:spPr>
        <p:txBody>
          <a:bodyPr>
            <a:normAutofit fontScale="90000"/>
          </a:bodyPr>
          <a:lstStyle/>
          <a:p>
            <a:r>
              <a:rPr lang="en-US" dirty="0" smtClean="0"/>
              <a:t>Model results: </a:t>
            </a:r>
            <a:br>
              <a:rPr lang="en-US" dirty="0" smtClean="0"/>
            </a:br>
            <a:r>
              <a:rPr lang="en-US" sz="4000" dirty="0" smtClean="0"/>
              <a:t>Feature compounds</a:t>
            </a:r>
            <a:endParaRPr lang="en-US" sz="4000" dirty="0"/>
          </a:p>
        </p:txBody>
      </p:sp>
      <p:sp>
        <p:nvSpPr>
          <p:cNvPr id="36" name="Rounded Rectangular Callout 35"/>
          <p:cNvSpPr/>
          <p:nvPr/>
        </p:nvSpPr>
        <p:spPr>
          <a:xfrm>
            <a:off x="1891931" y="1638872"/>
            <a:ext cx="1881033" cy="570679"/>
          </a:xfrm>
          <a:prstGeom prst="wedgeRoundRectCallout">
            <a:avLst>
              <a:gd name="adj1" fmla="val 64259"/>
              <a:gd name="adj2" fmla="val 35082"/>
              <a:gd name="adj3" fmla="val 16667"/>
            </a:avLst>
          </a:prstGeom>
          <a:solidFill>
            <a:srgbClr val="FFFFFF"/>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1876056" y="1730937"/>
            <a:ext cx="2045189" cy="369332"/>
          </a:xfrm>
          <a:prstGeom prst="rect">
            <a:avLst/>
          </a:prstGeom>
          <a:noFill/>
        </p:spPr>
        <p:txBody>
          <a:bodyPr wrap="none" rtlCol="0">
            <a:spAutoFit/>
          </a:bodyPr>
          <a:lstStyle/>
          <a:p>
            <a:r>
              <a:rPr lang="en-US" dirty="0" smtClean="0"/>
              <a:t>“John is ferocious.”</a:t>
            </a:r>
            <a:endParaRPr lang="en-US" dirty="0"/>
          </a:p>
        </p:txBody>
      </p:sp>
      <p:pic>
        <p:nvPicPr>
          <p:cNvPr id="38" name="Picture 37" descr="investing (1).png"/>
          <p:cNvPicPr>
            <a:picLocks noChangeAspect="1"/>
          </p:cNvPicPr>
          <p:nvPr/>
        </p:nvPicPr>
        <p:blipFill rotWithShape="1">
          <a:blip r:embed="rId6">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4052084" y="1941599"/>
            <a:ext cx="442699" cy="727468"/>
          </a:xfrm>
          <a:prstGeom prst="rect">
            <a:avLst/>
          </a:prstGeom>
        </p:spPr>
      </p:pic>
      <p:grpSp>
        <p:nvGrpSpPr>
          <p:cNvPr id="2" name="Group 1"/>
          <p:cNvGrpSpPr/>
          <p:nvPr/>
        </p:nvGrpSpPr>
        <p:grpSpPr>
          <a:xfrm>
            <a:off x="3902075" y="1637273"/>
            <a:ext cx="5824728" cy="3898355"/>
            <a:chOff x="4330700" y="1653148"/>
            <a:chExt cx="5824728" cy="3898355"/>
          </a:xfrm>
        </p:grpSpPr>
        <p:pic>
          <p:nvPicPr>
            <p:cNvPr id="41" name="Content Placeholder 3" descr="cluster-metaphor-noqud.pdf"/>
            <p:cNvPicPr>
              <a:picLocks/>
            </p:cNvPicPr>
            <p:nvPr/>
          </p:nvPicPr>
          <p:blipFill>
            <a:blip r:embed="rId8">
              <a:extLst>
                <a:ext uri="{28A0092B-C50C-407E-A947-70E740481C1C}">
                  <a14:useLocalDpi xmlns:a14="http://schemas.microsoft.com/office/drawing/2010/main" val="0"/>
                </a:ext>
              </a:extLst>
            </a:blip>
            <a:srcRect l="-16645" r="-16645"/>
            <a:stretch>
              <a:fillRect/>
            </a:stretch>
          </p:blipFill>
          <p:spPr>
            <a:xfrm>
              <a:off x="4330700" y="2351103"/>
              <a:ext cx="5824728" cy="3200400"/>
            </a:xfrm>
            <a:prstGeom prst="rect">
              <a:avLst/>
            </a:prstGeom>
            <a:ln>
              <a:noFill/>
            </a:ln>
          </p:spPr>
        </p:pic>
        <p:sp>
          <p:nvSpPr>
            <p:cNvPr id="31" name="Rounded Rectangular Callout 30"/>
            <p:cNvSpPr/>
            <p:nvPr/>
          </p:nvSpPr>
          <p:spPr>
            <a:xfrm>
              <a:off x="6076689" y="1653148"/>
              <a:ext cx="1933470" cy="570679"/>
            </a:xfrm>
            <a:prstGeom prst="wedgeRoundRectCallout">
              <a:avLst>
                <a:gd name="adj1" fmla="val 64259"/>
                <a:gd name="adj2" fmla="val 35082"/>
                <a:gd name="adj3" fmla="val 16667"/>
              </a:avLst>
            </a:prstGeom>
            <a:solidFill>
              <a:srgbClr val="FFFFFF"/>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6223922" y="1745213"/>
              <a:ext cx="1629285" cy="369332"/>
            </a:xfrm>
            <a:prstGeom prst="rect">
              <a:avLst/>
            </a:prstGeom>
            <a:noFill/>
          </p:spPr>
          <p:txBody>
            <a:bodyPr wrap="none" rtlCol="0">
              <a:spAutoFit/>
            </a:bodyPr>
            <a:lstStyle/>
            <a:p>
              <a:r>
                <a:rPr lang="en-US" dirty="0" smtClean="0"/>
                <a:t>“John is a lion.”</a:t>
              </a:r>
              <a:endParaRPr lang="en-US" dirty="0"/>
            </a:p>
          </p:txBody>
        </p:sp>
        <p:pic>
          <p:nvPicPr>
            <p:cNvPr id="33" name="Picture 32" descr="investing (1).png"/>
            <p:cNvPicPr>
              <a:picLocks noChangeAspect="1"/>
            </p:cNvPicPr>
            <p:nvPr/>
          </p:nvPicPr>
          <p:blipFill rotWithShape="1">
            <a:blip r:embed="rId6">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1955875"/>
              <a:ext cx="442699" cy="727468"/>
            </a:xfrm>
            <a:prstGeom prst="rect">
              <a:avLst/>
            </a:prstGeom>
          </p:spPr>
        </p:pic>
      </p:grpSp>
      <p:sp>
        <p:nvSpPr>
          <p:cNvPr id="27" name="TextBox 26"/>
          <p:cNvSpPr txBox="1"/>
          <p:nvPr/>
        </p:nvSpPr>
        <p:spPr>
          <a:xfrm>
            <a:off x="3723606" y="5939484"/>
            <a:ext cx="2500316" cy="369332"/>
          </a:xfrm>
          <a:prstGeom prst="rect">
            <a:avLst/>
          </a:prstGeom>
          <a:noFill/>
        </p:spPr>
        <p:txBody>
          <a:bodyPr wrap="none" rtlCol="0">
            <a:spAutoFit/>
          </a:bodyPr>
          <a:lstStyle/>
          <a:p>
            <a:r>
              <a:rPr lang="en-US" dirty="0"/>
              <a:t>[</a:t>
            </a:r>
            <a:r>
              <a:rPr lang="en-US" dirty="0" smtClean="0"/>
              <a:t>ferocious, scary, strong]</a:t>
            </a:r>
            <a:endParaRPr lang="en-US" dirty="0"/>
          </a:p>
        </p:txBody>
      </p:sp>
      <p:grpSp>
        <p:nvGrpSpPr>
          <p:cNvPr id="35" name="Group 34"/>
          <p:cNvGrpSpPr/>
          <p:nvPr/>
        </p:nvGrpSpPr>
        <p:grpSpPr>
          <a:xfrm>
            <a:off x="1113422" y="2368625"/>
            <a:ext cx="1521828" cy="631750"/>
            <a:chOff x="7619419" y="3353956"/>
            <a:chExt cx="701610" cy="3677101"/>
          </a:xfrm>
        </p:grpSpPr>
        <p:cxnSp>
          <p:nvCxnSpPr>
            <p:cNvPr id="40" name="Straight Connector 39"/>
            <p:cNvCxnSpPr/>
            <p:nvPr/>
          </p:nvCxnSpPr>
          <p:spPr>
            <a:xfrm>
              <a:off x="7619419" y="3353956"/>
              <a:ext cx="0" cy="1131866"/>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8315945" y="3353956"/>
              <a:ext cx="0" cy="3677101"/>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7619419" y="3363578"/>
              <a:ext cx="701610" cy="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5447133" y="2979775"/>
            <a:ext cx="1315617" cy="1195350"/>
            <a:chOff x="7619419" y="3353956"/>
            <a:chExt cx="701610" cy="10528589"/>
          </a:xfrm>
        </p:grpSpPr>
        <p:cxnSp>
          <p:nvCxnSpPr>
            <p:cNvPr id="45" name="Straight Connector 44"/>
            <p:cNvCxnSpPr/>
            <p:nvPr/>
          </p:nvCxnSpPr>
          <p:spPr>
            <a:xfrm>
              <a:off x="7619419" y="3353956"/>
              <a:ext cx="0" cy="1131866"/>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8315945" y="3353956"/>
              <a:ext cx="5084" cy="10528589"/>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7619419" y="3363578"/>
              <a:ext cx="701610" cy="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59190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implementation</a:t>
            </a:r>
            <a:endParaRPr lang="en-US" dirty="0"/>
          </a:p>
        </p:txBody>
      </p:sp>
      <p:sp>
        <p:nvSpPr>
          <p:cNvPr id="10" name="文字方塊 4"/>
          <p:cNvSpPr txBox="1"/>
          <p:nvPr/>
        </p:nvSpPr>
        <p:spPr>
          <a:xfrm>
            <a:off x="2345269" y="2487649"/>
            <a:ext cx="1142460"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a:solidFill>
                  <a:srgbClr val="000000"/>
                </a:solidFill>
                <a:latin typeface="Cambria Math"/>
                <a:ea typeface="ＭＳ ゴシック"/>
                <a:cs typeface="Cambria Math"/>
              </a:rPr>
              <a:t>F</a:t>
            </a:r>
            <a:r>
              <a:rPr kumimoji="1" lang="en-US" altLang="zh-TW" sz="2000" dirty="0" smtClean="0">
                <a:solidFill>
                  <a:srgbClr val="000000"/>
                </a:solidFill>
                <a:latin typeface="Cambria Math"/>
                <a:ea typeface="ＭＳ ゴシック"/>
                <a:cs typeface="Cambria Math"/>
              </a:rPr>
              <a:t>eatures</a:t>
            </a:r>
            <a:endParaRPr kumimoji="1" lang="zh-TW" altLang="en-US" sz="2000" dirty="0">
              <a:solidFill>
                <a:srgbClr val="000000"/>
              </a:solidFill>
              <a:latin typeface="Cambria Math"/>
              <a:cs typeface="Cambria Math"/>
            </a:endParaRPr>
          </a:p>
        </p:txBody>
      </p:sp>
      <p:sp>
        <p:nvSpPr>
          <p:cNvPr id="13" name="文字方塊 4"/>
          <p:cNvSpPr txBox="1"/>
          <p:nvPr/>
        </p:nvSpPr>
        <p:spPr>
          <a:xfrm>
            <a:off x="1196055" y="4260328"/>
            <a:ext cx="2304624"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category</a:t>
            </a:r>
          </a:p>
        </p:txBody>
      </p:sp>
      <p:sp>
        <p:nvSpPr>
          <p:cNvPr id="14" name="文字方塊 4"/>
          <p:cNvSpPr txBox="1"/>
          <p:nvPr/>
        </p:nvSpPr>
        <p:spPr>
          <a:xfrm>
            <a:off x="483105" y="3196946"/>
            <a:ext cx="3030877"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features given category</a:t>
            </a:r>
          </a:p>
        </p:txBody>
      </p:sp>
      <p:sp>
        <p:nvSpPr>
          <p:cNvPr id="15" name="文字方塊 4"/>
          <p:cNvSpPr txBox="1"/>
          <p:nvPr/>
        </p:nvSpPr>
        <p:spPr>
          <a:xfrm>
            <a:off x="400275" y="5346892"/>
            <a:ext cx="3079037"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QUD</a:t>
            </a:r>
          </a:p>
        </p:txBody>
      </p:sp>
      <p:sp>
        <p:nvSpPr>
          <p:cNvPr id="16" name="文字方塊 4"/>
          <p:cNvSpPr txBox="1"/>
          <p:nvPr/>
        </p:nvSpPr>
        <p:spPr>
          <a:xfrm>
            <a:off x="2115338" y="1708948"/>
            <a:ext cx="1372391"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Utterances</a:t>
            </a:r>
            <a:endParaRPr kumimoji="1" lang="zh-TW" altLang="en-US" sz="2000" dirty="0">
              <a:solidFill>
                <a:srgbClr val="000000"/>
              </a:solidFill>
              <a:latin typeface="Cambria Math"/>
              <a:cs typeface="Cambria Math"/>
            </a:endParaRPr>
          </a:p>
        </p:txBody>
      </p:sp>
      <p:sp>
        <p:nvSpPr>
          <p:cNvPr id="17" name="Content Placeholder 2"/>
          <p:cNvSpPr>
            <a:spLocks noGrp="1"/>
          </p:cNvSpPr>
          <p:nvPr>
            <p:ph idx="1"/>
          </p:nvPr>
        </p:nvSpPr>
        <p:spPr>
          <a:xfrm>
            <a:off x="3734001" y="1661788"/>
            <a:ext cx="4300433" cy="440534"/>
          </a:xfrm>
        </p:spPr>
        <p:txBody>
          <a:bodyPr>
            <a:noAutofit/>
          </a:bodyPr>
          <a:lstStyle/>
          <a:p>
            <a:r>
              <a:rPr lang="en-US" sz="2000" dirty="0" smtClean="0"/>
              <a:t>32 animals</a:t>
            </a:r>
          </a:p>
        </p:txBody>
      </p:sp>
      <p:sp>
        <p:nvSpPr>
          <p:cNvPr id="18" name="Content Placeholder 2"/>
          <p:cNvSpPr txBox="1">
            <a:spLocks/>
          </p:cNvSpPr>
          <p:nvPr/>
        </p:nvSpPr>
        <p:spPr>
          <a:xfrm>
            <a:off x="3747806" y="2487649"/>
            <a:ext cx="4189994" cy="4405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Experiment 1a: feature elicitation</a:t>
            </a:r>
            <a:endParaRPr lang="en-US" sz="2000" dirty="0"/>
          </a:p>
        </p:txBody>
      </p:sp>
      <p:sp>
        <p:nvSpPr>
          <p:cNvPr id="19" name="Content Placeholder 2"/>
          <p:cNvSpPr txBox="1">
            <a:spLocks/>
          </p:cNvSpPr>
          <p:nvPr/>
        </p:nvSpPr>
        <p:spPr>
          <a:xfrm>
            <a:off x="3747806" y="3316530"/>
            <a:ext cx="4938994" cy="4405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Experiment 1b: feature priors elicitation</a:t>
            </a:r>
            <a:endParaRPr lang="en-US" sz="2000" dirty="0"/>
          </a:p>
        </p:txBody>
      </p:sp>
      <p:sp>
        <p:nvSpPr>
          <p:cNvPr id="20" name="Content Placeholder 2"/>
          <p:cNvSpPr txBox="1">
            <a:spLocks/>
          </p:cNvSpPr>
          <p:nvPr/>
        </p:nvSpPr>
        <p:spPr>
          <a:xfrm>
            <a:off x="3761611" y="4336837"/>
            <a:ext cx="4938994" cy="4405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Free parameter</a:t>
            </a:r>
            <a:endParaRPr lang="en-US" sz="2000" dirty="0"/>
          </a:p>
        </p:txBody>
      </p:sp>
      <p:sp>
        <p:nvSpPr>
          <p:cNvPr id="22" name="Content Placeholder 2"/>
          <p:cNvSpPr txBox="1">
            <a:spLocks/>
          </p:cNvSpPr>
          <p:nvPr/>
        </p:nvSpPr>
        <p:spPr>
          <a:xfrm>
            <a:off x="3747806" y="5347171"/>
            <a:ext cx="4938994" cy="44053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Experimentally manipulate (Experiment 2)</a:t>
            </a:r>
          </a:p>
        </p:txBody>
      </p:sp>
    </p:spTree>
    <p:extLst>
      <p:ext uri="{BB962C8B-B14F-4D97-AF65-F5344CB8AC3E}">
        <p14:creationId xmlns:p14="http://schemas.microsoft.com/office/powerpoint/2010/main" val="461556366"/>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P spid="16" grpId="0" animBg="1"/>
      <p:bldP spid="17" grpId="0" build="p"/>
      <p:bldP spid="18" grpId="0"/>
      <p:bldP spid="19" grpId="0"/>
      <p:bldP spid="20" grpId="0"/>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7929"/>
            <a:ext cx="8229600" cy="1143000"/>
          </a:xfrm>
        </p:spPr>
        <p:txBody>
          <a:bodyPr/>
          <a:lstStyle/>
          <a:p>
            <a:r>
              <a:rPr lang="en-US" dirty="0" smtClean="0"/>
              <a:t>Materials</a:t>
            </a:r>
            <a:endParaRPr lang="en-US" dirty="0"/>
          </a:p>
        </p:txBody>
      </p:sp>
      <p:sp>
        <p:nvSpPr>
          <p:cNvPr id="4" name="Content Placeholder 2"/>
          <p:cNvSpPr>
            <a:spLocks noGrp="1"/>
          </p:cNvSpPr>
          <p:nvPr>
            <p:ph idx="1"/>
          </p:nvPr>
        </p:nvSpPr>
        <p:spPr>
          <a:xfrm>
            <a:off x="4442797" y="1150075"/>
            <a:ext cx="3702079" cy="2948427"/>
          </a:xfrm>
        </p:spPr>
        <p:txBody>
          <a:bodyPr>
            <a:noAutofit/>
          </a:bodyPr>
          <a:lstStyle/>
          <a:p>
            <a:r>
              <a:rPr lang="en-US" sz="2000" dirty="0" smtClean="0"/>
              <a:t>32 common animal words from </a:t>
            </a:r>
            <a:r>
              <a:rPr lang="en-US" sz="2000" dirty="0" err="1" smtClean="0"/>
              <a:t>englishclub.com</a:t>
            </a:r>
            <a:endParaRPr lang="en-US" sz="2000" dirty="0" smtClean="0"/>
          </a:p>
        </p:txBody>
      </p:sp>
      <p:graphicFrame>
        <p:nvGraphicFramePr>
          <p:cNvPr id="8" name="Table 7"/>
          <p:cNvGraphicFramePr>
            <a:graphicFrameLocks noGrp="1"/>
          </p:cNvGraphicFramePr>
          <p:nvPr>
            <p:extLst>
              <p:ext uri="{D42A27DB-BD31-4B8C-83A1-F6EECF244321}">
                <p14:modId xmlns:p14="http://schemas.microsoft.com/office/powerpoint/2010/main" val="1245782356"/>
              </p:ext>
            </p:extLst>
          </p:nvPr>
        </p:nvGraphicFramePr>
        <p:xfrm>
          <a:off x="1830749" y="1150075"/>
          <a:ext cx="2042695" cy="5313703"/>
        </p:xfrm>
        <a:graphic>
          <a:graphicData uri="http://schemas.openxmlformats.org/drawingml/2006/table">
            <a:tbl>
              <a:tblPr firstRow="1">
                <a:tableStyleId>{85BE263C-DBD7-4A20-BB59-AAB30ACAA65A}</a:tableStyleId>
              </a:tblPr>
              <a:tblGrid>
                <a:gridCol w="1013726"/>
                <a:gridCol w="1028969"/>
              </a:tblGrid>
              <a:tr h="285178">
                <a:tc>
                  <a:txBody>
                    <a:bodyPr/>
                    <a:lstStyle/>
                    <a:p>
                      <a:r>
                        <a:rPr lang="en-US" sz="1400" dirty="0" smtClean="0"/>
                        <a:t>Animal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Animal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14236">
                <a:tc>
                  <a:txBody>
                    <a:bodyPr/>
                    <a:lstStyle/>
                    <a:p>
                      <a:r>
                        <a:rPr lang="en-US" sz="1400" dirty="0" smtClean="0"/>
                        <a:t>ant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goose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bat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horse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bear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kangaroo</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bee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lion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bird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monkey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buffalo</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owl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cat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ox</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cow</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penguin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dog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pig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0">
                <a:tc>
                  <a:txBody>
                    <a:bodyPr/>
                    <a:lstStyle/>
                    <a:p>
                      <a:r>
                        <a:rPr lang="en-US" sz="1400" dirty="0" smtClean="0"/>
                        <a:t>dolphin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rabbit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duck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shark</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elephant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sheep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fish</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tiger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fox</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whale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314236">
                <a:tc>
                  <a:txBody>
                    <a:bodyPr/>
                    <a:lstStyle/>
                    <a:p>
                      <a:r>
                        <a:rPr lang="en-US" sz="1400" dirty="0" smtClean="0"/>
                        <a:t>frog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wolf</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r h="0">
                <a:tc>
                  <a:txBody>
                    <a:bodyPr/>
                    <a:lstStyle/>
                    <a:p>
                      <a:r>
                        <a:rPr lang="en-US" sz="1400" dirty="0" smtClean="0"/>
                        <a:t>goat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zebra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r>
            </a:tbl>
          </a:graphicData>
        </a:graphic>
      </p:graphicFrame>
      <p:pic>
        <p:nvPicPr>
          <p:cNvPr id="11" name="Picture 10" descr="lion-clipart-7.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8789" y="4850191"/>
            <a:ext cx="1245275" cy="1684420"/>
          </a:xfrm>
          <a:prstGeom prst="rect">
            <a:avLst/>
          </a:prstGeom>
        </p:spPr>
      </p:pic>
    </p:spTree>
    <p:custDataLst>
      <p:tags r:id="rId1"/>
    </p:custDataLst>
    <p:extLst>
      <p:ext uri="{BB962C8B-B14F-4D97-AF65-F5344CB8AC3E}">
        <p14:creationId xmlns:p14="http://schemas.microsoft.com/office/powerpoint/2010/main" val="355159303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3624" y="100857"/>
            <a:ext cx="8229600" cy="1143000"/>
          </a:xfrm>
        </p:spPr>
        <p:txBody>
          <a:bodyPr/>
          <a:lstStyle/>
          <a:p>
            <a:r>
              <a:rPr lang="en-US" dirty="0" smtClean="0"/>
              <a:t>Experiment 1a: features</a:t>
            </a:r>
            <a:endParaRPr lang="en-US" dirty="0"/>
          </a:p>
        </p:txBody>
      </p:sp>
      <p:pic>
        <p:nvPicPr>
          <p:cNvPr id="5" name="Picture 4" descr="Screen Shot 2014-06-29 at 5.01.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15" y="2984804"/>
            <a:ext cx="7883769" cy="3415031"/>
          </a:xfrm>
          <a:prstGeom prst="rect">
            <a:avLst/>
          </a:prstGeom>
          <a:ln>
            <a:solidFill>
              <a:srgbClr val="7F7F7F"/>
            </a:solidFill>
            <a:prstDash val="dash"/>
          </a:ln>
        </p:spPr>
      </p:pic>
      <p:sp>
        <p:nvSpPr>
          <p:cNvPr id="8" name="Content Placeholder 2"/>
          <p:cNvSpPr>
            <a:spLocks noGrp="1"/>
          </p:cNvSpPr>
          <p:nvPr>
            <p:ph idx="1"/>
          </p:nvPr>
        </p:nvSpPr>
        <p:spPr>
          <a:xfrm>
            <a:off x="457200" y="1390555"/>
            <a:ext cx="8229600" cy="1285608"/>
          </a:xfrm>
        </p:spPr>
        <p:txBody>
          <a:bodyPr>
            <a:noAutofit/>
          </a:bodyPr>
          <a:lstStyle/>
          <a:p>
            <a:r>
              <a:rPr lang="en-US" sz="2400" dirty="0" smtClean="0"/>
              <a:t>100 participants on Amazon’s Mechanical Turk</a:t>
            </a:r>
          </a:p>
          <a:p>
            <a:r>
              <a:rPr lang="en-US" sz="2400" dirty="0" smtClean="0"/>
              <a:t>Took top 3 most frequent adjectives for each animal</a:t>
            </a:r>
          </a:p>
        </p:txBody>
      </p:sp>
    </p:spTree>
    <p:custDataLst>
      <p:tags r:id="rId1"/>
    </p:custDataLst>
    <p:extLst>
      <p:ext uri="{BB962C8B-B14F-4D97-AF65-F5344CB8AC3E}">
        <p14:creationId xmlns:p14="http://schemas.microsoft.com/office/powerpoint/2010/main" val="2704735969"/>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3624" y="100857"/>
            <a:ext cx="8229600" cy="1143000"/>
          </a:xfrm>
        </p:spPr>
        <p:txBody>
          <a:bodyPr/>
          <a:lstStyle/>
          <a:p>
            <a:r>
              <a:rPr lang="en-US" dirty="0" smtClean="0"/>
              <a:t>Experiment 1a: features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04125705"/>
              </p:ext>
            </p:extLst>
          </p:nvPr>
        </p:nvGraphicFramePr>
        <p:xfrm>
          <a:off x="133678" y="1482638"/>
          <a:ext cx="8890004" cy="5181599"/>
        </p:xfrm>
        <a:graphic>
          <a:graphicData uri="http://schemas.openxmlformats.org/drawingml/2006/table">
            <a:tbl>
              <a:tblPr firstRow="1" bandRow="1">
                <a:tableStyleId>{85BE263C-DBD7-4A20-BB59-AAB30ACAA65A}</a:tableStyleId>
              </a:tblPr>
              <a:tblGrid>
                <a:gridCol w="1016006"/>
                <a:gridCol w="1189912"/>
                <a:gridCol w="1102959"/>
                <a:gridCol w="1102959"/>
                <a:gridCol w="989012"/>
                <a:gridCol w="1149685"/>
                <a:gridCol w="1096210"/>
                <a:gridCol w="1243261"/>
              </a:tblGrid>
              <a:tr h="298110">
                <a:tc>
                  <a:txBody>
                    <a:bodyPr/>
                    <a:lstStyle/>
                    <a:p>
                      <a:r>
                        <a:rPr lang="en-US" sz="1400" dirty="0" smtClean="0"/>
                        <a:t>Animal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f1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r>
                        <a:rPr lang="en-US" sz="1400" dirty="0" smtClean="0"/>
                        <a:t>f2</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r>
                        <a:rPr lang="en-US" sz="1400" dirty="0" smtClean="0"/>
                        <a:t>f3</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60000"/>
                        <a:lumOff val="40000"/>
                      </a:schemeClr>
                    </a:solidFill>
                  </a:tcPr>
                </a:tc>
                <a:tc>
                  <a:txBody>
                    <a:bodyPr/>
                    <a:lstStyle/>
                    <a:p>
                      <a:r>
                        <a:rPr lang="en-US" sz="1400" dirty="0" smtClean="0"/>
                        <a:t>Animal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smtClean="0"/>
                        <a:t>f1</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9694"/>
                    </a:solidFill>
                  </a:tcPr>
                </a:tc>
                <a:tc>
                  <a:txBody>
                    <a:bodyPr/>
                    <a:lstStyle/>
                    <a:p>
                      <a:r>
                        <a:rPr lang="en-US" sz="1400" dirty="0" smtClean="0"/>
                        <a:t>f2</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9694"/>
                    </a:solidFill>
                  </a:tcPr>
                </a:tc>
                <a:tc>
                  <a:txBody>
                    <a:bodyPr/>
                    <a:lstStyle/>
                    <a:p>
                      <a:r>
                        <a:rPr lang="en-US" sz="1400" dirty="0" smtClean="0"/>
                        <a:t>f3</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D99694"/>
                    </a:solidFill>
                  </a:tcPr>
                </a:tc>
              </a:tr>
              <a:tr h="298110">
                <a:tc>
                  <a:txBody>
                    <a:bodyPr/>
                    <a:lstStyle/>
                    <a:p>
                      <a:r>
                        <a:rPr lang="en-US" sz="1400" b="1" dirty="0" smtClean="0"/>
                        <a:t>ant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small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strong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busy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goose</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loud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mean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annoying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bat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blind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nocturnal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horse</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fast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strong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beautiful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bear</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big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fierce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kangaroo</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jumpy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bouncy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cute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bee</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busy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small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angry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lion</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ferocious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strong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bird</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free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graceful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small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monkey</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funny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smart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playful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buffalo</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big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strong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wild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owl</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wise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quiet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nocturnal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cat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independent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lazy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soft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ox</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strong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big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slow</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cow</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fat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dumb</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lazy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penguin</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cold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cute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funny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dog</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loyal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friendly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happy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pig</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dirty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fat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smelly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dolphin</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smart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friendly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playful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rabbit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fast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furry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cute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duck</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loud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cute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quacking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shark</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dangerous</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mean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elephant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huge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smart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heavy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sheep</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wooly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fluffy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dumb</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fish</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scaly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wet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smelly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tiger</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striped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fierce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fox</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sly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smart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pretty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whale</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large</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graceful</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majestic</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frog</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slimy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noisy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jumpy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wolf</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scary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mean</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angry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r h="298110">
                <a:tc>
                  <a:txBody>
                    <a:bodyPr/>
                    <a:lstStyle/>
                    <a:p>
                      <a:r>
                        <a:rPr lang="en-US" sz="1400" b="1" dirty="0" smtClean="0"/>
                        <a:t>goat</a:t>
                      </a:r>
                      <a:endParaRPr lang="en-US" sz="14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2"/>
                    </a:solidFill>
                  </a:tcPr>
                </a:tc>
                <a:tc>
                  <a:txBody>
                    <a:bodyPr/>
                    <a:lstStyle/>
                    <a:p>
                      <a:r>
                        <a:rPr lang="en-US" sz="1400" dirty="0" smtClean="0"/>
                        <a:t>funny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hungry</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dirty="0" smtClean="0"/>
                        <a:t>loud</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r>
                        <a:rPr lang="en-US" sz="1400" b="1" dirty="0" smtClean="0"/>
                        <a:t>zebra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EEECE1"/>
                    </a:solidFill>
                  </a:tcPr>
                </a:tc>
                <a:tc>
                  <a:txBody>
                    <a:bodyPr/>
                    <a:lstStyle/>
                    <a:p>
                      <a:r>
                        <a:rPr lang="en-US" sz="1400" dirty="0" smtClean="0"/>
                        <a:t>striped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exotic</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c>
                  <a:txBody>
                    <a:bodyPr/>
                    <a:lstStyle/>
                    <a:p>
                      <a:r>
                        <a:rPr lang="en-US" sz="1400" dirty="0" smtClean="0"/>
                        <a:t>fast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FFFF"/>
                    </a:solidFill>
                  </a:tcPr>
                </a:tc>
              </a:tr>
            </a:tbl>
          </a:graphicData>
        </a:graphic>
      </p:graphicFrame>
      <p:sp>
        <p:nvSpPr>
          <p:cNvPr id="2" name="Rectangle 1"/>
          <p:cNvSpPr/>
          <p:nvPr/>
        </p:nvSpPr>
        <p:spPr>
          <a:xfrm>
            <a:off x="4527997" y="2706076"/>
            <a:ext cx="4495685" cy="317532"/>
          </a:xfrm>
          <a:prstGeom prst="rect">
            <a:avLst/>
          </a:prstGeom>
          <a:noFill/>
          <a:ln w="5715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133678" y="1482638"/>
            <a:ext cx="4394319" cy="5181599"/>
          </a:xfrm>
          <a:prstGeom prst="rect">
            <a:avLst/>
          </a:prstGeom>
          <a:solidFill>
            <a:schemeClr val="bg1">
              <a:lumMod val="85000"/>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527997" y="1482638"/>
            <a:ext cx="4495685" cy="1209481"/>
          </a:xfrm>
          <a:prstGeom prst="rect">
            <a:avLst/>
          </a:prstGeom>
          <a:solidFill>
            <a:schemeClr val="bg1">
              <a:lumMod val="85000"/>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527997" y="3023608"/>
            <a:ext cx="4495685" cy="3640629"/>
          </a:xfrm>
          <a:prstGeom prst="rect">
            <a:avLst/>
          </a:prstGeom>
          <a:solidFill>
            <a:schemeClr val="bg1">
              <a:lumMod val="85000"/>
              <a:alpha val="8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14097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4-05-19 at 12.26.21 PM.png"/>
          <p:cNvPicPr>
            <a:picLocks noChangeAspect="1"/>
          </p:cNvPicPr>
          <p:nvPr/>
        </p:nvPicPr>
        <p:blipFill>
          <a:blip r:embed="rId4">
            <a:graysc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1353633" y="2164765"/>
            <a:ext cx="6652449" cy="4314504"/>
          </a:xfrm>
          <a:prstGeom prst="rect">
            <a:avLst/>
          </a:prstGeom>
          <a:ln>
            <a:solidFill>
              <a:srgbClr val="7F7F7F"/>
            </a:solidFill>
            <a:prstDash val="dash"/>
          </a:ln>
        </p:spPr>
      </p:pic>
      <p:sp>
        <p:nvSpPr>
          <p:cNvPr id="7" name="Title 1"/>
          <p:cNvSpPr>
            <a:spLocks noGrp="1"/>
          </p:cNvSpPr>
          <p:nvPr>
            <p:ph type="title"/>
          </p:nvPr>
        </p:nvSpPr>
        <p:spPr>
          <a:xfrm>
            <a:off x="363624" y="100857"/>
            <a:ext cx="8229600" cy="1143000"/>
          </a:xfrm>
        </p:spPr>
        <p:txBody>
          <a:bodyPr/>
          <a:lstStyle/>
          <a:p>
            <a:r>
              <a:rPr lang="en-US" dirty="0" smtClean="0"/>
              <a:t>Experiment 1b: feature priors</a:t>
            </a:r>
            <a:endParaRPr lang="en-US" dirty="0"/>
          </a:p>
        </p:txBody>
      </p:sp>
      <p:sp>
        <p:nvSpPr>
          <p:cNvPr id="4" name="Content Placeholder 2"/>
          <p:cNvSpPr>
            <a:spLocks noGrp="1"/>
          </p:cNvSpPr>
          <p:nvPr>
            <p:ph idx="1"/>
          </p:nvPr>
        </p:nvSpPr>
        <p:spPr>
          <a:xfrm>
            <a:off x="457200" y="1390555"/>
            <a:ext cx="8229600" cy="1285608"/>
          </a:xfrm>
        </p:spPr>
        <p:txBody>
          <a:bodyPr>
            <a:noAutofit/>
          </a:bodyPr>
          <a:lstStyle/>
          <a:p>
            <a:r>
              <a:rPr lang="en-US" sz="2400" dirty="0" smtClean="0"/>
              <a:t>60 participants on Amazon’s Mechanical Turk</a:t>
            </a:r>
          </a:p>
        </p:txBody>
      </p:sp>
    </p:spTree>
    <p:custDataLst>
      <p:tags r:id="rId1"/>
    </p:custDataLst>
    <p:extLst>
      <p:ext uri="{BB962C8B-B14F-4D97-AF65-F5344CB8AC3E}">
        <p14:creationId xmlns:p14="http://schemas.microsoft.com/office/powerpoint/2010/main" val="256703522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3624" y="10085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Experiment 2: interpretation</a:t>
            </a:r>
            <a:endParaRPr lang="en-US" dirty="0"/>
          </a:p>
        </p:txBody>
      </p:sp>
      <p:sp>
        <p:nvSpPr>
          <p:cNvPr id="5" name="Content Placeholder 2"/>
          <p:cNvSpPr>
            <a:spLocks noGrp="1"/>
          </p:cNvSpPr>
          <p:nvPr>
            <p:ph idx="1"/>
          </p:nvPr>
        </p:nvSpPr>
        <p:spPr>
          <a:xfrm>
            <a:off x="457200" y="1390555"/>
            <a:ext cx="8229600" cy="1285608"/>
          </a:xfrm>
        </p:spPr>
        <p:txBody>
          <a:bodyPr>
            <a:noAutofit/>
          </a:bodyPr>
          <a:lstStyle/>
          <a:p>
            <a:r>
              <a:rPr lang="en-US" sz="2400" dirty="0" smtClean="0"/>
              <a:t>49 participants on Amazon’s Mechanical Turk</a:t>
            </a:r>
          </a:p>
          <a:p>
            <a:r>
              <a:rPr lang="en-US" altLang="zh-TW" sz="2400" dirty="0" smtClean="0"/>
              <a:t>4</a:t>
            </a:r>
            <a:r>
              <a:rPr lang="zh-TW" altLang="en-US" sz="2400" dirty="0" smtClean="0"/>
              <a:t> </a:t>
            </a:r>
            <a:r>
              <a:rPr lang="en-US" altLang="zh-TW" sz="2400" dirty="0" smtClean="0"/>
              <a:t>conditions</a:t>
            </a:r>
            <a:r>
              <a:rPr lang="zh-TW" altLang="en-US" sz="2400" dirty="0" smtClean="0"/>
              <a:t> </a:t>
            </a:r>
            <a:r>
              <a:rPr lang="en-US" altLang="zh-TW" sz="2400" dirty="0" smtClean="0"/>
              <a:t>(within</a:t>
            </a:r>
            <a:r>
              <a:rPr lang="en-US" altLang="zh-TW" sz="2400" dirty="0"/>
              <a:t>-</a:t>
            </a:r>
            <a:r>
              <a:rPr lang="en-US" altLang="zh-TW" sz="2400" dirty="0" smtClean="0"/>
              <a:t>subject)</a:t>
            </a:r>
            <a:endParaRPr lang="en-US" sz="2400" dirty="0" smtClean="0"/>
          </a:p>
        </p:txBody>
      </p:sp>
      <p:graphicFrame>
        <p:nvGraphicFramePr>
          <p:cNvPr id="10" name="Table 9"/>
          <p:cNvGraphicFramePr>
            <a:graphicFrameLocks noGrp="1"/>
          </p:cNvGraphicFramePr>
          <p:nvPr>
            <p:extLst>
              <p:ext uri="{D42A27DB-BD31-4B8C-83A1-F6EECF244321}">
                <p14:modId xmlns:p14="http://schemas.microsoft.com/office/powerpoint/2010/main" val="560701568"/>
              </p:ext>
            </p:extLst>
          </p:nvPr>
        </p:nvGraphicFramePr>
        <p:xfrm>
          <a:off x="951846" y="2676163"/>
          <a:ext cx="7086224" cy="2261715"/>
        </p:xfrm>
        <a:graphic>
          <a:graphicData uri="http://schemas.openxmlformats.org/drawingml/2006/table">
            <a:tbl>
              <a:tblPr firstRow="1">
                <a:tableStyleId>{21E4AEA4-8DFA-4A89-87EB-49C32662AFE0}</a:tableStyleId>
              </a:tblPr>
              <a:tblGrid>
                <a:gridCol w="932076"/>
                <a:gridCol w="1493183"/>
                <a:gridCol w="2009517"/>
                <a:gridCol w="2651448"/>
              </a:tblGrid>
              <a:tr h="452343">
                <a:tc>
                  <a:txBody>
                    <a:bodyPr/>
                    <a:lstStyle/>
                    <a:p>
                      <a:r>
                        <a:rPr lang="en-US" dirty="0" smtClean="0"/>
                        <a:t>QUD</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Utterance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Example question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Example utterance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2343">
                <a:tc>
                  <a:txBody>
                    <a:bodyPr/>
                    <a:lstStyle/>
                    <a:p>
                      <a:r>
                        <a:rPr lang="en-US" dirty="0" smtClean="0"/>
                        <a:t>Vague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Literal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“What</a:t>
                      </a:r>
                      <a:r>
                        <a:rPr lang="en-US" baseline="0" dirty="0" smtClean="0"/>
                        <a:t> is he like?”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“He</a:t>
                      </a:r>
                      <a:r>
                        <a:rPr lang="en-US" baseline="0" dirty="0" smtClean="0"/>
                        <a:t> is ferocious.”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2343">
                <a:tc>
                  <a:txBody>
                    <a:bodyPr/>
                    <a:lstStyle/>
                    <a:p>
                      <a:r>
                        <a:rPr lang="en-US" dirty="0" smtClean="0"/>
                        <a:t>Specific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Literal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“Is</a:t>
                      </a:r>
                      <a:r>
                        <a:rPr lang="en-US" baseline="0" dirty="0" smtClean="0"/>
                        <a:t> he ferocious?”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“Yes.”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2343">
                <a:tc>
                  <a:txBody>
                    <a:bodyPr/>
                    <a:lstStyle/>
                    <a:p>
                      <a:r>
                        <a:rPr lang="en-US" dirty="0" smtClean="0"/>
                        <a:t>Vague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Metaphorical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“What is he like?”</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“He is a lion.”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52343">
                <a:tc>
                  <a:txBody>
                    <a:bodyPr/>
                    <a:lstStyle/>
                    <a:p>
                      <a:r>
                        <a:rPr lang="en-US" dirty="0" smtClean="0"/>
                        <a:t>Specific</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Metaphorical</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2">
                        <a:lumMod val="20000"/>
                        <a:lumOff val="80000"/>
                      </a:schemeClr>
                    </a:solidFill>
                  </a:tcPr>
                </a:tc>
                <a:tc>
                  <a:txBody>
                    <a:bodyPr/>
                    <a:lstStyle/>
                    <a:p>
                      <a:r>
                        <a:rPr lang="en-US" dirty="0" smtClean="0"/>
                        <a:t>“Is</a:t>
                      </a:r>
                      <a:r>
                        <a:rPr lang="en-US" baseline="0" dirty="0" smtClean="0"/>
                        <a:t> he ferocious?”</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t>“He is a</a:t>
                      </a:r>
                      <a:r>
                        <a:rPr lang="en-US" baseline="0" dirty="0" smtClean="0"/>
                        <a:t> lion.”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custDataLst>
      <p:tags r:id="rId1"/>
    </p:custDataLst>
    <p:extLst>
      <p:ext uri="{BB962C8B-B14F-4D97-AF65-F5344CB8AC3E}">
        <p14:creationId xmlns:p14="http://schemas.microsoft.com/office/powerpoint/2010/main" val="385773268"/>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3624" y="10085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Experiment 2: interpretation</a:t>
            </a:r>
            <a:endParaRPr lang="en-US" dirty="0"/>
          </a:p>
        </p:txBody>
      </p:sp>
      <p:sp>
        <p:nvSpPr>
          <p:cNvPr id="5" name="Content Placeholder 2"/>
          <p:cNvSpPr>
            <a:spLocks noGrp="1"/>
          </p:cNvSpPr>
          <p:nvPr>
            <p:ph idx="1"/>
          </p:nvPr>
        </p:nvSpPr>
        <p:spPr>
          <a:xfrm>
            <a:off x="457200" y="1390555"/>
            <a:ext cx="8229600" cy="1285608"/>
          </a:xfrm>
        </p:spPr>
        <p:txBody>
          <a:bodyPr>
            <a:noAutofit/>
          </a:bodyPr>
          <a:lstStyle/>
          <a:p>
            <a:r>
              <a:rPr lang="en-US" sz="2400" dirty="0" smtClean="0"/>
              <a:t>49 participants on Amazon’s Mechanical Turk</a:t>
            </a:r>
          </a:p>
          <a:p>
            <a:r>
              <a:rPr lang="en-US" altLang="zh-TW" sz="2400" dirty="0" smtClean="0"/>
              <a:t>4</a:t>
            </a:r>
            <a:r>
              <a:rPr lang="zh-TW" altLang="en-US" sz="2400" dirty="0" smtClean="0"/>
              <a:t> </a:t>
            </a:r>
            <a:r>
              <a:rPr lang="en-US" altLang="zh-TW" sz="2400" dirty="0" smtClean="0"/>
              <a:t>conditions</a:t>
            </a:r>
            <a:r>
              <a:rPr lang="zh-TW" altLang="en-US" sz="2400" dirty="0" smtClean="0"/>
              <a:t> </a:t>
            </a:r>
            <a:r>
              <a:rPr lang="en-US" altLang="zh-TW" sz="2400" dirty="0" smtClean="0"/>
              <a:t>(within</a:t>
            </a:r>
            <a:r>
              <a:rPr lang="en-US" altLang="zh-TW" sz="2400" dirty="0"/>
              <a:t>-</a:t>
            </a:r>
            <a:r>
              <a:rPr lang="en-US" altLang="zh-TW" sz="2400" dirty="0" smtClean="0"/>
              <a:t>subject)</a:t>
            </a:r>
            <a:endParaRPr lang="en-US" sz="2400" dirty="0" smtClean="0"/>
          </a:p>
        </p:txBody>
      </p:sp>
      <p:pic>
        <p:nvPicPr>
          <p:cNvPr id="2" name="Picture 1" descr="Screen Shot 2014-06-29 at 5.13.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0092" y="2496716"/>
            <a:ext cx="7162392" cy="4155843"/>
          </a:xfrm>
          <a:prstGeom prst="rect">
            <a:avLst/>
          </a:prstGeom>
          <a:ln>
            <a:solidFill>
              <a:srgbClr val="7F7F7F"/>
            </a:solidFill>
            <a:prstDash val="dash"/>
          </a:ln>
        </p:spPr>
      </p:pic>
    </p:spTree>
    <p:custDataLst>
      <p:tags r:id="rId1"/>
    </p:custDataLst>
    <p:extLst>
      <p:ext uri="{BB962C8B-B14F-4D97-AF65-F5344CB8AC3E}">
        <p14:creationId xmlns:p14="http://schemas.microsoft.com/office/powerpoint/2010/main" val="362282204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3624" y="10085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Experiment 2: interpretation</a:t>
            </a:r>
            <a:endParaRPr lang="en-US" dirty="0"/>
          </a:p>
        </p:txBody>
      </p:sp>
      <p:grpSp>
        <p:nvGrpSpPr>
          <p:cNvPr id="3" name="Group 2"/>
          <p:cNvGrpSpPr/>
          <p:nvPr/>
        </p:nvGrpSpPr>
        <p:grpSpPr>
          <a:xfrm>
            <a:off x="1021560" y="1580722"/>
            <a:ext cx="7178532" cy="5084793"/>
            <a:chOff x="1021560" y="1510937"/>
            <a:chExt cx="7178532" cy="5084793"/>
          </a:xfrm>
        </p:grpSpPr>
        <p:pic>
          <p:nvPicPr>
            <p:cNvPr id="2" name="Picture 1" descr="Screen Shot 2014-05-19 at 12.3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560" y="1510937"/>
              <a:ext cx="7178532" cy="5084793"/>
            </a:xfrm>
            <a:prstGeom prst="rect">
              <a:avLst/>
            </a:prstGeom>
          </p:spPr>
        </p:pic>
        <p:sp>
          <p:nvSpPr>
            <p:cNvPr id="4" name="TextBox 3"/>
            <p:cNvSpPr txBox="1"/>
            <p:nvPr/>
          </p:nvSpPr>
          <p:spPr>
            <a:xfrm>
              <a:off x="2236392" y="6129749"/>
              <a:ext cx="1131998" cy="276999"/>
            </a:xfrm>
            <a:prstGeom prst="rect">
              <a:avLst/>
            </a:prstGeom>
            <a:solidFill>
              <a:srgbClr val="FFFFFF"/>
            </a:solidFill>
          </p:spPr>
          <p:txBody>
            <a:bodyPr wrap="square" rtlCol="0">
              <a:spAutoFit/>
            </a:bodyPr>
            <a:lstStyle/>
            <a:p>
              <a:r>
                <a:rPr lang="en-US" sz="1200" dirty="0" smtClean="0"/>
                <a:t>Vague QUD</a:t>
              </a:r>
              <a:endParaRPr lang="en-US" sz="1200" dirty="0"/>
            </a:p>
          </p:txBody>
        </p:sp>
        <p:sp>
          <p:nvSpPr>
            <p:cNvPr id="9" name="TextBox 8"/>
            <p:cNvSpPr txBox="1"/>
            <p:nvPr/>
          </p:nvSpPr>
          <p:spPr>
            <a:xfrm>
              <a:off x="6902983" y="6075601"/>
              <a:ext cx="524583" cy="276999"/>
            </a:xfrm>
            <a:prstGeom prst="rect">
              <a:avLst/>
            </a:prstGeom>
            <a:solidFill>
              <a:srgbClr val="FFFFFF"/>
            </a:solidFill>
          </p:spPr>
          <p:txBody>
            <a:bodyPr wrap="square" rtlCol="0">
              <a:spAutoFit/>
            </a:bodyPr>
            <a:lstStyle/>
            <a:p>
              <a:r>
                <a:rPr lang="en-US" sz="1200" dirty="0" smtClean="0"/>
                <a:t>QUD</a:t>
              </a:r>
              <a:endParaRPr lang="en-US" sz="1200" dirty="0"/>
            </a:p>
          </p:txBody>
        </p:sp>
        <p:sp>
          <p:nvSpPr>
            <p:cNvPr id="10" name="TextBox 9"/>
            <p:cNvSpPr txBox="1"/>
            <p:nvPr/>
          </p:nvSpPr>
          <p:spPr>
            <a:xfrm>
              <a:off x="3410362" y="6144089"/>
              <a:ext cx="1131998" cy="276999"/>
            </a:xfrm>
            <a:prstGeom prst="rect">
              <a:avLst/>
            </a:prstGeom>
            <a:solidFill>
              <a:srgbClr val="FFFFFF"/>
            </a:solidFill>
          </p:spPr>
          <p:txBody>
            <a:bodyPr wrap="square" rtlCol="0">
              <a:spAutoFit/>
            </a:bodyPr>
            <a:lstStyle/>
            <a:p>
              <a:r>
                <a:rPr lang="en-US" sz="1200" dirty="0" smtClean="0"/>
                <a:t>Specific QUD</a:t>
              </a:r>
              <a:endParaRPr lang="en-US" sz="1200" dirty="0"/>
            </a:p>
          </p:txBody>
        </p:sp>
        <p:sp>
          <p:nvSpPr>
            <p:cNvPr id="11" name="TextBox 10"/>
            <p:cNvSpPr txBox="1"/>
            <p:nvPr/>
          </p:nvSpPr>
          <p:spPr>
            <a:xfrm>
              <a:off x="5039328" y="6141369"/>
              <a:ext cx="1131998" cy="276999"/>
            </a:xfrm>
            <a:prstGeom prst="rect">
              <a:avLst/>
            </a:prstGeom>
            <a:solidFill>
              <a:srgbClr val="FFFFFF"/>
            </a:solidFill>
          </p:spPr>
          <p:txBody>
            <a:bodyPr wrap="square" rtlCol="0">
              <a:spAutoFit/>
            </a:bodyPr>
            <a:lstStyle/>
            <a:p>
              <a:r>
                <a:rPr lang="en-US" sz="1200" dirty="0" smtClean="0"/>
                <a:t>Vague QUD</a:t>
              </a:r>
              <a:endParaRPr lang="en-US" sz="1200" dirty="0"/>
            </a:p>
          </p:txBody>
        </p:sp>
        <p:sp>
          <p:nvSpPr>
            <p:cNvPr id="12" name="TextBox 11"/>
            <p:cNvSpPr txBox="1"/>
            <p:nvPr/>
          </p:nvSpPr>
          <p:spPr>
            <a:xfrm>
              <a:off x="6364594" y="6130283"/>
              <a:ext cx="1131998" cy="276999"/>
            </a:xfrm>
            <a:prstGeom prst="rect">
              <a:avLst/>
            </a:prstGeom>
            <a:solidFill>
              <a:srgbClr val="FFFFFF"/>
            </a:solidFill>
          </p:spPr>
          <p:txBody>
            <a:bodyPr wrap="square" rtlCol="0">
              <a:spAutoFit/>
            </a:bodyPr>
            <a:lstStyle/>
            <a:p>
              <a:r>
                <a:rPr lang="en-US" sz="1200" dirty="0" smtClean="0"/>
                <a:t>Specific QUD</a:t>
              </a:r>
              <a:endParaRPr lang="en-US" sz="1200" dirty="0"/>
            </a:p>
          </p:txBody>
        </p:sp>
      </p:grpSp>
      <p:sp>
        <p:nvSpPr>
          <p:cNvPr id="5" name="TextBox 4"/>
          <p:cNvSpPr txBox="1"/>
          <p:nvPr/>
        </p:nvSpPr>
        <p:spPr>
          <a:xfrm>
            <a:off x="2320122" y="2344752"/>
            <a:ext cx="1809735" cy="369332"/>
          </a:xfrm>
          <a:prstGeom prst="rect">
            <a:avLst/>
          </a:prstGeom>
          <a:noFill/>
        </p:spPr>
        <p:txBody>
          <a:bodyPr wrap="none" rtlCol="0">
            <a:spAutoFit/>
          </a:bodyPr>
          <a:lstStyle/>
          <a:p>
            <a:r>
              <a:rPr lang="en-US" dirty="0" smtClean="0"/>
              <a:t>“He is ferocious.”</a:t>
            </a:r>
            <a:endParaRPr lang="en-US" dirty="0"/>
          </a:p>
        </p:txBody>
      </p:sp>
      <p:sp>
        <p:nvSpPr>
          <p:cNvPr id="13" name="TextBox 12"/>
          <p:cNvSpPr txBox="1"/>
          <p:nvPr/>
        </p:nvSpPr>
        <p:spPr>
          <a:xfrm>
            <a:off x="5196683" y="2364036"/>
            <a:ext cx="1450074" cy="369332"/>
          </a:xfrm>
          <a:prstGeom prst="rect">
            <a:avLst/>
          </a:prstGeom>
          <a:noFill/>
        </p:spPr>
        <p:txBody>
          <a:bodyPr wrap="none" rtlCol="0">
            <a:spAutoFit/>
          </a:bodyPr>
          <a:lstStyle/>
          <a:p>
            <a:r>
              <a:rPr lang="en-US" dirty="0" smtClean="0"/>
              <a:t>“He is a lion.”</a:t>
            </a:r>
            <a:endParaRPr lang="en-US" dirty="0"/>
          </a:p>
        </p:txBody>
      </p:sp>
    </p:spTree>
    <p:custDataLst>
      <p:tags r:id="rId1"/>
    </p:custDataLst>
    <p:extLst>
      <p:ext uri="{BB962C8B-B14F-4D97-AF65-F5344CB8AC3E}">
        <p14:creationId xmlns:p14="http://schemas.microsoft.com/office/powerpoint/2010/main" val="307321467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beautiful.</a:t>
            </a:r>
            <a:endParaRPr lang="en-US" sz="2000" dirty="0">
              <a:solidFill>
                <a:srgbClr val="000000"/>
              </a:solidFill>
            </a:endParaRPr>
          </a:p>
        </p:txBody>
      </p:sp>
      <p:sp>
        <p:nvSpPr>
          <p:cNvPr id="11"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948831375"/>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63624" y="10085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Experiment 2: interpretation</a:t>
            </a:r>
            <a:endParaRPr lang="en-US" dirty="0"/>
          </a:p>
        </p:txBody>
      </p:sp>
      <p:grpSp>
        <p:nvGrpSpPr>
          <p:cNvPr id="3" name="Group 2"/>
          <p:cNvGrpSpPr/>
          <p:nvPr/>
        </p:nvGrpSpPr>
        <p:grpSpPr>
          <a:xfrm>
            <a:off x="1021560" y="1580722"/>
            <a:ext cx="7178532" cy="5084793"/>
            <a:chOff x="1021560" y="1510937"/>
            <a:chExt cx="7178532" cy="5084793"/>
          </a:xfrm>
        </p:grpSpPr>
        <p:pic>
          <p:nvPicPr>
            <p:cNvPr id="2" name="Picture 1" descr="Screen Shot 2014-05-19 at 12.37.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560" y="1510937"/>
              <a:ext cx="7178532" cy="5084793"/>
            </a:xfrm>
            <a:prstGeom prst="rect">
              <a:avLst/>
            </a:prstGeom>
          </p:spPr>
        </p:pic>
        <p:sp>
          <p:nvSpPr>
            <p:cNvPr id="4" name="TextBox 3"/>
            <p:cNvSpPr txBox="1"/>
            <p:nvPr/>
          </p:nvSpPr>
          <p:spPr>
            <a:xfrm>
              <a:off x="2236392" y="6129749"/>
              <a:ext cx="1131998" cy="276999"/>
            </a:xfrm>
            <a:prstGeom prst="rect">
              <a:avLst/>
            </a:prstGeom>
            <a:solidFill>
              <a:srgbClr val="FFFFFF"/>
            </a:solidFill>
          </p:spPr>
          <p:txBody>
            <a:bodyPr wrap="square" rtlCol="0">
              <a:spAutoFit/>
            </a:bodyPr>
            <a:lstStyle/>
            <a:p>
              <a:r>
                <a:rPr lang="en-US" sz="1200" dirty="0" smtClean="0"/>
                <a:t>Vague QUD</a:t>
              </a:r>
              <a:endParaRPr lang="en-US" sz="1200" dirty="0"/>
            </a:p>
          </p:txBody>
        </p:sp>
        <p:sp>
          <p:nvSpPr>
            <p:cNvPr id="9" name="TextBox 8"/>
            <p:cNvSpPr txBox="1"/>
            <p:nvPr/>
          </p:nvSpPr>
          <p:spPr>
            <a:xfrm>
              <a:off x="6902983" y="6075601"/>
              <a:ext cx="524583" cy="276999"/>
            </a:xfrm>
            <a:prstGeom prst="rect">
              <a:avLst/>
            </a:prstGeom>
            <a:solidFill>
              <a:srgbClr val="FFFFFF"/>
            </a:solidFill>
          </p:spPr>
          <p:txBody>
            <a:bodyPr wrap="square" rtlCol="0">
              <a:spAutoFit/>
            </a:bodyPr>
            <a:lstStyle/>
            <a:p>
              <a:r>
                <a:rPr lang="en-US" sz="1200" dirty="0" smtClean="0"/>
                <a:t>QUD</a:t>
              </a:r>
              <a:endParaRPr lang="en-US" sz="1200" dirty="0"/>
            </a:p>
          </p:txBody>
        </p:sp>
        <p:sp>
          <p:nvSpPr>
            <p:cNvPr id="10" name="TextBox 9"/>
            <p:cNvSpPr txBox="1"/>
            <p:nvPr/>
          </p:nvSpPr>
          <p:spPr>
            <a:xfrm>
              <a:off x="3410362" y="6144089"/>
              <a:ext cx="1131998" cy="276999"/>
            </a:xfrm>
            <a:prstGeom prst="rect">
              <a:avLst/>
            </a:prstGeom>
            <a:solidFill>
              <a:srgbClr val="FFFFFF"/>
            </a:solidFill>
          </p:spPr>
          <p:txBody>
            <a:bodyPr wrap="square" rtlCol="0">
              <a:spAutoFit/>
            </a:bodyPr>
            <a:lstStyle/>
            <a:p>
              <a:r>
                <a:rPr lang="en-US" sz="1200" dirty="0" smtClean="0"/>
                <a:t>Specific QUD</a:t>
              </a:r>
              <a:endParaRPr lang="en-US" sz="1200" dirty="0"/>
            </a:p>
          </p:txBody>
        </p:sp>
        <p:sp>
          <p:nvSpPr>
            <p:cNvPr id="11" name="TextBox 10"/>
            <p:cNvSpPr txBox="1"/>
            <p:nvPr/>
          </p:nvSpPr>
          <p:spPr>
            <a:xfrm>
              <a:off x="5039328" y="6141369"/>
              <a:ext cx="1131998" cy="276999"/>
            </a:xfrm>
            <a:prstGeom prst="rect">
              <a:avLst/>
            </a:prstGeom>
            <a:solidFill>
              <a:srgbClr val="FFFFFF"/>
            </a:solidFill>
          </p:spPr>
          <p:txBody>
            <a:bodyPr wrap="square" rtlCol="0">
              <a:spAutoFit/>
            </a:bodyPr>
            <a:lstStyle/>
            <a:p>
              <a:r>
                <a:rPr lang="en-US" sz="1200" dirty="0" smtClean="0"/>
                <a:t>Vague QUD</a:t>
              </a:r>
              <a:endParaRPr lang="en-US" sz="1200" dirty="0"/>
            </a:p>
          </p:txBody>
        </p:sp>
        <p:sp>
          <p:nvSpPr>
            <p:cNvPr id="12" name="TextBox 11"/>
            <p:cNvSpPr txBox="1"/>
            <p:nvPr/>
          </p:nvSpPr>
          <p:spPr>
            <a:xfrm>
              <a:off x="6364594" y="6130283"/>
              <a:ext cx="1131998" cy="276999"/>
            </a:xfrm>
            <a:prstGeom prst="rect">
              <a:avLst/>
            </a:prstGeom>
            <a:solidFill>
              <a:srgbClr val="FFFFFF"/>
            </a:solidFill>
          </p:spPr>
          <p:txBody>
            <a:bodyPr wrap="square" rtlCol="0">
              <a:spAutoFit/>
            </a:bodyPr>
            <a:lstStyle/>
            <a:p>
              <a:r>
                <a:rPr lang="en-US" sz="1200" dirty="0" smtClean="0"/>
                <a:t>Specific QUD</a:t>
              </a:r>
              <a:endParaRPr lang="en-US" sz="1200" dirty="0"/>
            </a:p>
          </p:txBody>
        </p:sp>
      </p:grpSp>
      <p:sp>
        <p:nvSpPr>
          <p:cNvPr id="5" name="TextBox 4"/>
          <p:cNvSpPr txBox="1"/>
          <p:nvPr/>
        </p:nvSpPr>
        <p:spPr>
          <a:xfrm>
            <a:off x="2320122" y="2344752"/>
            <a:ext cx="1809735" cy="369332"/>
          </a:xfrm>
          <a:prstGeom prst="rect">
            <a:avLst/>
          </a:prstGeom>
          <a:noFill/>
        </p:spPr>
        <p:txBody>
          <a:bodyPr wrap="none" rtlCol="0">
            <a:spAutoFit/>
          </a:bodyPr>
          <a:lstStyle/>
          <a:p>
            <a:r>
              <a:rPr lang="en-US" dirty="0" smtClean="0"/>
              <a:t>“He is ferocious.”</a:t>
            </a:r>
            <a:endParaRPr lang="en-US" dirty="0"/>
          </a:p>
        </p:txBody>
      </p:sp>
      <p:sp>
        <p:nvSpPr>
          <p:cNvPr id="13" name="TextBox 12"/>
          <p:cNvSpPr txBox="1"/>
          <p:nvPr/>
        </p:nvSpPr>
        <p:spPr>
          <a:xfrm>
            <a:off x="5196683" y="2364036"/>
            <a:ext cx="1450074" cy="369332"/>
          </a:xfrm>
          <a:prstGeom prst="rect">
            <a:avLst/>
          </a:prstGeom>
          <a:noFill/>
        </p:spPr>
        <p:txBody>
          <a:bodyPr wrap="none" rtlCol="0">
            <a:spAutoFit/>
          </a:bodyPr>
          <a:lstStyle/>
          <a:p>
            <a:r>
              <a:rPr lang="en-US" dirty="0" smtClean="0"/>
              <a:t>“He is a lion.”</a:t>
            </a:r>
            <a:endParaRPr lang="en-US" dirty="0"/>
          </a:p>
        </p:txBody>
      </p:sp>
      <p:grpSp>
        <p:nvGrpSpPr>
          <p:cNvPr id="7" name="Group 6"/>
          <p:cNvGrpSpPr/>
          <p:nvPr/>
        </p:nvGrpSpPr>
        <p:grpSpPr>
          <a:xfrm>
            <a:off x="5125077" y="1214233"/>
            <a:ext cx="1239517" cy="2219127"/>
            <a:chOff x="2264302" y="1214233"/>
            <a:chExt cx="2802936" cy="1989562"/>
          </a:xfrm>
        </p:grpSpPr>
        <p:grpSp>
          <p:nvGrpSpPr>
            <p:cNvPr id="16" name="Group 15"/>
            <p:cNvGrpSpPr/>
            <p:nvPr/>
          </p:nvGrpSpPr>
          <p:grpSpPr>
            <a:xfrm>
              <a:off x="2264302" y="1678419"/>
              <a:ext cx="2802936" cy="1525376"/>
              <a:chOff x="7619419" y="3353956"/>
              <a:chExt cx="701610" cy="1131866"/>
            </a:xfrm>
          </p:grpSpPr>
          <p:cxnSp>
            <p:nvCxnSpPr>
              <p:cNvPr id="17" name="Straight Connector 16"/>
              <p:cNvCxnSpPr/>
              <p:nvPr/>
            </p:nvCxnSpPr>
            <p:spPr>
              <a:xfrm>
                <a:off x="7619419" y="3353956"/>
                <a:ext cx="0" cy="1131866"/>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15945" y="3353958"/>
                <a:ext cx="5084" cy="936882"/>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619419" y="3363578"/>
                <a:ext cx="701610" cy="0"/>
              </a:xfrm>
              <a:prstGeom prst="line">
                <a:avLst/>
              </a:prstGeom>
              <a:ln>
                <a:solidFill>
                  <a:schemeClr val="tx1">
                    <a:lumMod val="50000"/>
                    <a:lumOff val="50000"/>
                  </a:schemeClr>
                </a:solidFill>
                <a:prstDash val="sysDash"/>
              </a:ln>
              <a:effectLst/>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3171864" y="1214233"/>
              <a:ext cx="904853" cy="469094"/>
            </a:xfrm>
            <a:prstGeom prst="rect">
              <a:avLst/>
            </a:prstGeom>
            <a:noFill/>
          </p:spPr>
          <p:txBody>
            <a:bodyPr wrap="none" rtlCol="0">
              <a:spAutoFit/>
            </a:bodyPr>
            <a:lstStyle/>
            <a:p>
              <a:r>
                <a:rPr lang="en-US" sz="2800" dirty="0" smtClean="0">
                  <a:solidFill>
                    <a:schemeClr val="tx1">
                      <a:lumMod val="50000"/>
                      <a:lumOff val="50000"/>
                    </a:schemeClr>
                  </a:solidFill>
                  <a:latin typeface="Courier"/>
                  <a:cs typeface="Courier"/>
                </a:rPr>
                <a:t>*</a:t>
              </a:r>
              <a:endParaRPr lang="en-US" sz="2800" dirty="0">
                <a:solidFill>
                  <a:schemeClr val="tx1">
                    <a:lumMod val="50000"/>
                    <a:lumOff val="50000"/>
                  </a:schemeClr>
                </a:solidFill>
                <a:latin typeface="Courier"/>
                <a:cs typeface="Courier"/>
              </a:endParaRPr>
            </a:p>
          </p:txBody>
        </p:sp>
      </p:grpSp>
      <p:sp>
        <p:nvSpPr>
          <p:cNvPr id="8" name="TextBox 7"/>
          <p:cNvSpPr txBox="1"/>
          <p:nvPr/>
        </p:nvSpPr>
        <p:spPr>
          <a:xfrm>
            <a:off x="5873750" y="1294972"/>
            <a:ext cx="1484789" cy="369332"/>
          </a:xfrm>
          <a:prstGeom prst="rect">
            <a:avLst/>
          </a:prstGeom>
          <a:noFill/>
        </p:spPr>
        <p:txBody>
          <a:bodyPr wrap="none" rtlCol="0">
            <a:spAutoFit/>
          </a:bodyPr>
          <a:lstStyle/>
          <a:p>
            <a:r>
              <a:rPr lang="en-US" b="1" dirty="0" smtClean="0">
                <a:solidFill>
                  <a:srgbClr val="800000"/>
                </a:solidFill>
              </a:rPr>
              <a:t>Effect of QUD</a:t>
            </a:r>
            <a:endParaRPr lang="en-US" b="1" dirty="0">
              <a:solidFill>
                <a:srgbClr val="800000"/>
              </a:solidFill>
            </a:endParaRPr>
          </a:p>
        </p:txBody>
      </p:sp>
    </p:spTree>
    <p:custDataLst>
      <p:tags r:id="rId1"/>
    </p:custDataLst>
    <p:extLst>
      <p:ext uri="{BB962C8B-B14F-4D97-AF65-F5344CB8AC3E}">
        <p14:creationId xmlns:p14="http://schemas.microsoft.com/office/powerpoint/2010/main" val="4277219354"/>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Model predictions</a:t>
            </a:r>
            <a:endParaRPr lang="en-US" dirty="0"/>
          </a:p>
        </p:txBody>
      </p:sp>
      <p:pic>
        <p:nvPicPr>
          <p:cNvPr id="2" name="Picture 1" descr="scatter_fu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99" y="1585082"/>
            <a:ext cx="7861431" cy="4900632"/>
          </a:xfrm>
          <a:prstGeom prst="rect">
            <a:avLst/>
          </a:prstGeom>
        </p:spPr>
      </p:pic>
      <p:sp>
        <p:nvSpPr>
          <p:cNvPr id="3" name="TextBox 2"/>
          <p:cNvSpPr txBox="1"/>
          <p:nvPr/>
        </p:nvSpPr>
        <p:spPr>
          <a:xfrm>
            <a:off x="1757708" y="1957664"/>
            <a:ext cx="974095" cy="461665"/>
          </a:xfrm>
          <a:prstGeom prst="rect">
            <a:avLst/>
          </a:prstGeom>
          <a:noFill/>
        </p:spPr>
        <p:txBody>
          <a:bodyPr wrap="none" rtlCol="0">
            <a:spAutoFit/>
          </a:bodyPr>
          <a:lstStyle/>
          <a:p>
            <a:r>
              <a:rPr lang="en-US" sz="2400" dirty="0" smtClean="0"/>
              <a:t>r = 0.6</a:t>
            </a:r>
            <a:endParaRPr lang="en-US" sz="2400" dirty="0"/>
          </a:p>
        </p:txBody>
      </p:sp>
      <p:sp>
        <p:nvSpPr>
          <p:cNvPr id="6" name="TextBox 5"/>
          <p:cNvSpPr txBox="1"/>
          <p:nvPr/>
        </p:nvSpPr>
        <p:spPr>
          <a:xfrm>
            <a:off x="6971459" y="2361319"/>
            <a:ext cx="593060" cy="307777"/>
          </a:xfrm>
          <a:prstGeom prst="rect">
            <a:avLst/>
          </a:prstGeom>
          <a:solidFill>
            <a:srgbClr val="FFFFFF"/>
          </a:solidFill>
        </p:spPr>
        <p:txBody>
          <a:bodyPr wrap="square" rtlCol="0">
            <a:spAutoFit/>
          </a:bodyPr>
          <a:lstStyle/>
          <a:p>
            <a:r>
              <a:rPr lang="en-US" sz="1400" b="1" dirty="0" smtClean="0"/>
              <a:t>QUD</a:t>
            </a:r>
            <a:endParaRPr lang="en-US" sz="1400" b="1" dirty="0"/>
          </a:p>
        </p:txBody>
      </p:sp>
    </p:spTree>
    <p:custDataLst>
      <p:tags r:id="rId1"/>
    </p:custDataLst>
    <p:extLst>
      <p:ext uri="{BB962C8B-B14F-4D97-AF65-F5344CB8AC3E}">
        <p14:creationId xmlns:p14="http://schemas.microsoft.com/office/powerpoint/2010/main" val="3025979090"/>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rot="20207907">
            <a:off x="1101415" y="5301572"/>
            <a:ext cx="171108" cy="176870"/>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p:txBody>
          <a:bodyPr>
            <a:normAutofit/>
          </a:bodyPr>
          <a:lstStyle/>
          <a:p>
            <a:r>
              <a:rPr lang="en-US" sz="2400" dirty="0" smtClean="0"/>
              <a:t>Alternative utterances (literal and metaphorical)</a:t>
            </a:r>
          </a:p>
          <a:p>
            <a:pPr marL="0" indent="0">
              <a:buNone/>
            </a:pPr>
            <a:endParaRPr lang="en-US" sz="2400" dirty="0"/>
          </a:p>
        </p:txBody>
      </p:sp>
      <p:pic>
        <p:nvPicPr>
          <p:cNvPr id="13" name="Picture 12" descr="XKCD_Tribute__Think_Positive_by_technonerd0110.jpg"/>
          <p:cNvPicPr>
            <a:picLocks noChangeAspect="1"/>
          </p:cNvPicPr>
          <p:nvPr/>
        </p:nvPicPr>
        <p:blipFill rotWithShape="1">
          <a:blip r:embed="rId3">
            <a:extLst>
              <a:ext uri="{BEBA8EAE-BF5A-486C-A8C5-ECC9F3942E4B}">
                <a14:imgProps xmlns:a14="http://schemas.microsoft.com/office/drawing/2010/main">
                  <a14:imgLayer r:embed="rId4">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974063" y="5409714"/>
            <a:ext cx="488435" cy="672254"/>
          </a:xfrm>
          <a:prstGeom prst="rect">
            <a:avLst/>
          </a:prstGeom>
        </p:spPr>
      </p:pic>
      <p:grpSp>
        <p:nvGrpSpPr>
          <p:cNvPr id="14" name="Group 13"/>
          <p:cNvGrpSpPr/>
          <p:nvPr/>
        </p:nvGrpSpPr>
        <p:grpSpPr>
          <a:xfrm rot="20207907">
            <a:off x="1035647" y="5207168"/>
            <a:ext cx="253756" cy="277333"/>
            <a:chOff x="1399314" y="-91336"/>
            <a:chExt cx="402139" cy="383383"/>
          </a:xfrm>
        </p:grpSpPr>
        <p:cxnSp>
          <p:nvCxnSpPr>
            <p:cNvPr id="15" name="Straight Connector 14"/>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454596" y="-91336"/>
              <a:ext cx="289397" cy="358102"/>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516230" y="4060880"/>
            <a:ext cx="1179129" cy="741780"/>
            <a:chOff x="129044" y="4847855"/>
            <a:chExt cx="1179129" cy="741780"/>
          </a:xfrm>
        </p:grpSpPr>
        <p:sp>
          <p:nvSpPr>
            <p:cNvPr id="18" name="Cloud Callout 17"/>
            <p:cNvSpPr/>
            <p:nvPr/>
          </p:nvSpPr>
          <p:spPr>
            <a:xfrm>
              <a:off x="129044" y="4847855"/>
              <a:ext cx="1179129" cy="741780"/>
            </a:xfrm>
            <a:prstGeom prst="cloudCallout">
              <a:avLst>
                <a:gd name="adj1" fmla="val 4095"/>
                <a:gd name="adj2" fmla="val 96803"/>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19" name="Group 18"/>
            <p:cNvGrpSpPr/>
            <p:nvPr/>
          </p:nvGrpSpPr>
          <p:grpSpPr>
            <a:xfrm>
              <a:off x="281986" y="5005122"/>
              <a:ext cx="730518" cy="499200"/>
              <a:chOff x="566773" y="3803920"/>
              <a:chExt cx="1436738" cy="963911"/>
            </a:xfrm>
          </p:grpSpPr>
          <p:sp>
            <p:nvSpPr>
              <p:cNvPr id="20" name="Rounded Rectangular Callout 19"/>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investing (1).png"/>
              <p:cNvPicPr>
                <a:picLocks noChangeAspect="1"/>
              </p:cNvPicPr>
              <p:nvPr/>
            </p:nvPicPr>
            <p:blipFill rotWithShape="1">
              <a:blip r:embed="rId5">
                <a:extLst>
                  <a:ext uri="{BEBA8EAE-BF5A-486C-A8C5-ECC9F3942E4B}">
                    <a14:imgProps xmlns:a14="http://schemas.microsoft.com/office/drawing/2010/main">
                      <a14:imgLayer r:embed="rId6">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22" name="Cloud Callout 21"/>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23" name="Group 22"/>
              <p:cNvGrpSpPr/>
              <p:nvPr/>
            </p:nvGrpSpPr>
            <p:grpSpPr>
              <a:xfrm>
                <a:off x="700657" y="3919267"/>
                <a:ext cx="337153" cy="336716"/>
                <a:chOff x="860318" y="3072219"/>
                <a:chExt cx="765417" cy="791755"/>
              </a:xfrm>
            </p:grpSpPr>
            <p:sp>
              <p:nvSpPr>
                <p:cNvPr id="24" name="Cloud Callout 23"/>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25" name="Picture 24" descr="XKCD_Tribute__Think_Positive_by_technonerd0110.jpg"/>
                <p:cNvPicPr>
                  <a:picLocks noChangeAspect="1"/>
                </p:cNvPicPr>
                <p:nvPr/>
              </p:nvPicPr>
              <p:blipFill rotWithShape="1">
                <a:blip r:embed="rId3">
                  <a:extLst>
                    <a:ext uri="{BEBA8EAE-BF5A-486C-A8C5-ECC9F3942E4B}">
                      <a14:imgProps xmlns:a14="http://schemas.microsoft.com/office/drawing/2010/main">
                        <a14:imgLayer r:embed="rId4">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sp>
        <p:nvSpPr>
          <p:cNvPr id="26" name="Cloud Callout 25"/>
          <p:cNvSpPr/>
          <p:nvPr/>
        </p:nvSpPr>
        <p:spPr>
          <a:xfrm>
            <a:off x="1814887" y="3588295"/>
            <a:ext cx="2817102" cy="1304011"/>
          </a:xfrm>
          <a:prstGeom prst="cloudCallout">
            <a:avLst>
              <a:gd name="adj1" fmla="val -65958"/>
              <a:gd name="adj2" fmla="val 80928"/>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Why didn’t she say “John is ferocious?”</a:t>
            </a:r>
          </a:p>
        </p:txBody>
      </p:sp>
      <p:sp>
        <p:nvSpPr>
          <p:cNvPr id="27" name="Cloud Callout 26"/>
          <p:cNvSpPr/>
          <p:nvPr/>
        </p:nvSpPr>
        <p:spPr>
          <a:xfrm>
            <a:off x="1952347" y="5005390"/>
            <a:ext cx="2679642" cy="1304011"/>
          </a:xfrm>
          <a:prstGeom prst="cloudCallout">
            <a:avLst>
              <a:gd name="adj1" fmla="val -68189"/>
              <a:gd name="adj2" fmla="val -22193"/>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Why didn’t she say “John is a snake?”</a:t>
            </a:r>
          </a:p>
        </p:txBody>
      </p:sp>
      <p:sp>
        <p:nvSpPr>
          <p:cNvPr id="30" name="Rounded Rectangular Callout 29"/>
          <p:cNvSpPr/>
          <p:nvPr/>
        </p:nvSpPr>
        <p:spPr>
          <a:xfrm>
            <a:off x="6076689" y="2862432"/>
            <a:ext cx="1933470" cy="570679"/>
          </a:xfrm>
          <a:prstGeom prst="wedgeRoundRectCallout">
            <a:avLst>
              <a:gd name="adj1" fmla="val 64259"/>
              <a:gd name="adj2" fmla="val 35082"/>
              <a:gd name="adj3" fmla="val 16667"/>
            </a:avLst>
          </a:prstGeom>
          <a:solidFill>
            <a:srgbClr val="FFFFFF"/>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6223922" y="2954497"/>
            <a:ext cx="1629285" cy="369332"/>
          </a:xfrm>
          <a:prstGeom prst="rect">
            <a:avLst/>
          </a:prstGeom>
          <a:noFill/>
        </p:spPr>
        <p:txBody>
          <a:bodyPr wrap="none" rtlCol="0">
            <a:spAutoFit/>
          </a:bodyPr>
          <a:lstStyle/>
          <a:p>
            <a:r>
              <a:rPr lang="en-US" dirty="0" smtClean="0"/>
              <a:t>“John is a lion.”</a:t>
            </a:r>
            <a:endParaRPr lang="en-US" dirty="0"/>
          </a:p>
        </p:txBody>
      </p:sp>
      <p:pic>
        <p:nvPicPr>
          <p:cNvPr id="32" name="Picture 31" descr="investing (1).png"/>
          <p:cNvPicPr>
            <a:picLocks noChangeAspect="1"/>
          </p:cNvPicPr>
          <p:nvPr/>
        </p:nvPicPr>
        <p:blipFill rotWithShape="1">
          <a:blip r:embed="rId5">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3181034"/>
            <a:ext cx="442699" cy="727468"/>
          </a:xfrm>
          <a:prstGeom prst="rect">
            <a:avLst/>
          </a:prstGeom>
        </p:spPr>
      </p:pic>
    </p:spTree>
    <p:extLst>
      <p:ext uri="{BB962C8B-B14F-4D97-AF65-F5344CB8AC3E}">
        <p14:creationId xmlns:p14="http://schemas.microsoft.com/office/powerpoint/2010/main" val="1999384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a:t>
            </a:r>
            <a:endParaRPr lang="en-US" dirty="0"/>
          </a:p>
        </p:txBody>
      </p:sp>
      <p:sp>
        <p:nvSpPr>
          <p:cNvPr id="3" name="Content Placeholder 2"/>
          <p:cNvSpPr>
            <a:spLocks noGrp="1"/>
          </p:cNvSpPr>
          <p:nvPr>
            <p:ph idx="1"/>
          </p:nvPr>
        </p:nvSpPr>
        <p:spPr/>
        <p:txBody>
          <a:bodyPr>
            <a:normAutofit/>
          </a:bodyPr>
          <a:lstStyle/>
          <a:p>
            <a:r>
              <a:rPr lang="en-US" sz="2400" dirty="0" smtClean="0"/>
              <a:t>Alternative utterances (literal and metaphorical)</a:t>
            </a:r>
          </a:p>
          <a:p>
            <a:r>
              <a:rPr lang="en-US" sz="2400" dirty="0" smtClean="0"/>
              <a:t>Combination of QUDs</a:t>
            </a:r>
          </a:p>
          <a:p>
            <a:endParaRPr lang="en-US" sz="2400" dirty="0"/>
          </a:p>
        </p:txBody>
      </p:sp>
      <p:sp>
        <p:nvSpPr>
          <p:cNvPr id="26" name="Cloud Callout 25"/>
          <p:cNvSpPr/>
          <p:nvPr/>
        </p:nvSpPr>
        <p:spPr>
          <a:xfrm>
            <a:off x="1817692" y="4218147"/>
            <a:ext cx="2679642" cy="1304011"/>
          </a:xfrm>
          <a:prstGeom prst="cloudCallout">
            <a:avLst>
              <a:gd name="adj1" fmla="val -60731"/>
              <a:gd name="adj2" fmla="val 39321"/>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Maybe the QUD is ferociousness AND strength</a:t>
            </a:r>
          </a:p>
        </p:txBody>
      </p:sp>
      <p:sp>
        <p:nvSpPr>
          <p:cNvPr id="28" name="Rounded Rectangular Callout 27"/>
          <p:cNvSpPr/>
          <p:nvPr/>
        </p:nvSpPr>
        <p:spPr>
          <a:xfrm>
            <a:off x="6076689" y="2862432"/>
            <a:ext cx="1933470" cy="570679"/>
          </a:xfrm>
          <a:prstGeom prst="wedgeRoundRectCallout">
            <a:avLst>
              <a:gd name="adj1" fmla="val 64259"/>
              <a:gd name="adj2" fmla="val 35082"/>
              <a:gd name="adj3" fmla="val 16667"/>
            </a:avLst>
          </a:prstGeom>
          <a:solidFill>
            <a:srgbClr val="FFFFFF"/>
          </a:solid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6223922" y="2954497"/>
            <a:ext cx="1629285" cy="369332"/>
          </a:xfrm>
          <a:prstGeom prst="rect">
            <a:avLst/>
          </a:prstGeom>
          <a:noFill/>
        </p:spPr>
        <p:txBody>
          <a:bodyPr wrap="none" rtlCol="0">
            <a:spAutoFit/>
          </a:bodyPr>
          <a:lstStyle/>
          <a:p>
            <a:r>
              <a:rPr lang="en-US" dirty="0" smtClean="0"/>
              <a:t>“John is a lion.”</a:t>
            </a:r>
            <a:endParaRPr lang="en-US" dirty="0"/>
          </a:p>
        </p:txBody>
      </p:sp>
      <p:pic>
        <p:nvPicPr>
          <p:cNvPr id="30" name="Picture 29" descr="investing (1).png"/>
          <p:cNvPicPr>
            <a:picLocks noChangeAspect="1"/>
          </p:cNvPicPr>
          <p:nvPr/>
        </p:nvPicPr>
        <p:blipFill rotWithShape="1">
          <a:blip r:embed="rId3">
            <a:extLst>
              <a:ext uri="{BEBA8EAE-BF5A-486C-A8C5-ECC9F3942E4B}">
                <a14:imgProps xmlns:a14="http://schemas.microsoft.com/office/drawing/2010/main">
                  <a14:imgLayer r:embed="rId4">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8321029" y="3181034"/>
            <a:ext cx="442699" cy="727468"/>
          </a:xfrm>
          <a:prstGeom prst="rect">
            <a:avLst/>
          </a:prstGeom>
        </p:spPr>
      </p:pic>
      <p:grpSp>
        <p:nvGrpSpPr>
          <p:cNvPr id="27" name="Group 26"/>
          <p:cNvGrpSpPr/>
          <p:nvPr/>
        </p:nvGrpSpPr>
        <p:grpSpPr>
          <a:xfrm>
            <a:off x="974063" y="5303568"/>
            <a:ext cx="488435" cy="778400"/>
            <a:chOff x="645361" y="5572506"/>
            <a:chExt cx="488435" cy="778400"/>
          </a:xfrm>
        </p:grpSpPr>
        <p:pic>
          <p:nvPicPr>
            <p:cNvPr id="31" name="Picture 30" descr="XKCD_Tribute__Think_Positive_by_technonerd0110.jpg"/>
            <p:cNvPicPr>
              <a:picLocks noChangeAspect="1"/>
            </p:cNvPicPr>
            <p:nvPr/>
          </p:nvPicPr>
          <p:blipFill rotWithShape="1">
            <a:blip r:embed="rId5">
              <a:extLst>
                <a:ext uri="{BEBA8EAE-BF5A-486C-A8C5-ECC9F3942E4B}">
                  <a14:imgProps xmlns:a14="http://schemas.microsoft.com/office/drawing/2010/main">
                    <a14:imgLayer r:embed="rId6">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645361" y="5678652"/>
              <a:ext cx="488435" cy="672254"/>
            </a:xfrm>
            <a:prstGeom prst="rect">
              <a:avLst/>
            </a:prstGeom>
          </p:spPr>
        </p:pic>
        <p:grpSp>
          <p:nvGrpSpPr>
            <p:cNvPr id="32" name="Group 31"/>
            <p:cNvGrpSpPr/>
            <p:nvPr/>
          </p:nvGrpSpPr>
          <p:grpSpPr>
            <a:xfrm rot="20207907">
              <a:off x="726734" y="5572506"/>
              <a:ext cx="253756" cy="176870"/>
              <a:chOff x="1399314" y="47542"/>
              <a:chExt cx="402139" cy="244505"/>
            </a:xfrm>
          </p:grpSpPr>
          <p:cxnSp>
            <p:nvCxnSpPr>
              <p:cNvPr id="33" name="Straight Connector 32"/>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472829" y="47542"/>
                <a:ext cx="271163" cy="244505"/>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5" name="Group 34"/>
          <p:cNvGrpSpPr/>
          <p:nvPr/>
        </p:nvGrpSpPr>
        <p:grpSpPr>
          <a:xfrm>
            <a:off x="516230" y="4060880"/>
            <a:ext cx="1179129" cy="741780"/>
            <a:chOff x="129044" y="4847855"/>
            <a:chExt cx="1179129" cy="741780"/>
          </a:xfrm>
        </p:grpSpPr>
        <p:sp>
          <p:nvSpPr>
            <p:cNvPr id="36" name="Cloud Callout 35"/>
            <p:cNvSpPr/>
            <p:nvPr/>
          </p:nvSpPr>
          <p:spPr>
            <a:xfrm>
              <a:off x="129044" y="4847855"/>
              <a:ext cx="1179129" cy="741780"/>
            </a:xfrm>
            <a:prstGeom prst="cloudCallout">
              <a:avLst>
                <a:gd name="adj1" fmla="val 4095"/>
                <a:gd name="adj2" fmla="val 96803"/>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37" name="Group 36"/>
            <p:cNvGrpSpPr/>
            <p:nvPr/>
          </p:nvGrpSpPr>
          <p:grpSpPr>
            <a:xfrm>
              <a:off x="281986" y="5005122"/>
              <a:ext cx="730518" cy="499200"/>
              <a:chOff x="566773" y="3803920"/>
              <a:chExt cx="1436738" cy="963911"/>
            </a:xfrm>
          </p:grpSpPr>
          <p:sp>
            <p:nvSpPr>
              <p:cNvPr id="38" name="Rounded Rectangular Callout 37"/>
              <p:cNvSpPr/>
              <p:nvPr/>
            </p:nvSpPr>
            <p:spPr>
              <a:xfrm>
                <a:off x="1697895" y="3925650"/>
                <a:ext cx="305616" cy="175092"/>
              </a:xfrm>
              <a:prstGeom prst="wedgeRoundRectCallout">
                <a:avLst>
                  <a:gd name="adj1" fmla="val -60305"/>
                  <a:gd name="adj2" fmla="val 119351"/>
                  <a:gd name="adj3" fmla="val 16667"/>
                </a:avLst>
              </a:prstGeom>
              <a:solidFill>
                <a:schemeClr val="accent2">
                  <a:lumMod val="20000"/>
                  <a:lumOff val="80000"/>
                </a:schemeClr>
              </a:solidFill>
              <a:ln>
                <a:solidFill>
                  <a:srgbClr val="7F7F7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9" name="Picture 38" descr="investing (1).png"/>
              <p:cNvPicPr>
                <a:picLocks noChangeAspect="1"/>
              </p:cNvPicPr>
              <p:nvPr/>
            </p:nvPicPr>
            <p:blipFill rotWithShape="1">
              <a:blip r:embed="rId3">
                <a:extLst>
                  <a:ext uri="{BEBA8EAE-BF5A-486C-A8C5-ECC9F3942E4B}">
                    <a14:imgProps xmlns:a14="http://schemas.microsoft.com/office/drawing/2010/main">
                      <a14:imgLayer r:embed="rId7">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a:off x="1323555" y="4121863"/>
                <a:ext cx="401508" cy="645968"/>
              </a:xfrm>
              <a:prstGeom prst="rect">
                <a:avLst/>
              </a:prstGeom>
            </p:spPr>
          </p:pic>
          <p:sp>
            <p:nvSpPr>
              <p:cNvPr id="40" name="Cloud Callout 39"/>
              <p:cNvSpPr/>
              <p:nvPr/>
            </p:nvSpPr>
            <p:spPr>
              <a:xfrm>
                <a:off x="566773" y="3803920"/>
                <a:ext cx="696558" cy="503006"/>
              </a:xfrm>
              <a:prstGeom prst="cloudCallout">
                <a:avLst>
                  <a:gd name="adj1" fmla="val 51109"/>
                  <a:gd name="adj2" fmla="val 39470"/>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pSp>
            <p:nvGrpSpPr>
              <p:cNvPr id="41" name="Group 40"/>
              <p:cNvGrpSpPr/>
              <p:nvPr/>
            </p:nvGrpSpPr>
            <p:grpSpPr>
              <a:xfrm>
                <a:off x="700657" y="3919267"/>
                <a:ext cx="337153" cy="336716"/>
                <a:chOff x="860318" y="3072219"/>
                <a:chExt cx="765417" cy="791755"/>
              </a:xfrm>
            </p:grpSpPr>
            <p:sp>
              <p:nvSpPr>
                <p:cNvPr id="42" name="Cloud Callout 41"/>
                <p:cNvSpPr/>
                <p:nvPr/>
              </p:nvSpPr>
              <p:spPr>
                <a:xfrm>
                  <a:off x="860318" y="3072219"/>
                  <a:ext cx="311606" cy="255104"/>
                </a:xfrm>
                <a:prstGeom prst="cloudCallout">
                  <a:avLst>
                    <a:gd name="adj1" fmla="val 61834"/>
                    <a:gd name="adj2" fmla="val 67825"/>
                  </a:avLst>
                </a:prstGeom>
                <a:solidFill>
                  <a:schemeClr val="bg1"/>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pic>
              <p:nvPicPr>
                <p:cNvPr id="43" name="Picture 42" descr="XKCD_Tribute__Think_Positive_by_technonerd0110.jpg"/>
                <p:cNvPicPr>
                  <a:picLocks noChangeAspect="1"/>
                </p:cNvPicPr>
                <p:nvPr/>
              </p:nvPicPr>
              <p:blipFill rotWithShape="1">
                <a:blip r:embed="rId5">
                  <a:extLst>
                    <a:ext uri="{BEBA8EAE-BF5A-486C-A8C5-ECC9F3942E4B}">
                      <a14:imgProps xmlns:a14="http://schemas.microsoft.com/office/drawing/2010/main">
                        <a14:imgLayer r:embed="rId6">
                          <a14:imgEffect>
                            <a14:backgroundRemoval t="67949" b="92051" l="39250" r="55500">
                              <a14:foregroundMark x1="33000" y1="83846" x2="33000" y2="83846"/>
                            </a14:backgroundRemoval>
                          </a14:imgEffect>
                        </a14:imgLayer>
                      </a14:imgProps>
                    </a:ext>
                    <a:ext uri="{28A0092B-C50C-407E-A947-70E740481C1C}">
                      <a14:useLocalDpi xmlns:a14="http://schemas.microsoft.com/office/drawing/2010/main" val="0"/>
                    </a:ext>
                  </a:extLst>
                </a:blip>
                <a:srcRect l="41842" t="67730" r="44473" b="7170"/>
                <a:stretch/>
              </p:blipFill>
              <p:spPr>
                <a:xfrm flipH="1">
                  <a:off x="1141125" y="3191721"/>
                  <a:ext cx="484610" cy="672253"/>
                </a:xfrm>
                <a:prstGeom prst="rect">
                  <a:avLst/>
                </a:prstGeom>
              </p:spPr>
            </p:pic>
          </p:grpSp>
        </p:grpSp>
      </p:grpSp>
      <p:grpSp>
        <p:nvGrpSpPr>
          <p:cNvPr id="44" name="Group 43"/>
          <p:cNvGrpSpPr/>
          <p:nvPr/>
        </p:nvGrpSpPr>
        <p:grpSpPr>
          <a:xfrm rot="20207907">
            <a:off x="1035647" y="5207168"/>
            <a:ext cx="253756" cy="277333"/>
            <a:chOff x="1399314" y="-91336"/>
            <a:chExt cx="402139" cy="383383"/>
          </a:xfrm>
        </p:grpSpPr>
        <p:cxnSp>
          <p:nvCxnSpPr>
            <p:cNvPr id="45" name="Straight Connector 44"/>
            <p:cNvCxnSpPr/>
            <p:nvPr/>
          </p:nvCxnSpPr>
          <p:spPr>
            <a:xfrm>
              <a:off x="1399314" y="292047"/>
              <a:ext cx="402139"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1454596" y="-91336"/>
              <a:ext cx="289397" cy="358102"/>
            </a:xfrm>
            <a:prstGeom prst="rect">
              <a:avLst/>
            </a:prstGeom>
            <a:solidFill>
              <a:srgbClr val="00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3070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Conclusions</a:t>
            </a:r>
            <a:endParaRPr lang="en-US" dirty="0"/>
          </a:p>
        </p:txBody>
      </p:sp>
      <p:sp>
        <p:nvSpPr>
          <p:cNvPr id="7" name="Content Placeholder 2"/>
          <p:cNvSpPr>
            <a:spLocks noGrp="1"/>
          </p:cNvSpPr>
          <p:nvPr>
            <p:ph idx="1"/>
          </p:nvPr>
        </p:nvSpPr>
        <p:spPr>
          <a:xfrm>
            <a:off x="664273" y="1425575"/>
            <a:ext cx="7770502" cy="4525963"/>
          </a:xfrm>
        </p:spPr>
        <p:txBody>
          <a:bodyPr>
            <a:normAutofit/>
          </a:bodyPr>
          <a:lstStyle/>
          <a:p>
            <a:r>
              <a:rPr lang="en-US" sz="2400" dirty="0" smtClean="0"/>
              <a:t>We extend computational models of pragmatics to include QUD inference</a:t>
            </a:r>
          </a:p>
          <a:p>
            <a:r>
              <a:rPr kumimoji="1" lang="en-US" altLang="zh-TW" sz="2400" dirty="0" smtClean="0"/>
              <a:t>Background </a:t>
            </a:r>
            <a:r>
              <a:rPr kumimoji="1" lang="en-US" altLang="zh-TW" sz="2400" dirty="0"/>
              <a:t>knowledge and principles of communication can interact </a:t>
            </a:r>
            <a:r>
              <a:rPr kumimoji="1" lang="en-US" altLang="zh-TW" sz="2400" dirty="0" smtClean="0"/>
              <a:t>to </a:t>
            </a:r>
            <a:r>
              <a:rPr kumimoji="1" lang="en-US" altLang="zh-TW" sz="2400" dirty="0"/>
              <a:t>produce metaphorical interpretations</a:t>
            </a:r>
            <a:endParaRPr kumimoji="1" lang="zh-TW" altLang="en-US" sz="2400" dirty="0"/>
          </a:p>
          <a:p>
            <a:endParaRPr lang="en-US" sz="2000" dirty="0" smtClean="0"/>
          </a:p>
        </p:txBody>
      </p:sp>
      <p:grpSp>
        <p:nvGrpSpPr>
          <p:cNvPr id="2" name="Group 1"/>
          <p:cNvGrpSpPr/>
          <p:nvPr/>
        </p:nvGrpSpPr>
        <p:grpSpPr>
          <a:xfrm>
            <a:off x="1492250" y="3569052"/>
            <a:ext cx="5318125" cy="3122630"/>
            <a:chOff x="1127125" y="3569052"/>
            <a:chExt cx="5318125" cy="3122630"/>
          </a:xfrm>
        </p:grpSpPr>
        <p:pic>
          <p:nvPicPr>
            <p:cNvPr id="4" name="Picture 3"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9578" y="3569053"/>
              <a:ext cx="2841593" cy="3122629"/>
            </a:xfrm>
            <a:prstGeom prst="rect">
              <a:avLst/>
            </a:prstGeom>
          </p:spPr>
        </p:pic>
        <p:sp>
          <p:nvSpPr>
            <p:cNvPr id="6" name="Rounded Rectangular Callout 5"/>
            <p:cNvSpPr/>
            <p:nvPr/>
          </p:nvSpPr>
          <p:spPr>
            <a:xfrm>
              <a:off x="4694046" y="3569052"/>
              <a:ext cx="1751204" cy="634877"/>
            </a:xfrm>
            <a:prstGeom prst="wedgeRoundRectCallout">
              <a:avLst>
                <a:gd name="adj1" fmla="val -36186"/>
                <a:gd name="adj2" fmla="val 190534"/>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Juliet is the sun.</a:t>
              </a:r>
            </a:p>
          </p:txBody>
        </p:sp>
        <p:sp>
          <p:nvSpPr>
            <p:cNvPr id="8" name="Cloud Callout 7"/>
            <p:cNvSpPr/>
            <p:nvPr/>
          </p:nvSpPr>
          <p:spPr>
            <a:xfrm>
              <a:off x="1127125" y="3910533"/>
              <a:ext cx="1984835" cy="1217092"/>
            </a:xfrm>
            <a:prstGeom prst="cloudCallout">
              <a:avLst>
                <a:gd name="adj1" fmla="val 68209"/>
                <a:gd name="adj2" fmla="val -36999"/>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pic>
          <p:nvPicPr>
            <p:cNvPr id="9" name="Picture 8"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r="67585" b="35000"/>
            <a:stretch/>
          </p:blipFill>
          <p:spPr>
            <a:xfrm>
              <a:off x="1703266" y="4082567"/>
              <a:ext cx="900234" cy="282059"/>
            </a:xfrm>
            <a:prstGeom prst="rect">
              <a:avLst/>
            </a:prstGeom>
            <a:ln w="28575" cmpd="sng">
              <a:noFill/>
              <a:prstDash val="sysDash"/>
            </a:ln>
          </p:spPr>
        </p:pic>
        <p:pic>
          <p:nvPicPr>
            <p:cNvPr id="10" name="Picture 9"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l="31839" r="3657" b="30000"/>
            <a:stretch/>
          </p:blipFill>
          <p:spPr>
            <a:xfrm>
              <a:off x="1317625" y="4380501"/>
              <a:ext cx="1714220" cy="290673"/>
            </a:xfrm>
            <a:prstGeom prst="rect">
              <a:avLst/>
            </a:prstGeom>
            <a:ln w="28575" cmpd="sng">
              <a:noFill/>
              <a:prstDash val="sysDash"/>
            </a:ln>
          </p:spPr>
        </p:pic>
      </p:grpSp>
    </p:spTree>
    <p:custDataLst>
      <p:tags r:id="rId1"/>
    </p:custDataLst>
    <p:extLst>
      <p:ext uri="{BB962C8B-B14F-4D97-AF65-F5344CB8AC3E}">
        <p14:creationId xmlns:p14="http://schemas.microsoft.com/office/powerpoint/2010/main" val="363730779"/>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1338263"/>
            <a:ext cx="8229600" cy="1143000"/>
          </a:xfrm>
        </p:spPr>
        <p:txBody>
          <a:bodyPr/>
          <a:lstStyle/>
          <a:p>
            <a:r>
              <a:rPr lang="en-US" dirty="0" smtClean="0"/>
              <a:t>Thank you!</a:t>
            </a:r>
            <a:endParaRPr lang="en-US" dirty="0"/>
          </a:p>
        </p:txBody>
      </p:sp>
      <p:sp>
        <p:nvSpPr>
          <p:cNvPr id="3" name="Rectangle 2"/>
          <p:cNvSpPr/>
          <p:nvPr/>
        </p:nvSpPr>
        <p:spPr>
          <a:xfrm>
            <a:off x="2143125" y="3922937"/>
            <a:ext cx="4730750" cy="1477328"/>
          </a:xfrm>
          <a:prstGeom prst="rect">
            <a:avLst/>
          </a:prstGeom>
        </p:spPr>
        <p:txBody>
          <a:bodyPr wrap="square">
            <a:spAutoFit/>
          </a:bodyPr>
          <a:lstStyle/>
          <a:p>
            <a:pPr algn="ctr">
              <a:defRPr/>
            </a:pPr>
            <a:r>
              <a:rPr lang="en-US" b="1" dirty="0" smtClean="0"/>
              <a:t>Funding</a:t>
            </a:r>
          </a:p>
          <a:p>
            <a:pPr algn="ctr">
              <a:defRPr/>
            </a:pPr>
            <a:r>
              <a:rPr lang="en-US" dirty="0" smtClean="0"/>
              <a:t>NSF Graduate Research Fellowship</a:t>
            </a:r>
          </a:p>
          <a:p>
            <a:pPr algn="ctr">
              <a:defRPr/>
            </a:pPr>
            <a:r>
              <a:rPr lang="en-US" dirty="0" smtClean="0"/>
              <a:t>John </a:t>
            </a:r>
            <a:r>
              <a:rPr lang="en-US" dirty="0"/>
              <a:t>S. McDonnell Foundation Scholar </a:t>
            </a:r>
            <a:r>
              <a:rPr lang="en-US" dirty="0" smtClean="0"/>
              <a:t>Award</a:t>
            </a:r>
          </a:p>
          <a:p>
            <a:pPr algn="ctr">
              <a:defRPr/>
            </a:pPr>
            <a:r>
              <a:rPr lang="en-US" dirty="0" smtClean="0"/>
              <a:t>Office of Naval Research </a:t>
            </a:r>
            <a:endParaRPr lang="en-US" dirty="0"/>
          </a:p>
          <a:p>
            <a:pPr algn="ctr">
              <a:defRPr/>
            </a:pPr>
            <a:endParaRPr lang="en-US" dirty="0"/>
          </a:p>
        </p:txBody>
      </p:sp>
      <p:pic>
        <p:nvPicPr>
          <p:cNvPr id="10" name="Picture 9" descr="coco.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674" y="5288971"/>
            <a:ext cx="1877585" cy="1024137"/>
          </a:xfrm>
          <a:prstGeom prst="rect">
            <a:avLst/>
          </a:prstGeom>
        </p:spPr>
      </p:pic>
      <p:sp>
        <p:nvSpPr>
          <p:cNvPr id="12" name="Rectangle 11"/>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smtClean="0"/>
              <a:t>CogSci2014</a:t>
            </a:r>
            <a:endParaRPr lang="en-US" b="1" dirty="0"/>
          </a:p>
        </p:txBody>
      </p:sp>
      <p:pic>
        <p:nvPicPr>
          <p:cNvPr id="15" name="Picture 14" descr="investing (1).png"/>
          <p:cNvPicPr>
            <a:picLocks noChangeAspect="1"/>
          </p:cNvPicPr>
          <p:nvPr/>
        </p:nvPicPr>
        <p:blipFill rotWithShape="1">
          <a:blip r:embed="rId5">
            <a:extLst>
              <a:ext uri="{BEBA8EAE-BF5A-486C-A8C5-ECC9F3942E4B}">
                <a14:imgProps xmlns:a14="http://schemas.microsoft.com/office/drawing/2010/main">
                  <a14:imgLayer r:embed="rId6">
                    <a14:imgEffect>
                      <a14:backgroundRemoval t="47368" b="95113" l="1159" r="11589"/>
                    </a14:imgEffect>
                    <a14:imgEffect>
                      <a14:sharpenSoften amount="50000"/>
                    </a14:imgEffect>
                  </a14:imgLayer>
                </a14:imgProps>
              </a:ext>
              <a:ext uri="{28A0092B-C50C-407E-A947-70E740481C1C}">
                <a14:useLocalDpi xmlns:a14="http://schemas.microsoft.com/office/drawing/2010/main" val="0"/>
              </a:ext>
            </a:extLst>
          </a:blip>
          <a:srcRect l="1347" t="47647" r="88280" b="3430"/>
          <a:stretch/>
        </p:blipFill>
        <p:spPr>
          <a:xfrm flipH="1">
            <a:off x="6145426" y="2580566"/>
            <a:ext cx="442699" cy="727468"/>
          </a:xfrm>
          <a:prstGeom prst="rect">
            <a:avLst/>
          </a:prstGeom>
        </p:spPr>
      </p:pic>
      <p:sp>
        <p:nvSpPr>
          <p:cNvPr id="16" name="Rounded Rectangular Callout 15"/>
          <p:cNvSpPr/>
          <p:nvPr/>
        </p:nvSpPr>
        <p:spPr>
          <a:xfrm>
            <a:off x="3000375" y="1481307"/>
            <a:ext cx="3129175" cy="940509"/>
          </a:xfrm>
          <a:prstGeom prst="wedgeRoundRectCallout">
            <a:avLst>
              <a:gd name="adj1" fmla="val 50054"/>
              <a:gd name="adj2" fmla="val 75592"/>
              <a:gd name="adj3" fmla="val 16667"/>
            </a:avLst>
          </a:prstGeom>
          <a:noFill/>
          <a:ln w="2857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97570738"/>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9" name="Rounded Rectangular Callout 8"/>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2" name="Cloud Callout 11"/>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spherical.</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normAutofit/>
          </a:bodyPr>
          <a:lstStyle/>
          <a:p>
            <a:r>
              <a:rPr lang="en-US" sz="4000" dirty="0" smtClean="0"/>
              <a:t>How are metaphors understood?</a:t>
            </a:r>
            <a:endParaRPr lang="en-US" sz="4000" dirty="0"/>
          </a:p>
        </p:txBody>
      </p:sp>
    </p:spTree>
    <p:custDataLst>
      <p:tags r:id="rId1"/>
    </p:custDataLst>
    <p:extLst>
      <p:ext uri="{BB962C8B-B14F-4D97-AF65-F5344CB8AC3E}">
        <p14:creationId xmlns:p14="http://schemas.microsoft.com/office/powerpoint/2010/main" val="411144164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dirty="0" smtClean="0"/>
              <a:t>Metaphors in the wild</a:t>
            </a:r>
            <a:endParaRPr lang="en-US" dirty="0"/>
          </a:p>
        </p:txBody>
      </p:sp>
      <p:grpSp>
        <p:nvGrpSpPr>
          <p:cNvPr id="37" name="Group 36"/>
          <p:cNvGrpSpPr/>
          <p:nvPr/>
        </p:nvGrpSpPr>
        <p:grpSpPr>
          <a:xfrm>
            <a:off x="3449591" y="4239034"/>
            <a:ext cx="3957828" cy="2291363"/>
            <a:chOff x="3449591" y="4239034"/>
            <a:chExt cx="3957828" cy="2291363"/>
          </a:xfrm>
        </p:grpSpPr>
        <p:sp>
          <p:nvSpPr>
            <p:cNvPr id="11" name="Rounded Rectangular Callout 10"/>
            <p:cNvSpPr/>
            <p:nvPr/>
          </p:nvSpPr>
          <p:spPr>
            <a:xfrm>
              <a:off x="3449591" y="4239034"/>
              <a:ext cx="3957828" cy="637037"/>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“That professor is a robot.”</a:t>
              </a:r>
            </a:p>
          </p:txBody>
        </p:sp>
        <p:pic>
          <p:nvPicPr>
            <p:cNvPr id="25" name="Picture 24" descr="download (1).jpeg"/>
            <p:cNvPicPr>
              <a:picLocks noChangeAspect="1"/>
            </p:cNvPicPr>
            <p:nvPr/>
          </p:nvPicPr>
          <p:blipFill rotWithShape="1">
            <a:blip r:embed="rId4">
              <a:biLevel thresh="75000"/>
              <a:extLst>
                <a:ext uri="{28A0092B-C50C-407E-A947-70E740481C1C}">
                  <a14:useLocalDpi xmlns:a14="http://schemas.microsoft.com/office/drawing/2010/main" val="0"/>
                </a:ext>
              </a:extLst>
            </a:blip>
            <a:srcRect l="24667" r="18666" b="6444"/>
            <a:stretch/>
          </p:blipFill>
          <p:spPr>
            <a:xfrm>
              <a:off x="3879403" y="5038556"/>
              <a:ext cx="903609" cy="1491841"/>
            </a:xfrm>
            <a:prstGeom prst="rect">
              <a:avLst/>
            </a:prstGeom>
          </p:spPr>
        </p:pic>
        <p:pic>
          <p:nvPicPr>
            <p:cNvPr id="26" name="Picture 25" descr="download (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475" y="4906134"/>
              <a:ext cx="1164566" cy="1624263"/>
            </a:xfrm>
            <a:prstGeom prst="rect">
              <a:avLst/>
            </a:prstGeom>
          </p:spPr>
        </p:pic>
        <p:sp>
          <p:nvSpPr>
            <p:cNvPr id="33" name="TextBox 32"/>
            <p:cNvSpPr txBox="1"/>
            <p:nvPr/>
          </p:nvSpPr>
          <p:spPr>
            <a:xfrm>
              <a:off x="4745426" y="5591323"/>
              <a:ext cx="389049" cy="584776"/>
            </a:xfrm>
            <a:prstGeom prst="rect">
              <a:avLst/>
            </a:prstGeom>
            <a:noFill/>
          </p:spPr>
          <p:txBody>
            <a:bodyPr wrap="none" rtlCol="0">
              <a:spAutoFit/>
            </a:bodyPr>
            <a:lstStyle/>
            <a:p>
              <a:r>
                <a:rPr lang="en-US" sz="3200" dirty="0" smtClean="0"/>
                <a:t>=</a:t>
              </a:r>
              <a:endParaRPr lang="en-US" sz="3200" dirty="0"/>
            </a:p>
          </p:txBody>
        </p:sp>
      </p:grpSp>
      <p:grpSp>
        <p:nvGrpSpPr>
          <p:cNvPr id="3" name="Group 2"/>
          <p:cNvGrpSpPr/>
          <p:nvPr/>
        </p:nvGrpSpPr>
        <p:grpSpPr>
          <a:xfrm>
            <a:off x="543863" y="1961310"/>
            <a:ext cx="2864018" cy="2246363"/>
            <a:chOff x="543863" y="1961310"/>
            <a:chExt cx="2864018" cy="2246363"/>
          </a:xfrm>
        </p:grpSpPr>
        <p:grpSp>
          <p:nvGrpSpPr>
            <p:cNvPr id="30" name="Group 29"/>
            <p:cNvGrpSpPr/>
            <p:nvPr/>
          </p:nvGrpSpPr>
          <p:grpSpPr>
            <a:xfrm>
              <a:off x="543863" y="1961310"/>
              <a:ext cx="2864018" cy="2246363"/>
              <a:chOff x="543863" y="1787526"/>
              <a:chExt cx="2864018" cy="2246363"/>
            </a:xfrm>
          </p:grpSpPr>
          <p:sp>
            <p:nvSpPr>
              <p:cNvPr id="13" name="Rounded Rectangular Callout 12"/>
              <p:cNvSpPr/>
              <p:nvPr/>
            </p:nvSpPr>
            <p:spPr>
              <a:xfrm>
                <a:off x="543863" y="1787526"/>
                <a:ext cx="2797175" cy="635350"/>
              </a:xfrm>
              <a:prstGeom prst="wedgeRoundRectCallout">
                <a:avLst>
                  <a:gd name="adj1" fmla="val 34084"/>
                  <a:gd name="adj2" fmla="val 113744"/>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“My phone is a brick.”</a:t>
                </a:r>
              </a:p>
            </p:txBody>
          </p:sp>
          <p:pic>
            <p:nvPicPr>
              <p:cNvPr id="10" name="Picture 9" descr="images (1).jpeg"/>
              <p:cNvPicPr>
                <a:picLocks noChangeAspect="1"/>
              </p:cNvPicPr>
              <p:nvPr/>
            </p:nvPicPr>
            <p:blipFill rotWithShape="1">
              <a:blip r:embed="rId6">
                <a:extLst>
                  <a:ext uri="{28A0092B-C50C-407E-A947-70E740481C1C}">
                    <a14:useLocalDpi xmlns:a14="http://schemas.microsoft.com/office/drawing/2010/main" val="0"/>
                  </a:ext>
                </a:extLst>
              </a:blip>
              <a:srcRect l="19065" t="17091" r="7744" b="44902"/>
              <a:stretch/>
            </p:blipFill>
            <p:spPr>
              <a:xfrm>
                <a:off x="1788952" y="2951165"/>
                <a:ext cx="1618929" cy="1082724"/>
              </a:xfrm>
              <a:prstGeom prst="rect">
                <a:avLst/>
              </a:prstGeom>
            </p:spPr>
          </p:pic>
          <p:pic>
            <p:nvPicPr>
              <p:cNvPr id="20" name="Picture 19" descr="images (2).jpeg"/>
              <p:cNvPicPr>
                <a:picLocks noChangeAspect="1"/>
              </p:cNvPicPr>
              <p:nvPr/>
            </p:nvPicPr>
            <p:blipFill rotWithShape="1">
              <a:blip r:embed="rId7">
                <a:extLst>
                  <a:ext uri="{28A0092B-C50C-407E-A947-70E740481C1C}">
                    <a14:useLocalDpi xmlns:a14="http://schemas.microsoft.com/office/drawing/2010/main" val="0"/>
                  </a:ext>
                </a:extLst>
              </a:blip>
              <a:srcRect l="16099" r="25683"/>
              <a:stretch/>
            </p:blipFill>
            <p:spPr>
              <a:xfrm>
                <a:off x="751299" y="2517271"/>
                <a:ext cx="825501" cy="1417927"/>
              </a:xfrm>
              <a:prstGeom prst="rect">
                <a:avLst/>
              </a:prstGeom>
            </p:spPr>
          </p:pic>
        </p:grpSp>
        <p:sp>
          <p:nvSpPr>
            <p:cNvPr id="34" name="TextBox 33"/>
            <p:cNvSpPr txBox="1"/>
            <p:nvPr/>
          </p:nvSpPr>
          <p:spPr>
            <a:xfrm flipH="1" flipV="1">
              <a:off x="1407168" y="3473896"/>
              <a:ext cx="475346" cy="584776"/>
            </a:xfrm>
            <a:prstGeom prst="rect">
              <a:avLst/>
            </a:prstGeom>
            <a:noFill/>
          </p:spPr>
          <p:txBody>
            <a:bodyPr wrap="square" rtlCol="0">
              <a:spAutoFit/>
            </a:bodyPr>
            <a:lstStyle/>
            <a:p>
              <a:r>
                <a:rPr lang="en-US" sz="3200" dirty="0" smtClean="0"/>
                <a:t>=</a:t>
              </a:r>
              <a:endParaRPr lang="en-US" sz="3200" dirty="0"/>
            </a:p>
          </p:txBody>
        </p:sp>
      </p:grpSp>
      <p:grpSp>
        <p:nvGrpSpPr>
          <p:cNvPr id="38" name="Group 37"/>
          <p:cNvGrpSpPr/>
          <p:nvPr/>
        </p:nvGrpSpPr>
        <p:grpSpPr>
          <a:xfrm>
            <a:off x="4872737" y="1495849"/>
            <a:ext cx="3673101" cy="2026700"/>
            <a:chOff x="5316884" y="1495849"/>
            <a:chExt cx="3139229" cy="2026700"/>
          </a:xfrm>
        </p:grpSpPr>
        <p:sp>
          <p:nvSpPr>
            <p:cNvPr id="12" name="Rounded Rectangular Callout 11"/>
            <p:cNvSpPr/>
            <p:nvPr/>
          </p:nvSpPr>
          <p:spPr>
            <a:xfrm>
              <a:off x="5393731" y="1495849"/>
              <a:ext cx="2759383"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“My teacher is a dinosaur.” </a:t>
              </a:r>
            </a:p>
          </p:txBody>
        </p:sp>
        <p:pic>
          <p:nvPicPr>
            <p:cNvPr id="2" name="Picture 1" descr="download.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2251" y="2247785"/>
              <a:ext cx="2313862" cy="1240109"/>
            </a:xfrm>
            <a:prstGeom prst="rect">
              <a:avLst/>
            </a:prstGeom>
          </p:spPr>
        </p:pic>
        <p:pic>
          <p:nvPicPr>
            <p:cNvPr id="8" name="Picture 7" descr="410.png"/>
            <p:cNvPicPr>
              <a:picLocks noChangeAspect="1"/>
            </p:cNvPicPr>
            <p:nvPr/>
          </p:nvPicPr>
          <p:blipFill rotWithShape="1">
            <a:blip r:embed="rId9">
              <a:extLst>
                <a:ext uri="{28A0092B-C50C-407E-A947-70E740481C1C}">
                  <a14:useLocalDpi xmlns:a14="http://schemas.microsoft.com/office/drawing/2010/main" val="0"/>
                </a:ext>
              </a:extLst>
            </a:blip>
            <a:srcRect l="5000" t="23664" r="86284" b="55506"/>
            <a:stretch/>
          </p:blipFill>
          <p:spPr>
            <a:xfrm>
              <a:off x="5316884" y="2137791"/>
              <a:ext cx="796925" cy="1384758"/>
            </a:xfrm>
            <a:prstGeom prst="rect">
              <a:avLst/>
            </a:prstGeom>
          </p:spPr>
        </p:pic>
        <p:sp>
          <p:nvSpPr>
            <p:cNvPr id="35" name="TextBox 34"/>
            <p:cNvSpPr txBox="1"/>
            <p:nvPr/>
          </p:nvSpPr>
          <p:spPr>
            <a:xfrm flipH="1" flipV="1">
              <a:off x="5992343" y="2746279"/>
              <a:ext cx="475346" cy="584776"/>
            </a:xfrm>
            <a:prstGeom prst="rect">
              <a:avLst/>
            </a:prstGeom>
            <a:noFill/>
          </p:spPr>
          <p:txBody>
            <a:bodyPr wrap="square" rtlCol="0">
              <a:spAutoFit/>
            </a:bodyPr>
            <a:lstStyle/>
            <a:p>
              <a:r>
                <a:rPr lang="en-US" sz="3200" dirty="0" smtClean="0"/>
                <a:t>=</a:t>
              </a:r>
              <a:endParaRPr lang="en-US" sz="3200" dirty="0"/>
            </a:p>
          </p:txBody>
        </p:sp>
      </p:grpSp>
    </p:spTree>
    <p:custDataLst>
      <p:tags r:id="rId1"/>
    </p:custDataLst>
    <p:extLst>
      <p:ext uri="{BB962C8B-B14F-4D97-AF65-F5344CB8AC3E}">
        <p14:creationId xmlns:p14="http://schemas.microsoft.com/office/powerpoint/2010/main" val="2626627361"/>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947" y="114222"/>
            <a:ext cx="8930106" cy="1143000"/>
          </a:xfrm>
        </p:spPr>
        <p:txBody>
          <a:bodyPr>
            <a:normAutofit fontScale="90000"/>
          </a:bodyPr>
          <a:lstStyle/>
          <a:p>
            <a:r>
              <a:rPr lang="en-US" dirty="0" smtClean="0"/>
              <a:t>Approaches to understanding </a:t>
            </a:r>
            <a:r>
              <a:rPr lang="en-US" dirty="0"/>
              <a:t>m</a:t>
            </a:r>
            <a:r>
              <a:rPr lang="en-US" dirty="0" smtClean="0"/>
              <a:t>etaphor</a:t>
            </a:r>
            <a:endParaRPr lang="en-US" dirty="0"/>
          </a:p>
        </p:txBody>
      </p:sp>
      <p:sp>
        <p:nvSpPr>
          <p:cNvPr id="9" name="Content Placeholder 2"/>
          <p:cNvSpPr>
            <a:spLocks noGrp="1"/>
          </p:cNvSpPr>
          <p:nvPr>
            <p:ph idx="1"/>
          </p:nvPr>
        </p:nvSpPr>
        <p:spPr>
          <a:xfrm>
            <a:off x="361949" y="1390285"/>
            <a:ext cx="8388351" cy="5039089"/>
          </a:xfrm>
        </p:spPr>
        <p:txBody>
          <a:bodyPr>
            <a:noAutofit/>
          </a:bodyPr>
          <a:lstStyle/>
          <a:p>
            <a:r>
              <a:rPr lang="en-US" sz="2800" b="1" dirty="0" smtClean="0">
                <a:solidFill>
                  <a:srgbClr val="7F7F7F"/>
                </a:solidFill>
              </a:rPr>
              <a:t>Cognitive mechanism</a:t>
            </a:r>
          </a:p>
          <a:p>
            <a:pPr lvl="1"/>
            <a:r>
              <a:rPr lang="en-US" sz="2400" dirty="0"/>
              <a:t>Matching models </a:t>
            </a:r>
            <a:r>
              <a:rPr lang="en-US" sz="2000" dirty="0"/>
              <a:t>(</a:t>
            </a:r>
            <a:r>
              <a:rPr lang="en-US" sz="2000" dirty="0" err="1"/>
              <a:t>Tversky</a:t>
            </a:r>
            <a:r>
              <a:rPr lang="en-US" sz="2000" dirty="0"/>
              <a:t>, 1977; </a:t>
            </a:r>
            <a:r>
              <a:rPr lang="en-US" sz="2000" dirty="0" err="1"/>
              <a:t>Ortony</a:t>
            </a:r>
            <a:r>
              <a:rPr lang="en-US" sz="2000" dirty="0"/>
              <a:t>, 1979</a:t>
            </a:r>
            <a:r>
              <a:rPr lang="en-US" sz="2000" dirty="0" smtClean="0"/>
              <a:t>)</a:t>
            </a:r>
          </a:p>
          <a:p>
            <a:pPr lvl="1"/>
            <a:r>
              <a:rPr lang="en-US" sz="2400" dirty="0"/>
              <a:t>Domain interaction models </a:t>
            </a:r>
            <a:r>
              <a:rPr lang="en-US" sz="2000" dirty="0"/>
              <a:t>(</a:t>
            </a:r>
            <a:r>
              <a:rPr lang="en-US" sz="2000" dirty="0" err="1"/>
              <a:t>Tourangeau</a:t>
            </a:r>
            <a:r>
              <a:rPr lang="en-US" sz="2000" dirty="0"/>
              <a:t> &amp; Sternberg, 1981; 1982</a:t>
            </a:r>
            <a:r>
              <a:rPr lang="en-US" sz="2000" dirty="0" smtClean="0"/>
              <a:t>)</a:t>
            </a:r>
          </a:p>
          <a:p>
            <a:pPr lvl="1"/>
            <a:r>
              <a:rPr lang="en-US" sz="2400" dirty="0" smtClean="0"/>
              <a:t>Alignment models </a:t>
            </a:r>
            <a:r>
              <a:rPr lang="en-US" sz="2000" dirty="0" smtClean="0"/>
              <a:t>(</a:t>
            </a:r>
            <a:r>
              <a:rPr lang="en-US" sz="2000" dirty="0" err="1" smtClean="0"/>
              <a:t>Gentner</a:t>
            </a:r>
            <a:r>
              <a:rPr lang="en-US" sz="2000" dirty="0" smtClean="0"/>
              <a:t> &amp; Wolff, 1997; </a:t>
            </a:r>
            <a:r>
              <a:rPr lang="en-US" sz="2000" dirty="0" err="1" smtClean="0"/>
              <a:t>Gentner</a:t>
            </a:r>
            <a:r>
              <a:rPr lang="en-US" sz="2000" dirty="0" smtClean="0"/>
              <a:t> et al., 2001)</a:t>
            </a:r>
          </a:p>
          <a:p>
            <a:pPr lvl="1"/>
            <a:r>
              <a:rPr lang="en-US" sz="2400" dirty="0" smtClean="0"/>
              <a:t>Abstraction models </a:t>
            </a:r>
            <a:r>
              <a:rPr lang="en-US" sz="2000" dirty="0" smtClean="0"/>
              <a:t>(</a:t>
            </a:r>
            <a:r>
              <a:rPr lang="en-US" sz="2000" dirty="0" err="1" smtClean="0"/>
              <a:t>Glucksberg</a:t>
            </a:r>
            <a:r>
              <a:rPr lang="en-US" sz="2000" dirty="0" smtClean="0"/>
              <a:t>, 1991; 1997)</a:t>
            </a:r>
          </a:p>
          <a:p>
            <a:r>
              <a:rPr lang="en-US" sz="2800" b="1" dirty="0" smtClean="0">
                <a:solidFill>
                  <a:srgbClr val="7F7F7F"/>
                </a:solidFill>
              </a:rPr>
              <a:t>Communicative act</a:t>
            </a:r>
          </a:p>
          <a:p>
            <a:pPr lvl="1"/>
            <a:r>
              <a:rPr lang="en-US" sz="2400" dirty="0" smtClean="0"/>
              <a:t>Standard pragmatic models </a:t>
            </a:r>
            <a:r>
              <a:rPr lang="en-US" sz="2000" dirty="0" smtClean="0"/>
              <a:t>(Grice, 1975; Searle, 1979)</a:t>
            </a:r>
          </a:p>
          <a:p>
            <a:pPr lvl="1"/>
            <a:r>
              <a:rPr lang="en-US" sz="2400" dirty="0" smtClean="0"/>
              <a:t>Relevance theory </a:t>
            </a:r>
            <a:r>
              <a:rPr lang="en-US" sz="2000" dirty="0" smtClean="0"/>
              <a:t>(</a:t>
            </a:r>
            <a:r>
              <a:rPr lang="en-US" sz="2000" dirty="0" err="1"/>
              <a:t>Sperber</a:t>
            </a:r>
            <a:r>
              <a:rPr lang="en-US" sz="2000" dirty="0"/>
              <a:t> &amp; Wilson, 1985; 2008)</a:t>
            </a:r>
          </a:p>
        </p:txBody>
      </p:sp>
    </p:spTree>
    <p:extLst>
      <p:ext uri="{BB962C8B-B14F-4D97-AF65-F5344CB8AC3E}">
        <p14:creationId xmlns:p14="http://schemas.microsoft.com/office/powerpoint/2010/main" val="4361609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22"/>
            <a:ext cx="8229600" cy="1143000"/>
          </a:xfrm>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400" dirty="0" smtClean="0"/>
              <a:t>Listener and speaker recursively reason about each other to communicate</a:t>
            </a:r>
          </a:p>
          <a:p>
            <a:pPr marL="1371600" lvl="3" indent="0">
              <a:buNone/>
            </a:pPr>
            <a:endParaRPr lang="en-US" dirty="0" smtClean="0"/>
          </a:p>
        </p:txBody>
      </p:sp>
    </p:spTree>
    <p:custDataLst>
      <p:tags r:id="rId1"/>
    </p:custDataLst>
    <p:extLst>
      <p:ext uri="{BB962C8B-B14F-4D97-AF65-F5344CB8AC3E}">
        <p14:creationId xmlns:p14="http://schemas.microsoft.com/office/powerpoint/2010/main" val="3423351939"/>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3|0.2"/>
</p:tagLst>
</file>

<file path=ppt/tags/tag10.xml><?xml version="1.0" encoding="utf-8"?>
<p:tagLst xmlns:a="http://schemas.openxmlformats.org/drawingml/2006/main" xmlns:r="http://schemas.openxmlformats.org/officeDocument/2006/relationships" xmlns:p="http://schemas.openxmlformats.org/presentationml/2006/main">
  <p:tag name="TIMING" val="|1|0.2|0.1|0.1|0.2"/>
</p:tagLst>
</file>

<file path=ppt/tags/tag11.xml><?xml version="1.0" encoding="utf-8"?>
<p:tagLst xmlns:a="http://schemas.openxmlformats.org/drawingml/2006/main" xmlns:r="http://schemas.openxmlformats.org/officeDocument/2006/relationships" xmlns:p="http://schemas.openxmlformats.org/presentationml/2006/main">
  <p:tag name="TIMING" val="|1|0.2|0.1|0.1|0.2"/>
</p:tagLst>
</file>

<file path=ppt/tags/tag12.xml><?xml version="1.0" encoding="utf-8"?>
<p:tagLst xmlns:a="http://schemas.openxmlformats.org/drawingml/2006/main" xmlns:r="http://schemas.openxmlformats.org/officeDocument/2006/relationships" xmlns:p="http://schemas.openxmlformats.org/presentationml/2006/main">
  <p:tag name="TIMING" val="|1|0.2|0.1|0.1|0.2"/>
</p:tagLst>
</file>

<file path=ppt/tags/tag13.xml><?xml version="1.0" encoding="utf-8"?>
<p:tagLst xmlns:a="http://schemas.openxmlformats.org/drawingml/2006/main" xmlns:r="http://schemas.openxmlformats.org/officeDocument/2006/relationships" xmlns:p="http://schemas.openxmlformats.org/presentationml/2006/main">
  <p:tag name="TIMING" val="|1|0.2|0.1|0.1|0.2"/>
</p:tagLst>
</file>

<file path=ppt/tags/tag14.xml><?xml version="1.0" encoding="utf-8"?>
<p:tagLst xmlns:a="http://schemas.openxmlformats.org/drawingml/2006/main" xmlns:r="http://schemas.openxmlformats.org/officeDocument/2006/relationships" xmlns:p="http://schemas.openxmlformats.org/presentationml/2006/main">
  <p:tag name="TIMING" val="|1|0.2|0.1|0.1|0.2"/>
</p:tagLst>
</file>

<file path=ppt/tags/tag15.xml><?xml version="1.0" encoding="utf-8"?>
<p:tagLst xmlns:a="http://schemas.openxmlformats.org/drawingml/2006/main" xmlns:r="http://schemas.openxmlformats.org/officeDocument/2006/relationships" xmlns:p="http://schemas.openxmlformats.org/presentationml/2006/main">
  <p:tag name="TIMING" val="|1|7.7"/>
</p:tagLst>
</file>

<file path=ppt/tags/tag16.xml><?xml version="1.0" encoding="utf-8"?>
<p:tagLst xmlns:a="http://schemas.openxmlformats.org/drawingml/2006/main" xmlns:r="http://schemas.openxmlformats.org/officeDocument/2006/relationships" xmlns:p="http://schemas.openxmlformats.org/presentationml/2006/main">
  <p:tag name="TIMING" val="|1|7.7"/>
</p:tagLst>
</file>

<file path=ppt/tags/tag17.xml><?xml version="1.0" encoding="utf-8"?>
<p:tagLst xmlns:a="http://schemas.openxmlformats.org/drawingml/2006/main" xmlns:r="http://schemas.openxmlformats.org/officeDocument/2006/relationships" xmlns:p="http://schemas.openxmlformats.org/presentationml/2006/main">
  <p:tag name="TIMING" val="|1|7.7"/>
</p:tagLst>
</file>

<file path=ppt/tags/tag18.xml><?xml version="1.0" encoding="utf-8"?>
<p:tagLst xmlns:a="http://schemas.openxmlformats.org/drawingml/2006/main" xmlns:r="http://schemas.openxmlformats.org/officeDocument/2006/relationships" xmlns:p="http://schemas.openxmlformats.org/presentationml/2006/main">
  <p:tag name="TIMING" val="|1|7.7"/>
</p:tagLst>
</file>

<file path=ppt/tags/tag19.xml><?xml version="1.0" encoding="utf-8"?>
<p:tagLst xmlns:a="http://schemas.openxmlformats.org/drawingml/2006/main" xmlns:r="http://schemas.openxmlformats.org/officeDocument/2006/relationships" xmlns:p="http://schemas.openxmlformats.org/presentationml/2006/main">
  <p:tag name="TIMING" val="|1|7.7"/>
</p:tagLst>
</file>

<file path=ppt/tags/tag2.xml><?xml version="1.0" encoding="utf-8"?>
<p:tagLst xmlns:a="http://schemas.openxmlformats.org/drawingml/2006/main" xmlns:r="http://schemas.openxmlformats.org/officeDocument/2006/relationships" xmlns:p="http://schemas.openxmlformats.org/presentationml/2006/main">
  <p:tag name="TIMING" val="|0.6|0.3|0.2"/>
</p:tagLst>
</file>

<file path=ppt/tags/tag20.xml><?xml version="1.0" encoding="utf-8"?>
<p:tagLst xmlns:a="http://schemas.openxmlformats.org/drawingml/2006/main" xmlns:r="http://schemas.openxmlformats.org/officeDocument/2006/relationships" xmlns:p="http://schemas.openxmlformats.org/presentationml/2006/main">
  <p:tag name="TIMING" val="|1|7.7"/>
</p:tagLst>
</file>

<file path=ppt/tags/tag21.xml><?xml version="1.0" encoding="utf-8"?>
<p:tagLst xmlns:a="http://schemas.openxmlformats.org/drawingml/2006/main" xmlns:r="http://schemas.openxmlformats.org/officeDocument/2006/relationships" xmlns:p="http://schemas.openxmlformats.org/presentationml/2006/main">
  <p:tag name="TIMING" val="|1|7.7"/>
</p:tagLst>
</file>

<file path=ppt/tags/tag22.xml><?xml version="1.0" encoding="utf-8"?>
<p:tagLst xmlns:a="http://schemas.openxmlformats.org/drawingml/2006/main" xmlns:r="http://schemas.openxmlformats.org/officeDocument/2006/relationships" xmlns:p="http://schemas.openxmlformats.org/presentationml/2006/main">
  <p:tag name="TIMING" val="|1|7.7"/>
</p:tagLst>
</file>

<file path=ppt/tags/tag23.xml><?xml version="1.0" encoding="utf-8"?>
<p:tagLst xmlns:a="http://schemas.openxmlformats.org/drawingml/2006/main" xmlns:r="http://schemas.openxmlformats.org/officeDocument/2006/relationships" xmlns:p="http://schemas.openxmlformats.org/presentationml/2006/main">
  <p:tag name="TIMING" val="|1|7.7"/>
</p:tagLst>
</file>

<file path=ppt/tags/tag24.xml><?xml version="1.0" encoding="utf-8"?>
<p:tagLst xmlns:a="http://schemas.openxmlformats.org/drawingml/2006/main" xmlns:r="http://schemas.openxmlformats.org/officeDocument/2006/relationships" xmlns:p="http://schemas.openxmlformats.org/presentationml/2006/main">
  <p:tag name="TIMING" val="|0.6|0.3|0.2"/>
</p:tagLst>
</file>

<file path=ppt/tags/tag3.xml><?xml version="1.0" encoding="utf-8"?>
<p:tagLst xmlns:a="http://schemas.openxmlformats.org/drawingml/2006/main" xmlns:r="http://schemas.openxmlformats.org/officeDocument/2006/relationships" xmlns:p="http://schemas.openxmlformats.org/presentationml/2006/main">
  <p:tag name="TIMING" val="|0.6|0.3|0.2"/>
</p:tagLst>
</file>

<file path=ppt/tags/tag4.xml><?xml version="1.0" encoding="utf-8"?>
<p:tagLst xmlns:a="http://schemas.openxmlformats.org/drawingml/2006/main" xmlns:r="http://schemas.openxmlformats.org/officeDocument/2006/relationships" xmlns:p="http://schemas.openxmlformats.org/presentationml/2006/main">
  <p:tag name="TIMING" val="|0.6|0.3|0.2"/>
</p:tagLst>
</file>

<file path=ppt/tags/tag5.xml><?xml version="1.0" encoding="utf-8"?>
<p:tagLst xmlns:a="http://schemas.openxmlformats.org/drawingml/2006/main" xmlns:r="http://schemas.openxmlformats.org/officeDocument/2006/relationships" xmlns:p="http://schemas.openxmlformats.org/presentationml/2006/main">
  <p:tag name="TIMING" val="|0.6|0.3|0.2"/>
</p:tagLst>
</file>

<file path=ppt/tags/tag6.xml><?xml version="1.0" encoding="utf-8"?>
<p:tagLst xmlns:a="http://schemas.openxmlformats.org/drawingml/2006/main" xmlns:r="http://schemas.openxmlformats.org/officeDocument/2006/relationships" xmlns:p="http://schemas.openxmlformats.org/presentationml/2006/main">
  <p:tag name="TIMING" val="|0.6|0.3|0.2"/>
</p:tagLst>
</file>

<file path=ppt/tags/tag7.xml><?xml version="1.0" encoding="utf-8"?>
<p:tagLst xmlns:a="http://schemas.openxmlformats.org/drawingml/2006/main" xmlns:r="http://schemas.openxmlformats.org/officeDocument/2006/relationships" xmlns:p="http://schemas.openxmlformats.org/presentationml/2006/main">
  <p:tag name="TIMING" val="|1|0.2|0.1|0.1|0.2"/>
</p:tagLst>
</file>

<file path=ppt/tags/tag8.xml><?xml version="1.0" encoding="utf-8"?>
<p:tagLst xmlns:a="http://schemas.openxmlformats.org/drawingml/2006/main" xmlns:r="http://schemas.openxmlformats.org/officeDocument/2006/relationships" xmlns:p="http://schemas.openxmlformats.org/presentationml/2006/main">
  <p:tag name="TIMING" val="|1|0.2|0.1|0.1|0.2"/>
</p:tagLst>
</file>

<file path=ppt/tags/tag9.xml><?xml version="1.0" encoding="utf-8"?>
<p:tagLst xmlns:a="http://schemas.openxmlformats.org/drawingml/2006/main" xmlns:r="http://schemas.openxmlformats.org/officeDocument/2006/relationships" xmlns:p="http://schemas.openxmlformats.org/presentationml/2006/main">
  <p:tag name="TIMING" val="|1|0.2|0.1|0.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30326</TotalTime>
  <Words>4189</Words>
  <Application>Microsoft Macintosh PowerPoint</Application>
  <PresentationFormat>On-screen Show (4:3)</PresentationFormat>
  <Paragraphs>597</Paragraphs>
  <Slides>55</Slides>
  <Notes>55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Office Theme</vt:lpstr>
      <vt:lpstr>Equation</vt:lpstr>
      <vt:lpstr>Document</vt:lpstr>
      <vt:lpstr>Formalizing the pragmatics of metaphor understanding</vt:lpstr>
      <vt:lpstr>How are metaphors understood?</vt:lpstr>
      <vt:lpstr>How are metaphors understood?</vt:lpstr>
      <vt:lpstr>How are metaphors understood?</vt:lpstr>
      <vt:lpstr>How are metaphors understood?</vt:lpstr>
      <vt:lpstr>How are metaphors understood?</vt:lpstr>
      <vt:lpstr>Metaphors in the wild</vt:lpstr>
      <vt:lpstr>Approaches to understanding metaphor</vt:lpstr>
      <vt:lpstr>Communication as social reasoning</vt:lpstr>
      <vt:lpstr>Communication as social reasoning</vt:lpstr>
      <vt:lpstr>Communication as social reasoning</vt:lpstr>
      <vt:lpstr>Question under discussion</vt:lpstr>
      <vt:lpstr>Question under discussion</vt:lpstr>
      <vt:lpstr>Question under discussion</vt:lpstr>
      <vt:lpstr>Question under discussion</vt:lpstr>
      <vt:lpstr>Question under discussion</vt:lpstr>
      <vt:lpstr>Metaphor and QUD</vt:lpstr>
      <vt:lpstr>Metaphor and QUD</vt:lpstr>
      <vt:lpstr>Metaphor and QUD</vt:lpstr>
      <vt:lpstr>Metaphor and QUD</vt:lpstr>
      <vt:lpstr>Metaphor and QUD</vt:lpstr>
      <vt:lpstr>Metaphor and QUD</vt:lpstr>
      <vt:lpstr>Model</vt:lpstr>
      <vt:lpstr>Model</vt:lpstr>
      <vt:lpstr>Model</vt:lpstr>
      <vt:lpstr>Model</vt:lpstr>
      <vt:lpstr>Model</vt:lpstr>
      <vt:lpstr>Model</vt:lpstr>
      <vt:lpstr>Model</vt:lpstr>
      <vt:lpstr>Model</vt:lpstr>
      <vt:lpstr>Model</vt:lpstr>
      <vt:lpstr>Model</vt:lpstr>
      <vt:lpstr>Model</vt:lpstr>
      <vt:lpstr>Model</vt:lpstr>
      <vt:lpstr>Model</vt:lpstr>
      <vt:lpstr>Model</vt:lpstr>
      <vt:lpstr>Model results:  Nonliteral interpretation</vt:lpstr>
      <vt:lpstr>Model results:  Feature transfer</vt:lpstr>
      <vt:lpstr>Model results:  Feature transfer</vt:lpstr>
      <vt:lpstr>Model results:  Effect of QUD</vt:lpstr>
      <vt:lpstr>Model results:  Feature compounds</vt:lpstr>
      <vt:lpstr>Model implementation</vt:lpstr>
      <vt:lpstr>Materials</vt:lpstr>
      <vt:lpstr>Experiment 1a: features</vt:lpstr>
      <vt:lpstr>Experiment 1a: features</vt:lpstr>
      <vt:lpstr>Experiment 1b: feature priors</vt:lpstr>
      <vt:lpstr>PowerPoint Presentation</vt:lpstr>
      <vt:lpstr>PowerPoint Presentation</vt:lpstr>
      <vt:lpstr>PowerPoint Presentation</vt:lpstr>
      <vt:lpstr>PowerPoint Presentation</vt:lpstr>
      <vt:lpstr>Model predictions</vt:lpstr>
      <vt:lpstr>Ongoing work</vt:lpstr>
      <vt:lpstr>Ongoing work</vt:lpstr>
      <vt:lpstr>Conclusions</vt:lpstr>
      <vt:lpstr>Thank you!</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Formalizing the pragmatics of metaphor understanding</dc:title>
  <dc:creator>Justine Kao</dc:creator>
  <cp:lastModifiedBy>Justine Kao</cp:lastModifiedBy>
  <cp:revision>553</cp:revision>
  <dcterms:created xsi:type="dcterms:W3CDTF">2014-06-22T20:49:35Z</dcterms:created>
  <dcterms:modified xsi:type="dcterms:W3CDTF">2015-05-15T00:11:48Z</dcterms:modified>
</cp:coreProperties>
</file>